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7" r:id="rId2"/>
    <p:sldId id="365" r:id="rId3"/>
    <p:sldId id="367" r:id="rId4"/>
    <p:sldId id="366" r:id="rId5"/>
    <p:sldId id="368" r:id="rId6"/>
    <p:sldId id="501" r:id="rId7"/>
    <p:sldId id="502" r:id="rId8"/>
    <p:sldId id="292" r:id="rId9"/>
    <p:sldId id="258" r:id="rId10"/>
    <p:sldId id="282" r:id="rId11"/>
    <p:sldId id="259" r:id="rId12"/>
    <p:sldId id="313" r:id="rId13"/>
    <p:sldId id="314" r:id="rId14"/>
    <p:sldId id="319" r:id="rId15"/>
    <p:sldId id="370" r:id="rId16"/>
    <p:sldId id="369" r:id="rId17"/>
    <p:sldId id="360" r:id="rId18"/>
    <p:sldId id="361" r:id="rId19"/>
    <p:sldId id="364" r:id="rId20"/>
    <p:sldId id="262" r:id="rId21"/>
    <p:sldId id="506" r:id="rId22"/>
    <p:sldId id="504" r:id="rId23"/>
    <p:sldId id="505" r:id="rId24"/>
    <p:sldId id="503" r:id="rId25"/>
    <p:sldId id="410" r:id="rId26"/>
    <p:sldId id="354" r:id="rId27"/>
    <p:sldId id="267" r:id="rId28"/>
    <p:sldId id="500" r:id="rId29"/>
    <p:sldId id="268" r:id="rId30"/>
    <p:sldId id="312" r:id="rId31"/>
    <p:sldId id="338" r:id="rId32"/>
    <p:sldId id="318" r:id="rId33"/>
    <p:sldId id="344" r:id="rId34"/>
    <p:sldId id="322" r:id="rId35"/>
    <p:sldId id="324" r:id="rId36"/>
    <p:sldId id="346" r:id="rId37"/>
    <p:sldId id="349" r:id="rId38"/>
    <p:sldId id="278" r:id="rId39"/>
    <p:sldId id="281" r:id="rId40"/>
    <p:sldId id="35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291" autoAdjust="0"/>
  </p:normalViewPr>
  <p:slideViewPr>
    <p:cSldViewPr>
      <p:cViewPr varScale="1">
        <p:scale>
          <a:sx n="65" d="100"/>
          <a:sy n="65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1994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2375556454876581E-3"/>
                  <c:y val="0.17575757575757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C05-405B-8360-546D40519C8A}"/>
                </c:ext>
              </c:extLst>
            </c:dLbl>
            <c:dLbl>
              <c:idx val="1"/>
              <c:layout>
                <c:manualLayout>
                  <c:x val="-3.2375556454876581E-3"/>
                  <c:y val="0.130303030303030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5-405B-8360-546D40519C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Successful IT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0.16000000000000003</c:v>
                </c:pt>
                <c:pt idx="1">
                  <c:v>0.31000000000000005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5-405B-8360-546D40519C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6187778227438291E-3"/>
                  <c:y val="0.160606060606060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5-405B-8360-546D40519C8A}"/>
                </c:ext>
              </c:extLst>
            </c:dLbl>
            <c:dLbl>
              <c:idx val="1"/>
              <c:layout>
                <c:manualLayout>
                  <c:x val="1.6187778227438291E-3"/>
                  <c:y val="0.133333333333333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5-405B-8360-546D40519C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Successful IT</c:v>
                </c:pt>
                <c:pt idx="1">
                  <c:v>Failed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0.37000000000000005</c:v>
                </c:pt>
                <c:pt idx="1">
                  <c:v>0.21000000000000002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05-405B-8360-546D40519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807104"/>
        <c:axId val="91808896"/>
      </c:barChart>
      <c:catAx>
        <c:axId val="91807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1808896"/>
        <c:crosses val="autoZero"/>
        <c:auto val="1"/>
        <c:lblAlgn val="ctr"/>
        <c:lblOffset val="100"/>
        <c:noMultiLvlLbl val="0"/>
      </c:catAx>
      <c:valAx>
        <c:axId val="918088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18071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6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8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54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E957891-894E-35C5-7874-B39E48E8D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436FF71-ECF9-4DAE-9683-F2DAC2B3F172}" type="slidenum">
              <a:rPr lang="en-US" altLang="zh-CN" smtClean="0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59F6CA4-AE97-8572-CAB4-47A7D5F2C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BDA4598-FF3B-ECCE-8938-B4784CCF5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040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2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1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7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11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0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8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5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4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3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4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7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8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D6BFF-8DB4-463C-8B03-99A14BC43E2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m.org.uk/resources/what-is-project-managem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Project-Management-Professional-PMP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ertification.comptia.org/getCertified/certifications/project.aspx" TargetMode="External"/><Relationship Id="rId4" Type="http://schemas.openxmlformats.org/officeDocument/2006/relationships/hyperlink" Target="http://www.pmi.org/Certification/Certified-Associate-in-Project-Management-CAPM.aspx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niusinside.com/" TargetMode="External"/><Relationship Id="rId3" Type="http://schemas.openxmlformats.org/officeDocument/2006/relationships/hyperlink" Target="https://basecamp.com/" TargetMode="External"/><Relationship Id="rId7" Type="http://schemas.openxmlformats.org/officeDocument/2006/relationships/hyperlink" Target="http://www.onedesk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tproject.net/" TargetMode="External"/><Relationship Id="rId5" Type="http://schemas.openxmlformats.org/officeDocument/2006/relationships/hyperlink" Target="http://collabtive.o-dyn.de/" TargetMode="External"/><Relationship Id="rId4" Type="http://schemas.openxmlformats.org/officeDocument/2006/relationships/hyperlink" Target="http://www.clarizen.com/" TargetMode="External"/><Relationship Id="rId9" Type="http://schemas.openxmlformats.org/officeDocument/2006/relationships/hyperlink" Target="https://www.planbox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Systems </a:t>
            </a:r>
            <a:r>
              <a:rPr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Management</a:t>
            </a:r>
            <a:br>
              <a:rPr lang="en-GB"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n-US" sz="2800" kern="50" dirty="0">
                <a:latin typeface="Times New Roman" panose="02020603050405020304" pitchFamily="18" charset="0"/>
              </a:rPr>
              <a:t>(course code</a:t>
            </a:r>
            <a:r>
              <a:rPr lang="en-US" sz="2800" kern="50" dirty="0">
                <a:effectLst/>
                <a:latin typeface="Times New Roman" panose="02020603050405020304" pitchFamily="18" charset="0"/>
                <a:ea typeface="DejaVu Sans"/>
              </a:rPr>
              <a:t>: </a:t>
            </a:r>
            <a:r>
              <a:rPr lang="en-US" sz="28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INSY4101)</a:t>
            </a:r>
            <a:endParaRPr sz="28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6DCD53A-B7AA-BE3C-B334-C17957B37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5918454" cy="1478280"/>
          </a:xfrm>
        </p:spPr>
        <p:txBody>
          <a:bodyPr>
            <a:noAutofit/>
          </a:bodyPr>
          <a:lstStyle/>
          <a:p>
            <a:pPr algn="ctr"/>
            <a:r>
              <a:rPr lang="en-GB" sz="2400" dirty="0"/>
              <a:t>By </a:t>
            </a:r>
          </a:p>
          <a:p>
            <a:pPr algn="ctr"/>
            <a:r>
              <a:rPr lang="en-GB" sz="2400" dirty="0"/>
              <a:t>Temtim Assefa, PhD</a:t>
            </a:r>
          </a:p>
          <a:p>
            <a:pPr algn="ctr"/>
            <a:r>
              <a:rPr lang="en-GB" sz="2400" dirty="0"/>
              <a:t>September 2023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3277"/>
            <a:ext cx="8229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Using Formal 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4910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Lower costs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Higher worker morale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001000" cy="4648200"/>
          </a:xfrm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sz="2400" dirty="0"/>
              <a:t>A </a:t>
            </a:r>
            <a:r>
              <a:rPr lang="en-US" sz="2400" b="1" dirty="0"/>
              <a:t>project</a:t>
            </a:r>
            <a:r>
              <a:rPr lang="en-US" sz="2400" dirty="0"/>
              <a:t> is “a temporary endeavor undertaken to create a unique product, service, or result” </a:t>
            </a:r>
            <a:r>
              <a:rPr lang="en-US" sz="1600" dirty="0"/>
              <a:t>(</a:t>
            </a:r>
            <a:r>
              <a:rPr lang="en-US" sz="1200" dirty="0"/>
              <a:t>PMBOK</a:t>
            </a:r>
            <a:r>
              <a:rPr lang="en-US" sz="1200" dirty="0">
                <a:cs typeface="Times New Roman" pitchFamily="18" charset="0"/>
              </a:rPr>
              <a:t>® Guide, Fifth Edition, 2012</a:t>
            </a:r>
            <a:r>
              <a:rPr lang="en-US" sz="1600" dirty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  <a:p>
            <a:pPr marL="0" indent="0">
              <a:spcBef>
                <a:spcPct val="70000"/>
              </a:spcBef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00800"/>
            <a:ext cx="297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67436"/>
            <a:ext cx="7239000" cy="43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77940" cy="1293028"/>
          </a:xfrm>
        </p:spPr>
        <p:txBody>
          <a:bodyPr/>
          <a:lstStyle/>
          <a:p>
            <a:r>
              <a:rPr lang="en-US" dirty="0"/>
              <a:t>Project Attributes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55280" cy="4953000"/>
          </a:xfrm>
        </p:spPr>
        <p:txBody>
          <a:bodyPr>
            <a:noAutofit/>
          </a:bodyPr>
          <a:lstStyle/>
          <a:p>
            <a:r>
              <a:rPr lang="en-US" sz="3200" dirty="0"/>
              <a:t>A project </a:t>
            </a:r>
          </a:p>
          <a:p>
            <a:pPr lvl="1"/>
            <a:r>
              <a:rPr lang="en-US" sz="2800" dirty="0"/>
              <a:t>has a unique purpose</a:t>
            </a:r>
          </a:p>
          <a:p>
            <a:pPr lvl="1"/>
            <a:r>
              <a:rPr lang="en-US" sz="2800" dirty="0"/>
              <a:t>is temporary</a:t>
            </a:r>
          </a:p>
          <a:p>
            <a:pPr lvl="1"/>
            <a:r>
              <a:rPr lang="en-US" sz="2800" dirty="0"/>
              <a:t>is developed using progressive elaboration</a:t>
            </a:r>
          </a:p>
          <a:p>
            <a:pPr lvl="1"/>
            <a:r>
              <a:rPr lang="en-US" sz="2800" dirty="0"/>
              <a:t>requires resources, often from various areas</a:t>
            </a:r>
          </a:p>
          <a:p>
            <a:pPr lvl="1"/>
            <a:r>
              <a:rPr lang="en-US" sz="2800" dirty="0"/>
              <a:t>should have a primary customer or sponsor</a:t>
            </a:r>
          </a:p>
          <a:p>
            <a:pPr lvl="2"/>
            <a:r>
              <a:rPr lang="en-US" sz="2800" dirty="0"/>
              <a:t>The </a:t>
            </a:r>
            <a:r>
              <a:rPr lang="en-US" sz="2800" b="1" dirty="0"/>
              <a:t>project sponsor</a:t>
            </a:r>
            <a:r>
              <a:rPr lang="en-US" sz="2800" dirty="0"/>
              <a:t> usually provides the direction and funding for the project</a:t>
            </a:r>
          </a:p>
          <a:p>
            <a:pPr lvl="1"/>
            <a:r>
              <a:rPr lang="en-US" sz="2800" dirty="0"/>
              <a:t>involves uncertainty</a:t>
            </a:r>
          </a:p>
          <a:p>
            <a:endParaRPr lang="en-US" sz="4000" dirty="0"/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377940" cy="1293028"/>
          </a:xfrm>
        </p:spPr>
        <p:txBody>
          <a:bodyPr/>
          <a:lstStyle/>
          <a:p>
            <a:r>
              <a:rPr lang="en-US" dirty="0"/>
              <a:t>Project and Program Managers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Project managers </a:t>
            </a:r>
            <a:r>
              <a:rPr lang="en-US" sz="2800" dirty="0"/>
              <a:t>work with project sponsors, project team, and other people involved in a project to meet project goals</a:t>
            </a:r>
          </a:p>
          <a:p>
            <a:pPr algn="just">
              <a:spcBef>
                <a:spcPct val="50000"/>
              </a:spcBef>
            </a:pPr>
            <a:r>
              <a:rPr lang="en-US" sz="2800" b="1" dirty="0"/>
              <a:t>Program</a:t>
            </a:r>
            <a:r>
              <a:rPr lang="en-US" sz="2800" dirty="0"/>
              <a:t>: group of related projects managed in a coordinated way to obtain benefits and control not available from managing them individually (PMBOK</a:t>
            </a:r>
            <a:r>
              <a:rPr lang="en-US" sz="2800" dirty="0">
                <a:cs typeface="Times New Roman" pitchFamily="18" charset="0"/>
              </a:rPr>
              <a:t>®</a:t>
            </a:r>
            <a:r>
              <a:rPr lang="en-US" sz="2800" dirty="0"/>
              <a:t> Guide, Fifth Edition, 2012)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129302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Program and Project Portfolio Management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050792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sz="2800" dirty="0"/>
              <a:t>A </a:t>
            </a:r>
            <a:r>
              <a:rPr lang="en-US" sz="2800" b="1" dirty="0"/>
              <a:t>program</a:t>
            </a:r>
            <a:r>
              <a:rPr lang="en-US" sz="2800" dirty="0"/>
              <a:t> is “a group of related projects managed in a coordinated way to obtain benefits and control not available from managing them individually” (PMBOK® Guide, Fifth Edition, 2012)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sz="2800" dirty="0"/>
              <a:t>A </a:t>
            </a:r>
            <a:r>
              <a:rPr lang="en-US" sz="2800" b="1" dirty="0"/>
              <a:t>program manager </a:t>
            </a:r>
            <a:r>
              <a:rPr lang="en-US" sz="2800" dirty="0"/>
              <a:t>provides leadership and direction for the project managers heading the projects within the program</a:t>
            </a:r>
          </a:p>
          <a:p>
            <a:pPr marL="548640" lvl="1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9BAB-0F01-4432-9E4E-D186C48D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4644"/>
                </a:solidFill>
                <a:effectLst/>
                <a:latin typeface="Poppins" panose="00000500000000000000" pitchFamily="2" charset="0"/>
              </a:rPr>
              <a:t>A Portfolio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F362-0369-0BC7-1C7D-345872EE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portfolio is a collection of 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What is project management?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and/or programs used to structure and manage investments at an organizational or functional level </a:t>
            </a:r>
          </a:p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be managed at an organizational or functional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3A257-6A23-D408-265B-1B523040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C017C-3633-B383-D786-DD29700F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F17C-F102-68B5-14EC-48C59111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20BC-B3B6-AF0D-21F1-957ACCE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Portfolio management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selection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prioritization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and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control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of an organization’s programs and projects, in line with its strategic objectives and capacity to deliver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goal is to balance the implementation of change initiatives and the maintenance of routine business activities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purpose is to maximize return on investment.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840F-BC08-A727-4647-3FD025F9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0533-C029-504D-4F2D-BBDA3A8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377940" cy="1293028"/>
          </a:xfrm>
        </p:spPr>
        <p:txBody>
          <a:bodyPr/>
          <a:lstStyle/>
          <a:p>
            <a:r>
              <a:rPr lang="en-US" dirty="0"/>
              <a:t>Project Portfolio Management</a:t>
            </a:r>
          </a:p>
        </p:txBody>
      </p:sp>
      <p:sp>
        <p:nvSpPr>
          <p:cNvPr id="34820" name="Content Placeholder 3"/>
          <p:cNvSpPr>
            <a:spLocks noGrp="1"/>
          </p:cNvSpPr>
          <p:nvPr>
            <p:ph idx="1"/>
          </p:nvPr>
        </p:nvSpPr>
        <p:spPr>
          <a:xfrm>
            <a:off x="5638800" y="1828800"/>
            <a:ext cx="33909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Organizations group and manage projects and programs as a portfolio of investments that contribute to the entire enterprise’s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9" name="Picture 7" descr="http://www.pmvista.com/wp-content/uploads/2011/09/image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398827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8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29302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Sample Project Portfolio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5" y="1904998"/>
            <a:ext cx="8261299" cy="42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>
            <a:normAutofit/>
          </a:bodyPr>
          <a:lstStyle/>
          <a:p>
            <a:r>
              <a:rPr lang="en-US" dirty="0"/>
              <a:t>Project Management Offices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Project Management Office (PMO) </a:t>
            </a:r>
            <a:r>
              <a:rPr lang="en-US" sz="2800" dirty="0"/>
              <a:t>is an organizational group responsible for coordinating the project management function throughout an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214865" cy="329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2522-969D-EA14-B309-1B72BBCE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5366-7DA6-133B-61AE-E939F29A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50" dirty="0">
                <a:effectLst/>
                <a:latin typeface="Times New Roman" panose="02020603050405020304" pitchFamily="18" charset="0"/>
                <a:ea typeface="DejaVu Sans"/>
              </a:rPr>
              <a:t>Up on successful completion of the course students will be able to: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Understand and value the essence of Project management within the context of organizational information systems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Describe the project management phases and the various processes of project management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Develop project proposal/ project plan</a:t>
            </a:r>
          </a:p>
          <a:p>
            <a:pPr lvl="1"/>
            <a:r>
              <a:rPr lang="en-US" sz="2400" kern="50" dirty="0">
                <a:effectLst/>
                <a:latin typeface="Times New Roman" panose="02020603050405020304" pitchFamily="18" charset="0"/>
                <a:ea typeface="DejaVu Sans"/>
              </a:rPr>
              <a:t>Understand the concepts, experiences and practices of managing IT related projects 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83839-B38B-6387-3FAE-3BA58C3F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7DE68-EF94-96B5-EC9B-E85A50FA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114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Triple Constraint of Project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3" y="1570892"/>
            <a:ext cx="4221677" cy="52154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9559-F1B7-A7BB-0606-DC7732B8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reading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9FD2-8C87-6A5B-C553-7E7B6F71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AEECE-64ED-AD9C-0B5F-9CEE78D2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98D5F-6BAC-2595-D6EE-3E3D294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7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A4A-1920-3CA8-8930-0874242F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1A16-9225-9CDB-00B6-94BA6EA5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project?</a:t>
            </a:r>
          </a:p>
          <a:p>
            <a:r>
              <a:rPr lang="en-GB" dirty="0"/>
              <a:t>How it project differs from other projects like bridge projects?</a:t>
            </a:r>
          </a:p>
          <a:p>
            <a:r>
              <a:rPr lang="en-GB" dirty="0"/>
              <a:t>What is the characteristics of a project?</a:t>
            </a:r>
          </a:p>
          <a:p>
            <a:r>
              <a:rPr lang="en-GB" dirty="0"/>
              <a:t>What is the impact of different project constraints on your project management?</a:t>
            </a:r>
          </a:p>
          <a:p>
            <a:r>
              <a:rPr lang="en-GB" dirty="0"/>
              <a:t>Why do you initiate a project in the organization?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629B-A318-1909-D1CD-AE0833D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29EC-56DF-7978-3BE1-96702ED5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3709-2A3A-55AB-0019-C5CAB130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918C-74F2-773F-2D40-C98E61AE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Internet and pick one IT project, write a short note about the project:</a:t>
            </a:r>
          </a:p>
          <a:p>
            <a:pPr lvl="1"/>
            <a:r>
              <a:rPr lang="en-GB" dirty="0"/>
              <a:t>Its purpose</a:t>
            </a:r>
          </a:p>
          <a:p>
            <a:pPr lvl="1"/>
            <a:r>
              <a:rPr lang="en-GB" dirty="0"/>
              <a:t>Its success or benefits to the organization</a:t>
            </a:r>
          </a:p>
          <a:p>
            <a:pPr lvl="1"/>
            <a:r>
              <a:rPr lang="en-GB" dirty="0"/>
              <a:t>Challenges encounter while executing the project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E69A2-E814-C8E5-A8DC-EDBE3282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75A04-DAF7-384E-6DC2-0FBEFFAA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0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CCE9E-35B3-603D-C219-64BF9D16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two – Project Management process 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6FD875-E0D4-DD5F-9091-5D562F3C0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56A1-6E11-5887-754A-5DFF2EE9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DF1E-FF80-79B0-4540-7DF4B163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DC5D1C6-4018-F6F1-2898-74434BC94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163" y="871538"/>
            <a:ext cx="7989887" cy="793750"/>
          </a:xfrm>
        </p:spPr>
        <p:txBody>
          <a:bodyPr/>
          <a:lstStyle/>
          <a:p>
            <a:pPr eaLnBrk="1" hangingPunct="1"/>
            <a:r>
              <a:rPr lang="en-AU" altLang="zh-CN">
                <a:ln>
                  <a:noFill/>
                </a:ln>
                <a:cs typeface="方正姚体"/>
              </a:rPr>
              <a:t>Project Management Processes</a:t>
            </a:r>
            <a:endParaRPr lang="en-US" altLang="zh-CN" sz="1800">
              <a:ln>
                <a:noFill/>
              </a:ln>
              <a:cs typeface="方正姚体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625D899-02B9-67A3-6B3E-4249A5E43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057400"/>
            <a:ext cx="7772400" cy="38195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Management encompasses five processes</a:t>
            </a:r>
          </a:p>
          <a:p>
            <a:pPr marL="1428750" lvl="2" indent="-514350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Initiating</a:t>
            </a:r>
          </a:p>
          <a:p>
            <a:pPr marL="1428750" lvl="2" indent="-514350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</a:t>
            </a:r>
          </a:p>
          <a:p>
            <a:pPr marL="1428750" lvl="2" indent="-514350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Executing</a:t>
            </a:r>
          </a:p>
          <a:p>
            <a:pPr marL="1428750" lvl="2" indent="-514350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Controlling, and</a:t>
            </a:r>
          </a:p>
          <a:p>
            <a:pPr marL="1428750" lvl="2" indent="-514350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  <a:p>
            <a:pPr marL="91440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AU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Nine knowledge areas</a:t>
            </a: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BA435E65-1855-8344-F9EF-589BAD26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zh-CN"/>
              <a:t>10-</a:t>
            </a:r>
            <a:fld id="{A9B1AB68-E69E-4E11-8ABC-B211D47CC0E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38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112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What is Project Management?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13620"/>
            <a:ext cx="8077200" cy="45720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sz="2800" dirty="0"/>
              <a:t>“the application of knowledge, skills, tools and techniques to project activities to meet project requirements” (</a:t>
            </a:r>
            <a:r>
              <a:rPr lang="en-US" sz="2400" dirty="0"/>
              <a:t>PMBOK</a:t>
            </a:r>
            <a:r>
              <a:rPr lang="en-US" sz="2400" dirty="0">
                <a:cs typeface="Times New Roman" pitchFamily="18" charset="0"/>
              </a:rPr>
              <a:t>®</a:t>
            </a:r>
            <a:r>
              <a:rPr lang="en-US" sz="2400" dirty="0"/>
              <a:t> Guide, Fourth Edition, 2012</a:t>
            </a:r>
            <a:r>
              <a:rPr lang="en-US" sz="2800" dirty="0"/>
              <a:t>)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86921_01_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67465"/>
            <a:ext cx="7827824" cy="36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>
          <a:xfrm>
            <a:off x="609600" y="4759569"/>
            <a:ext cx="914400" cy="1295400"/>
          </a:xfrm>
          <a:prstGeom prst="wedgeRoundRectCallout">
            <a:avLst>
              <a:gd name="adj1" fmla="val 28674"/>
              <a:gd name="adj2" fmla="val -1496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3062588"/>
            <a:ext cx="1676400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600200" y="4067555"/>
            <a:ext cx="3810000" cy="914400"/>
          </a:xfrm>
          <a:prstGeom prst="wedgeRoundRectCallout">
            <a:avLst>
              <a:gd name="adj1" fmla="val 14898"/>
              <a:gd name="adj2" fmla="val -101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3124200"/>
            <a:ext cx="1981200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 Functions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699846" y="5715000"/>
            <a:ext cx="3710354" cy="994874"/>
          </a:xfrm>
          <a:prstGeom prst="wedgeRoundRectCallout">
            <a:avLst>
              <a:gd name="adj1" fmla="val 87605"/>
              <a:gd name="adj2" fmla="val 202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47351" y="6054175"/>
            <a:ext cx="1458449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Facilitating</a:t>
            </a:r>
          </a:p>
          <a:p>
            <a:pPr algn="ctr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625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Knowledge Areas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4582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Knowledge areas </a:t>
            </a:r>
            <a:r>
              <a:rPr lang="en-US" sz="3200" dirty="0"/>
              <a:t>describe the key competencies that project managers must develop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Core Functions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Facilitating Functions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Integration Function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3C60F31-D98B-2252-4BC4-8C894EFD0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7938" y="617538"/>
            <a:ext cx="6799262" cy="1027112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Project Management Tools 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A574B42-8184-348F-BB3F-638C05D28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338" y="2044700"/>
            <a:ext cx="6799262" cy="3890963"/>
          </a:xfrm>
        </p:spPr>
        <p:txBody>
          <a:bodyPr/>
          <a:lstStyle/>
          <a:p>
            <a:r>
              <a:rPr lang="en-US" altLang="en-US" sz="2400" dirty="0"/>
              <a:t>Can be software tools like Microsoft Project Management</a:t>
            </a:r>
          </a:p>
          <a:p>
            <a:r>
              <a:rPr lang="en-US" altLang="en-US" sz="2400" dirty="0"/>
              <a:t>Used to create the project baseline plan</a:t>
            </a:r>
          </a:p>
          <a:p>
            <a:r>
              <a:rPr lang="en-US" altLang="en-US" sz="2400" dirty="0"/>
              <a:t>Record project progress to register completed tasks, used costs, etc. </a:t>
            </a:r>
          </a:p>
          <a:p>
            <a:r>
              <a:rPr lang="en-US" altLang="en-US" sz="2400" dirty="0"/>
              <a:t>Generates reports when required</a:t>
            </a:r>
          </a:p>
          <a:p>
            <a:r>
              <a:rPr lang="en-US" altLang="en-US" sz="2400" dirty="0"/>
              <a:t>Generate also variance reports</a:t>
            </a:r>
          </a:p>
          <a:p>
            <a:r>
              <a:rPr lang="en-US" altLang="en-US" sz="2400" dirty="0"/>
              <a:t>Has also embedded tools like Gantt Chart and Network diagram for visual representation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D822E95-C6E0-16A1-82F9-77783F0E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C2CE20C-065A-4203-95DF-60C6926E132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Tools and Techniques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330700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management tools and techniques </a:t>
            </a:r>
            <a:r>
              <a:rPr lang="en-US" sz="2800" dirty="0"/>
              <a:t>assist project managers and their teams in various aspects of project management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422882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8" y="3751263"/>
            <a:ext cx="3778052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95" y="5334000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4294" y="3261883"/>
            <a:ext cx="21050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network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3254-F8BA-FE91-186C-A049DEAF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6AF7-39A9-BFDE-230D-8FED8EC2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50" dirty="0">
                <a:effectLst/>
                <a:latin typeface="Times New Roman" panose="02020603050405020304" pitchFamily="18" charset="0"/>
                <a:ea typeface="DejaVu Sans"/>
              </a:rPr>
              <a:t>Lectures,</a:t>
            </a:r>
          </a:p>
          <a:p>
            <a:r>
              <a:rPr lang="en-US" sz="2800" kern="50" dirty="0">
                <a:latin typeface="Times New Roman" panose="02020603050405020304" pitchFamily="18" charset="0"/>
                <a:ea typeface="DejaVu Sans"/>
              </a:rPr>
              <a:t>S</a:t>
            </a:r>
            <a:r>
              <a:rPr lang="en-US" sz="2800" kern="50" dirty="0">
                <a:effectLst/>
                <a:latin typeface="Times New Roman" panose="02020603050405020304" pitchFamily="18" charset="0"/>
                <a:ea typeface="DejaVu Sans"/>
              </a:rPr>
              <a:t>tudent presentations,</a:t>
            </a:r>
          </a:p>
          <a:p>
            <a:r>
              <a:rPr lang="en-US" sz="2800" kern="50" dirty="0">
                <a:effectLst/>
                <a:latin typeface="Times New Roman" panose="02020603050405020304" pitchFamily="18" charset="0"/>
                <a:ea typeface="DejaVu Sans"/>
              </a:rPr>
              <a:t>Group discussions,  </a:t>
            </a:r>
          </a:p>
          <a:p>
            <a:r>
              <a:rPr lang="en-US" sz="2800" kern="50" dirty="0">
                <a:effectLst/>
                <a:latin typeface="Times New Roman" panose="02020603050405020304" pitchFamily="18" charset="0"/>
                <a:ea typeface="DejaVu Sans"/>
              </a:rPr>
              <a:t>individual and group project work</a:t>
            </a:r>
          </a:p>
          <a:p>
            <a:r>
              <a:rPr lang="en-US" sz="2800" b="1" kern="50" dirty="0">
                <a:latin typeface="Times New Roman" panose="02020603050405020304" pitchFamily="18" charset="0"/>
              </a:rPr>
              <a:t>Browsing online materials </a:t>
            </a:r>
            <a:endParaRPr lang="en-US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239CF-F0FB-E4D2-F631-CFCD5DE5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EB19-217D-43B4-7373-779CE476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3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Went Right? Improved 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5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715000"/>
            <a:ext cx="4800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Why the Improvements?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04070"/>
              </p:ext>
            </p:extLst>
          </p:nvPr>
        </p:nvGraphicFramePr>
        <p:xfrm>
          <a:off x="914400" y="1714500"/>
          <a:ext cx="78454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86968"/>
          </a:xfrm>
        </p:spPr>
        <p:txBody>
          <a:bodyPr/>
          <a:lstStyle/>
          <a:p>
            <a:r>
              <a:rPr lang="en-US" dirty="0"/>
              <a:t>Project Success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define project success:</a:t>
            </a:r>
          </a:p>
          <a:p>
            <a:pPr lvl="1"/>
            <a:r>
              <a:rPr lang="en-US" sz="2800" dirty="0"/>
              <a:t>Triple Constraint</a:t>
            </a:r>
          </a:p>
          <a:p>
            <a:pPr lvl="1"/>
            <a:r>
              <a:rPr lang="en-US" sz="2800" dirty="0"/>
              <a:t>Customer/Sponsor Satisfaction</a:t>
            </a:r>
          </a:p>
          <a:p>
            <a:pPr lvl="1"/>
            <a:r>
              <a:rPr lang="en-US" sz="2800" dirty="0"/>
              <a:t>The results of the project met its main objective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2213" cy="838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What Helps Projects Succeed?*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2"/>
          </a:xfrm>
        </p:spPr>
        <p:txBody>
          <a:bodyPr>
            <a:noAutofit/>
          </a:bodyPr>
          <a:lstStyle/>
          <a:p>
            <a:pPr marL="109537" indent="0">
              <a:buNone/>
            </a:pPr>
            <a:r>
              <a:rPr lang="en-US" sz="2800" dirty="0"/>
              <a:t>1. User involvement</a:t>
            </a:r>
          </a:p>
          <a:p>
            <a:pPr marL="109537" indent="0">
              <a:buNone/>
            </a:pPr>
            <a:r>
              <a:rPr lang="en-US" sz="2800" dirty="0"/>
              <a:t>2. Executive support</a:t>
            </a:r>
          </a:p>
          <a:p>
            <a:pPr marL="109537" indent="0">
              <a:buNone/>
            </a:pPr>
            <a:r>
              <a:rPr lang="en-US" sz="2800" dirty="0"/>
              <a:t>3. Clear business objectives</a:t>
            </a:r>
          </a:p>
          <a:p>
            <a:pPr marL="109537" indent="0">
              <a:buNone/>
            </a:pPr>
            <a:r>
              <a:rPr lang="en-US" sz="2800" dirty="0"/>
              <a:t>4. Emotional maturity</a:t>
            </a:r>
          </a:p>
          <a:p>
            <a:pPr marL="109537" indent="0">
              <a:buNone/>
            </a:pPr>
            <a:r>
              <a:rPr lang="en-US" sz="2800" dirty="0"/>
              <a:t>5. Optimizing scope</a:t>
            </a:r>
          </a:p>
          <a:p>
            <a:pPr marL="109537" indent="0">
              <a:buNone/>
            </a:pPr>
            <a:r>
              <a:rPr lang="en-US" sz="2800" dirty="0"/>
              <a:t>6. Agile process</a:t>
            </a:r>
          </a:p>
          <a:p>
            <a:pPr marL="109537" indent="0">
              <a:buNone/>
            </a:pPr>
            <a:r>
              <a:rPr lang="en-US" sz="2800" dirty="0"/>
              <a:t>7. Project management expertise</a:t>
            </a:r>
          </a:p>
          <a:p>
            <a:pPr marL="109537" indent="0">
              <a:buNone/>
            </a:pPr>
            <a:r>
              <a:rPr lang="en-US" sz="2800" dirty="0"/>
              <a:t>8. Skilled resources</a:t>
            </a:r>
          </a:p>
          <a:p>
            <a:pPr marL="109537" indent="0">
              <a:buNone/>
            </a:pPr>
            <a:r>
              <a:rPr lang="en-US" sz="2800" dirty="0"/>
              <a:t>9. Execution</a:t>
            </a:r>
          </a:p>
          <a:p>
            <a:pPr marL="109537" indent="0">
              <a:buNone/>
            </a:pPr>
            <a:r>
              <a:rPr lang="en-US" sz="2800" dirty="0"/>
              <a:t>10. Tools and infrastructure</a:t>
            </a:r>
          </a:p>
          <a:p>
            <a:pPr marL="109537" indent="0">
              <a:buNone/>
            </a:pPr>
            <a:endParaRPr lang="en-US" sz="2800" dirty="0"/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77000"/>
            <a:ext cx="29718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533400" y="6211669"/>
            <a:ext cx="6094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*The Standish Group, “CHAOS Activity News” (August 2011).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Project Manager</a:t>
            </a:r>
          </a:p>
        </p:txBody>
      </p:sp>
      <p:sp>
        <p:nvSpPr>
          <p:cNvPr id="4096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sz="2800" dirty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sz="2800" dirty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Suggested Skills for Project Managers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4410075"/>
          </a:xfrm>
        </p:spPr>
        <p:txBody>
          <a:bodyPr>
            <a:normAutofit/>
          </a:bodyPr>
          <a:lstStyle/>
          <a:p>
            <a:r>
              <a:rPr lang="en-US" sz="2800" dirty="0"/>
              <a:t>The Project Management Body of Knowledge</a:t>
            </a:r>
          </a:p>
          <a:p>
            <a:r>
              <a:rPr lang="en-US" sz="2800" dirty="0"/>
              <a:t>Application area knowledge, standards, and regulations</a:t>
            </a:r>
          </a:p>
          <a:p>
            <a:r>
              <a:rPr lang="en-US" sz="2800" dirty="0"/>
              <a:t>Project environment knowledge</a:t>
            </a:r>
          </a:p>
          <a:p>
            <a:r>
              <a:rPr lang="en-US" sz="2800" dirty="0"/>
              <a:t>General management knowledge and skills</a:t>
            </a:r>
          </a:p>
          <a:p>
            <a:r>
              <a:rPr lang="en-US" sz="2800" dirty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800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3277"/>
            <a:ext cx="7863840" cy="1293028"/>
          </a:xfrm>
        </p:spPr>
        <p:txBody>
          <a:bodyPr>
            <a:normAutofit/>
          </a:bodyPr>
          <a:lstStyle/>
          <a:p>
            <a:r>
              <a:rPr lang="en-US" sz="3500" dirty="0"/>
              <a:t>Ten Most Important Skills and Competencies for Project Managers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685800" y="1600200"/>
            <a:ext cx="67056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10. Understands, balances priorities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914400" y="310851"/>
            <a:ext cx="7635240" cy="1293028"/>
          </a:xfrm>
        </p:spPr>
        <p:txBody>
          <a:bodyPr/>
          <a:lstStyle/>
          <a:p>
            <a:r>
              <a:rPr lang="en-US" dirty="0"/>
              <a:t>Careers for IT Project Managers</a:t>
            </a:r>
          </a:p>
        </p:txBody>
      </p:sp>
      <p:sp>
        <p:nvSpPr>
          <p:cNvPr id="46084" name="Content Placeholder 3"/>
          <p:cNvSpPr>
            <a:spLocks noGrp="1"/>
          </p:cNvSpPr>
          <p:nvPr>
            <p:ph idx="1"/>
          </p:nvPr>
        </p:nvSpPr>
        <p:spPr>
          <a:xfrm>
            <a:off x="4038600" y="1828800"/>
            <a:ext cx="4648200" cy="4302125"/>
          </a:xfrm>
        </p:spPr>
        <p:txBody>
          <a:bodyPr>
            <a:normAutofit/>
          </a:bodyPr>
          <a:lstStyle/>
          <a:p>
            <a:r>
              <a:rPr lang="en-US" sz="2800" dirty="0"/>
              <a:t>In a 2012 survey, IT executives listed the “nine hottest skills” they planned to hire for in 2013</a:t>
            </a:r>
          </a:p>
          <a:p>
            <a:r>
              <a:rPr lang="en-US" sz="2800" dirty="0"/>
              <a:t>Project management was second only to programming and application development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75263"/>
              </p:ext>
            </p:extLst>
          </p:nvPr>
        </p:nvGraphicFramePr>
        <p:xfrm>
          <a:off x="914400" y="1981200"/>
          <a:ext cx="28956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68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Job Categories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 Current 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Employees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Growth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5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Big Data 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Business/Systems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(tie)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Database Admin 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 (tie)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Networks / Security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Project Management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Software Development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Other IT Skills( Primarily Help Desk)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Management Profession</a:t>
            </a:r>
          </a:p>
        </p:txBody>
      </p:sp>
      <p:sp>
        <p:nvSpPr>
          <p:cNvPr id="48132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profession of project management is growing at a very rapid pace</a:t>
            </a:r>
          </a:p>
          <a:p>
            <a:r>
              <a:rPr lang="en-US" sz="2800" dirty="0"/>
              <a:t>It is helpful to understand the history of the field,  the role of professional societies like the Project Management Institute, and the growth in project management software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Certification</a:t>
            </a:r>
            <a:endParaRPr lang="en-US" sz="48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dirty="0"/>
              <a:t>The Project Management Institute (PMI) is an international professional society for project managers with 380,000 members worldwide in 2012</a:t>
            </a:r>
          </a:p>
          <a:p>
            <a:pPr lvl="1"/>
            <a:r>
              <a:rPr lang="en-US" sz="2400" b="1" dirty="0">
                <a:hlinkClick r:id="rId3"/>
              </a:rPr>
              <a:t>Project Management Professional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/>
              <a:t>(</a:t>
            </a:r>
            <a:r>
              <a:rPr lang="en-US" sz="2400" b="1" dirty="0"/>
              <a:t>PMP</a:t>
            </a:r>
            <a:r>
              <a:rPr lang="en-US" sz="2400" dirty="0"/>
              <a:t>) has documented sufficient project experience, agreed to follow a code of ethics, and passed the PMP exam</a:t>
            </a:r>
          </a:p>
          <a:p>
            <a:pPr lvl="1"/>
            <a:r>
              <a:rPr lang="en-US" sz="2400" b="1" dirty="0">
                <a:hlinkClick r:id="rId4"/>
              </a:rPr>
              <a:t>Certified Associate in PM </a:t>
            </a:r>
            <a:r>
              <a:rPr lang="en-US" sz="2400" dirty="0"/>
              <a:t>(</a:t>
            </a:r>
            <a:r>
              <a:rPr lang="en-US" sz="2400" b="1" dirty="0"/>
              <a:t>CAPM</a:t>
            </a:r>
            <a:r>
              <a:rPr lang="en-US" sz="2400" dirty="0"/>
              <a:t>) is achievable with less experience</a:t>
            </a:r>
          </a:p>
          <a:p>
            <a:r>
              <a:rPr lang="en-US" sz="2800" dirty="0"/>
              <a:t>CompTIA offers another certification option</a:t>
            </a:r>
          </a:p>
          <a:p>
            <a:pPr lvl="1"/>
            <a:r>
              <a:rPr lang="en-US" sz="2400" b="1" dirty="0">
                <a:hlinkClick r:id="rId5"/>
              </a:rPr>
              <a:t>CompTIA Project+</a:t>
            </a:r>
            <a:r>
              <a:rPr lang="en-US" sz="2400" dirty="0">
                <a:hlinkClick r:id="rId5"/>
              </a:rPr>
              <a:t> </a:t>
            </a:r>
            <a:r>
              <a:rPr lang="en-US" sz="2400" dirty="0"/>
              <a:t>has less requirements but is not as well recognized as PMP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3372"/>
            <a:ext cx="7972124" cy="1293028"/>
          </a:xfrm>
        </p:spPr>
        <p:txBody>
          <a:bodyPr/>
          <a:lstStyle/>
          <a:p>
            <a:r>
              <a:rPr lang="en-US" dirty="0"/>
              <a:t>Project Management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dirty="0"/>
              <a:t>There are hundreds of different products to assist in performing project management</a:t>
            </a:r>
          </a:p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endParaRPr lang="en-US" sz="2800" dirty="0"/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dirty="0"/>
              <a:t>Three main categories of tools: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sz="2800" dirty="0"/>
              <a:t>Low-end tools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sz="2800" dirty="0"/>
              <a:t>Midrange tools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sz="2800" dirty="0"/>
              <a:t>High-end tools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05FB-ED79-9491-EBAF-B506F017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3B9A-3012-5AFB-5670-931A5376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2400" b="1" kern="50" dirty="0">
                <a:latin typeface="Times New Roman" panose="02020603050405020304" pitchFamily="18" charset="0"/>
              </a:rPr>
              <a:t>Assessment 				%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Tests  				20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Individual assignments		10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Group Work (on project plan)	20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kern="50" dirty="0">
                <a:latin typeface="Times New Roman" panose="02020603050405020304" pitchFamily="18" charset="0"/>
              </a:rPr>
              <a:t>Presentation 			10</a:t>
            </a:r>
          </a:p>
          <a:p>
            <a:r>
              <a:rPr lang="en-US" sz="2400" kern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examination 			40</a:t>
            </a:r>
          </a:p>
          <a:p>
            <a:pPr marL="0" indent="0">
              <a:buNone/>
            </a:pPr>
            <a:r>
              <a:rPr lang="en-US" sz="2400" b="1" kern="50" dirty="0">
                <a:latin typeface="Times New Roman" panose="02020603050405020304" pitchFamily="18" charset="0"/>
              </a:rPr>
              <a:t>Total 				          100%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BEFA5-2383-5B62-C19A-E7906F73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A188E-19C9-3B0C-057D-7D1C9B77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15605"/>
            <a:ext cx="7940040" cy="1293028"/>
          </a:xfrm>
        </p:spPr>
        <p:txBody>
          <a:bodyPr/>
          <a:lstStyle/>
          <a:p>
            <a:r>
              <a:rPr lang="en-US" dirty="0"/>
              <a:t>Project Management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3200" dirty="0"/>
              <a:t>Various software includes: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>
                <a:hlinkClick r:id="rId3"/>
              </a:rPr>
              <a:t>Microsoft Project Management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 err="1">
                <a:hlinkClick r:id="rId3"/>
              </a:rPr>
              <a:t>BaseCamp</a:t>
            </a:r>
            <a:endParaRPr lang="en-US" sz="2800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 err="1">
                <a:hlinkClick r:id="rId4"/>
              </a:rPr>
              <a:t>Clarizen</a:t>
            </a:r>
            <a:endParaRPr lang="en-US" sz="2800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 err="1">
                <a:hlinkClick r:id="rId5"/>
              </a:rPr>
              <a:t>Collabtive</a:t>
            </a:r>
            <a:r>
              <a:rPr lang="en-US" sz="2800" dirty="0"/>
              <a:t> (open source)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 err="1">
                <a:hlinkClick r:id="rId6"/>
              </a:rPr>
              <a:t>dotProject</a:t>
            </a:r>
            <a:r>
              <a:rPr lang="en-US" sz="2800" dirty="0"/>
              <a:t> (open source)</a:t>
            </a:r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 err="1">
                <a:hlinkClick r:id="rId7"/>
              </a:rPr>
              <a:t>OneDesk</a:t>
            </a:r>
            <a:endParaRPr lang="en-US" sz="2800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>
                <a:hlinkClick r:id="rId8"/>
              </a:rPr>
              <a:t>Genius Inside</a:t>
            </a:r>
            <a:endParaRPr lang="en-US" sz="2800" u="sng" dirty="0"/>
          </a:p>
          <a:p>
            <a:pPr marL="674370" lvl="1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u="sng" dirty="0" err="1">
                <a:hlinkClick r:id="rId9"/>
              </a:rPr>
              <a:t>PlanBox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7BEC-A997-7BCB-F17E-742CB22F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Materials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9F79-94D6-D716-2A79-DF06A63E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2000" kern="50" dirty="0">
                <a:latin typeface="Times New Roman" panose="02020603050405020304" pitchFamily="18" charset="0"/>
              </a:rPr>
              <a:t>Information Technology Project Management (9th Ed). Kathy Schwalbe. 2019. Cengage Learning.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2000" kern="50" dirty="0">
                <a:latin typeface="Times New Roman" panose="02020603050405020304" pitchFamily="18" charset="0"/>
              </a:rPr>
              <a:t>Information Technology Project Management (5th Ed). Jack T. </a:t>
            </a:r>
            <a:r>
              <a:rPr lang="en-US" sz="2000" kern="50" dirty="0" err="1">
                <a:latin typeface="Times New Roman" panose="02020603050405020304" pitchFamily="18" charset="0"/>
              </a:rPr>
              <a:t>Marchewka</a:t>
            </a:r>
            <a:r>
              <a:rPr lang="en-US" sz="2000" kern="50" dirty="0">
                <a:latin typeface="Times New Roman" panose="02020603050405020304" pitchFamily="18" charset="0"/>
              </a:rPr>
              <a:t>. 2016. Wiley.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2000" kern="50" dirty="0">
                <a:latin typeface="Times New Roman" panose="02020603050405020304" pitchFamily="18" charset="0"/>
              </a:rPr>
              <a:t>Project Management: A Strategic Managerial Approach (10th Ed). Jack R. Meredith, Scott M. Shafer, Samuel J, Mantel, Jr. 2017. John Wiley &amp; Sons.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50" dirty="0">
                <a:latin typeface="Times New Roman" panose="02020603050405020304" pitchFamily="18" charset="0"/>
              </a:rPr>
              <a:t>A Guide to the Project Management Body of Knowledge (6th Ed). Project Management Institute. 2017. PMI.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50" dirty="0">
                <a:latin typeface="Times New Roman" panose="02020603050405020304" pitchFamily="18" charset="0"/>
              </a:rPr>
              <a:t>Lecture slides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50" dirty="0">
                <a:latin typeface="Times New Roman" panose="02020603050405020304" pitchFamily="18" charset="0"/>
              </a:rPr>
              <a:t>Internet resources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kern="5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E0F1A-9E8F-1AF9-F14E-0997680D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Information Systems Project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CA7B-9019-3CF3-E97C-D396010E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AB7E9-4BE0-4168-F89E-9C486FF1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one – Project management introduction 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31378B-0D20-8E89-BE1B-317B0546B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B0F92-F1CA-B411-B954-0AA3CD7F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DFF0C-43CD-43C4-7D6A-3C408859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5CE0-069A-087D-B9AF-CE31D55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objective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723-F108-ECE5-0117-E862CCCB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unit, you will able to </a:t>
            </a:r>
          </a:p>
          <a:p>
            <a:pPr lvl="1"/>
            <a:r>
              <a:rPr lang="en-GB" dirty="0"/>
              <a:t>Explain the concept of the project.</a:t>
            </a:r>
          </a:p>
          <a:p>
            <a:pPr lvl="1"/>
            <a:r>
              <a:rPr lang="en-GB" dirty="0"/>
              <a:t>Benefits of project management</a:t>
            </a:r>
          </a:p>
          <a:p>
            <a:pPr lvl="1"/>
            <a:r>
              <a:rPr lang="en-GB" dirty="0"/>
              <a:t>Characteristics of a project </a:t>
            </a:r>
          </a:p>
          <a:p>
            <a:pPr lvl="1"/>
            <a:r>
              <a:rPr lang="en-GB" dirty="0"/>
              <a:t>Identify the difference between project and program</a:t>
            </a:r>
          </a:p>
          <a:p>
            <a:pPr lvl="1"/>
            <a:r>
              <a:rPr lang="en-GB" dirty="0"/>
              <a:t>Identify constraints of project management</a:t>
            </a:r>
          </a:p>
          <a:p>
            <a:pPr lvl="1"/>
            <a:r>
              <a:rPr lang="en-GB" dirty="0"/>
              <a:t>The impact of project constraints on project management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A5C4B-53EF-2952-1EC1-784FDCB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8FFFA-346F-9D80-7D7D-9778C350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8917-4704-4D78-826B-10DBFDA442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377940" cy="12930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458200" cy="4648200"/>
          </a:xfrm>
        </p:spPr>
        <p:txBody>
          <a:bodyPr>
            <a:noAutofit/>
          </a:bodyPr>
          <a:lstStyle/>
          <a:p>
            <a:r>
              <a:rPr lang="en-US" sz="2800" dirty="0"/>
              <a:t>The world as a whole spends nearly $10 trillion of its $40.7 trillion gross product on projects of all kinds</a:t>
            </a:r>
          </a:p>
          <a:p>
            <a:r>
              <a:rPr lang="en-US" sz="2800" dirty="0"/>
              <a:t>More than 16 million people regard project management as their profession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The overall information and communications technology market grew by 6 percent to almost $3 trillion in 2010</a:t>
            </a:r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534400" cy="1143000"/>
          </a:xfrm>
        </p:spPr>
        <p:txBody>
          <a:bodyPr lIns="92075" tIns="46038" rIns="92075" bIns="46038">
            <a:noAutofit/>
          </a:bodyPr>
          <a:lstStyle/>
          <a:p>
            <a:r>
              <a:rPr lang="en-US" sz="3200" dirty="0"/>
              <a:t>Motivation for Studying Information Technology (IT) Project Management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34400" cy="42576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400" dirty="0"/>
              <a:t>IT Projects have a terrible track record, as described in the “What Went Wrong?” </a:t>
            </a:r>
          </a:p>
          <a:p>
            <a:pPr>
              <a:spcBef>
                <a:spcPct val="100000"/>
              </a:spcBef>
            </a:pPr>
            <a:endParaRPr lang="en-US" dirty="0"/>
          </a:p>
          <a:p>
            <a:pPr>
              <a:spcBef>
                <a:spcPct val="100000"/>
              </a:spcBef>
            </a:pPr>
            <a:endParaRPr lang="en-US" dirty="0"/>
          </a:p>
          <a:p>
            <a:pPr>
              <a:spcBef>
                <a:spcPct val="10000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Systems Project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648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1736</Words>
  <Application>Microsoft Office PowerPoint</Application>
  <PresentationFormat>On-screen Show (4:3)</PresentationFormat>
  <Paragraphs>338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</vt:lpstr>
      <vt:lpstr>Arial Rounded MT Bold</vt:lpstr>
      <vt:lpstr>Calibri</vt:lpstr>
      <vt:lpstr>Garamond</vt:lpstr>
      <vt:lpstr>Google Sans</vt:lpstr>
      <vt:lpstr>Poppins</vt:lpstr>
      <vt:lpstr>Symbol</vt:lpstr>
      <vt:lpstr>Times New Roman</vt:lpstr>
      <vt:lpstr>Wingdings 2</vt:lpstr>
      <vt:lpstr>Custom Design</vt:lpstr>
      <vt:lpstr>Information Systems Project Management (course code: INSY4101)</vt:lpstr>
      <vt:lpstr>Course objectives</vt:lpstr>
      <vt:lpstr>Teaching Methods </vt:lpstr>
      <vt:lpstr>Course Assessment</vt:lpstr>
      <vt:lpstr>Reference Materials </vt:lpstr>
      <vt:lpstr>Unit one – Project management introduction </vt:lpstr>
      <vt:lpstr>Unit objective </vt:lpstr>
      <vt:lpstr>Introduction</vt:lpstr>
      <vt:lpstr>Motivation for Studying Information Technology (IT) Project Management</vt:lpstr>
      <vt:lpstr>Advantages of Using Formal  Project Management</vt:lpstr>
      <vt:lpstr>What Is a Project?</vt:lpstr>
      <vt:lpstr>Project Attributes</vt:lpstr>
      <vt:lpstr>Project and Program Managers</vt:lpstr>
      <vt:lpstr>Program and Project Portfolio Management</vt:lpstr>
      <vt:lpstr>A Portfolio</vt:lpstr>
      <vt:lpstr>Portfolio Management</vt:lpstr>
      <vt:lpstr>Project Portfolio Management</vt:lpstr>
      <vt:lpstr>Sample Project Portfolio Approach</vt:lpstr>
      <vt:lpstr>Project Management Offices</vt:lpstr>
      <vt:lpstr>The Triple Constraint of Project Management</vt:lpstr>
      <vt:lpstr>Additional reading </vt:lpstr>
      <vt:lpstr>Assessment questions </vt:lpstr>
      <vt:lpstr>Individual activity</vt:lpstr>
      <vt:lpstr>Unit two – Project Management process </vt:lpstr>
      <vt:lpstr>Project Management Processes</vt:lpstr>
      <vt:lpstr>What is Project Management?</vt:lpstr>
      <vt:lpstr>Project Management Knowledge Areas</vt:lpstr>
      <vt:lpstr>Project Management Tools </vt:lpstr>
      <vt:lpstr>Project Management Tools and Techniques</vt:lpstr>
      <vt:lpstr>Why the Improvements?</vt:lpstr>
      <vt:lpstr>Project Success</vt:lpstr>
      <vt:lpstr>What Helps Projects Succeed?*</vt:lpstr>
      <vt:lpstr>The Role of the Project Manager</vt:lpstr>
      <vt:lpstr>Suggested Skills for Project Managers</vt:lpstr>
      <vt:lpstr>Ten Most Important Skills and Competencies for Project Managers</vt:lpstr>
      <vt:lpstr>Careers for IT Project Managers</vt:lpstr>
      <vt:lpstr>The Project Management Profession</vt:lpstr>
      <vt:lpstr>Project Management Certification</vt:lpstr>
      <vt:lpstr>Project Management Software</vt:lpstr>
      <vt:lpstr>Project Management Software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Temtim Assefa</cp:lastModifiedBy>
  <cp:revision>222</cp:revision>
  <dcterms:created xsi:type="dcterms:W3CDTF">2001-07-05T23:10:12Z</dcterms:created>
  <dcterms:modified xsi:type="dcterms:W3CDTF">2023-10-12T20:26:23Z</dcterms:modified>
</cp:coreProperties>
</file>