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19845657-08EE-4255-97FC-16A88BB93D29}" type="datetimeFigureOut">
              <a:rPr lang="en-US" smtClean="0"/>
              <a:t>11/14/2024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35280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9845657-08EE-4255-97FC-16A88BB93D29}" type="datetimeFigureOut">
              <a:rPr lang="en-US" smtClean="0"/>
              <a:t>11/14/2024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206337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9845657-08EE-4255-97FC-16A88BB93D29}" type="datetimeFigureOut">
              <a:rPr lang="en-US" smtClean="0"/>
              <a:t>11/14/2024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351006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9845657-08EE-4255-97FC-16A88BB93D29}" type="datetimeFigureOut">
              <a:rPr lang="en-US" smtClean="0"/>
              <a:t>11/14/2024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173392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9845657-08EE-4255-97FC-16A88BB93D29}" type="datetimeFigureOut">
              <a:rPr lang="en-US" smtClean="0"/>
              <a:t>11/14/2024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41400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19845657-08EE-4255-97FC-16A88BB93D29}" type="datetimeFigureOut">
              <a:rPr lang="en-US" smtClean="0"/>
              <a:t>11/14/2024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346046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19845657-08EE-4255-97FC-16A88BB93D29}" type="datetimeFigureOut">
              <a:rPr lang="en-US" smtClean="0"/>
              <a:t>11/14/2024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221680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19845657-08EE-4255-97FC-16A88BB93D29}" type="datetimeFigureOut">
              <a:rPr lang="en-US" smtClean="0"/>
              <a:t>11/14/2024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284386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9845657-08EE-4255-97FC-16A88BB93D29}" type="datetimeFigureOut">
              <a:rPr lang="en-US" smtClean="0"/>
              <a:t>11/14/2024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300485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9845657-08EE-4255-97FC-16A88BB93D29}" type="datetimeFigureOut">
              <a:rPr lang="en-US" smtClean="0"/>
              <a:t>11/14/2024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357734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9845657-08EE-4255-97FC-16A88BB93D29}" type="datetimeFigureOut">
              <a:rPr lang="en-US" smtClean="0"/>
              <a:t>11/14/2024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CAF3787-8022-4652-809D-8BCD665B3651}" type="slidenum">
              <a:rPr lang="en-US" smtClean="0"/>
              <a:t>‹N°›</a:t>
            </a:fld>
            <a:endParaRPr lang="en-US"/>
          </a:p>
        </p:txBody>
      </p:sp>
    </p:spTree>
    <p:extLst>
      <p:ext uri="{BB962C8B-B14F-4D97-AF65-F5344CB8AC3E}">
        <p14:creationId xmlns:p14="http://schemas.microsoft.com/office/powerpoint/2010/main" val="304632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45657-08EE-4255-97FC-16A88BB93D29}" type="datetimeFigureOut">
              <a:rPr lang="en-US" smtClean="0"/>
              <a:t>11/14/2024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F3787-8022-4652-809D-8BCD665B3651}" type="slidenum">
              <a:rPr lang="en-US" smtClean="0"/>
              <a:t>‹N°›</a:t>
            </a:fld>
            <a:endParaRPr lang="en-US"/>
          </a:p>
        </p:txBody>
      </p:sp>
    </p:spTree>
    <p:extLst>
      <p:ext uri="{BB962C8B-B14F-4D97-AF65-F5344CB8AC3E}">
        <p14:creationId xmlns:p14="http://schemas.microsoft.com/office/powerpoint/2010/main" val="718234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12377531" cy="7036903"/>
          </a:xfrm>
          <a:prstGeom prst="rect">
            <a:avLst/>
          </a:prstGeom>
          <a:solidFill>
            <a:srgbClr val="002060"/>
          </a:solid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chemin vertical 4"/>
          <p:cNvSpPr/>
          <p:nvPr/>
        </p:nvSpPr>
        <p:spPr>
          <a:xfrm>
            <a:off x="119269" y="202097"/>
            <a:ext cx="11953460" cy="6215269"/>
          </a:xfrm>
          <a:prstGeom prst="verticalScroll">
            <a:avLst/>
          </a:prstGeom>
          <a:noFill/>
          <a:ln w="57150">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p:cNvSpPr txBox="1"/>
          <p:nvPr/>
        </p:nvSpPr>
        <p:spPr>
          <a:xfrm>
            <a:off x="1722782" y="397566"/>
            <a:ext cx="10349947" cy="400110"/>
          </a:xfrm>
          <a:prstGeom prst="rect">
            <a:avLst/>
          </a:prstGeom>
          <a:noFill/>
        </p:spPr>
        <p:txBody>
          <a:bodyPr wrap="square" rtlCol="0">
            <a:spAutoFit/>
          </a:bodyPr>
          <a:lstStyle/>
          <a:p>
            <a:r>
              <a:rPr lang="fr-FR" sz="2000" b="1" dirty="0" smtClean="0">
                <a:solidFill>
                  <a:schemeClr val="bg1"/>
                </a:solidFill>
                <a:latin typeface="Sylfaen" panose="010A0502050306030303" pitchFamily="18" charset="0"/>
              </a:rPr>
              <a:t>Analyse  multicritère pour la gestion des inondations au Sénégal : cas de la commune de DSM</a:t>
            </a:r>
            <a:endParaRPr lang="en-US" sz="2000" b="1" dirty="0">
              <a:solidFill>
                <a:schemeClr val="bg1"/>
              </a:solidFill>
              <a:latin typeface="Sylfaen" panose="010A0502050306030303" pitchFamily="18" charset="0"/>
            </a:endParaRPr>
          </a:p>
        </p:txBody>
      </p:sp>
      <p:sp>
        <p:nvSpPr>
          <p:cNvPr id="8" name="ZoneTexte 7"/>
          <p:cNvSpPr txBox="1"/>
          <p:nvPr/>
        </p:nvSpPr>
        <p:spPr>
          <a:xfrm>
            <a:off x="1152938" y="1154387"/>
            <a:ext cx="9886121" cy="526297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fr-FR" sz="2000" dirty="0" smtClean="0">
                <a:solidFill>
                  <a:schemeClr val="bg1"/>
                </a:solidFill>
                <a:latin typeface="Bell MT" panose="02020503060305020303" pitchFamily="18" charset="0"/>
              </a:rPr>
              <a:t>Ce projet s’inscrit dans le cadre de la gestion participative de l’initiative </a:t>
            </a:r>
            <a:r>
              <a:rPr lang="fr-FR" sz="2000" b="1" dirty="0" smtClean="0">
                <a:solidFill>
                  <a:srgbClr val="92D050"/>
                </a:solidFill>
                <a:latin typeface="Bell MT" panose="02020503060305020303" pitchFamily="18" charset="0"/>
              </a:rPr>
              <a:t>FOCUS </a:t>
            </a:r>
            <a:r>
              <a:rPr lang="fr-FR" sz="2400" b="1" dirty="0" smtClean="0">
                <a:solidFill>
                  <a:srgbClr val="92D050"/>
                </a:solidFill>
                <a:latin typeface="Bell MT" panose="02020503060305020303" pitchFamily="18" charset="0"/>
              </a:rPr>
              <a:t>0</a:t>
            </a:r>
            <a:r>
              <a:rPr lang="fr-FR" sz="2000" b="1" dirty="0" smtClean="0">
                <a:solidFill>
                  <a:srgbClr val="92D050"/>
                </a:solidFill>
                <a:latin typeface="Bell MT" panose="02020503060305020303" pitchFamily="18" charset="0"/>
              </a:rPr>
              <a:t> INONDATION</a:t>
            </a:r>
            <a:r>
              <a:rPr lang="fr-FR" sz="2000" dirty="0" smtClean="0">
                <a:solidFill>
                  <a:schemeClr val="bg1"/>
                </a:solidFill>
                <a:latin typeface="Bell MT" panose="02020503060305020303" pitchFamily="18" charset="0"/>
              </a:rPr>
              <a:t>, lancée par de jeunes Sénégalais pour la gestion des inondations au Sénégal. Son objectif est d’utiliser les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données</a:t>
            </a:r>
            <a:r>
              <a:rPr lang="fr-FR" sz="2000" dirty="0" smtClean="0">
                <a:solidFill>
                  <a:schemeClr val="bg1"/>
                </a:solidFill>
                <a:latin typeface="Bell MT" panose="02020503060305020303" pitchFamily="18" charset="0"/>
              </a:rPr>
              <a:t>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géospatiales</a:t>
            </a:r>
            <a:r>
              <a:rPr lang="fr-FR" sz="2000" dirty="0" smtClean="0">
                <a:solidFill>
                  <a:schemeClr val="bg1"/>
                </a:solidFill>
                <a:latin typeface="Bell MT" panose="02020503060305020303" pitchFamily="18" charset="0"/>
              </a:rPr>
              <a:t> et les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sciences</a:t>
            </a:r>
            <a:r>
              <a:rPr lang="fr-FR" sz="2000" dirty="0" smtClean="0">
                <a:solidFill>
                  <a:schemeClr val="bg1"/>
                </a:solidFill>
                <a:latin typeface="Bell MT" panose="02020503060305020303" pitchFamily="18" charset="0"/>
              </a:rPr>
              <a:t>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de</a:t>
            </a:r>
            <a:r>
              <a:rPr lang="fr-FR" sz="2000" dirty="0" smtClean="0">
                <a:solidFill>
                  <a:schemeClr val="bg1"/>
                </a:solidFill>
                <a:effectLst>
                  <a:outerShdw blurRad="38100" dist="38100" dir="2700000" algn="tl">
                    <a:srgbClr val="000000">
                      <a:alpha val="43137"/>
                    </a:srgbClr>
                  </a:outerShdw>
                </a:effectLst>
                <a:latin typeface="Bell MT" panose="02020503060305020303" pitchFamily="18" charset="0"/>
              </a:rPr>
              <a:t>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données</a:t>
            </a:r>
            <a:r>
              <a:rPr lang="fr-FR" sz="2000" dirty="0" smtClean="0">
                <a:solidFill>
                  <a:schemeClr val="bg1"/>
                </a:solidFill>
                <a:effectLst>
                  <a:outerShdw blurRad="38100" dist="38100" dir="2700000" algn="tl">
                    <a:srgbClr val="000000">
                      <a:alpha val="43137"/>
                    </a:srgbClr>
                  </a:outerShdw>
                </a:effectLst>
                <a:latin typeface="Bell MT" panose="02020503060305020303" pitchFamily="18" charset="0"/>
              </a:rPr>
              <a:t> </a:t>
            </a:r>
            <a:r>
              <a:rPr lang="fr-FR" sz="2000" dirty="0" smtClean="0">
                <a:solidFill>
                  <a:schemeClr val="bg1"/>
                </a:solidFill>
                <a:latin typeface="Bell MT" panose="02020503060305020303" pitchFamily="18" charset="0"/>
              </a:rPr>
              <a:t>pour faciliter la prise de décision, afin de soutenir les populations affectées par la problématique des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inondations</a:t>
            </a:r>
            <a:r>
              <a:rPr lang="fr-FR" sz="2000" dirty="0" smtClean="0">
                <a:solidFill>
                  <a:schemeClr val="bg1"/>
                </a:solidFill>
                <a:latin typeface="Bell MT" panose="02020503060305020303" pitchFamily="18" charset="0"/>
              </a:rPr>
              <a:t>. </a:t>
            </a:r>
          </a:p>
          <a:p>
            <a:pPr marL="342900" indent="-342900" algn="just">
              <a:lnSpc>
                <a:spcPct val="150000"/>
              </a:lnSpc>
              <a:buFont typeface="Wingdings" panose="05000000000000000000" pitchFamily="2" charset="2"/>
              <a:buChar char="q"/>
            </a:pPr>
            <a:endParaRPr lang="fr-FR" sz="2000" dirty="0" smtClean="0">
              <a:solidFill>
                <a:schemeClr val="bg1"/>
              </a:solidFill>
              <a:latin typeface="Bell MT" panose="02020503060305020303" pitchFamily="18" charset="0"/>
            </a:endParaRPr>
          </a:p>
          <a:p>
            <a:pPr marL="342900" indent="-342900" algn="just">
              <a:lnSpc>
                <a:spcPct val="150000"/>
              </a:lnSpc>
              <a:buFont typeface="Wingdings" panose="05000000000000000000" pitchFamily="2" charset="2"/>
              <a:buChar char="q"/>
            </a:pPr>
            <a:r>
              <a:rPr lang="fr-FR" sz="2000" dirty="0" smtClean="0">
                <a:solidFill>
                  <a:schemeClr val="bg1"/>
                </a:solidFill>
                <a:latin typeface="Bell MT" panose="02020503060305020303" pitchFamily="18" charset="0"/>
              </a:rPr>
              <a:t>Pour ce faire, il repose sur la confluence de divers types de données, notamment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topographiques</a:t>
            </a:r>
            <a:r>
              <a:rPr lang="fr-FR" sz="2000" dirty="0" smtClean="0">
                <a:solidFill>
                  <a:schemeClr val="bg1"/>
                </a:solidFill>
                <a:latin typeface="Bell MT" panose="02020503060305020303" pitchFamily="18" charset="0"/>
              </a:rPr>
              <a:t>,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pédologiques</a:t>
            </a:r>
            <a:r>
              <a:rPr lang="fr-FR" sz="2000" dirty="0" smtClean="0">
                <a:solidFill>
                  <a:schemeClr val="bg1"/>
                </a:solidFill>
                <a:latin typeface="Bell MT" panose="02020503060305020303" pitchFamily="18" charset="0"/>
              </a:rPr>
              <a:t>, </a:t>
            </a:r>
            <a:r>
              <a:rPr lang="fr-FR" sz="2000" b="1" dirty="0" smtClean="0">
                <a:solidFill>
                  <a:srgbClr val="FF3399"/>
                </a:solidFill>
                <a:effectLst>
                  <a:outerShdw blurRad="38100" dist="38100" dir="2700000" algn="tl">
                    <a:srgbClr val="000000">
                      <a:alpha val="43137"/>
                    </a:srgbClr>
                  </a:outerShdw>
                </a:effectLst>
                <a:latin typeface="Bell MT" panose="02020503060305020303" pitchFamily="18" charset="0"/>
              </a:rPr>
              <a:t>hydrologiques</a:t>
            </a:r>
            <a:r>
              <a:rPr lang="fr-FR" sz="2000" dirty="0" smtClean="0">
                <a:solidFill>
                  <a:schemeClr val="bg1"/>
                </a:solidFill>
                <a:latin typeface="Bell MT" panose="02020503060305020303" pitchFamily="18" charset="0"/>
              </a:rPr>
              <a:t>, etc. Une application de collecte de données est également en cours de développement pour simplifier la collecte d’informations et offrir une vue d’ensemble des zones les plus touchées et vulnérables, nécessitant une intervention rapide.</a:t>
            </a:r>
            <a:endParaRPr lang="en-US" sz="2000" dirty="0">
              <a:solidFill>
                <a:schemeClr val="bg1"/>
              </a:solidFill>
              <a:latin typeface="Bell MT" panose="02020503060305020303" pitchFamily="18" charset="0"/>
            </a:endParaRPr>
          </a:p>
        </p:txBody>
      </p:sp>
      <p:sp>
        <p:nvSpPr>
          <p:cNvPr id="9" name="ZoneTexte 8"/>
          <p:cNvSpPr txBox="1"/>
          <p:nvPr/>
        </p:nvSpPr>
        <p:spPr>
          <a:xfrm>
            <a:off x="6957391" y="6524319"/>
            <a:ext cx="5420140" cy="369332"/>
          </a:xfrm>
          <a:prstGeom prst="rect">
            <a:avLst/>
          </a:prstGeom>
          <a:noFill/>
        </p:spPr>
        <p:txBody>
          <a:bodyPr wrap="square" rtlCol="0">
            <a:spAutoFit/>
          </a:bodyPr>
          <a:lstStyle/>
          <a:p>
            <a:r>
              <a:rPr lang="fr-FR" b="1" dirty="0" smtClean="0">
                <a:solidFill>
                  <a:srgbClr val="FF3399"/>
                </a:solidFill>
                <a:latin typeface="Bell MT" panose="02020503060305020303" pitchFamily="18" charset="0"/>
              </a:rPr>
              <a:t>S</a:t>
            </a:r>
            <a:r>
              <a:rPr lang="fr-FR" b="1" dirty="0" smtClean="0">
                <a:solidFill>
                  <a:schemeClr val="bg1"/>
                </a:solidFill>
                <a:latin typeface="Bell MT" panose="02020503060305020303" pitchFamily="18" charset="0"/>
              </a:rPr>
              <a:t>cience des </a:t>
            </a:r>
            <a:r>
              <a:rPr lang="fr-FR" b="1" dirty="0" smtClean="0">
                <a:solidFill>
                  <a:srgbClr val="FF3399"/>
                </a:solidFill>
                <a:latin typeface="Bell MT" panose="02020503060305020303" pitchFamily="18" charset="0"/>
              </a:rPr>
              <a:t>D</a:t>
            </a:r>
            <a:r>
              <a:rPr lang="fr-FR" b="1" dirty="0" smtClean="0">
                <a:solidFill>
                  <a:schemeClr val="bg1"/>
                </a:solidFill>
                <a:latin typeface="Bell MT" panose="02020503060305020303" pitchFamily="18" charset="0"/>
              </a:rPr>
              <a:t>onnées </a:t>
            </a:r>
            <a:r>
              <a:rPr lang="fr-FR" b="1" dirty="0" smtClean="0">
                <a:solidFill>
                  <a:schemeClr val="bg1"/>
                </a:solidFill>
                <a:latin typeface="Bell MT" panose="02020503060305020303" pitchFamily="18" charset="0"/>
              </a:rPr>
              <a:t>au Féminin </a:t>
            </a:r>
            <a:r>
              <a:rPr lang="fr-FR" b="1" dirty="0" smtClean="0">
                <a:solidFill>
                  <a:schemeClr val="bg1"/>
                </a:solidFill>
                <a:latin typeface="Bell MT" panose="02020503060305020303" pitchFamily="18" charset="0"/>
              </a:rPr>
              <a:t>en </a:t>
            </a:r>
            <a:r>
              <a:rPr lang="fr-FR" b="1" dirty="0" smtClean="0">
                <a:solidFill>
                  <a:srgbClr val="FF3399"/>
                </a:solidFill>
                <a:latin typeface="Bell MT" panose="02020503060305020303" pitchFamily="18" charset="0"/>
              </a:rPr>
              <a:t>A</a:t>
            </a:r>
            <a:r>
              <a:rPr lang="fr-FR" b="1" dirty="0" smtClean="0">
                <a:solidFill>
                  <a:schemeClr val="bg1"/>
                </a:solidFill>
                <a:latin typeface="Bell MT" panose="02020503060305020303" pitchFamily="18" charset="0"/>
              </a:rPr>
              <a:t>frique @SDA</a:t>
            </a:r>
            <a:endParaRPr lang="en-US"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37253762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144</Words>
  <Application>Microsoft Office PowerPoint</Application>
  <PresentationFormat>Grand écran</PresentationFormat>
  <Paragraphs>5</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Bell MT</vt:lpstr>
      <vt:lpstr>Calibri</vt:lpstr>
      <vt:lpstr>Calibri Light</vt:lpstr>
      <vt:lpstr>Sylfaen</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Khady Mame Diarra SENE</dc:creator>
  <cp:lastModifiedBy>Khady Mame Diarra SENE</cp:lastModifiedBy>
  <cp:revision>6</cp:revision>
  <dcterms:created xsi:type="dcterms:W3CDTF">2024-11-14T01:27:20Z</dcterms:created>
  <dcterms:modified xsi:type="dcterms:W3CDTF">2024-11-14T02:12:47Z</dcterms:modified>
</cp:coreProperties>
</file>