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FBA4EB4-5DE3-4F8E-9561-B17A9412B0C8}">
          <p14:sldIdLst>
            <p14:sldId id="256"/>
            <p14:sldId id="257"/>
            <p14:sldId id="258"/>
            <p14:sldId id="259"/>
            <p14:sldId id="260"/>
          </p14:sldIdLst>
        </p14:section>
        <p14:section name="Untitled Section" id="{D7493C4C-6103-42BF-B86B-70E3C0FA3E97}">
          <p14:sldIdLst>
            <p14:sldId id="261"/>
            <p14:sldId id="262"/>
            <p14:sldId id="263"/>
            <p14:sldId id="264"/>
            <p14:sldId id="265"/>
            <p14:sldId id="266"/>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p:scale>
          <a:sx n="50" d="100"/>
          <a:sy n="50" d="100"/>
        </p:scale>
        <p:origin x="-1280" y="-36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8/3/2025</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8/3/2025</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8/3/2025</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8/3/2025</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8/3/2025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8/3/2025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8/3/2025</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8/3/2025</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8/3/2025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8/3/2025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8/3/2025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8/3/2025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8/3/2025</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836011-C098-43D5-AC0C-46CA89756F77}"/>
              </a:ext>
            </a:extLst>
          </p:cNvPr>
          <p:cNvSpPr>
            <a:spLocks noGrp="1"/>
          </p:cNvSpPr>
          <p:nvPr>
            <p:ph type="ctrTitle"/>
          </p:nvPr>
        </p:nvSpPr>
        <p:spPr>
          <a:xfrm>
            <a:off x="317500" y="1714505"/>
            <a:ext cx="11468100" cy="1825096"/>
          </a:xfrm>
        </p:spPr>
        <p:txBody>
          <a:bodyPr/>
          <a:lstStyle/>
          <a:p>
            <a:r>
              <a:rPr lang="en-US" dirty="0"/>
              <a:t>Global Healthcare Data ETL &amp; Analysis CLI</a:t>
            </a:r>
            <a:endParaRPr lang="en-US" dirty="0"/>
          </a:p>
        </p:txBody>
      </p:sp>
      <p:sp>
        <p:nvSpPr>
          <p:cNvPr id="3" name="Subtitle 2">
            <a:extLst>
              <a:ext uri="{FF2B5EF4-FFF2-40B4-BE49-F238E27FC236}">
                <a16:creationId xmlns:a16="http://schemas.microsoft.com/office/drawing/2014/main" xmlns="" id="{96C45A4F-A473-4EF8-B86F-E4294B308BAC}"/>
              </a:ext>
            </a:extLst>
          </p:cNvPr>
          <p:cNvSpPr>
            <a:spLocks noGrp="1"/>
          </p:cNvSpPr>
          <p:nvPr>
            <p:ph type="subTitle" idx="1"/>
          </p:nvPr>
        </p:nvSpPr>
        <p:spPr>
          <a:xfrm>
            <a:off x="495300" y="3886200"/>
            <a:ext cx="11353800" cy="1092199"/>
          </a:xfrm>
        </p:spPr>
        <p:txBody>
          <a:bodyPr>
            <a:normAutofit/>
          </a:bodyPr>
          <a:lstStyle/>
          <a:p>
            <a:r>
              <a:rPr lang="en-US" sz="2400" dirty="0"/>
              <a:t>Automating the collection, transformation, and analysis of global health data using a Python-based CLI.</a:t>
            </a:r>
            <a:endParaRPr lang="en-US" sz="2400" dirty="0"/>
          </a:p>
        </p:txBody>
      </p:sp>
    </p:spTree>
    <p:extLst>
      <p:ext uri="{BB962C8B-B14F-4D97-AF65-F5344CB8AC3E}">
        <p14:creationId xmlns:p14="http://schemas.microsoft.com/office/powerpoint/2010/main" val="145634712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031129B-0DF0-466E-9A10-A9FC2ED6CACF}"/>
              </a:ext>
            </a:extLst>
          </p:cNvPr>
          <p:cNvSpPr>
            <a:spLocks noGrp="1"/>
          </p:cNvSpPr>
          <p:nvPr>
            <p:ph type="title"/>
          </p:nvPr>
        </p:nvSpPr>
        <p:spPr>
          <a:xfrm>
            <a:off x="800100" y="802473"/>
            <a:ext cx="8610600" cy="1293028"/>
          </a:xfrm>
        </p:spPr>
        <p:txBody>
          <a:bodyPr/>
          <a:lstStyle/>
          <a:p>
            <a:pPr algn="l"/>
            <a:r>
              <a:rPr lang="en-US" dirty="0"/>
              <a:t>Conclusion</a:t>
            </a:r>
            <a:endParaRPr lang="en-US" dirty="0"/>
          </a:p>
        </p:txBody>
      </p:sp>
      <p:sp>
        <p:nvSpPr>
          <p:cNvPr id="3" name="Content Placeholder 2">
            <a:extLst>
              <a:ext uri="{FF2B5EF4-FFF2-40B4-BE49-F238E27FC236}">
                <a16:creationId xmlns:a16="http://schemas.microsoft.com/office/drawing/2014/main" xmlns="" id="{1B8607E6-1E4C-4BA7-985F-B7D7BE866815}"/>
              </a:ext>
            </a:extLst>
          </p:cNvPr>
          <p:cNvSpPr>
            <a:spLocks noGrp="1"/>
          </p:cNvSpPr>
          <p:nvPr>
            <p:ph idx="1"/>
          </p:nvPr>
        </p:nvSpPr>
        <p:spPr>
          <a:xfrm>
            <a:off x="685800" y="2537460"/>
            <a:ext cx="10795000" cy="2352039"/>
          </a:xfrm>
        </p:spPr>
        <p:txBody>
          <a:bodyPr/>
          <a:lstStyle/>
          <a:p>
            <a:pPr marL="0" indent="0">
              <a:buNone/>
            </a:pPr>
            <a:r>
              <a:rPr lang="en-US" dirty="0"/>
              <a:t>This project delivers a CLI-based ETL pipeline that automates the processing of healthcare data from APIs and CSVs. It ensures clean, structured storage in MySQL and supports easy data analysis via CLI. The solution improves data accessibility and reflects practical data engineering principles.</a:t>
            </a:r>
            <a:endParaRPr lang="en-US" dirty="0"/>
          </a:p>
        </p:txBody>
      </p:sp>
    </p:spTree>
    <p:extLst>
      <p:ext uri="{BB962C8B-B14F-4D97-AF65-F5344CB8AC3E}">
        <p14:creationId xmlns:p14="http://schemas.microsoft.com/office/powerpoint/2010/main" val="348255750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1B59EAC-AEFF-4129-98E5-07CDE7F90FBD}"/>
              </a:ext>
            </a:extLst>
          </p:cNvPr>
          <p:cNvSpPr>
            <a:spLocks noGrp="1"/>
          </p:cNvSpPr>
          <p:nvPr>
            <p:ph type="title"/>
          </p:nvPr>
        </p:nvSpPr>
        <p:spPr>
          <a:xfrm>
            <a:off x="2609849" y="1124701"/>
            <a:ext cx="8560831" cy="2511835"/>
          </a:xfrm>
        </p:spPr>
        <p:txBody>
          <a:bodyPr>
            <a:normAutofit/>
          </a:bodyPr>
          <a:lstStyle/>
          <a:p>
            <a:r>
              <a:rPr lang="en-US" sz="9600" dirty="0"/>
              <a:t>Thank you!</a:t>
            </a:r>
          </a:p>
        </p:txBody>
      </p:sp>
      <p:sp>
        <p:nvSpPr>
          <p:cNvPr id="3" name="Text Placeholder 2">
            <a:extLst>
              <a:ext uri="{FF2B5EF4-FFF2-40B4-BE49-F238E27FC236}">
                <a16:creationId xmlns:a16="http://schemas.microsoft.com/office/drawing/2014/main" xmlns="" id="{464BFA90-5E42-4FD5-8B6D-99A8506B6588}"/>
              </a:ext>
            </a:extLst>
          </p:cNvPr>
          <p:cNvSpPr>
            <a:spLocks noGrp="1"/>
          </p:cNvSpPr>
          <p:nvPr>
            <p:ph type="body" sz="half" idx="2"/>
          </p:nvPr>
        </p:nvSpPr>
        <p:spPr>
          <a:xfrm>
            <a:off x="1024467" y="3927715"/>
            <a:ext cx="10144654" cy="999885"/>
          </a:xfrm>
        </p:spPr>
        <p:txBody>
          <a:bodyPr>
            <a:noAutofit/>
          </a:bodyPr>
          <a:lstStyle/>
          <a:p>
            <a:r>
              <a:rPr lang="en-US" sz="2000" dirty="0"/>
              <a:t>Presented By</a:t>
            </a:r>
            <a:r>
              <a:rPr lang="en-US" sz="2000" dirty="0" smtClean="0"/>
              <a:t>:</a:t>
            </a:r>
            <a:endParaRPr lang="en-US" sz="2000" dirty="0"/>
          </a:p>
          <a:p>
            <a:r>
              <a:rPr lang="en-US" sz="2000" dirty="0" err="1" smtClean="0"/>
              <a:t>Mamidala</a:t>
            </a:r>
            <a:r>
              <a:rPr lang="en-US" sz="2000" dirty="0" smtClean="0"/>
              <a:t> </a:t>
            </a:r>
            <a:r>
              <a:rPr lang="en-US" sz="2000" dirty="0" err="1" smtClean="0"/>
              <a:t>Harshavardhan</a:t>
            </a:r>
            <a:endParaRPr lang="en-US" sz="2000" dirty="0"/>
          </a:p>
        </p:txBody>
      </p:sp>
    </p:spTree>
    <p:extLst>
      <p:ext uri="{BB962C8B-B14F-4D97-AF65-F5344CB8AC3E}">
        <p14:creationId xmlns:p14="http://schemas.microsoft.com/office/powerpoint/2010/main" val="25605742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D00570E-9CD7-43BF-A3F2-37A4762F1763}"/>
              </a:ext>
            </a:extLst>
          </p:cNvPr>
          <p:cNvSpPr>
            <a:spLocks noGrp="1"/>
          </p:cNvSpPr>
          <p:nvPr>
            <p:ph type="title"/>
          </p:nvPr>
        </p:nvSpPr>
        <p:spPr>
          <a:xfrm>
            <a:off x="419100" y="228600"/>
            <a:ext cx="8733971" cy="1854201"/>
          </a:xfrm>
        </p:spPr>
        <p:txBody>
          <a:bodyPr/>
          <a:lstStyle/>
          <a:p>
            <a:pPr algn="l"/>
            <a:r>
              <a:rPr lang="en-US" dirty="0"/>
              <a:t>PROBLEM STATEMENT    </a:t>
            </a:r>
          </a:p>
        </p:txBody>
      </p:sp>
      <p:sp>
        <p:nvSpPr>
          <p:cNvPr id="3" name="Content Placeholder 2">
            <a:extLst>
              <a:ext uri="{FF2B5EF4-FFF2-40B4-BE49-F238E27FC236}">
                <a16:creationId xmlns:a16="http://schemas.microsoft.com/office/drawing/2014/main" xmlns="" id="{9A254784-7A8A-4CE6-8BAB-36FC1464999E}"/>
              </a:ext>
            </a:extLst>
          </p:cNvPr>
          <p:cNvSpPr>
            <a:spLocks noGrp="1"/>
          </p:cNvSpPr>
          <p:nvPr>
            <p:ph idx="1"/>
          </p:nvPr>
        </p:nvSpPr>
        <p:spPr>
          <a:xfrm>
            <a:off x="870857" y="2336800"/>
            <a:ext cx="10824029" cy="4459515"/>
          </a:xfrm>
        </p:spPr>
        <p:txBody>
          <a:bodyPr>
            <a:normAutofit/>
          </a:bodyPr>
          <a:lstStyle/>
          <a:p>
            <a:pPr marL="0" indent="0">
              <a:buNone/>
            </a:pPr>
            <a:r>
              <a:rPr lang="en-US" sz="2400" dirty="0"/>
              <a:t>Public healthcare data is often available in raw, unstructured formats from public APIs and CSV files. This makes it difficult to analyze or use directly for decision-making. Manual processing of such data is time-consuming and prone to errors. There is a lack of automated systems to clean, standardize, and store this data efficiently. Without a reliable ETL process, valuable insights from healthcare data remain inaccessible.</a:t>
            </a:r>
            <a:endParaRPr lang="en-US" sz="2400" dirty="0"/>
          </a:p>
        </p:txBody>
      </p:sp>
    </p:spTree>
    <p:extLst>
      <p:ext uri="{BB962C8B-B14F-4D97-AF65-F5344CB8AC3E}">
        <p14:creationId xmlns:p14="http://schemas.microsoft.com/office/powerpoint/2010/main" val="244251669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ED60B0-2577-4367-920B-A259D5602ED5}"/>
              </a:ext>
            </a:extLst>
          </p:cNvPr>
          <p:cNvSpPr>
            <a:spLocks noGrp="1"/>
          </p:cNvSpPr>
          <p:nvPr>
            <p:ph type="title"/>
          </p:nvPr>
        </p:nvSpPr>
        <p:spPr>
          <a:xfrm>
            <a:off x="889000" y="497673"/>
            <a:ext cx="8610600" cy="1293028"/>
          </a:xfrm>
        </p:spPr>
        <p:txBody>
          <a:bodyPr/>
          <a:lstStyle/>
          <a:p>
            <a:pPr algn="l"/>
            <a:r>
              <a:rPr lang="en-US" dirty="0" smtClean="0"/>
              <a:t>Proposed solution</a:t>
            </a:r>
            <a:endParaRPr lang="en-US" dirty="0"/>
          </a:p>
        </p:txBody>
      </p:sp>
      <p:sp>
        <p:nvSpPr>
          <p:cNvPr id="3" name="Content Placeholder 2">
            <a:extLst>
              <a:ext uri="{FF2B5EF4-FFF2-40B4-BE49-F238E27FC236}">
                <a16:creationId xmlns:a16="http://schemas.microsoft.com/office/drawing/2014/main" xmlns="" id="{74A4A10A-2619-44DA-8F3E-7797E6C40F75}"/>
              </a:ext>
            </a:extLst>
          </p:cNvPr>
          <p:cNvSpPr>
            <a:spLocks noGrp="1"/>
          </p:cNvSpPr>
          <p:nvPr>
            <p:ph idx="1"/>
          </p:nvPr>
        </p:nvSpPr>
        <p:spPr/>
        <p:txBody>
          <a:bodyPr>
            <a:normAutofit/>
          </a:bodyPr>
          <a:lstStyle/>
          <a:p>
            <a:r>
              <a:rPr lang="en-US" sz="2400" dirty="0"/>
              <a:t>Develop a CLI-based ETL pipeline to automate the data workflow.</a:t>
            </a:r>
          </a:p>
          <a:p>
            <a:r>
              <a:rPr lang="en-US" sz="2400" dirty="0"/>
              <a:t>Extract data from public healthcare APIs and CSV files.</a:t>
            </a:r>
          </a:p>
          <a:p>
            <a:r>
              <a:rPr lang="en-US" sz="2400" dirty="0"/>
              <a:t>Transform the raw data using Python and Pandas to clean, validate, and standardize it.</a:t>
            </a:r>
          </a:p>
          <a:p>
            <a:r>
              <a:rPr lang="en-US" sz="2400" dirty="0"/>
              <a:t>Load the structured data into a MySQL database with incremental updates.</a:t>
            </a:r>
          </a:p>
          <a:p>
            <a:r>
              <a:rPr lang="en-US" sz="2400" dirty="0"/>
              <a:t>Provide CLI commands for users to fetch, load, and query data efficiently from the terminal.</a:t>
            </a:r>
          </a:p>
        </p:txBody>
      </p:sp>
    </p:spTree>
    <p:extLst>
      <p:ext uri="{BB962C8B-B14F-4D97-AF65-F5344CB8AC3E}">
        <p14:creationId xmlns:p14="http://schemas.microsoft.com/office/powerpoint/2010/main" val="341466977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A7A676B-545A-4116-A11D-171397361341}"/>
              </a:ext>
            </a:extLst>
          </p:cNvPr>
          <p:cNvSpPr>
            <a:spLocks noGrp="1"/>
          </p:cNvSpPr>
          <p:nvPr>
            <p:ph type="title"/>
          </p:nvPr>
        </p:nvSpPr>
        <p:spPr>
          <a:xfrm>
            <a:off x="685800" y="497673"/>
            <a:ext cx="8610600" cy="1293028"/>
          </a:xfrm>
        </p:spPr>
        <p:txBody>
          <a:bodyPr/>
          <a:lstStyle/>
          <a:p>
            <a:pPr algn="l"/>
            <a:r>
              <a:rPr lang="en-US" dirty="0"/>
              <a:t>Technology Stack</a:t>
            </a:r>
            <a:endParaRPr lang="en-US" dirty="0"/>
          </a:p>
        </p:txBody>
      </p:sp>
      <p:sp>
        <p:nvSpPr>
          <p:cNvPr id="6" name="TextBox 5"/>
          <p:cNvSpPr txBox="1"/>
          <p:nvPr/>
        </p:nvSpPr>
        <p:spPr>
          <a:xfrm>
            <a:off x="812800" y="1776968"/>
            <a:ext cx="4914900" cy="461665"/>
          </a:xfrm>
          <a:prstGeom prst="rect">
            <a:avLst/>
          </a:prstGeom>
          <a:noFill/>
        </p:spPr>
        <p:txBody>
          <a:bodyPr wrap="square" rtlCol="0">
            <a:spAutoFit/>
          </a:bodyPr>
          <a:lstStyle/>
          <a:p>
            <a:r>
              <a:rPr lang="en-US" sz="2400" dirty="0"/>
              <a:t>Languages &amp; Tools Used:</a:t>
            </a:r>
          </a:p>
        </p:txBody>
      </p:sp>
      <p:sp>
        <p:nvSpPr>
          <p:cNvPr id="8" name="TextBox 7"/>
          <p:cNvSpPr txBox="1"/>
          <p:nvPr/>
        </p:nvSpPr>
        <p:spPr>
          <a:xfrm>
            <a:off x="812800" y="2603499"/>
            <a:ext cx="12750800" cy="3323987"/>
          </a:xfrm>
          <a:prstGeom prst="rect">
            <a:avLst/>
          </a:prstGeom>
          <a:noFill/>
        </p:spPr>
        <p:txBody>
          <a:bodyPr wrap="square" rtlCol="0">
            <a:spAutoFit/>
          </a:bodyPr>
          <a:lstStyle/>
          <a:p>
            <a:r>
              <a:rPr lang="en-US" sz="2400" b="1" dirty="0"/>
              <a:t>Programming Language:</a:t>
            </a:r>
            <a:r>
              <a:rPr lang="en-US" sz="2400" dirty="0"/>
              <a:t> </a:t>
            </a:r>
            <a:r>
              <a:rPr lang="en-US" sz="2400" dirty="0" smtClean="0"/>
              <a:t>Python</a:t>
            </a:r>
            <a:endParaRPr lang="en-US" sz="2400" dirty="0"/>
          </a:p>
          <a:p>
            <a:r>
              <a:rPr lang="en-US" sz="2400" b="1" dirty="0"/>
              <a:t>Data Manipulation/Transformation:</a:t>
            </a:r>
            <a:r>
              <a:rPr lang="en-US" sz="2400" dirty="0"/>
              <a:t> pandas</a:t>
            </a:r>
          </a:p>
          <a:p>
            <a:r>
              <a:rPr lang="en-US" sz="2400" b="1" dirty="0"/>
              <a:t>Database:</a:t>
            </a:r>
            <a:r>
              <a:rPr lang="en-US" sz="2400" dirty="0"/>
              <a:t> MySQL, with the </a:t>
            </a:r>
            <a:r>
              <a:rPr lang="en-US" sz="2400" dirty="0" err="1"/>
              <a:t>mysql.connector</a:t>
            </a:r>
            <a:r>
              <a:rPr lang="en-US" sz="2400" dirty="0"/>
              <a:t> library for connectivity.</a:t>
            </a:r>
          </a:p>
          <a:p>
            <a:r>
              <a:rPr lang="en-US" sz="2400" b="1" dirty="0"/>
              <a:t>CLI Framework:</a:t>
            </a:r>
            <a:r>
              <a:rPr lang="en-US" sz="2400" dirty="0"/>
              <a:t> </a:t>
            </a:r>
            <a:r>
              <a:rPr lang="en-US" sz="2400" dirty="0" err="1"/>
              <a:t>argparse</a:t>
            </a:r>
            <a:r>
              <a:rPr lang="en-US" sz="2400" dirty="0"/>
              <a:t> for building the command-line interface.</a:t>
            </a:r>
          </a:p>
          <a:p>
            <a:r>
              <a:rPr lang="en-US" sz="2400" b="1" dirty="0"/>
              <a:t>HTTP Requests:</a:t>
            </a:r>
            <a:r>
              <a:rPr lang="en-US" sz="2400" dirty="0"/>
              <a:t> requests library for making API calls.</a:t>
            </a:r>
          </a:p>
          <a:p>
            <a:r>
              <a:rPr lang="en-US" sz="2400" b="1" dirty="0"/>
              <a:t>Configuration Management:</a:t>
            </a:r>
            <a:r>
              <a:rPr lang="en-US" sz="2400" dirty="0"/>
              <a:t> </a:t>
            </a:r>
            <a:r>
              <a:rPr lang="en-US" sz="2400" dirty="0" err="1"/>
              <a:t>configparser</a:t>
            </a:r>
            <a:r>
              <a:rPr lang="en-US" sz="2400" dirty="0"/>
              <a:t> for reading settings from a </a:t>
            </a:r>
            <a:endParaRPr lang="en-US" sz="2400" dirty="0" smtClean="0"/>
          </a:p>
          <a:p>
            <a:r>
              <a:rPr lang="en-US" sz="2400" dirty="0" smtClean="0"/>
              <a:t>config.ini </a:t>
            </a:r>
            <a:r>
              <a:rPr lang="en-US" sz="2400" dirty="0"/>
              <a:t>file.</a:t>
            </a:r>
          </a:p>
          <a:p>
            <a:r>
              <a:rPr lang="en-US" sz="2400" b="1" dirty="0"/>
              <a:t>Logging:</a:t>
            </a:r>
            <a:r>
              <a:rPr lang="en-US" sz="2400" dirty="0"/>
              <a:t> The built-in logging module for application logs and error handling.</a:t>
            </a:r>
          </a:p>
          <a:p>
            <a:endParaRPr lang="en-US" dirty="0"/>
          </a:p>
        </p:txBody>
      </p:sp>
    </p:spTree>
    <p:extLst>
      <p:ext uri="{BB962C8B-B14F-4D97-AF65-F5344CB8AC3E}">
        <p14:creationId xmlns:p14="http://schemas.microsoft.com/office/powerpoint/2010/main" val="92947722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xmlns="" id="{F55D611F-1EDF-4593-AE45-177AF0224161}"/>
              </a:ext>
            </a:extLst>
          </p:cNvPr>
          <p:cNvSpPr>
            <a:spLocks noGrp="1"/>
          </p:cNvSpPr>
          <p:nvPr>
            <p:ph type="title"/>
          </p:nvPr>
        </p:nvSpPr>
        <p:spPr>
          <a:xfrm>
            <a:off x="673100" y="535773"/>
            <a:ext cx="10718800" cy="1293028"/>
          </a:xfrm>
        </p:spPr>
        <p:txBody>
          <a:bodyPr>
            <a:normAutofit/>
          </a:bodyPr>
          <a:lstStyle/>
          <a:p>
            <a:pPr algn="l"/>
            <a:r>
              <a:rPr lang="en-US" dirty="0" smtClean="0"/>
              <a:t>ETL </a:t>
            </a:r>
            <a:r>
              <a:rPr lang="en-US" dirty="0"/>
              <a:t>Workflow &amp; System Architecture</a:t>
            </a:r>
            <a:endParaRPr lang="en-US" sz="2400" b="1" dirty="0"/>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765800" y="2387600"/>
            <a:ext cx="5664200" cy="3387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7400" y="2374901"/>
            <a:ext cx="4876800" cy="34004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7396372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6FEFA08-E625-4436-8176-FB3EB00D4249}"/>
              </a:ext>
            </a:extLst>
          </p:cNvPr>
          <p:cNvSpPr>
            <a:spLocks noGrp="1"/>
          </p:cNvSpPr>
          <p:nvPr>
            <p:ph type="title"/>
          </p:nvPr>
        </p:nvSpPr>
        <p:spPr>
          <a:xfrm>
            <a:off x="800100" y="523073"/>
            <a:ext cx="8610600" cy="1293028"/>
          </a:xfrm>
        </p:spPr>
        <p:txBody>
          <a:bodyPr/>
          <a:lstStyle/>
          <a:p>
            <a:pPr algn="l"/>
            <a:r>
              <a:rPr lang="en-US" dirty="0"/>
              <a:t>CLI Features: Command at Your Fingertips</a:t>
            </a:r>
            <a:endParaRPr lang="en-US" dirty="0"/>
          </a:p>
        </p:txBody>
      </p:sp>
      <p:sp>
        <p:nvSpPr>
          <p:cNvPr id="3" name="Content Placeholder 2">
            <a:extLst>
              <a:ext uri="{FF2B5EF4-FFF2-40B4-BE49-F238E27FC236}">
                <a16:creationId xmlns:a16="http://schemas.microsoft.com/office/drawing/2014/main" xmlns="" id="{B16A032A-FAFB-43B6-A407-0A6C8452E95A}"/>
              </a:ext>
            </a:extLst>
          </p:cNvPr>
          <p:cNvSpPr>
            <a:spLocks noGrp="1"/>
          </p:cNvSpPr>
          <p:nvPr>
            <p:ph idx="1"/>
          </p:nvPr>
        </p:nvSpPr>
        <p:spPr>
          <a:xfrm>
            <a:off x="932543" y="2152961"/>
            <a:ext cx="10820400" cy="4024125"/>
          </a:xfrm>
        </p:spPr>
        <p:txBody>
          <a:bodyPr>
            <a:normAutofit lnSpcReduction="10000"/>
          </a:bodyPr>
          <a:lstStyle/>
          <a:p>
            <a:r>
              <a:rPr lang="en-US" b="1" dirty="0"/>
              <a:t>CLI-Based Interface</a:t>
            </a:r>
            <a:r>
              <a:rPr lang="en-US" dirty="0"/>
              <a:t> – Simple command-line access for all operations.</a:t>
            </a:r>
          </a:p>
          <a:p>
            <a:r>
              <a:rPr lang="en-US" dirty="0" smtClean="0"/>
              <a:t> </a:t>
            </a:r>
            <a:r>
              <a:rPr lang="en-US" b="1" dirty="0"/>
              <a:t>API Integration</a:t>
            </a:r>
            <a:r>
              <a:rPr lang="en-US" dirty="0"/>
              <a:t> – Fetches real-time healthcare data from public APIs.</a:t>
            </a:r>
          </a:p>
          <a:p>
            <a:r>
              <a:rPr lang="en-US" b="1" dirty="0" smtClean="0"/>
              <a:t>Data </a:t>
            </a:r>
            <a:r>
              <a:rPr lang="en-US" b="1" dirty="0"/>
              <a:t>Cleaning &amp; Transformation</a:t>
            </a:r>
            <a:r>
              <a:rPr lang="en-US" dirty="0"/>
              <a:t> – Handles missing values, formats dates, and removes duplicates.</a:t>
            </a:r>
          </a:p>
          <a:p>
            <a:r>
              <a:rPr lang="en-US" b="1" dirty="0" smtClean="0"/>
              <a:t>MySQL </a:t>
            </a:r>
            <a:r>
              <a:rPr lang="en-US" b="1" dirty="0"/>
              <a:t>Storage</a:t>
            </a:r>
            <a:r>
              <a:rPr lang="en-US" dirty="0"/>
              <a:t> – Stores structured data with schema validation and incremental loading.</a:t>
            </a:r>
          </a:p>
          <a:p>
            <a:r>
              <a:rPr lang="en-US" b="1" dirty="0" smtClean="0"/>
              <a:t>Analytical </a:t>
            </a:r>
            <a:r>
              <a:rPr lang="en-US" b="1" dirty="0"/>
              <a:t>Queries</a:t>
            </a:r>
            <a:r>
              <a:rPr lang="en-US" dirty="0"/>
              <a:t> – Supports queries like total cases, daily trends, and top N countries.</a:t>
            </a:r>
          </a:p>
          <a:p>
            <a:r>
              <a:rPr lang="en-US" dirty="0" smtClean="0"/>
              <a:t> </a:t>
            </a:r>
            <a:r>
              <a:rPr lang="en-US" b="1" dirty="0"/>
              <a:t>Schema Management</a:t>
            </a:r>
            <a:r>
              <a:rPr lang="en-US" dirty="0"/>
              <a:t> – Auto-creates or drops tables via CLI commands.</a:t>
            </a:r>
          </a:p>
          <a:p>
            <a:r>
              <a:rPr lang="en-US" b="1" dirty="0" smtClean="0"/>
              <a:t>Logging </a:t>
            </a:r>
            <a:r>
              <a:rPr lang="en-US" b="1" dirty="0"/>
              <a:t>&amp; Error Handling</a:t>
            </a:r>
            <a:r>
              <a:rPr lang="en-US" dirty="0"/>
              <a:t> – Tracks operations and handles failures gracefully</a:t>
            </a:r>
            <a:r>
              <a:rPr lang="en-US" dirty="0" smtClean="0"/>
              <a:t>.</a:t>
            </a:r>
          </a:p>
          <a:p>
            <a:r>
              <a:rPr lang="en-US" dirty="0"/>
              <a:t> </a:t>
            </a:r>
            <a:r>
              <a:rPr lang="en-US" b="1" dirty="0"/>
              <a:t>CSV Ingestion</a:t>
            </a:r>
            <a:r>
              <a:rPr lang="en-US" dirty="0"/>
              <a:t> – Loads vaccination data from CSV files.</a:t>
            </a:r>
          </a:p>
          <a:p>
            <a:endParaRPr lang="en-US" dirty="0"/>
          </a:p>
        </p:txBody>
      </p:sp>
    </p:spTree>
    <p:extLst>
      <p:ext uri="{BB962C8B-B14F-4D97-AF65-F5344CB8AC3E}">
        <p14:creationId xmlns:p14="http://schemas.microsoft.com/office/powerpoint/2010/main" val="402098858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A015DB7-1922-4E00-BADA-912F895E2F96}"/>
              </a:ext>
            </a:extLst>
          </p:cNvPr>
          <p:cNvSpPr>
            <a:spLocks noGrp="1"/>
          </p:cNvSpPr>
          <p:nvPr>
            <p:ph type="title"/>
          </p:nvPr>
        </p:nvSpPr>
        <p:spPr>
          <a:xfrm>
            <a:off x="698500" y="497673"/>
            <a:ext cx="8610600" cy="1293028"/>
          </a:xfrm>
        </p:spPr>
        <p:txBody>
          <a:bodyPr/>
          <a:lstStyle/>
          <a:p>
            <a:pPr algn="l"/>
            <a:r>
              <a:rPr lang="en-US" dirty="0"/>
              <a:t>Database Schema Overview</a:t>
            </a:r>
            <a:endParaRPr lang="en-US" dirty="0"/>
          </a:p>
        </p:txBody>
      </p:sp>
      <p:sp>
        <p:nvSpPr>
          <p:cNvPr id="3" name="Content Placeholder 2">
            <a:extLst>
              <a:ext uri="{FF2B5EF4-FFF2-40B4-BE49-F238E27FC236}">
                <a16:creationId xmlns:a16="http://schemas.microsoft.com/office/drawing/2014/main" xmlns="" id="{0E70ACEA-9C8A-4A8B-BF22-B785BF31FDC5}"/>
              </a:ext>
            </a:extLst>
          </p:cNvPr>
          <p:cNvSpPr>
            <a:spLocks noGrp="1"/>
          </p:cNvSpPr>
          <p:nvPr>
            <p:ph idx="1"/>
          </p:nvPr>
        </p:nvSpPr>
        <p:spPr>
          <a:xfrm>
            <a:off x="596900" y="2143760"/>
            <a:ext cx="5600700" cy="4024125"/>
          </a:xfrm>
        </p:spPr>
        <p:txBody>
          <a:bodyPr/>
          <a:lstStyle/>
          <a:p>
            <a:pPr marL="0" indent="0">
              <a:buNone/>
            </a:pPr>
            <a:r>
              <a:rPr lang="en-US" b="1" dirty="0" err="1"/>
              <a:t>daily_cases</a:t>
            </a:r>
            <a:r>
              <a:rPr lang="en-US" b="1" dirty="0"/>
              <a:t> Table</a:t>
            </a:r>
          </a:p>
          <a:p>
            <a:r>
              <a:rPr lang="en-US" b="1" dirty="0"/>
              <a:t>id</a:t>
            </a:r>
            <a:r>
              <a:rPr lang="en-US" dirty="0"/>
              <a:t>: Unique identifier (Primary Key)</a:t>
            </a:r>
          </a:p>
          <a:p>
            <a:r>
              <a:rPr lang="en-US" b="1" dirty="0"/>
              <a:t>country</a:t>
            </a:r>
            <a:r>
              <a:rPr lang="en-US" dirty="0"/>
              <a:t>: Country name (VARCHAR)</a:t>
            </a:r>
          </a:p>
          <a:p>
            <a:r>
              <a:rPr lang="en-US" b="1" dirty="0"/>
              <a:t>date</a:t>
            </a:r>
            <a:r>
              <a:rPr lang="en-US" dirty="0"/>
              <a:t>: Date of record (DATE)</a:t>
            </a:r>
          </a:p>
          <a:p>
            <a:r>
              <a:rPr lang="en-US" b="1" dirty="0" err="1"/>
              <a:t>new_cases</a:t>
            </a:r>
            <a:r>
              <a:rPr lang="en-US" dirty="0"/>
              <a:t>: Daily reported cases (INT)</a:t>
            </a:r>
          </a:p>
          <a:p>
            <a:r>
              <a:rPr lang="en-US" b="1" dirty="0" err="1"/>
              <a:t>total_cases</a:t>
            </a:r>
            <a:r>
              <a:rPr lang="en-US" dirty="0"/>
              <a:t>: Cumulative cases (INT)</a:t>
            </a:r>
          </a:p>
        </p:txBody>
      </p:sp>
      <p:sp>
        <p:nvSpPr>
          <p:cNvPr id="6" name="TextBox 5"/>
          <p:cNvSpPr txBox="1"/>
          <p:nvPr/>
        </p:nvSpPr>
        <p:spPr>
          <a:xfrm>
            <a:off x="6134100" y="2043162"/>
            <a:ext cx="5765800" cy="3785652"/>
          </a:xfrm>
          <a:prstGeom prst="rect">
            <a:avLst/>
          </a:prstGeom>
          <a:noFill/>
        </p:spPr>
        <p:txBody>
          <a:bodyPr wrap="square" rtlCol="0">
            <a:spAutoFit/>
          </a:bodyPr>
          <a:lstStyle/>
          <a:p>
            <a:r>
              <a:rPr lang="en-US" sz="2400" b="1" dirty="0" err="1"/>
              <a:t>vaccination_data</a:t>
            </a:r>
            <a:r>
              <a:rPr lang="en-US" sz="2400" b="1" dirty="0"/>
              <a:t> Table</a:t>
            </a:r>
          </a:p>
          <a:p>
            <a:pPr marL="285750" indent="-285750">
              <a:buFont typeface="Arial" pitchFamily="34" charset="0"/>
              <a:buChar char="•"/>
            </a:pPr>
            <a:r>
              <a:rPr lang="en-US" sz="2400" b="1" dirty="0"/>
              <a:t>id</a:t>
            </a:r>
            <a:r>
              <a:rPr lang="en-US" sz="2400" dirty="0"/>
              <a:t>: Unique identifier (Primary Key</a:t>
            </a:r>
            <a:r>
              <a:rPr lang="en-US" sz="2400" dirty="0" smtClean="0"/>
              <a:t>)</a:t>
            </a:r>
          </a:p>
          <a:p>
            <a:pPr marL="285750" indent="-285750">
              <a:buFont typeface="Arial" pitchFamily="34" charset="0"/>
              <a:buChar char="•"/>
            </a:pPr>
            <a:r>
              <a:rPr lang="en-US" sz="2400" b="1" dirty="0" smtClean="0"/>
              <a:t>country</a:t>
            </a:r>
            <a:r>
              <a:rPr lang="en-US" sz="2400" dirty="0"/>
              <a:t>: Country name (VARCHAR</a:t>
            </a:r>
            <a:r>
              <a:rPr lang="en-US" sz="2400" dirty="0" smtClean="0"/>
              <a:t>)</a:t>
            </a:r>
          </a:p>
          <a:p>
            <a:pPr marL="285750" indent="-285750">
              <a:buFont typeface="Arial" pitchFamily="34" charset="0"/>
              <a:buChar char="•"/>
            </a:pPr>
            <a:r>
              <a:rPr lang="en-US" sz="2400" b="1" dirty="0" smtClean="0"/>
              <a:t>date</a:t>
            </a:r>
            <a:r>
              <a:rPr lang="en-US" sz="2400" dirty="0"/>
              <a:t>: Date of record (DATE</a:t>
            </a:r>
            <a:r>
              <a:rPr lang="en-US" sz="2400" dirty="0" smtClean="0"/>
              <a:t>)</a:t>
            </a:r>
          </a:p>
          <a:p>
            <a:pPr marL="285750" indent="-285750">
              <a:buFont typeface="Arial" pitchFamily="34" charset="0"/>
              <a:buChar char="•"/>
            </a:pPr>
            <a:r>
              <a:rPr lang="en-US" sz="2400" b="1" dirty="0" err="1" smtClean="0"/>
              <a:t>daily_vaccinations</a:t>
            </a:r>
            <a:r>
              <a:rPr lang="en-US" sz="2400" b="1" dirty="0"/>
              <a:t>:</a:t>
            </a:r>
            <a:r>
              <a:rPr lang="en-US" sz="2400" dirty="0"/>
              <a:t> Vaccinations on </a:t>
            </a:r>
            <a:r>
              <a:rPr lang="en-US" sz="2400" dirty="0" smtClean="0"/>
              <a:t>specific </a:t>
            </a:r>
            <a:r>
              <a:rPr lang="en-US" sz="2400" dirty="0"/>
              <a:t>day (</a:t>
            </a:r>
            <a:r>
              <a:rPr lang="en-US" sz="2400" dirty="0" smtClean="0"/>
              <a:t>INT)</a:t>
            </a:r>
          </a:p>
          <a:p>
            <a:pPr marL="285750" indent="-285750">
              <a:buFont typeface="Arial" pitchFamily="34" charset="0"/>
              <a:buChar char="•"/>
            </a:pPr>
            <a:r>
              <a:rPr lang="en-US" sz="2400" b="1" dirty="0" err="1" smtClean="0"/>
              <a:t>people_vaccinated</a:t>
            </a:r>
            <a:r>
              <a:rPr lang="en-US" sz="2400" b="1" dirty="0"/>
              <a:t>: </a:t>
            </a:r>
            <a:r>
              <a:rPr lang="en-US" sz="2400" dirty="0"/>
              <a:t>Total unique vaccinated individuals (</a:t>
            </a:r>
            <a:r>
              <a:rPr lang="en-US" sz="2400" dirty="0" smtClean="0"/>
              <a:t>INT)</a:t>
            </a:r>
          </a:p>
          <a:p>
            <a:pPr marL="285750" indent="-285750">
              <a:buFont typeface="Arial" pitchFamily="34" charset="0"/>
              <a:buChar char="•"/>
            </a:pPr>
            <a:r>
              <a:rPr lang="en-US" sz="2400" b="1" dirty="0" err="1" smtClean="0"/>
              <a:t>total_vaccinations</a:t>
            </a:r>
            <a:r>
              <a:rPr lang="en-US" sz="2400" b="1" dirty="0"/>
              <a:t>: </a:t>
            </a:r>
            <a:r>
              <a:rPr lang="en-US" sz="2400" dirty="0"/>
              <a:t>Cumulative doses administered (INT)</a:t>
            </a:r>
          </a:p>
        </p:txBody>
      </p:sp>
    </p:spTree>
    <p:extLst>
      <p:ext uri="{BB962C8B-B14F-4D97-AF65-F5344CB8AC3E}">
        <p14:creationId xmlns:p14="http://schemas.microsoft.com/office/powerpoint/2010/main" val="283103979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6EDC57B-792A-4450-87A8-C1ADF343A572}"/>
              </a:ext>
            </a:extLst>
          </p:cNvPr>
          <p:cNvSpPr>
            <a:spLocks noGrp="1"/>
          </p:cNvSpPr>
          <p:nvPr>
            <p:ph type="title"/>
          </p:nvPr>
        </p:nvSpPr>
        <p:spPr>
          <a:xfrm>
            <a:off x="546100" y="558800"/>
            <a:ext cx="10680700" cy="1295400"/>
          </a:xfrm>
        </p:spPr>
        <p:txBody>
          <a:bodyPr/>
          <a:lstStyle/>
          <a:p>
            <a:pPr algn="l"/>
            <a:r>
              <a:rPr lang="en-US" dirty="0"/>
              <a:t>Core features and functionality</a:t>
            </a:r>
          </a:p>
        </p:txBody>
      </p:sp>
      <p:sp>
        <p:nvSpPr>
          <p:cNvPr id="3" name="Text Placeholder 2">
            <a:extLst>
              <a:ext uri="{FF2B5EF4-FFF2-40B4-BE49-F238E27FC236}">
                <a16:creationId xmlns:a16="http://schemas.microsoft.com/office/drawing/2014/main" xmlns="" id="{FB0AC694-2EDB-4C79-826B-C934A6D58439}"/>
              </a:ext>
            </a:extLst>
          </p:cNvPr>
          <p:cNvSpPr>
            <a:spLocks noGrp="1"/>
          </p:cNvSpPr>
          <p:nvPr>
            <p:ph type="body" idx="1"/>
          </p:nvPr>
        </p:nvSpPr>
        <p:spPr>
          <a:xfrm>
            <a:off x="977909" y="1777402"/>
            <a:ext cx="5079991" cy="823912"/>
          </a:xfrm>
        </p:spPr>
        <p:txBody>
          <a:bodyPr/>
          <a:lstStyle/>
          <a:p>
            <a:r>
              <a:rPr lang="en-US" dirty="0"/>
              <a:t>KEY FEATURES</a:t>
            </a:r>
          </a:p>
        </p:txBody>
      </p:sp>
      <p:sp>
        <p:nvSpPr>
          <p:cNvPr id="4" name="Content Placeholder 3">
            <a:extLst>
              <a:ext uri="{FF2B5EF4-FFF2-40B4-BE49-F238E27FC236}">
                <a16:creationId xmlns:a16="http://schemas.microsoft.com/office/drawing/2014/main" xmlns="" id="{602F6A94-CFF1-417C-B589-C8FBBB00DB6F}"/>
              </a:ext>
            </a:extLst>
          </p:cNvPr>
          <p:cNvSpPr>
            <a:spLocks noGrp="1"/>
          </p:cNvSpPr>
          <p:nvPr>
            <p:ph sz="half" idx="2"/>
          </p:nvPr>
        </p:nvSpPr>
        <p:spPr/>
        <p:txBody>
          <a:bodyPr>
            <a:normAutofit/>
          </a:bodyPr>
          <a:lstStyle/>
          <a:p>
            <a:r>
              <a:rPr lang="en-US" dirty="0"/>
              <a:t>Command-Line Interface (</a:t>
            </a:r>
            <a:r>
              <a:rPr lang="en-US" dirty="0" smtClean="0"/>
              <a:t>CLI)</a:t>
            </a:r>
          </a:p>
          <a:p>
            <a:r>
              <a:rPr lang="en-US" dirty="0" smtClean="0"/>
              <a:t>API </a:t>
            </a:r>
            <a:r>
              <a:rPr lang="en-US" dirty="0"/>
              <a:t>Data </a:t>
            </a:r>
            <a:r>
              <a:rPr lang="en-US" dirty="0" smtClean="0"/>
              <a:t>Extraction</a:t>
            </a:r>
          </a:p>
          <a:p>
            <a:r>
              <a:rPr lang="en-US" dirty="0" smtClean="0"/>
              <a:t>Data </a:t>
            </a:r>
            <a:r>
              <a:rPr lang="en-US" dirty="0"/>
              <a:t>Cleaning &amp; </a:t>
            </a:r>
            <a:r>
              <a:rPr lang="en-US" dirty="0" smtClean="0"/>
              <a:t>Transformation</a:t>
            </a:r>
          </a:p>
          <a:p>
            <a:r>
              <a:rPr lang="en-US" dirty="0" smtClean="0"/>
              <a:t>MySQL Integration</a:t>
            </a:r>
          </a:p>
          <a:p>
            <a:r>
              <a:rPr lang="en-US" dirty="0" smtClean="0"/>
              <a:t>Incremental Loading</a:t>
            </a:r>
          </a:p>
          <a:p>
            <a:r>
              <a:rPr lang="en-US" dirty="0" smtClean="0"/>
              <a:t>Query Support</a:t>
            </a:r>
            <a:endParaRPr lang="en-US" dirty="0"/>
          </a:p>
        </p:txBody>
      </p:sp>
      <p:sp>
        <p:nvSpPr>
          <p:cNvPr id="5" name="Text Placeholder 4">
            <a:extLst>
              <a:ext uri="{FF2B5EF4-FFF2-40B4-BE49-F238E27FC236}">
                <a16:creationId xmlns:a16="http://schemas.microsoft.com/office/drawing/2014/main" xmlns="" id="{502A7671-2EE0-4C41-B180-0504E7722490}"/>
              </a:ext>
            </a:extLst>
          </p:cNvPr>
          <p:cNvSpPr>
            <a:spLocks noGrp="1"/>
          </p:cNvSpPr>
          <p:nvPr>
            <p:ph type="body" sz="quarter" idx="3"/>
          </p:nvPr>
        </p:nvSpPr>
        <p:spPr>
          <a:xfrm>
            <a:off x="6400800" y="1790102"/>
            <a:ext cx="5105400" cy="823912"/>
          </a:xfrm>
        </p:spPr>
        <p:txBody>
          <a:bodyPr/>
          <a:lstStyle/>
          <a:p>
            <a:r>
              <a:rPr lang="en-US" dirty="0"/>
              <a:t>BENEFITS</a:t>
            </a:r>
          </a:p>
        </p:txBody>
      </p:sp>
      <p:sp>
        <p:nvSpPr>
          <p:cNvPr id="6" name="Content Placeholder 5">
            <a:extLst>
              <a:ext uri="{FF2B5EF4-FFF2-40B4-BE49-F238E27FC236}">
                <a16:creationId xmlns:a16="http://schemas.microsoft.com/office/drawing/2014/main" xmlns="" id="{237A5653-9A04-46E9-9DF7-12FB516433FD}"/>
              </a:ext>
            </a:extLst>
          </p:cNvPr>
          <p:cNvSpPr>
            <a:spLocks noGrp="1"/>
          </p:cNvSpPr>
          <p:nvPr>
            <p:ph sz="quarter" idx="4"/>
          </p:nvPr>
        </p:nvSpPr>
        <p:spPr/>
        <p:txBody>
          <a:bodyPr/>
          <a:lstStyle/>
          <a:p>
            <a:r>
              <a:rPr lang="en-US" dirty="0" smtClean="0"/>
              <a:t>Automation</a:t>
            </a:r>
          </a:p>
          <a:p>
            <a:r>
              <a:rPr lang="en-US" dirty="0"/>
              <a:t>Data </a:t>
            </a:r>
            <a:r>
              <a:rPr lang="en-US" dirty="0" smtClean="0"/>
              <a:t>Accuracy</a:t>
            </a:r>
          </a:p>
          <a:p>
            <a:r>
              <a:rPr lang="en-US" dirty="0" smtClean="0"/>
              <a:t>Scalability</a:t>
            </a:r>
          </a:p>
          <a:p>
            <a:r>
              <a:rPr lang="en-US" dirty="0"/>
              <a:t>Real-World Simulation</a:t>
            </a:r>
            <a:endParaRPr lang="en-US" dirty="0"/>
          </a:p>
        </p:txBody>
      </p:sp>
    </p:spTree>
    <p:extLst>
      <p:ext uri="{BB962C8B-B14F-4D97-AF65-F5344CB8AC3E}">
        <p14:creationId xmlns:p14="http://schemas.microsoft.com/office/powerpoint/2010/main" val="420507391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5C81769-BE95-47A8-B2E9-9E9B5CAA95A2}"/>
              </a:ext>
            </a:extLst>
          </p:cNvPr>
          <p:cNvSpPr>
            <a:spLocks noGrp="1"/>
          </p:cNvSpPr>
          <p:nvPr>
            <p:ph type="title"/>
          </p:nvPr>
        </p:nvSpPr>
        <p:spPr/>
        <p:txBody>
          <a:bodyPr/>
          <a:lstStyle/>
          <a:p>
            <a:r>
              <a:rPr lang="en-US" dirty="0"/>
              <a:t>challenges</a:t>
            </a:r>
          </a:p>
        </p:txBody>
      </p:sp>
      <p:pic>
        <p:nvPicPr>
          <p:cNvPr id="6" name="Content Placeholder 5">
            <a:extLst>
              <a:ext uri="{FF2B5EF4-FFF2-40B4-BE49-F238E27FC236}">
                <a16:creationId xmlns:a16="http://schemas.microsoft.com/office/drawing/2014/main" xmlns="" id="{0EA61D16-1E25-4778-95E8-349CA7153808}"/>
              </a:ext>
            </a:extLst>
          </p:cNvPr>
          <p:cNvPicPr>
            <a:picLocks noGrp="1" noChangeAspect="1"/>
          </p:cNvPicPr>
          <p:nvPr>
            <p:ph idx="1"/>
          </p:nvPr>
        </p:nvPicPr>
        <p:blipFill>
          <a:blip r:embed="rId2"/>
          <a:stretch>
            <a:fillRect/>
          </a:stretch>
        </p:blipFill>
        <p:spPr>
          <a:xfrm>
            <a:off x="4995863" y="1651149"/>
            <a:ext cx="6510337" cy="3662064"/>
          </a:xfrm>
        </p:spPr>
      </p:pic>
      <p:sp>
        <p:nvSpPr>
          <p:cNvPr id="4" name="Text Placeholder 3">
            <a:extLst>
              <a:ext uri="{FF2B5EF4-FFF2-40B4-BE49-F238E27FC236}">
                <a16:creationId xmlns:a16="http://schemas.microsoft.com/office/drawing/2014/main" xmlns="" id="{B511E8FD-1BF7-4551-A55D-0A1FAC8B17F1}"/>
              </a:ext>
            </a:extLst>
          </p:cNvPr>
          <p:cNvSpPr>
            <a:spLocks noGrp="1"/>
          </p:cNvSpPr>
          <p:nvPr>
            <p:ph type="body" sz="half" idx="2"/>
          </p:nvPr>
        </p:nvSpPr>
        <p:spPr/>
        <p:txBody>
          <a:bodyPr/>
          <a:lstStyle/>
          <a:p>
            <a:r>
              <a:rPr lang="en-US" dirty="0"/>
              <a:t>Schema design and </a:t>
            </a:r>
            <a:r>
              <a:rPr lang="en-US" dirty="0" smtClean="0"/>
              <a:t>validation</a:t>
            </a:r>
          </a:p>
          <a:p>
            <a:r>
              <a:rPr lang="en-US" dirty="0"/>
              <a:t>Data cleaning and </a:t>
            </a:r>
            <a:r>
              <a:rPr lang="en-US" dirty="0" smtClean="0"/>
              <a:t>transformation</a:t>
            </a:r>
          </a:p>
          <a:p>
            <a:r>
              <a:rPr lang="en-US" dirty="0"/>
              <a:t>Unstructured API </a:t>
            </a:r>
            <a:r>
              <a:rPr lang="en-US" dirty="0" smtClean="0"/>
              <a:t>data</a:t>
            </a:r>
          </a:p>
          <a:p>
            <a:r>
              <a:rPr lang="en-US" dirty="0"/>
              <a:t>Error handling and </a:t>
            </a:r>
            <a:r>
              <a:rPr lang="en-US" dirty="0" smtClean="0"/>
              <a:t>logging</a:t>
            </a:r>
          </a:p>
          <a:p>
            <a:r>
              <a:rPr lang="en-US" dirty="0"/>
              <a:t>Ensuring accurate query results</a:t>
            </a:r>
            <a:endParaRPr lang="en-US" dirty="0"/>
          </a:p>
        </p:txBody>
      </p:sp>
    </p:spTree>
    <p:extLst>
      <p:ext uri="{BB962C8B-B14F-4D97-AF65-F5344CB8AC3E}">
        <p14:creationId xmlns:p14="http://schemas.microsoft.com/office/powerpoint/2010/main" val="307260177"/>
      </p:ext>
    </p:extLst>
  </p:cSld>
  <p:clrMapOvr>
    <a:masterClrMapping/>
  </p:clrMapOvr>
  <p:timing>
    <p:tnLst>
      <p:par>
        <p:cTn id="1" dur="indefinite" restart="never" nodeType="tmRoot"/>
      </p:par>
    </p:tnLst>
  </p:timing>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TM04033937[[fn=Vapor Trail]]</Template>
  <TotalTime>300</TotalTime>
  <Words>557</Words>
  <Application>Microsoft Office PowerPoint</Application>
  <PresentationFormat>Custom</PresentationFormat>
  <Paragraphs>68</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Vapor Trail</vt:lpstr>
      <vt:lpstr>Global Healthcare Data ETL &amp; Analysis CLI</vt:lpstr>
      <vt:lpstr>PROBLEM STATEMENT    </vt:lpstr>
      <vt:lpstr>Proposed solution</vt:lpstr>
      <vt:lpstr>Technology Stack</vt:lpstr>
      <vt:lpstr>ETL Workflow &amp; System Architecture</vt:lpstr>
      <vt:lpstr>CLI Features: Command at Your Fingertips</vt:lpstr>
      <vt:lpstr>Database Schema Overview</vt:lpstr>
      <vt:lpstr>Core features and functionality</vt:lpstr>
      <vt:lpstr>challenges</vt:lpstr>
      <vt:lpstr>Conclusion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Internal hackathon</dc:title>
  <dc:creator>Acer</dc:creator>
  <cp:lastModifiedBy>HP</cp:lastModifiedBy>
  <cp:revision>20</cp:revision>
  <dcterms:created xsi:type="dcterms:W3CDTF">2025-03-10T16:42:46Z</dcterms:created>
  <dcterms:modified xsi:type="dcterms:W3CDTF">2025-08-03T17:39:23Z</dcterms:modified>
</cp:coreProperties>
</file>