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0" r:id="rId6"/>
    <p:sldId id="262" r:id="rId7"/>
    <p:sldId id="263" r:id="rId8"/>
    <p:sldId id="279" r:id="rId9"/>
    <p:sldId id="280" r:id="rId10"/>
    <p:sldId id="278" r:id="rId11"/>
    <p:sldId id="265" r:id="rId12"/>
    <p:sldId id="269" r:id="rId13"/>
    <p:sldId id="266" r:id="rId14"/>
    <p:sldId id="270" r:id="rId15"/>
    <p:sldId id="268" r:id="rId16"/>
    <p:sldId id="267" r:id="rId17"/>
    <p:sldId id="272" r:id="rId18"/>
    <p:sldId id="283" r:id="rId19"/>
    <p:sldId id="281" r:id="rId20"/>
    <p:sldId id="284" r:id="rId21"/>
    <p:sldId id="282" r:id="rId22"/>
    <p:sldId id="271" r:id="rId23"/>
    <p:sldId id="273" r:id="rId24"/>
    <p:sldId id="274" r:id="rId25"/>
    <p:sldId id="275" r:id="rId26"/>
    <p:sldId id="27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20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19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6648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1484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2877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0725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3988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4435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491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418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13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81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128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418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00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4/10/2019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584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453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4/10/2019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0477649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147" y="203481"/>
            <a:ext cx="9144000" cy="2387600"/>
          </a:xfrm>
        </p:spPr>
        <p:txBody>
          <a:bodyPr/>
          <a:lstStyle/>
          <a:p>
            <a:r>
              <a:rPr lang="en-US" dirty="0">
                <a:cs typeface="Calibri Light"/>
              </a:rPr>
              <a:t>Data Base Management System Lab Project</a:t>
            </a:r>
            <a:endParaRPr lang="en-US" dirty="0"/>
          </a:p>
        </p:txBody>
      </p:sp>
      <p:sp>
        <p:nvSpPr>
          <p:cNvPr id="3" name="Subtitle 2"/>
          <p:cNvSpPr>
            <a:spLocks noGrp="1"/>
          </p:cNvSpPr>
          <p:nvPr>
            <p:ph type="subTitle" idx="1"/>
          </p:nvPr>
        </p:nvSpPr>
        <p:spPr>
          <a:xfrm>
            <a:off x="1524000" y="2425421"/>
            <a:ext cx="9144000" cy="1185114"/>
          </a:xfrm>
        </p:spPr>
        <p:txBody>
          <a:bodyPr vert="horz" lIns="91440" tIns="45720" rIns="91440" bIns="45720" rtlCol="0" anchor="t">
            <a:normAutofit/>
          </a:bodyPr>
          <a:lstStyle/>
          <a:p>
            <a:r>
              <a:rPr lang="en-US" dirty="0">
                <a:cs typeface="Calibri"/>
              </a:rPr>
              <a:t>Faculty Leave Management System</a:t>
            </a:r>
          </a:p>
        </p:txBody>
      </p:sp>
      <p:sp>
        <p:nvSpPr>
          <p:cNvPr id="4" name="TextBox 3">
            <a:extLst>
              <a:ext uri="{FF2B5EF4-FFF2-40B4-BE49-F238E27FC236}">
                <a16:creationId xmlns:a16="http://schemas.microsoft.com/office/drawing/2014/main" id="{4C0D6125-9748-48BE-8111-0CDBB4CC9CF1}"/>
              </a:ext>
            </a:extLst>
          </p:cNvPr>
          <p:cNvSpPr txBox="1"/>
          <p:nvPr/>
        </p:nvSpPr>
        <p:spPr>
          <a:xfrm>
            <a:off x="8836959" y="3704665"/>
            <a:ext cx="2407023" cy="34322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dirty="0"/>
              <a:t>Team:</a:t>
            </a:r>
            <a:endParaRPr lang="en-US" dirty="0">
              <a:cs typeface="Calibri"/>
            </a:endParaRPr>
          </a:p>
          <a:p>
            <a:pPr marL="1371600" lvl="2" indent="-457200" algn="ctr">
              <a:lnSpc>
                <a:spcPct val="90000"/>
              </a:lnSpc>
              <a:spcBef>
                <a:spcPts val="500"/>
              </a:spcBef>
              <a:buFont typeface="Arial"/>
              <a:buChar char="•"/>
            </a:pPr>
            <a:r>
              <a:rPr lang="en-US" dirty="0"/>
              <a:t>17071A05I1</a:t>
            </a:r>
            <a:endParaRPr lang="en-US" dirty="0">
              <a:cs typeface="Calibri"/>
            </a:endParaRPr>
          </a:p>
          <a:p>
            <a:pPr marL="1371600" lvl="2" indent="-457200" algn="ctr">
              <a:lnSpc>
                <a:spcPct val="90000"/>
              </a:lnSpc>
              <a:spcBef>
                <a:spcPts val="500"/>
              </a:spcBef>
              <a:buFont typeface="Arial"/>
              <a:buChar char="•"/>
            </a:pPr>
            <a:r>
              <a:rPr lang="en-US" dirty="0"/>
              <a:t>17071A05J6</a:t>
            </a:r>
            <a:endParaRPr lang="en-US" dirty="0">
              <a:cs typeface="Calibri"/>
            </a:endParaRPr>
          </a:p>
          <a:p>
            <a:pPr marL="1371600" lvl="2" indent="-457200" algn="ctr">
              <a:lnSpc>
                <a:spcPct val="90000"/>
              </a:lnSpc>
              <a:spcBef>
                <a:spcPts val="500"/>
              </a:spcBef>
              <a:buFont typeface="Arial"/>
              <a:buChar char="•"/>
            </a:pPr>
            <a:r>
              <a:rPr lang="en-US" dirty="0"/>
              <a:t>17071A05L1</a:t>
            </a:r>
            <a:endParaRPr lang="en-US" dirty="0">
              <a:cs typeface="Calibri"/>
            </a:endParaRPr>
          </a:p>
          <a:p>
            <a:pPr marL="1371600" lvl="2" indent="-457200" algn="ctr">
              <a:lnSpc>
                <a:spcPct val="90000"/>
              </a:lnSpc>
              <a:spcBef>
                <a:spcPts val="500"/>
              </a:spcBef>
              <a:buFont typeface="Arial"/>
              <a:buChar char="•"/>
            </a:pPr>
            <a:r>
              <a:rPr lang="en-US" dirty="0"/>
              <a:t>17071A05M6</a:t>
            </a:r>
            <a:endParaRPr lang="en-US" dirty="0">
              <a:cs typeface="Calibri"/>
            </a:endParaRPr>
          </a:p>
          <a:p>
            <a:pPr marL="1371600" lvl="2" indent="-457200" algn="ctr">
              <a:lnSpc>
                <a:spcPct val="90000"/>
              </a:lnSpc>
              <a:spcBef>
                <a:spcPts val="500"/>
              </a:spcBef>
              <a:buFont typeface="Arial"/>
              <a:buChar char="•"/>
            </a:pPr>
            <a:r>
              <a:rPr lang="en-US" dirty="0"/>
              <a:t>17071A0537</a:t>
            </a:r>
            <a:endParaRPr lang="en-US" dirty="0">
              <a:cs typeface="Calibri"/>
            </a:endParaRPr>
          </a:p>
          <a:p>
            <a:pPr algn="l"/>
            <a:endParaRPr lang="en-US" dirty="0">
              <a:cs typeface="Calibri"/>
            </a:endParaRPr>
          </a:p>
        </p:txBody>
      </p:sp>
      <p:pic>
        <p:nvPicPr>
          <p:cNvPr id="5" name="Picture 5">
            <a:extLst>
              <a:ext uri="{FF2B5EF4-FFF2-40B4-BE49-F238E27FC236}">
                <a16:creationId xmlns:a16="http://schemas.microsoft.com/office/drawing/2014/main" id="{0B5FFAEA-6C3E-4AEE-8150-5AC71649E6F1}"/>
              </a:ext>
            </a:extLst>
          </p:cNvPr>
          <p:cNvPicPr>
            <a:picLocks noChangeAspect="1"/>
          </p:cNvPicPr>
          <p:nvPr/>
        </p:nvPicPr>
        <p:blipFill>
          <a:blip r:embed="rId2"/>
          <a:stretch>
            <a:fillRect/>
          </a:stretch>
        </p:blipFill>
        <p:spPr>
          <a:xfrm>
            <a:off x="1519518" y="2810490"/>
            <a:ext cx="6530787" cy="39264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4EEC0-A140-4FE6-8B4F-0C7834278617}"/>
              </a:ext>
            </a:extLst>
          </p:cNvPr>
          <p:cNvSpPr>
            <a:spLocks noGrp="1"/>
          </p:cNvSpPr>
          <p:nvPr>
            <p:ph idx="1"/>
          </p:nvPr>
        </p:nvSpPr>
        <p:spPr>
          <a:xfrm>
            <a:off x="283803" y="413898"/>
            <a:ext cx="11505710" cy="5762613"/>
          </a:xfrm>
        </p:spPr>
        <p:txBody>
          <a:bodyPr vert="horz" lIns="91440" tIns="45720" rIns="91440" bIns="45720" rtlCol="0" anchor="t">
            <a:normAutofit/>
          </a:bodyPr>
          <a:lstStyle/>
          <a:p>
            <a:pPr marL="0" indent="0">
              <a:buNone/>
            </a:pPr>
            <a:endParaRPr lang="en-US"/>
          </a:p>
        </p:txBody>
      </p:sp>
      <p:sp>
        <p:nvSpPr>
          <p:cNvPr id="6" name="Rectangle 5">
            <a:extLst>
              <a:ext uri="{FF2B5EF4-FFF2-40B4-BE49-F238E27FC236}">
                <a16:creationId xmlns:a16="http://schemas.microsoft.com/office/drawing/2014/main" id="{AEF4A5AE-983F-44F5-B4D8-2F331EDDBA06}"/>
              </a:ext>
            </a:extLst>
          </p:cNvPr>
          <p:cNvSpPr/>
          <p:nvPr/>
        </p:nvSpPr>
        <p:spPr>
          <a:xfrm>
            <a:off x="8902460" y="3877573"/>
            <a:ext cx="14894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Faculty</a:t>
            </a:r>
            <a:endParaRPr lang="en-US" sz="1200" dirty="0"/>
          </a:p>
        </p:txBody>
      </p:sp>
      <p:sp>
        <p:nvSpPr>
          <p:cNvPr id="7" name="Diamond 6">
            <a:extLst>
              <a:ext uri="{FF2B5EF4-FFF2-40B4-BE49-F238E27FC236}">
                <a16:creationId xmlns:a16="http://schemas.microsoft.com/office/drawing/2014/main" id="{10B7DAE0-7DC0-4CF7-8AA3-D056E0972165}"/>
              </a:ext>
            </a:extLst>
          </p:cNvPr>
          <p:cNvSpPr/>
          <p:nvPr/>
        </p:nvSpPr>
        <p:spPr>
          <a:xfrm>
            <a:off x="4459857" y="4035724"/>
            <a:ext cx="3861758" cy="68436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Participates</a:t>
            </a:r>
          </a:p>
        </p:txBody>
      </p:sp>
      <p:sp>
        <p:nvSpPr>
          <p:cNvPr id="8" name="Rectangle 7">
            <a:extLst>
              <a:ext uri="{FF2B5EF4-FFF2-40B4-BE49-F238E27FC236}">
                <a16:creationId xmlns:a16="http://schemas.microsoft.com/office/drawing/2014/main" id="{C6937307-70F8-45EC-9A1F-77D299A33EC4}"/>
              </a:ext>
            </a:extLst>
          </p:cNvPr>
          <p:cNvSpPr/>
          <p:nvPr/>
        </p:nvSpPr>
        <p:spPr>
          <a:xfrm>
            <a:off x="2144204" y="3934184"/>
            <a:ext cx="1963947" cy="79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Department</a:t>
            </a:r>
          </a:p>
        </p:txBody>
      </p:sp>
      <p:sp>
        <p:nvSpPr>
          <p:cNvPr id="9" name="Oval 8">
            <a:extLst>
              <a:ext uri="{FF2B5EF4-FFF2-40B4-BE49-F238E27FC236}">
                <a16:creationId xmlns:a16="http://schemas.microsoft.com/office/drawing/2014/main" id="{B43DAFF8-F4D8-4060-A593-558B5C037751}"/>
              </a:ext>
            </a:extLst>
          </p:cNvPr>
          <p:cNvSpPr/>
          <p:nvPr/>
        </p:nvSpPr>
        <p:spPr>
          <a:xfrm>
            <a:off x="462951" y="2856781"/>
            <a:ext cx="2136475" cy="74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Dept_no</a:t>
            </a:r>
          </a:p>
        </p:txBody>
      </p:sp>
      <p:sp>
        <p:nvSpPr>
          <p:cNvPr id="14" name="Oval 13">
            <a:extLst>
              <a:ext uri="{FF2B5EF4-FFF2-40B4-BE49-F238E27FC236}">
                <a16:creationId xmlns:a16="http://schemas.microsoft.com/office/drawing/2014/main" id="{D98E14F3-F801-422C-B0D5-5CE75EE2244B}"/>
              </a:ext>
            </a:extLst>
          </p:cNvPr>
          <p:cNvSpPr/>
          <p:nvPr/>
        </p:nvSpPr>
        <p:spPr>
          <a:xfrm>
            <a:off x="2792083" y="2943045"/>
            <a:ext cx="2265871" cy="713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Dept_name</a:t>
            </a:r>
          </a:p>
        </p:txBody>
      </p:sp>
      <p:sp>
        <p:nvSpPr>
          <p:cNvPr id="16" name="Oval 15">
            <a:extLst>
              <a:ext uri="{FF2B5EF4-FFF2-40B4-BE49-F238E27FC236}">
                <a16:creationId xmlns:a16="http://schemas.microsoft.com/office/drawing/2014/main" id="{CA8A855A-4255-4B04-A2ED-23C9DFB4FF6D}"/>
              </a:ext>
            </a:extLst>
          </p:cNvPr>
          <p:cNvSpPr/>
          <p:nvPr/>
        </p:nvSpPr>
        <p:spPr>
          <a:xfrm>
            <a:off x="405440" y="4999007"/>
            <a:ext cx="199270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Count</a:t>
            </a:r>
          </a:p>
        </p:txBody>
      </p:sp>
      <p:sp>
        <p:nvSpPr>
          <p:cNvPr id="20" name="Rectangle 19">
            <a:extLst>
              <a:ext uri="{FF2B5EF4-FFF2-40B4-BE49-F238E27FC236}">
                <a16:creationId xmlns:a16="http://schemas.microsoft.com/office/drawing/2014/main" id="{46052391-52A2-4884-9BAB-96D3CBA364BC}"/>
              </a:ext>
            </a:extLst>
          </p:cNvPr>
          <p:cNvSpPr/>
          <p:nvPr/>
        </p:nvSpPr>
        <p:spPr>
          <a:xfrm>
            <a:off x="5523780" y="2497346"/>
            <a:ext cx="14894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Roles</a:t>
            </a:r>
            <a:endParaRPr lang="en-US" sz="1200" dirty="0"/>
          </a:p>
        </p:txBody>
      </p:sp>
      <p:sp>
        <p:nvSpPr>
          <p:cNvPr id="21" name="Oval 20">
            <a:extLst>
              <a:ext uri="{FF2B5EF4-FFF2-40B4-BE49-F238E27FC236}">
                <a16:creationId xmlns:a16="http://schemas.microsoft.com/office/drawing/2014/main" id="{EF7EA8FC-674E-47B0-863E-6E344911697B}"/>
              </a:ext>
            </a:extLst>
          </p:cNvPr>
          <p:cNvSpPr/>
          <p:nvPr/>
        </p:nvSpPr>
        <p:spPr>
          <a:xfrm>
            <a:off x="1541253" y="1390290"/>
            <a:ext cx="2912852" cy="74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Role_id,Dept_no</a:t>
            </a:r>
            <a:endParaRPr lang="en-US" u="sng" dirty="0"/>
          </a:p>
        </p:txBody>
      </p:sp>
      <p:sp>
        <p:nvSpPr>
          <p:cNvPr id="23" name="Oval 22">
            <a:extLst>
              <a:ext uri="{FF2B5EF4-FFF2-40B4-BE49-F238E27FC236}">
                <a16:creationId xmlns:a16="http://schemas.microsoft.com/office/drawing/2014/main" id="{85D4ADAC-3596-4CA2-B9FE-275977B3C3F3}"/>
              </a:ext>
            </a:extLst>
          </p:cNvPr>
          <p:cNvSpPr/>
          <p:nvPr/>
        </p:nvSpPr>
        <p:spPr>
          <a:xfrm>
            <a:off x="7766648" y="1419044"/>
            <a:ext cx="2265871" cy="713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Count</a:t>
            </a:r>
            <a:endParaRPr lang="en-US" dirty="0"/>
          </a:p>
        </p:txBody>
      </p:sp>
      <p:cxnSp>
        <p:nvCxnSpPr>
          <p:cNvPr id="24" name="Straight Arrow Connector 23">
            <a:extLst>
              <a:ext uri="{FF2B5EF4-FFF2-40B4-BE49-F238E27FC236}">
                <a16:creationId xmlns:a16="http://schemas.microsoft.com/office/drawing/2014/main" id="{014199FF-5A66-4AE9-8E81-21EC336010EB}"/>
              </a:ext>
            </a:extLst>
          </p:cNvPr>
          <p:cNvCxnSpPr/>
          <p:nvPr/>
        </p:nvCxnSpPr>
        <p:spPr>
          <a:xfrm>
            <a:off x="2963713" y="2050751"/>
            <a:ext cx="2610927" cy="101504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6554BA-FAF5-4920-8620-7CED92362BAA}"/>
              </a:ext>
            </a:extLst>
          </p:cNvPr>
          <p:cNvCxnSpPr>
            <a:cxnSpLocks/>
          </p:cNvCxnSpPr>
          <p:nvPr/>
        </p:nvCxnSpPr>
        <p:spPr>
          <a:xfrm flipV="1">
            <a:off x="6974995" y="2131264"/>
            <a:ext cx="1834550" cy="825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20E447-5AD9-45BF-AB34-41D62A6C050D}"/>
              </a:ext>
            </a:extLst>
          </p:cNvPr>
          <p:cNvCxnSpPr>
            <a:cxnSpLocks/>
          </p:cNvCxnSpPr>
          <p:nvPr/>
        </p:nvCxnSpPr>
        <p:spPr>
          <a:xfrm flipV="1">
            <a:off x="8283336" y="4316623"/>
            <a:ext cx="842514" cy="2012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8F86A3-FA5F-4517-9F0C-65B4539C991F}"/>
              </a:ext>
            </a:extLst>
          </p:cNvPr>
          <p:cNvCxnSpPr>
            <a:cxnSpLocks/>
          </p:cNvCxnSpPr>
          <p:nvPr/>
        </p:nvCxnSpPr>
        <p:spPr>
          <a:xfrm>
            <a:off x="1295939" y="3531618"/>
            <a:ext cx="799380" cy="6699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D21414-B7EC-4939-B551-F557130F2CD1}"/>
              </a:ext>
            </a:extLst>
          </p:cNvPr>
          <p:cNvCxnSpPr>
            <a:cxnSpLocks/>
          </p:cNvCxnSpPr>
          <p:nvPr/>
        </p:nvCxnSpPr>
        <p:spPr>
          <a:xfrm flipH="1">
            <a:off x="3590564" y="3545996"/>
            <a:ext cx="163903" cy="468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47CE56-ACFF-4844-809D-A118A6ADE950}"/>
              </a:ext>
            </a:extLst>
          </p:cNvPr>
          <p:cNvCxnSpPr>
            <a:cxnSpLocks/>
          </p:cNvCxnSpPr>
          <p:nvPr/>
        </p:nvCxnSpPr>
        <p:spPr>
          <a:xfrm flipV="1">
            <a:off x="1281561" y="4618546"/>
            <a:ext cx="828135" cy="3364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5BF2E3A-0007-497B-A9FB-507C66B95B9A}"/>
              </a:ext>
            </a:extLst>
          </p:cNvPr>
          <p:cNvCxnSpPr>
            <a:cxnSpLocks/>
          </p:cNvCxnSpPr>
          <p:nvPr/>
        </p:nvCxnSpPr>
        <p:spPr>
          <a:xfrm flipV="1">
            <a:off x="4128278" y="4345377"/>
            <a:ext cx="310551" cy="575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396C83E-41CB-4930-B22C-A304FF74B03B}"/>
              </a:ext>
            </a:extLst>
          </p:cNvPr>
          <p:cNvCxnSpPr>
            <a:cxnSpLocks/>
          </p:cNvCxnSpPr>
          <p:nvPr/>
        </p:nvCxnSpPr>
        <p:spPr>
          <a:xfrm>
            <a:off x="6342392" y="3430977"/>
            <a:ext cx="37380" cy="598098"/>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67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B1A5-25A2-48A4-8C52-07A4FA94A7A4}"/>
              </a:ext>
            </a:extLst>
          </p:cNvPr>
          <p:cNvSpPr>
            <a:spLocks noGrp="1"/>
          </p:cNvSpPr>
          <p:nvPr>
            <p:ph type="title"/>
          </p:nvPr>
        </p:nvSpPr>
        <p:spPr>
          <a:xfrm>
            <a:off x="646111" y="452718"/>
            <a:ext cx="9404723" cy="581021"/>
          </a:xfrm>
        </p:spPr>
        <p:txBody>
          <a:bodyPr/>
          <a:lstStyle/>
          <a:p>
            <a:r>
              <a:rPr lang="en-US" dirty="0"/>
              <a:t>Modules</a:t>
            </a:r>
          </a:p>
        </p:txBody>
      </p:sp>
      <p:sp>
        <p:nvSpPr>
          <p:cNvPr id="3" name="Content Placeholder 2">
            <a:extLst>
              <a:ext uri="{FF2B5EF4-FFF2-40B4-BE49-F238E27FC236}">
                <a16:creationId xmlns:a16="http://schemas.microsoft.com/office/drawing/2014/main" id="{561C036B-4B1E-48DE-8045-95CAAAD2068F}"/>
              </a:ext>
            </a:extLst>
          </p:cNvPr>
          <p:cNvSpPr>
            <a:spLocks noGrp="1"/>
          </p:cNvSpPr>
          <p:nvPr>
            <p:ph idx="1"/>
          </p:nvPr>
        </p:nvSpPr>
        <p:spPr>
          <a:xfrm>
            <a:off x="1103312" y="1161522"/>
            <a:ext cx="8946541" cy="5086877"/>
          </a:xfrm>
        </p:spPr>
        <p:txBody>
          <a:bodyPr vert="horz" lIns="91440" tIns="45720" rIns="91440" bIns="45720" rtlCol="0" anchor="t">
            <a:normAutofit/>
          </a:bodyPr>
          <a:lstStyle/>
          <a:p>
            <a:pPr marL="0" indent="0">
              <a:buNone/>
            </a:pPr>
            <a:r>
              <a:rPr lang="en-US" dirty="0"/>
              <a:t>No. Of tables:7</a:t>
            </a:r>
            <a:endParaRPr lang="en-US"/>
          </a:p>
          <a:p>
            <a:pPr>
              <a:buFont typeface="Arial" charset="2"/>
              <a:buChar char="•"/>
            </a:pPr>
            <a:r>
              <a:rPr lang="en-US" dirty="0"/>
              <a:t>Table1:</a:t>
            </a:r>
          </a:p>
          <a:p>
            <a:pPr marL="0" indent="0">
              <a:buNone/>
            </a:pPr>
            <a:r>
              <a:rPr lang="en-US" dirty="0"/>
              <a:t>Department(</a:t>
            </a:r>
            <a:r>
              <a:rPr lang="en-US" dirty="0" err="1"/>
              <a:t>dept_no</a:t>
            </a:r>
            <a:r>
              <a:rPr lang="en-US" dirty="0"/>
              <a:t>, </a:t>
            </a:r>
            <a:r>
              <a:rPr lang="en-US" dirty="0" err="1"/>
              <a:t>dept_name</a:t>
            </a:r>
            <a:r>
              <a:rPr lang="en-US" dirty="0"/>
              <a:t>, </a:t>
            </a:r>
            <a:r>
              <a:rPr lang="en-US" dirty="0" err="1"/>
              <a:t>faculty_count</a:t>
            </a:r>
            <a:r>
              <a:rPr lang="en-US" dirty="0"/>
              <a:t>)</a:t>
            </a:r>
          </a:p>
          <a:p>
            <a:pPr marL="0" indent="0">
              <a:buNone/>
            </a:pPr>
            <a:r>
              <a:rPr lang="en-US" dirty="0"/>
              <a:t>Description:</a:t>
            </a:r>
          </a:p>
          <a:p>
            <a:pPr marL="0" indent="0">
              <a:buNone/>
            </a:pPr>
            <a:r>
              <a:rPr lang="en-US" dirty="0" err="1"/>
              <a:t>Faculty_count</a:t>
            </a:r>
            <a:r>
              <a:rPr lang="en-US" dirty="0"/>
              <a:t>-Total no. of faculty in that respective </a:t>
            </a:r>
            <a:r>
              <a:rPr lang="en-US" dirty="0" err="1"/>
              <a:t>deaprtment</a:t>
            </a:r>
          </a:p>
          <a:p>
            <a:pPr marL="0" indent="0">
              <a:buNone/>
            </a:pPr>
            <a:r>
              <a:rPr lang="en-US" dirty="0"/>
              <a:t>Constraints:</a:t>
            </a:r>
          </a:p>
          <a:p>
            <a:pPr marL="0" indent="0">
              <a:buNone/>
            </a:pPr>
            <a:r>
              <a:rPr lang="en-US" dirty="0"/>
              <a:t>Primary key: </a:t>
            </a:r>
            <a:r>
              <a:rPr lang="en-US" dirty="0" err="1"/>
              <a:t>dept_no</a:t>
            </a:r>
          </a:p>
          <a:p>
            <a:pPr marL="0" indent="0">
              <a:buNone/>
            </a:pPr>
            <a:endParaRPr lang="en-US" dirty="0"/>
          </a:p>
          <a:p>
            <a:pPr>
              <a:buFont typeface="Arial" charset="2"/>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5048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06F9F-B079-4EB1-AC77-26D4BC77376A}"/>
              </a:ext>
            </a:extLst>
          </p:cNvPr>
          <p:cNvSpPr>
            <a:spLocks noGrp="1"/>
          </p:cNvSpPr>
          <p:nvPr>
            <p:ph idx="1"/>
          </p:nvPr>
        </p:nvSpPr>
        <p:spPr>
          <a:xfrm>
            <a:off x="1103312" y="629560"/>
            <a:ext cx="8946541" cy="5618839"/>
          </a:xfrm>
        </p:spPr>
        <p:txBody>
          <a:bodyPr vert="horz" lIns="91440" tIns="45720" rIns="91440" bIns="45720" rtlCol="0" anchor="t">
            <a:normAutofit/>
          </a:bodyPr>
          <a:lstStyle/>
          <a:p>
            <a:endParaRPr lang="en-US"/>
          </a:p>
          <a:p>
            <a:pPr>
              <a:buFont typeface="Arial,Sans-Serif" charset="2"/>
              <a:buChar char="•"/>
            </a:pPr>
            <a:r>
              <a:rPr lang="en-US" dirty="0"/>
              <a:t>Table2:</a:t>
            </a:r>
          </a:p>
          <a:p>
            <a:pPr marL="0" indent="0">
              <a:buNone/>
            </a:pPr>
            <a:r>
              <a:rPr lang="en-US" dirty="0"/>
              <a:t>Roles(</a:t>
            </a:r>
            <a:r>
              <a:rPr lang="en-US" dirty="0" err="1"/>
              <a:t>role_id,dept_no,count</a:t>
            </a:r>
            <a:r>
              <a:rPr lang="en-US" dirty="0"/>
              <a:t>)</a:t>
            </a:r>
          </a:p>
          <a:p>
            <a:pPr marL="0" indent="0">
              <a:buNone/>
            </a:pPr>
            <a:r>
              <a:rPr lang="en-US" dirty="0"/>
              <a:t>Description:</a:t>
            </a:r>
          </a:p>
          <a:p>
            <a:pPr marL="0" indent="0">
              <a:buNone/>
            </a:pPr>
            <a:r>
              <a:rPr lang="en-US" dirty="0" err="1"/>
              <a:t>Role_id:Id</a:t>
            </a:r>
            <a:r>
              <a:rPr lang="en-US" dirty="0"/>
              <a:t> of role(1-Professor,2-Asscociate professor,3-Assistant professor)</a:t>
            </a:r>
          </a:p>
          <a:p>
            <a:pPr marL="0" indent="0">
              <a:buNone/>
            </a:pPr>
            <a:r>
              <a:rPr lang="en-US" dirty="0" err="1"/>
              <a:t>Count:No</a:t>
            </a:r>
            <a:r>
              <a:rPr lang="en-US" dirty="0"/>
              <a:t>. Of lecturers of that particular role in that particular department</a:t>
            </a:r>
          </a:p>
          <a:p>
            <a:pPr marL="0" indent="0">
              <a:buNone/>
            </a:pPr>
            <a:r>
              <a:rPr lang="en-US" dirty="0"/>
              <a:t>Constraints:</a:t>
            </a:r>
          </a:p>
          <a:p>
            <a:pPr marL="0" indent="0">
              <a:buNone/>
            </a:pPr>
            <a:r>
              <a:rPr lang="en-US" dirty="0"/>
              <a:t>Primary </a:t>
            </a:r>
            <a:r>
              <a:rPr lang="en-US" dirty="0" err="1"/>
              <a:t>key:role_id,dept_no</a:t>
            </a:r>
          </a:p>
          <a:p>
            <a:pPr marL="0" indent="0">
              <a:buNone/>
            </a:pPr>
            <a:r>
              <a:rPr lang="en-US" dirty="0"/>
              <a:t>Foreign </a:t>
            </a:r>
            <a:r>
              <a:rPr lang="en-US" dirty="0" err="1"/>
              <a:t>key:dept_no</a:t>
            </a:r>
            <a:r>
              <a:rPr lang="en-US" dirty="0"/>
              <a:t> references(department(</a:t>
            </a:r>
            <a:r>
              <a:rPr lang="en-US" dirty="0" err="1"/>
              <a:t>dept_no</a:t>
            </a:r>
            <a:r>
              <a:rPr lang="en-US" dirty="0"/>
              <a:t>))</a:t>
            </a:r>
          </a:p>
        </p:txBody>
      </p:sp>
    </p:spTree>
    <p:extLst>
      <p:ext uri="{BB962C8B-B14F-4D97-AF65-F5344CB8AC3E}">
        <p14:creationId xmlns:p14="http://schemas.microsoft.com/office/powerpoint/2010/main" val="250673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1E52F-A1AE-4969-A896-A8B426AEDABD}"/>
              </a:ext>
            </a:extLst>
          </p:cNvPr>
          <p:cNvSpPr>
            <a:spLocks noGrp="1"/>
          </p:cNvSpPr>
          <p:nvPr>
            <p:ph idx="1"/>
          </p:nvPr>
        </p:nvSpPr>
        <p:spPr>
          <a:xfrm>
            <a:off x="1103312" y="342013"/>
            <a:ext cx="8946541" cy="5906386"/>
          </a:xfrm>
        </p:spPr>
        <p:txBody>
          <a:bodyPr vert="horz" lIns="91440" tIns="45720" rIns="91440" bIns="45720" rtlCol="0" anchor="t">
            <a:normAutofit/>
          </a:bodyPr>
          <a:lstStyle/>
          <a:p>
            <a:pPr>
              <a:buFont typeface="Arial" charset="2"/>
              <a:buChar char="•"/>
            </a:pPr>
            <a:r>
              <a:rPr lang="en-US" dirty="0"/>
              <a:t>Table3:</a:t>
            </a:r>
          </a:p>
          <a:p>
            <a:pPr marL="0" indent="0">
              <a:buNone/>
            </a:pPr>
            <a:r>
              <a:rPr lang="en-US" dirty="0"/>
              <a:t>Faculty(</a:t>
            </a:r>
            <a:r>
              <a:rPr lang="en-US" dirty="0" err="1"/>
              <a:t>fid,fname,mname,lname,dept_no,phone_no,gender,role_id</a:t>
            </a:r>
            <a:r>
              <a:rPr lang="en-US" dirty="0"/>
              <a:t>)</a:t>
            </a:r>
          </a:p>
          <a:p>
            <a:pPr marL="0" indent="0">
              <a:buNone/>
            </a:pPr>
            <a:r>
              <a:rPr lang="en-US" dirty="0"/>
              <a:t>Description:</a:t>
            </a:r>
          </a:p>
          <a:p>
            <a:pPr marL="0" indent="0">
              <a:buNone/>
            </a:pPr>
            <a:r>
              <a:rPr lang="en-US" dirty="0"/>
              <a:t>Fid-Faculty id</a:t>
            </a:r>
          </a:p>
          <a:p>
            <a:pPr marL="0" indent="0">
              <a:buNone/>
            </a:pPr>
            <a:r>
              <a:rPr lang="en-US" dirty="0" err="1"/>
              <a:t>Fname</a:t>
            </a:r>
            <a:r>
              <a:rPr lang="en-US" dirty="0"/>
              <a:t>-First name</a:t>
            </a:r>
          </a:p>
          <a:p>
            <a:pPr marL="0" indent="0">
              <a:buNone/>
            </a:pPr>
            <a:r>
              <a:rPr lang="en-US" dirty="0" err="1"/>
              <a:t>Mname</a:t>
            </a:r>
            <a:r>
              <a:rPr lang="en-US" dirty="0"/>
              <a:t>-Middle name</a:t>
            </a:r>
          </a:p>
          <a:p>
            <a:pPr marL="0" indent="0">
              <a:buNone/>
            </a:pPr>
            <a:r>
              <a:rPr lang="en-US" dirty="0" err="1"/>
              <a:t>Lname</a:t>
            </a:r>
            <a:r>
              <a:rPr lang="en-US" dirty="0"/>
              <a:t>-Last name</a:t>
            </a:r>
          </a:p>
          <a:p>
            <a:pPr marL="0" indent="0">
              <a:buNone/>
            </a:pPr>
            <a:r>
              <a:rPr lang="en-US" dirty="0" err="1"/>
              <a:t>Role_id</a:t>
            </a:r>
            <a:r>
              <a:rPr lang="en-US" dirty="0"/>
              <a:t>-Id of role(1-Professor,2-Asscociate professor,3-Assistant professor)</a:t>
            </a:r>
          </a:p>
          <a:p>
            <a:pPr marL="0" indent="0">
              <a:buNone/>
            </a:pPr>
            <a:r>
              <a:rPr lang="en-US" dirty="0"/>
              <a:t>Constraints:</a:t>
            </a:r>
          </a:p>
          <a:p>
            <a:pPr marL="0" indent="0">
              <a:buNone/>
            </a:pPr>
            <a:r>
              <a:rPr lang="en-US" dirty="0"/>
              <a:t>Primary </a:t>
            </a:r>
            <a:r>
              <a:rPr lang="en-US" dirty="0" err="1"/>
              <a:t>key:fid</a:t>
            </a:r>
          </a:p>
          <a:p>
            <a:pPr marL="0" indent="0">
              <a:buNone/>
            </a:pPr>
            <a:r>
              <a:rPr lang="en-US" dirty="0"/>
              <a:t>Foreign </a:t>
            </a:r>
            <a:r>
              <a:rPr lang="en-US" dirty="0" err="1"/>
              <a:t>key:role_id,dept_no</a:t>
            </a:r>
            <a:r>
              <a:rPr lang="en-US" dirty="0"/>
              <a:t> references roles(</a:t>
            </a:r>
            <a:r>
              <a:rPr lang="en-US" dirty="0" err="1"/>
              <a:t>role_id,dept_no</a:t>
            </a:r>
            <a:r>
              <a:rPr lang="en-US" dirty="0"/>
              <a:t>)</a:t>
            </a:r>
          </a:p>
          <a:p>
            <a:pPr marL="0" indent="0">
              <a:buNone/>
            </a:pPr>
            <a:endParaRPr lang="en-US" dirty="0"/>
          </a:p>
          <a:p>
            <a:pPr marL="0" indent="0">
              <a:buNone/>
            </a:pPr>
            <a:endParaRPr lang="en-US" dirty="0"/>
          </a:p>
          <a:p>
            <a:pPr marL="0" indent="0">
              <a:buNone/>
            </a:pPr>
            <a:endParaRPr lang="en-US" dirty="0"/>
          </a:p>
          <a:p>
            <a:pPr>
              <a:buFont typeface="Arial" charset="2"/>
              <a:buChar char="•"/>
            </a:pPr>
            <a:endParaRPr lang="en-US" dirty="0"/>
          </a:p>
          <a:p>
            <a:pPr marL="0" indent="0">
              <a:buNone/>
            </a:pPr>
            <a:endParaRPr lang="en-US" dirty="0"/>
          </a:p>
        </p:txBody>
      </p:sp>
    </p:spTree>
    <p:extLst>
      <p:ext uri="{BB962C8B-B14F-4D97-AF65-F5344CB8AC3E}">
        <p14:creationId xmlns:p14="http://schemas.microsoft.com/office/powerpoint/2010/main" val="55395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71C48-CE19-4B0F-81CA-E60303D64DAC}"/>
              </a:ext>
            </a:extLst>
          </p:cNvPr>
          <p:cNvSpPr>
            <a:spLocks noGrp="1"/>
          </p:cNvSpPr>
          <p:nvPr>
            <p:ph idx="1"/>
          </p:nvPr>
        </p:nvSpPr>
        <p:spPr>
          <a:xfrm>
            <a:off x="1103312" y="255749"/>
            <a:ext cx="8946541" cy="5992650"/>
          </a:xfrm>
        </p:spPr>
        <p:txBody>
          <a:bodyPr vert="horz" lIns="91440" tIns="45720" rIns="91440" bIns="45720" rtlCol="0" anchor="t">
            <a:normAutofit/>
          </a:bodyPr>
          <a:lstStyle/>
          <a:p>
            <a:pPr marL="0" indent="0">
              <a:buNone/>
            </a:pPr>
            <a:r>
              <a:rPr lang="en-US" dirty="0"/>
              <a:t>Leave tables</a:t>
            </a:r>
          </a:p>
          <a:p>
            <a:pPr marL="0" indent="0">
              <a:buNone/>
            </a:pPr>
            <a:r>
              <a:rPr lang="en-US" dirty="0"/>
              <a:t>Description:</a:t>
            </a:r>
          </a:p>
          <a:p>
            <a:pPr marL="0" indent="0">
              <a:buNone/>
            </a:pPr>
            <a:r>
              <a:rPr lang="en-US" dirty="0"/>
              <a:t>Lid- leave id</a:t>
            </a:r>
          </a:p>
          <a:p>
            <a:pPr marL="0" indent="0">
              <a:buNone/>
            </a:pPr>
            <a:r>
              <a:rPr lang="en-US" dirty="0"/>
              <a:t>Fid-faculty id</a:t>
            </a:r>
          </a:p>
          <a:p>
            <a:pPr marL="0" indent="0">
              <a:buNone/>
            </a:pPr>
            <a:r>
              <a:rPr lang="en-US" dirty="0" err="1"/>
              <a:t>Date_of_leave</a:t>
            </a:r>
            <a:r>
              <a:rPr lang="en-US" dirty="0"/>
              <a:t>-Starting date of leave</a:t>
            </a:r>
          </a:p>
          <a:p>
            <a:pPr marL="0" indent="0">
              <a:buNone/>
            </a:pPr>
            <a:r>
              <a:rPr lang="en-US" dirty="0" err="1"/>
              <a:t>No_of_days</a:t>
            </a:r>
            <a:r>
              <a:rPr lang="en-US" dirty="0"/>
              <a:t>-No. of days of leave from starting date</a:t>
            </a:r>
          </a:p>
          <a:p>
            <a:pPr marL="0" indent="0">
              <a:buNone/>
            </a:pPr>
            <a:endParaRPr lang="en-US" dirty="0"/>
          </a:p>
          <a:p>
            <a:pPr>
              <a:buFont typeface="Arial,Sans-Serif"/>
              <a:buChar char="•"/>
            </a:pPr>
            <a:r>
              <a:rPr lang="en-US" dirty="0"/>
              <a:t>Table4:</a:t>
            </a:r>
          </a:p>
          <a:p>
            <a:pPr marL="0" indent="0">
              <a:buNone/>
            </a:pPr>
            <a:r>
              <a:rPr lang="en-US" dirty="0" err="1"/>
              <a:t>Urgent_leave</a:t>
            </a:r>
            <a:r>
              <a:rPr lang="en-US" dirty="0"/>
              <a:t>(</a:t>
            </a:r>
            <a:r>
              <a:rPr lang="en-US" dirty="0" err="1"/>
              <a:t>lid,fid,reason,date_of_leave,no_of_days</a:t>
            </a:r>
            <a:r>
              <a:rPr lang="en-US" dirty="0"/>
              <a:t>)</a:t>
            </a:r>
          </a:p>
          <a:p>
            <a:pPr marL="0" indent="0">
              <a:buNone/>
            </a:pPr>
            <a:r>
              <a:rPr lang="en-US" dirty="0"/>
              <a:t>Constraints:</a:t>
            </a:r>
          </a:p>
          <a:p>
            <a:pPr marL="0" indent="0">
              <a:buNone/>
            </a:pPr>
            <a:r>
              <a:rPr lang="en-US" dirty="0"/>
              <a:t>Primary </a:t>
            </a:r>
            <a:r>
              <a:rPr lang="en-US" dirty="0" err="1"/>
              <a:t>key:lid</a:t>
            </a:r>
          </a:p>
          <a:p>
            <a:pPr marL="0" indent="0">
              <a:buNone/>
            </a:pPr>
            <a:r>
              <a:rPr lang="en-US" dirty="0"/>
              <a:t>Foreign </a:t>
            </a:r>
            <a:r>
              <a:rPr lang="en-US" dirty="0" err="1"/>
              <a:t>key:fid</a:t>
            </a:r>
            <a:r>
              <a:rPr lang="en-US" dirty="0"/>
              <a:t> references(faculty(fid))</a:t>
            </a:r>
          </a:p>
          <a:p>
            <a:pPr marL="0" indent="0">
              <a:buNone/>
            </a:pPr>
            <a:endParaRPr lang="en-US" dirty="0"/>
          </a:p>
        </p:txBody>
      </p:sp>
    </p:spTree>
    <p:extLst>
      <p:ext uri="{BB962C8B-B14F-4D97-AF65-F5344CB8AC3E}">
        <p14:creationId xmlns:p14="http://schemas.microsoft.com/office/powerpoint/2010/main" val="138638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6752C-6BD3-48CD-A183-BB8325BD50FA}"/>
              </a:ext>
            </a:extLst>
          </p:cNvPr>
          <p:cNvSpPr>
            <a:spLocks noGrp="1"/>
          </p:cNvSpPr>
          <p:nvPr>
            <p:ph idx="1"/>
          </p:nvPr>
        </p:nvSpPr>
        <p:spPr>
          <a:xfrm>
            <a:off x="1103312" y="543296"/>
            <a:ext cx="8946541" cy="5705103"/>
          </a:xfrm>
        </p:spPr>
        <p:txBody>
          <a:bodyPr vert="horz" lIns="91440" tIns="45720" rIns="91440" bIns="45720" rtlCol="0" anchor="t">
            <a:normAutofit/>
          </a:bodyPr>
          <a:lstStyle/>
          <a:p>
            <a:pPr marL="0" indent="0">
              <a:buNone/>
            </a:pPr>
            <a:endParaRPr lang="en-US" dirty="0"/>
          </a:p>
          <a:p>
            <a:pPr>
              <a:buFont typeface="Arial,Sans-Serif"/>
              <a:buChar char="•"/>
            </a:pPr>
            <a:r>
              <a:rPr lang="en-US" dirty="0"/>
              <a:t>Table5:</a:t>
            </a:r>
          </a:p>
          <a:p>
            <a:pPr marL="0" indent="0">
              <a:buNone/>
            </a:pPr>
            <a:r>
              <a:rPr lang="en-US" dirty="0" err="1"/>
              <a:t>Maternity_leave</a:t>
            </a:r>
            <a:r>
              <a:rPr lang="en-US" dirty="0"/>
              <a:t>(</a:t>
            </a:r>
            <a:r>
              <a:rPr lang="en-US" dirty="0" err="1"/>
              <a:t>lid,fid,reason,date_of_leave,no_of_days</a:t>
            </a:r>
            <a:r>
              <a:rPr lang="en-US" dirty="0"/>
              <a:t>)</a:t>
            </a:r>
          </a:p>
          <a:p>
            <a:pPr marL="0" indent="0">
              <a:buNone/>
            </a:pPr>
            <a:r>
              <a:rPr lang="en-US" dirty="0"/>
              <a:t>Constraints:</a:t>
            </a:r>
          </a:p>
          <a:p>
            <a:pPr marL="0" indent="0">
              <a:buNone/>
            </a:pPr>
            <a:r>
              <a:rPr lang="en-US" dirty="0"/>
              <a:t>Primary </a:t>
            </a:r>
            <a:r>
              <a:rPr lang="en-US" dirty="0" err="1"/>
              <a:t>key:lid</a:t>
            </a:r>
          </a:p>
          <a:p>
            <a:pPr marL="0" indent="0">
              <a:buNone/>
            </a:pPr>
            <a:r>
              <a:rPr lang="en-US" dirty="0"/>
              <a:t>Foreign </a:t>
            </a:r>
            <a:r>
              <a:rPr lang="en-US" dirty="0" err="1"/>
              <a:t>key:fid</a:t>
            </a:r>
            <a:r>
              <a:rPr lang="en-US" dirty="0"/>
              <a:t> references(faculty(fid))</a:t>
            </a:r>
          </a:p>
          <a:p>
            <a:pPr marL="0" indent="0">
              <a:buNone/>
            </a:pPr>
            <a:endParaRPr lang="en-US" dirty="0"/>
          </a:p>
          <a:p>
            <a:pPr>
              <a:buFont typeface="Arial,Sans-Serif"/>
              <a:buChar char="•"/>
            </a:pPr>
            <a:r>
              <a:rPr lang="en-US" dirty="0"/>
              <a:t>Table6:</a:t>
            </a:r>
          </a:p>
          <a:p>
            <a:pPr marL="0" indent="0">
              <a:buNone/>
            </a:pPr>
            <a:r>
              <a:rPr lang="en-US" dirty="0" err="1"/>
              <a:t>Paternity_leave</a:t>
            </a:r>
            <a:r>
              <a:rPr lang="en-US" dirty="0"/>
              <a:t>(</a:t>
            </a:r>
            <a:r>
              <a:rPr lang="en-US" dirty="0" err="1"/>
              <a:t>lid,fid,reason,date_of_leave,no_of_days</a:t>
            </a:r>
            <a:r>
              <a:rPr lang="en-US" dirty="0"/>
              <a:t>)</a:t>
            </a:r>
          </a:p>
          <a:p>
            <a:pPr marL="0" indent="0">
              <a:buNone/>
            </a:pPr>
            <a:r>
              <a:rPr lang="en-US" dirty="0"/>
              <a:t>Constraints:</a:t>
            </a:r>
          </a:p>
          <a:p>
            <a:pPr marL="0" indent="0">
              <a:buNone/>
            </a:pPr>
            <a:r>
              <a:rPr lang="en-US" dirty="0"/>
              <a:t>Primary </a:t>
            </a:r>
            <a:r>
              <a:rPr lang="en-US" dirty="0" err="1"/>
              <a:t>key:lid</a:t>
            </a:r>
          </a:p>
          <a:p>
            <a:pPr marL="0" indent="0">
              <a:buNone/>
            </a:pPr>
            <a:r>
              <a:rPr lang="en-US" dirty="0"/>
              <a:t>Foreign </a:t>
            </a:r>
            <a:r>
              <a:rPr lang="en-US" dirty="0" err="1"/>
              <a:t>key:fid</a:t>
            </a:r>
            <a:r>
              <a:rPr lang="en-US" dirty="0"/>
              <a:t> references(faculty(fid))</a:t>
            </a:r>
          </a:p>
        </p:txBody>
      </p:sp>
    </p:spTree>
    <p:extLst>
      <p:ext uri="{BB962C8B-B14F-4D97-AF65-F5344CB8AC3E}">
        <p14:creationId xmlns:p14="http://schemas.microsoft.com/office/powerpoint/2010/main" val="321954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F2A2B-55A2-45D7-BC24-C584A48567B4}"/>
              </a:ext>
            </a:extLst>
          </p:cNvPr>
          <p:cNvSpPr>
            <a:spLocks noGrp="1"/>
          </p:cNvSpPr>
          <p:nvPr>
            <p:ph idx="1"/>
          </p:nvPr>
        </p:nvSpPr>
        <p:spPr>
          <a:xfrm>
            <a:off x="1103312" y="97598"/>
            <a:ext cx="8946541" cy="6150801"/>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a:p>
            <a:pPr>
              <a:buFont typeface="Arial" charset="2"/>
              <a:buChar char="•"/>
            </a:pPr>
            <a:r>
              <a:rPr lang="en-US" dirty="0"/>
              <a:t>Table7:</a:t>
            </a:r>
          </a:p>
          <a:p>
            <a:pPr marL="0" indent="0">
              <a:buNone/>
            </a:pPr>
            <a:r>
              <a:rPr lang="en-US" dirty="0" err="1"/>
              <a:t>Casual_leave</a:t>
            </a:r>
            <a:r>
              <a:rPr lang="en-US" dirty="0"/>
              <a:t>(</a:t>
            </a:r>
            <a:r>
              <a:rPr lang="en-US" dirty="0" err="1"/>
              <a:t>lid,fid,reason,date_of_leave,no_of_days</a:t>
            </a:r>
            <a:r>
              <a:rPr lang="en-US" dirty="0"/>
              <a:t>)</a:t>
            </a:r>
          </a:p>
          <a:p>
            <a:pPr marL="0" indent="0">
              <a:buNone/>
            </a:pPr>
            <a:r>
              <a:rPr lang="en-US" dirty="0"/>
              <a:t>Constraints:</a:t>
            </a:r>
          </a:p>
          <a:p>
            <a:pPr marL="0" indent="0">
              <a:buNone/>
            </a:pPr>
            <a:r>
              <a:rPr lang="en-US" dirty="0"/>
              <a:t>Primary </a:t>
            </a:r>
            <a:r>
              <a:rPr lang="en-US" dirty="0" err="1"/>
              <a:t>key:lid</a:t>
            </a:r>
          </a:p>
          <a:p>
            <a:pPr marL="0" indent="0">
              <a:buNone/>
            </a:pPr>
            <a:r>
              <a:rPr lang="en-US" dirty="0"/>
              <a:t>Foreign </a:t>
            </a:r>
            <a:r>
              <a:rPr lang="en-US" dirty="0" err="1"/>
              <a:t>key:fid</a:t>
            </a:r>
            <a:r>
              <a:rPr lang="en-US" dirty="0"/>
              <a:t> references(faculty(fid))</a:t>
            </a:r>
          </a:p>
        </p:txBody>
      </p:sp>
    </p:spTree>
    <p:extLst>
      <p:ext uri="{BB962C8B-B14F-4D97-AF65-F5344CB8AC3E}">
        <p14:creationId xmlns:p14="http://schemas.microsoft.com/office/powerpoint/2010/main" val="311289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4BBC-37F6-486E-8F64-EFF60772B8C9}"/>
              </a:ext>
            </a:extLst>
          </p:cNvPr>
          <p:cNvSpPr>
            <a:spLocks noGrp="1"/>
          </p:cNvSpPr>
          <p:nvPr>
            <p:ph type="title"/>
          </p:nvPr>
        </p:nvSpPr>
        <p:spPr>
          <a:xfrm>
            <a:off x="602979" y="179547"/>
            <a:ext cx="9404723" cy="1242380"/>
          </a:xfrm>
        </p:spPr>
        <p:txBody>
          <a:bodyPr/>
          <a:lstStyle/>
          <a:p>
            <a:r>
              <a:rPr lang="en-US" dirty="0"/>
              <a:t>Triggers</a:t>
            </a:r>
          </a:p>
        </p:txBody>
      </p:sp>
      <p:sp>
        <p:nvSpPr>
          <p:cNvPr id="3" name="Content Placeholder 2">
            <a:extLst>
              <a:ext uri="{FF2B5EF4-FFF2-40B4-BE49-F238E27FC236}">
                <a16:creationId xmlns:a16="http://schemas.microsoft.com/office/drawing/2014/main" id="{037C73CE-C44F-4A86-9314-3B1DB0444AC9}"/>
              </a:ext>
            </a:extLst>
          </p:cNvPr>
          <p:cNvSpPr>
            <a:spLocks noGrp="1"/>
          </p:cNvSpPr>
          <p:nvPr>
            <p:ph idx="1"/>
          </p:nvPr>
        </p:nvSpPr>
        <p:spPr>
          <a:xfrm>
            <a:off x="485087" y="1046503"/>
            <a:ext cx="11189407" cy="5561329"/>
          </a:xfrm>
        </p:spPr>
        <p:txBody>
          <a:bodyPr vert="horz" lIns="91440" tIns="45720" rIns="91440" bIns="45720" rtlCol="0" anchor="t">
            <a:normAutofit lnSpcReduction="10000"/>
          </a:bodyPr>
          <a:lstStyle/>
          <a:p>
            <a:pPr>
              <a:buFont typeface="Arial" charset="2"/>
              <a:buChar char="•"/>
            </a:pPr>
            <a:r>
              <a:rPr lang="en-US" dirty="0"/>
              <a:t>As maternity leave is only applicable for female faculty, the below trigger raises an error if the faculty applying for maternity leave is not female. Also, minimum no. Of working days must be 80 .otherwise, error will be raised. Along with this, a maternity leave cannot exceed 90 days. So, when a female faculty tries to apply maternity leave for more than 90 days then also an error will be raised.</a:t>
            </a:r>
          </a:p>
          <a:p>
            <a:pPr>
              <a:buNone/>
            </a:pPr>
            <a:endParaRPr lang="en-US"/>
          </a:p>
          <a:p>
            <a:pPr>
              <a:buNone/>
            </a:pPr>
            <a:r>
              <a:rPr lang="en-US" dirty="0"/>
              <a:t>  1  create or replace trigger m_st2</a:t>
            </a:r>
          </a:p>
          <a:p>
            <a:pPr>
              <a:buNone/>
            </a:pPr>
            <a:r>
              <a:rPr lang="en-US" dirty="0"/>
              <a:t>  2     before insert or update</a:t>
            </a:r>
          </a:p>
          <a:p>
            <a:pPr>
              <a:buNone/>
            </a:pPr>
            <a:r>
              <a:rPr lang="en-US" dirty="0"/>
              <a:t>  3     on </a:t>
            </a:r>
            <a:r>
              <a:rPr lang="en-US" dirty="0" err="1"/>
              <a:t>maternity_leave</a:t>
            </a:r>
          </a:p>
          <a:p>
            <a:pPr>
              <a:buNone/>
            </a:pPr>
            <a:r>
              <a:rPr lang="en-US" dirty="0"/>
              <a:t>  4     for each row</a:t>
            </a:r>
          </a:p>
          <a:p>
            <a:pPr>
              <a:buNone/>
            </a:pPr>
            <a:r>
              <a:rPr lang="en-US" dirty="0"/>
              <a:t>  5     declare</a:t>
            </a:r>
          </a:p>
          <a:p>
            <a:pPr>
              <a:buNone/>
            </a:pPr>
            <a:r>
              <a:rPr lang="en-US" dirty="0"/>
              <a:t>  6             g varchar2(1);</a:t>
            </a:r>
          </a:p>
          <a:p>
            <a:pPr>
              <a:buNone/>
            </a:pPr>
            <a:r>
              <a:rPr lang="en-US" dirty="0"/>
              <a:t>  7             d number(30,2);</a:t>
            </a:r>
          </a:p>
          <a:p>
            <a:pPr>
              <a:buNone/>
            </a:pPr>
            <a:r>
              <a:rPr lang="en-US" dirty="0"/>
              <a:t>  8             begin</a:t>
            </a:r>
          </a:p>
          <a:p>
            <a:pPr>
              <a:buNone/>
            </a:pPr>
            <a:r>
              <a:rPr lang="en-US" dirty="0"/>
              <a:t>  9                     select gender into g from faculty where fid=:</a:t>
            </a:r>
            <a:r>
              <a:rPr lang="en-US" dirty="0" err="1"/>
              <a:t>new.fid</a:t>
            </a:r>
            <a:r>
              <a:rPr lang="en-US" dirty="0"/>
              <a:t>;</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172169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AD314-2400-4166-8737-6CF818A541B2}"/>
              </a:ext>
            </a:extLst>
          </p:cNvPr>
          <p:cNvSpPr>
            <a:spLocks noGrp="1"/>
          </p:cNvSpPr>
          <p:nvPr>
            <p:ph idx="1"/>
          </p:nvPr>
        </p:nvSpPr>
        <p:spPr>
          <a:xfrm>
            <a:off x="456331" y="183862"/>
            <a:ext cx="11304427" cy="6064537"/>
          </a:xfrm>
        </p:spPr>
        <p:txBody>
          <a:bodyPr vert="horz" lIns="91440" tIns="45720" rIns="91440" bIns="45720" rtlCol="0" anchor="t">
            <a:normAutofit/>
          </a:bodyPr>
          <a:lstStyle/>
          <a:p>
            <a:pPr>
              <a:buNone/>
            </a:pPr>
            <a:r>
              <a:rPr lang="en-US" dirty="0"/>
              <a:t>10                     select </a:t>
            </a:r>
            <a:r>
              <a:rPr lang="en-US" dirty="0" err="1"/>
              <a:t>no_of_days_worked</a:t>
            </a:r>
            <a:r>
              <a:rPr lang="en-US" dirty="0"/>
              <a:t> into d from faculty where fid=:</a:t>
            </a:r>
            <a:r>
              <a:rPr lang="en-US" dirty="0" err="1"/>
              <a:t>new.fid</a:t>
            </a:r>
            <a:r>
              <a:rPr lang="en-US" dirty="0"/>
              <a:t>;</a:t>
            </a:r>
          </a:p>
          <a:p>
            <a:pPr>
              <a:buNone/>
            </a:pPr>
            <a:r>
              <a:rPr lang="en-US" dirty="0"/>
              <a:t>11                     if(g='M') then</a:t>
            </a:r>
          </a:p>
          <a:p>
            <a:pPr>
              <a:buNone/>
            </a:pPr>
            <a:r>
              <a:rPr lang="en-US" dirty="0"/>
              <a:t>12                             </a:t>
            </a:r>
            <a:r>
              <a:rPr lang="en-US" dirty="0" err="1"/>
              <a:t>raise_Application_error</a:t>
            </a:r>
            <a:r>
              <a:rPr lang="en-US" dirty="0"/>
              <a:t>(-2002,'Male not applicable for maternity leave');</a:t>
            </a:r>
          </a:p>
          <a:p>
            <a:pPr>
              <a:buNone/>
            </a:pPr>
            <a:r>
              <a:rPr lang="en-US" dirty="0"/>
              <a:t>13                     </a:t>
            </a:r>
            <a:r>
              <a:rPr lang="en-US" dirty="0" err="1"/>
              <a:t>elsif</a:t>
            </a:r>
            <a:r>
              <a:rPr lang="en-US" dirty="0"/>
              <a:t>(d&lt;80) then</a:t>
            </a:r>
          </a:p>
          <a:p>
            <a:pPr>
              <a:buNone/>
            </a:pPr>
            <a:r>
              <a:rPr lang="en-US"/>
              <a:t>14                             raise_Application_error(-2002,'Atleast 80 worked days required to apply for maternity_leave');</a:t>
            </a:r>
          </a:p>
          <a:p>
            <a:pPr>
              <a:buNone/>
            </a:pPr>
            <a:r>
              <a:rPr lang="en-US"/>
              <a:t>15                     elsif(:new.no_of_days&gt;90) then</a:t>
            </a:r>
          </a:p>
          <a:p>
            <a:pPr>
              <a:buNone/>
            </a:pPr>
            <a:r>
              <a:rPr lang="en-US"/>
              <a:t>16                             raise_Application_error(-2002,'Only 90 days of maternity leave applicable');</a:t>
            </a:r>
          </a:p>
          <a:p>
            <a:pPr>
              <a:buNone/>
            </a:pPr>
            <a:r>
              <a:rPr lang="en-US" dirty="0"/>
              <a:t>17                     end if;</a:t>
            </a:r>
          </a:p>
          <a:p>
            <a:pPr>
              <a:buNone/>
            </a:pPr>
            <a:r>
              <a:rPr lang="en-US" dirty="0"/>
              <a:t>18*            end;</a:t>
            </a:r>
          </a:p>
          <a:p>
            <a:pPr>
              <a:buNone/>
            </a:pPr>
            <a:r>
              <a:rPr lang="en-US" dirty="0"/>
              <a:t>19  /</a:t>
            </a:r>
          </a:p>
        </p:txBody>
      </p:sp>
    </p:spTree>
    <p:extLst>
      <p:ext uri="{BB962C8B-B14F-4D97-AF65-F5344CB8AC3E}">
        <p14:creationId xmlns:p14="http://schemas.microsoft.com/office/powerpoint/2010/main" val="199482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A2829-25C1-4FBD-9CF9-2F819ADEF4F4}"/>
              </a:ext>
            </a:extLst>
          </p:cNvPr>
          <p:cNvSpPr>
            <a:spLocks noGrp="1"/>
          </p:cNvSpPr>
          <p:nvPr>
            <p:ph idx="1"/>
          </p:nvPr>
        </p:nvSpPr>
        <p:spPr>
          <a:xfrm>
            <a:off x="154407" y="68843"/>
            <a:ext cx="11922653" cy="6668386"/>
          </a:xfrm>
        </p:spPr>
        <p:txBody>
          <a:bodyPr vert="horz" lIns="91440" tIns="45720" rIns="91440" bIns="45720" rtlCol="0" anchor="t">
            <a:normAutofit/>
          </a:bodyPr>
          <a:lstStyle/>
          <a:p>
            <a:pPr>
              <a:buFont typeface="Arial" charset="2"/>
              <a:buChar char="•"/>
            </a:pPr>
            <a:r>
              <a:rPr lang="en-US" dirty="0"/>
              <a:t>As paternity leave is only applicable for male faculty, the below trigger raises an error if the faculty applying for maternity leave is not male.  Also, minimum no. Of working days must be 80 .Along with this, paternity leave cannot exceed 6 weeks. So, when a male faculty tries to apply for paternity leave for more than 6 weeks an error will be raised.</a:t>
            </a:r>
          </a:p>
          <a:p>
            <a:pPr>
              <a:buNone/>
            </a:pPr>
            <a:r>
              <a:rPr lang="en-US" dirty="0"/>
              <a:t>SQL&gt; ed</a:t>
            </a:r>
          </a:p>
          <a:p>
            <a:pPr>
              <a:buNone/>
            </a:pPr>
            <a:r>
              <a:rPr lang="en-US" dirty="0"/>
              <a:t>Wrote file </a:t>
            </a:r>
            <a:r>
              <a:rPr lang="en-US" dirty="0" err="1"/>
              <a:t>afiedt.buf</a:t>
            </a:r>
          </a:p>
          <a:p>
            <a:pPr>
              <a:buNone/>
            </a:pPr>
            <a:endParaRPr lang="en-US"/>
          </a:p>
          <a:p>
            <a:pPr>
              <a:buNone/>
            </a:pPr>
            <a:r>
              <a:rPr lang="en-US" dirty="0"/>
              <a:t>  1  create or replace trigger p_st2</a:t>
            </a:r>
          </a:p>
          <a:p>
            <a:pPr>
              <a:buNone/>
            </a:pPr>
            <a:r>
              <a:rPr lang="en-US" dirty="0"/>
              <a:t>  2     before insert or update</a:t>
            </a:r>
          </a:p>
          <a:p>
            <a:pPr>
              <a:buNone/>
            </a:pPr>
            <a:r>
              <a:rPr lang="en-US" dirty="0"/>
              <a:t>  3     on </a:t>
            </a:r>
            <a:r>
              <a:rPr lang="en-US" dirty="0" err="1"/>
              <a:t>paternity_leave</a:t>
            </a:r>
          </a:p>
          <a:p>
            <a:pPr>
              <a:buNone/>
            </a:pPr>
            <a:r>
              <a:rPr lang="en-US" dirty="0"/>
              <a:t>  4     for each row</a:t>
            </a:r>
          </a:p>
          <a:p>
            <a:pPr>
              <a:buNone/>
            </a:pPr>
            <a:r>
              <a:rPr lang="en-US" dirty="0"/>
              <a:t>  5     declare</a:t>
            </a:r>
          </a:p>
          <a:p>
            <a:pPr>
              <a:buNone/>
            </a:pPr>
            <a:r>
              <a:rPr lang="en-US" dirty="0"/>
              <a:t>  6             g varchar2(1);</a:t>
            </a:r>
          </a:p>
          <a:p>
            <a:pPr>
              <a:buNone/>
            </a:pPr>
            <a:r>
              <a:rPr lang="en-US" dirty="0"/>
              <a:t>  7             d number(30,2);</a:t>
            </a:r>
          </a:p>
          <a:p>
            <a:pPr>
              <a:buNone/>
            </a:pPr>
            <a:r>
              <a:rPr lang="en-US" dirty="0"/>
              <a:t>  8             begin</a:t>
            </a:r>
          </a:p>
          <a:p>
            <a:pPr>
              <a:buNone/>
            </a:pPr>
            <a:r>
              <a:rPr lang="en-US" dirty="0"/>
              <a:t>  9                     select gender into g from faculty where fid=:</a:t>
            </a:r>
            <a:r>
              <a:rPr lang="en-US" dirty="0" err="1"/>
              <a:t>new.fid</a:t>
            </a:r>
            <a:r>
              <a:rPr lang="en-US" dirty="0"/>
              <a:t>;</a:t>
            </a:r>
          </a:p>
          <a:p>
            <a:pPr>
              <a:buNone/>
            </a:pPr>
            <a:endParaRPr lang="en-US"/>
          </a:p>
          <a:p>
            <a:pPr marL="0" indent="0">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133299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35D7-513D-4097-831B-7AC644B95538}"/>
              </a:ext>
            </a:extLst>
          </p:cNvPr>
          <p:cNvSpPr>
            <a:spLocks noGrp="1"/>
          </p:cNvSpPr>
          <p:nvPr>
            <p:ph type="title"/>
          </p:nvPr>
        </p:nvSpPr>
        <p:spPr/>
        <p:txBody>
          <a:bodyPr/>
          <a:lstStyle/>
          <a:p>
            <a:r>
              <a:rPr lang="en-US">
                <a:cs typeface="Calibri Light"/>
              </a:rPr>
              <a:t>Need for DBMS in Faculty Leave Management System</a:t>
            </a:r>
            <a:endParaRPr lang="en-US"/>
          </a:p>
        </p:txBody>
      </p:sp>
      <p:sp>
        <p:nvSpPr>
          <p:cNvPr id="3" name="Content Placeholder 2">
            <a:extLst>
              <a:ext uri="{FF2B5EF4-FFF2-40B4-BE49-F238E27FC236}">
                <a16:creationId xmlns:a16="http://schemas.microsoft.com/office/drawing/2014/main" id="{3556244D-DA02-4D11-8777-C8C6A49C877E}"/>
              </a:ext>
            </a:extLst>
          </p:cNvPr>
          <p:cNvSpPr>
            <a:spLocks noGrp="1"/>
          </p:cNvSpPr>
          <p:nvPr>
            <p:ph idx="1"/>
          </p:nvPr>
        </p:nvSpPr>
        <p:spPr/>
        <p:txBody>
          <a:bodyPr vert="horz" lIns="91440" tIns="45720" rIns="91440" bIns="45720" rtlCol="0" anchor="t">
            <a:normAutofit/>
          </a:bodyPr>
          <a:lstStyle/>
          <a:p>
            <a:r>
              <a:rPr lang="en-US">
                <a:cs typeface="Calibri"/>
              </a:rPr>
              <a:t>Before DBMS was developed, administration used to be done with the help of registers. In these registers, records were entered manually. This had lots of disadvantages, which are as follows:</a:t>
            </a:r>
          </a:p>
          <a:p>
            <a:pPr marL="514350" indent="-514350">
              <a:buAutoNum type="alphaUcPeriod"/>
            </a:pPr>
            <a:r>
              <a:rPr lang="en-US">
                <a:cs typeface="Calibri"/>
              </a:rPr>
              <a:t>Human errors while entering data(Mismatch).</a:t>
            </a:r>
          </a:p>
          <a:p>
            <a:pPr marL="514350" indent="-514350">
              <a:buAutoNum type="alphaUcPeriod"/>
            </a:pPr>
            <a:r>
              <a:rPr lang="en-US">
                <a:cs typeface="Calibri"/>
              </a:rPr>
              <a:t>Difficut in evaluating no. Of absentees at the end of moth by maually counting.</a:t>
            </a:r>
          </a:p>
          <a:p>
            <a:pPr marL="514350" indent="-514350">
              <a:buAutoNum type="alphaUcPeriod"/>
            </a:pPr>
            <a:r>
              <a:rPr lang="en-US">
                <a:cs typeface="Calibri"/>
              </a:rPr>
              <a:t>Non centrailzed</a:t>
            </a:r>
          </a:p>
          <a:p>
            <a:pPr marL="514350" indent="-514350">
              <a:buAutoNum type="alphaUcPeriod"/>
            </a:pPr>
            <a:r>
              <a:rPr lang="en-US">
                <a:cs typeface="Calibri"/>
              </a:rPr>
              <a:t>Difficult to retireve data, as searching takes time.</a:t>
            </a:r>
          </a:p>
          <a:p>
            <a:pPr marL="514350" indent="-514350">
              <a:buAutoNum type="alphaUcPeriod"/>
            </a:pPr>
            <a:endParaRPr lang="en-US" dirty="0">
              <a:cs typeface="Calibri"/>
            </a:endParaRPr>
          </a:p>
          <a:p>
            <a:pPr marL="514350" indent="-514350">
              <a:buAutoNum type="alphaUcPeriod"/>
            </a:pPr>
            <a:endParaRPr lang="en-US" dirty="0">
              <a:cs typeface="Calibri"/>
            </a:endParaRPr>
          </a:p>
          <a:p>
            <a:pPr marL="514350" indent="-514350">
              <a:buAutoNum type="alphaUcPeriod"/>
            </a:pPr>
            <a:endParaRPr lang="en-US" dirty="0">
              <a:cs typeface="Calibri"/>
            </a:endParaRPr>
          </a:p>
        </p:txBody>
      </p:sp>
    </p:spTree>
    <p:extLst>
      <p:ext uri="{BB962C8B-B14F-4D97-AF65-F5344CB8AC3E}">
        <p14:creationId xmlns:p14="http://schemas.microsoft.com/office/powerpoint/2010/main" val="101337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514BF-5B83-4AB4-BF80-2AA6A88BA492}"/>
              </a:ext>
            </a:extLst>
          </p:cNvPr>
          <p:cNvSpPr>
            <a:spLocks noGrp="1"/>
          </p:cNvSpPr>
          <p:nvPr>
            <p:ph idx="1"/>
          </p:nvPr>
        </p:nvSpPr>
        <p:spPr>
          <a:xfrm>
            <a:off x="499463" y="327636"/>
            <a:ext cx="11016880" cy="5920763"/>
          </a:xfrm>
        </p:spPr>
        <p:txBody>
          <a:bodyPr vert="horz" lIns="91440" tIns="45720" rIns="91440" bIns="45720" rtlCol="0" anchor="t">
            <a:normAutofit/>
          </a:bodyPr>
          <a:lstStyle/>
          <a:p>
            <a:pPr>
              <a:buNone/>
            </a:pPr>
            <a:r>
              <a:rPr lang="en-US"/>
              <a:t>10                     select </a:t>
            </a:r>
            <a:r>
              <a:rPr lang="en-US" err="1"/>
              <a:t>no_of_days_worked</a:t>
            </a:r>
            <a:r>
              <a:rPr lang="en-US"/>
              <a:t> into d from faculty where fid=:</a:t>
            </a:r>
            <a:r>
              <a:rPr lang="en-US" err="1"/>
              <a:t>new.fid</a:t>
            </a:r>
            <a:r>
              <a:rPr lang="en-US"/>
              <a:t>;</a:t>
            </a:r>
          </a:p>
          <a:p>
            <a:pPr>
              <a:buNone/>
            </a:pPr>
            <a:r>
              <a:rPr lang="en-US" dirty="0"/>
              <a:t>11                     if(g='F') then</a:t>
            </a:r>
          </a:p>
          <a:p>
            <a:pPr>
              <a:buNone/>
            </a:pPr>
            <a:r>
              <a:rPr lang="en-US" dirty="0"/>
              <a:t>12                             </a:t>
            </a:r>
            <a:r>
              <a:rPr lang="en-US" dirty="0" err="1"/>
              <a:t>raise_Application_error</a:t>
            </a:r>
            <a:r>
              <a:rPr lang="en-US" dirty="0"/>
              <a:t>(-2002,'Female not applicable for paternity leave');</a:t>
            </a:r>
          </a:p>
          <a:p>
            <a:pPr>
              <a:buNone/>
            </a:pPr>
            <a:r>
              <a:rPr lang="en-US" dirty="0"/>
              <a:t>13                     </a:t>
            </a:r>
            <a:r>
              <a:rPr lang="en-US" dirty="0" err="1"/>
              <a:t>elsif</a:t>
            </a:r>
            <a:r>
              <a:rPr lang="en-US" dirty="0"/>
              <a:t>(d&lt;80) then</a:t>
            </a:r>
          </a:p>
          <a:p>
            <a:pPr>
              <a:buNone/>
            </a:pPr>
            <a:r>
              <a:rPr lang="en-US" dirty="0"/>
              <a:t>14                             </a:t>
            </a:r>
            <a:r>
              <a:rPr lang="en-US" dirty="0" err="1"/>
              <a:t>raise_Application_error</a:t>
            </a:r>
            <a:r>
              <a:rPr lang="en-US" dirty="0"/>
              <a:t>(-2002,'Atleast 80 worked days required to apply for </a:t>
            </a:r>
            <a:r>
              <a:rPr lang="en-US" dirty="0" err="1"/>
              <a:t>paternity_leave</a:t>
            </a:r>
            <a:r>
              <a:rPr lang="en-US" dirty="0"/>
              <a:t>');</a:t>
            </a:r>
          </a:p>
          <a:p>
            <a:pPr>
              <a:buNone/>
            </a:pPr>
            <a:r>
              <a:rPr lang="en-US" dirty="0"/>
              <a:t>15                     </a:t>
            </a:r>
            <a:r>
              <a:rPr lang="en-US" dirty="0" err="1"/>
              <a:t>elsif</a:t>
            </a:r>
            <a:r>
              <a:rPr lang="en-US" dirty="0"/>
              <a:t>(:</a:t>
            </a:r>
            <a:r>
              <a:rPr lang="en-US" dirty="0" err="1"/>
              <a:t>new.no_of_days</a:t>
            </a:r>
            <a:r>
              <a:rPr lang="en-US" dirty="0"/>
              <a:t>&gt;42) then</a:t>
            </a:r>
          </a:p>
          <a:p>
            <a:pPr>
              <a:buNone/>
            </a:pPr>
            <a:r>
              <a:rPr lang="en-US"/>
              <a:t>16                             raise_Application_error(-2002,'Only 42 days of paternity leave applicable');</a:t>
            </a:r>
          </a:p>
          <a:p>
            <a:pPr>
              <a:buNone/>
            </a:pPr>
            <a:r>
              <a:rPr lang="en-US" dirty="0"/>
              <a:t>17                     end if;</a:t>
            </a:r>
          </a:p>
          <a:p>
            <a:pPr>
              <a:buNone/>
            </a:pPr>
            <a:r>
              <a:rPr lang="en-US" dirty="0"/>
              <a:t>18*            end;</a:t>
            </a:r>
          </a:p>
          <a:p>
            <a:pPr>
              <a:buNone/>
            </a:pPr>
            <a:r>
              <a:rPr lang="en-US" dirty="0"/>
              <a:t>SQL&gt; /</a:t>
            </a:r>
          </a:p>
          <a:p>
            <a:pPr marL="0" indent="0">
              <a:buNone/>
            </a:pPr>
            <a:endParaRPr lang="en-US" dirty="0"/>
          </a:p>
        </p:txBody>
      </p:sp>
    </p:spTree>
    <p:extLst>
      <p:ext uri="{BB962C8B-B14F-4D97-AF65-F5344CB8AC3E}">
        <p14:creationId xmlns:p14="http://schemas.microsoft.com/office/powerpoint/2010/main" val="20320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B2F55-20B8-4853-88EE-41FFE15D1E3B}"/>
              </a:ext>
            </a:extLst>
          </p:cNvPr>
          <p:cNvSpPr>
            <a:spLocks noGrp="1"/>
          </p:cNvSpPr>
          <p:nvPr>
            <p:ph idx="1"/>
          </p:nvPr>
        </p:nvSpPr>
        <p:spPr>
          <a:xfrm>
            <a:off x="140029" y="126352"/>
            <a:ext cx="11980163" cy="6610877"/>
          </a:xfrm>
        </p:spPr>
        <p:txBody>
          <a:bodyPr vert="horz" lIns="91440" tIns="45720" rIns="91440" bIns="45720" rtlCol="0" anchor="t">
            <a:normAutofit/>
          </a:bodyPr>
          <a:lstStyle/>
          <a:p>
            <a:pPr>
              <a:buFont typeface="Arial" charset="2"/>
              <a:buChar char="•"/>
            </a:pPr>
            <a:r>
              <a:rPr lang="en-US"/>
              <a:t>In order to avoid misuse  and manevolent manipulation of data, the data opeartions must be performed only within the working hours. Below is a trigger which raises error if the if its not working hours.</a:t>
            </a:r>
          </a:p>
          <a:p>
            <a:pPr>
              <a:buNone/>
            </a:pPr>
            <a:r>
              <a:rPr lang="en-US"/>
              <a:t>  1  create or replace trigger sys_st3</a:t>
            </a:r>
          </a:p>
          <a:p>
            <a:pPr>
              <a:buNone/>
            </a:pPr>
            <a:r>
              <a:rPr lang="en-US"/>
              <a:t>  2     before insert or update or delete</a:t>
            </a:r>
          </a:p>
          <a:p>
            <a:pPr>
              <a:buNone/>
            </a:pPr>
            <a:r>
              <a:rPr lang="en-US"/>
              <a:t>  3     on faculty</a:t>
            </a:r>
          </a:p>
          <a:p>
            <a:pPr>
              <a:buNone/>
            </a:pPr>
            <a:r>
              <a:rPr lang="en-US"/>
              <a:t>  4     for each row</a:t>
            </a:r>
          </a:p>
          <a:p>
            <a:pPr>
              <a:buNone/>
            </a:pPr>
            <a:r>
              <a:rPr lang="en-US"/>
              <a:t>  5     declare</a:t>
            </a:r>
          </a:p>
          <a:p>
            <a:pPr>
              <a:buNone/>
            </a:pPr>
            <a:r>
              <a:rPr lang="en-US"/>
              <a:t>  6     begin</a:t>
            </a:r>
          </a:p>
          <a:p>
            <a:pPr>
              <a:buNone/>
            </a:pPr>
            <a:r>
              <a:rPr lang="en-US"/>
              <a:t>  7             if(to_char(sysdate,'hh24') not between 9 and 16) then</a:t>
            </a:r>
          </a:p>
          <a:p>
            <a:pPr>
              <a:buNone/>
            </a:pPr>
            <a:r>
              <a:rPr lang="en-US"/>
              <a:t>  8                     raise_Application_error(-2002,'Not working hours');</a:t>
            </a:r>
          </a:p>
          <a:p>
            <a:pPr>
              <a:buNone/>
            </a:pPr>
            <a:r>
              <a:rPr lang="en-US"/>
              <a:t>  9             end if;</a:t>
            </a:r>
          </a:p>
          <a:p>
            <a:pPr>
              <a:buNone/>
            </a:pPr>
            <a:r>
              <a:rPr lang="en-US"/>
              <a:t>10*    end;</a:t>
            </a:r>
          </a:p>
          <a:p>
            <a:pPr>
              <a:buNone/>
            </a:pPr>
            <a:endParaRPr lang="en-US"/>
          </a:p>
        </p:txBody>
      </p:sp>
    </p:spTree>
    <p:extLst>
      <p:ext uri="{BB962C8B-B14F-4D97-AF65-F5344CB8AC3E}">
        <p14:creationId xmlns:p14="http://schemas.microsoft.com/office/powerpoint/2010/main" val="671071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FE26-A42C-484B-BFFA-88562EE1DD2A}"/>
              </a:ext>
            </a:extLst>
          </p:cNvPr>
          <p:cNvSpPr>
            <a:spLocks noGrp="1"/>
          </p:cNvSpPr>
          <p:nvPr>
            <p:ph type="title"/>
          </p:nvPr>
        </p:nvSpPr>
        <p:spPr/>
        <p:txBody>
          <a:bodyPr/>
          <a:lstStyle/>
          <a:p>
            <a:r>
              <a:rPr lang="en-US" dirty="0"/>
              <a:t>Functions &amp;Procedures</a:t>
            </a:r>
          </a:p>
        </p:txBody>
      </p:sp>
      <p:sp>
        <p:nvSpPr>
          <p:cNvPr id="3" name="Content Placeholder 2">
            <a:extLst>
              <a:ext uri="{FF2B5EF4-FFF2-40B4-BE49-F238E27FC236}">
                <a16:creationId xmlns:a16="http://schemas.microsoft.com/office/drawing/2014/main" id="{AD0BFB13-7D88-4E2F-A2DD-88BB26887F65}"/>
              </a:ext>
            </a:extLst>
          </p:cNvPr>
          <p:cNvSpPr>
            <a:spLocks noGrp="1"/>
          </p:cNvSpPr>
          <p:nvPr>
            <p:ph idx="1"/>
          </p:nvPr>
        </p:nvSpPr>
        <p:spPr>
          <a:xfrm>
            <a:off x="1103312" y="1161522"/>
            <a:ext cx="8946541" cy="5086877"/>
          </a:xfrm>
        </p:spPr>
        <p:txBody>
          <a:bodyPr vert="horz" lIns="91440" tIns="45720" rIns="91440" bIns="45720" rtlCol="0" anchor="t">
            <a:normAutofit lnSpcReduction="10000"/>
          </a:bodyPr>
          <a:lstStyle/>
          <a:p>
            <a:pPr>
              <a:buFont typeface="Arial" charset="2"/>
              <a:buChar char="•"/>
            </a:pPr>
            <a:r>
              <a:rPr lang="en-US" dirty="0"/>
              <a:t>Function that takes faculty id as argument and returns no. Of days of leave taken by that respective faculty.</a:t>
            </a:r>
          </a:p>
          <a:p>
            <a:pPr marL="0" indent="0">
              <a:buNone/>
            </a:pPr>
            <a:r>
              <a:rPr lang="en-US" dirty="0"/>
              <a:t>For urgent leave u2(a number):</a:t>
            </a:r>
          </a:p>
          <a:p>
            <a:pPr>
              <a:buNone/>
            </a:pPr>
            <a:r>
              <a:rPr lang="en-US" dirty="0"/>
              <a:t>  create or replace function u2(a number)</a:t>
            </a:r>
          </a:p>
          <a:p>
            <a:pPr>
              <a:buNone/>
            </a:pPr>
            <a:r>
              <a:rPr lang="en-US" dirty="0"/>
              <a:t>  return number is</a:t>
            </a:r>
          </a:p>
          <a:p>
            <a:pPr>
              <a:buNone/>
            </a:pPr>
            <a:r>
              <a:rPr lang="en-US" dirty="0"/>
              <a:t>  c number:=0;</a:t>
            </a:r>
          </a:p>
          <a:p>
            <a:pPr>
              <a:buNone/>
            </a:pPr>
            <a:r>
              <a:rPr lang="en-US" dirty="0"/>
              <a:t>  begin</a:t>
            </a:r>
          </a:p>
          <a:p>
            <a:pPr>
              <a:buNone/>
            </a:pPr>
            <a:r>
              <a:rPr lang="en-US" dirty="0"/>
              <a:t>      select count(*) into c from </a:t>
            </a:r>
            <a:r>
              <a:rPr lang="en-US" dirty="0" err="1"/>
              <a:t>urgent_leave</a:t>
            </a:r>
            <a:r>
              <a:rPr lang="en-US" dirty="0"/>
              <a:t> where fid=a;</a:t>
            </a:r>
          </a:p>
          <a:p>
            <a:pPr>
              <a:buNone/>
            </a:pPr>
            <a:r>
              <a:rPr lang="en-US" dirty="0"/>
              <a:t>      if c&lt;&gt;0 then</a:t>
            </a:r>
          </a:p>
          <a:p>
            <a:pPr>
              <a:buNone/>
            </a:pPr>
            <a:r>
              <a:rPr lang="en-US" dirty="0"/>
              <a:t>          select sum(</a:t>
            </a:r>
            <a:r>
              <a:rPr lang="en-US" dirty="0" err="1"/>
              <a:t>no_of_days</a:t>
            </a:r>
            <a:r>
              <a:rPr lang="en-US" dirty="0"/>
              <a:t>) into c from </a:t>
            </a:r>
            <a:r>
              <a:rPr lang="en-US" dirty="0" err="1"/>
              <a:t>urgent_leave</a:t>
            </a:r>
            <a:r>
              <a:rPr lang="en-US" dirty="0"/>
              <a:t> where fid=a;</a:t>
            </a:r>
          </a:p>
          <a:p>
            <a:pPr>
              <a:buNone/>
            </a:pPr>
            <a:r>
              <a:rPr lang="en-US" dirty="0"/>
              <a:t>      end if;</a:t>
            </a:r>
          </a:p>
          <a:p>
            <a:pPr>
              <a:buNone/>
            </a:pPr>
            <a:r>
              <a:rPr lang="en-US" dirty="0"/>
              <a:t>      return(c);</a:t>
            </a:r>
          </a:p>
          <a:p>
            <a:pPr>
              <a:buNone/>
            </a:pPr>
            <a:r>
              <a:rPr lang="en-US" dirty="0"/>
              <a:t>  end;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181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ACC9F-7A01-4B97-B6A4-3BE5383A1DD4}"/>
              </a:ext>
            </a:extLst>
          </p:cNvPr>
          <p:cNvSpPr>
            <a:spLocks noGrp="1"/>
          </p:cNvSpPr>
          <p:nvPr>
            <p:ph idx="1"/>
          </p:nvPr>
        </p:nvSpPr>
        <p:spPr>
          <a:xfrm>
            <a:off x="1103312" y="385145"/>
            <a:ext cx="8946541" cy="5863254"/>
          </a:xfrm>
        </p:spPr>
        <p:txBody>
          <a:bodyPr vert="horz" lIns="91440" tIns="45720" rIns="91440" bIns="45720" rtlCol="0" anchor="t">
            <a:normAutofit/>
          </a:bodyPr>
          <a:lstStyle/>
          <a:p>
            <a:pPr marL="0" indent="0">
              <a:buNone/>
            </a:pPr>
            <a:r>
              <a:rPr lang="en-US" dirty="0"/>
              <a:t>For maternity leave m2(a number).</a:t>
            </a:r>
          </a:p>
          <a:p>
            <a:pPr marL="0" indent="0">
              <a:buNone/>
            </a:pPr>
            <a:r>
              <a:rPr lang="en-US" dirty="0"/>
              <a:t>For paternity leave p2(a number).</a:t>
            </a:r>
          </a:p>
          <a:p>
            <a:pPr marL="0" indent="0">
              <a:buNone/>
            </a:pPr>
            <a:r>
              <a:rPr lang="en-US" dirty="0"/>
              <a:t>For casual leave c2(a number).</a:t>
            </a:r>
          </a:p>
        </p:txBody>
      </p:sp>
    </p:spTree>
    <p:extLst>
      <p:ext uri="{BB962C8B-B14F-4D97-AF65-F5344CB8AC3E}">
        <p14:creationId xmlns:p14="http://schemas.microsoft.com/office/powerpoint/2010/main" val="404611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45FB-31CD-492D-A801-1F96A76207DD}"/>
              </a:ext>
            </a:extLst>
          </p:cNvPr>
          <p:cNvSpPr>
            <a:spLocks noGrp="1"/>
          </p:cNvSpPr>
          <p:nvPr>
            <p:ph type="title"/>
          </p:nvPr>
        </p:nvSpPr>
        <p:spPr/>
        <p:txBody>
          <a:bodyPr/>
          <a:lstStyle/>
          <a:p>
            <a:r>
              <a:rPr lang="en-US" dirty="0"/>
              <a:t>Content in table</a:t>
            </a:r>
          </a:p>
        </p:txBody>
      </p:sp>
      <p:sp>
        <p:nvSpPr>
          <p:cNvPr id="3" name="Content Placeholder 2">
            <a:extLst>
              <a:ext uri="{FF2B5EF4-FFF2-40B4-BE49-F238E27FC236}">
                <a16:creationId xmlns:a16="http://schemas.microsoft.com/office/drawing/2014/main" id="{074DFE05-86F8-443B-B86F-3E941FE4BCEA}"/>
              </a:ext>
            </a:extLst>
          </p:cNvPr>
          <p:cNvSpPr>
            <a:spLocks noGrp="1"/>
          </p:cNvSpPr>
          <p:nvPr>
            <p:ph idx="1"/>
          </p:nvPr>
        </p:nvSpPr>
        <p:spPr/>
        <p:txBody>
          <a:bodyPr vert="horz" lIns="91440" tIns="45720" rIns="91440" bIns="45720" rtlCol="0" anchor="t">
            <a:normAutofit/>
          </a:bodyPr>
          <a:lstStyle/>
          <a:p>
            <a:pPr>
              <a:buNone/>
            </a:pPr>
            <a:r>
              <a:rPr lang="en-US" dirty="0"/>
              <a:t>SQL&gt; select * from department;</a:t>
            </a:r>
          </a:p>
          <a:p>
            <a:pPr>
              <a:buNone/>
            </a:pPr>
            <a:endParaRPr lang="en-US"/>
          </a:p>
          <a:p>
            <a:pPr>
              <a:buNone/>
            </a:pPr>
            <a:r>
              <a:rPr lang="en-US" dirty="0"/>
              <a:t>   DEPT_NO DEPT_NAME                                          FACULTY_COUNT</a:t>
            </a:r>
          </a:p>
          <a:p>
            <a:pPr>
              <a:buNone/>
            </a:pPr>
            <a:r>
              <a:rPr lang="en-US" dirty="0"/>
              <a:t>---------- -------------------------------------------------- -------------</a:t>
            </a:r>
          </a:p>
          <a:p>
            <a:pPr>
              <a:buNone/>
            </a:pPr>
            <a:r>
              <a:rPr lang="en-US" dirty="0"/>
              <a:t>         1 Aeronautical engineering                                    60</a:t>
            </a:r>
          </a:p>
          <a:p>
            <a:pPr>
              <a:buNone/>
            </a:pPr>
            <a:r>
              <a:rPr lang="en-US" dirty="0"/>
              <a:t>         2 Computer science and engineering                  60</a:t>
            </a:r>
          </a:p>
          <a:p>
            <a:pPr>
              <a:buNone/>
            </a:pPr>
            <a:r>
              <a:rPr lang="en-US" dirty="0"/>
              <a:t>         3 Electrical and communications engineering     60</a:t>
            </a:r>
          </a:p>
          <a:p>
            <a:pPr>
              <a:buNone/>
            </a:pPr>
            <a:r>
              <a:rPr lang="en-US" dirty="0"/>
              <a:t>         4 Information technology                                        60</a:t>
            </a:r>
          </a:p>
          <a:p>
            <a:pPr marL="0" indent="0">
              <a:buNone/>
            </a:pPr>
            <a:r>
              <a:rPr lang="en-US" dirty="0"/>
              <a:t>         5 Mechanical engineering                                      60</a:t>
            </a:r>
          </a:p>
        </p:txBody>
      </p:sp>
    </p:spTree>
    <p:extLst>
      <p:ext uri="{BB962C8B-B14F-4D97-AF65-F5344CB8AC3E}">
        <p14:creationId xmlns:p14="http://schemas.microsoft.com/office/powerpoint/2010/main" val="2613958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0DADC-90AA-4286-9F78-DDF4B3799690}"/>
              </a:ext>
            </a:extLst>
          </p:cNvPr>
          <p:cNvSpPr>
            <a:spLocks noGrp="1"/>
          </p:cNvSpPr>
          <p:nvPr>
            <p:ph idx="1"/>
          </p:nvPr>
        </p:nvSpPr>
        <p:spPr>
          <a:xfrm>
            <a:off x="1103312" y="313258"/>
            <a:ext cx="8946541" cy="5935141"/>
          </a:xfrm>
        </p:spPr>
        <p:txBody>
          <a:bodyPr vert="horz" lIns="91440" tIns="45720" rIns="91440" bIns="45720" rtlCol="0" anchor="t">
            <a:normAutofit/>
          </a:bodyPr>
          <a:lstStyle/>
          <a:p>
            <a:pPr>
              <a:buNone/>
            </a:pPr>
            <a:r>
              <a:rPr lang="en-US" dirty="0"/>
              <a:t>SQL&gt; select * from roles;</a:t>
            </a:r>
          </a:p>
          <a:p>
            <a:pPr>
              <a:buNone/>
            </a:pPr>
            <a:endParaRPr lang="en-US"/>
          </a:p>
          <a:p>
            <a:pPr>
              <a:buNone/>
            </a:pPr>
            <a:r>
              <a:rPr lang="en-US" dirty="0"/>
              <a:t>   ROLE_ID    DEPT_NO      COUNT ROLE_NAME</a:t>
            </a:r>
          </a:p>
          <a:p>
            <a:pPr>
              <a:buNone/>
            </a:pPr>
            <a:r>
              <a:rPr lang="en-US" dirty="0"/>
              <a:t>---------- ---------- ---------- --------------------------------------------------</a:t>
            </a:r>
          </a:p>
          <a:p>
            <a:pPr>
              <a:buNone/>
            </a:pPr>
            <a:r>
              <a:rPr lang="en-US" dirty="0"/>
              <a:t>         1          2         30 Professor</a:t>
            </a:r>
          </a:p>
          <a:p>
            <a:pPr>
              <a:buNone/>
            </a:pPr>
            <a:r>
              <a:rPr lang="en-US" dirty="0"/>
              <a:t>         2          2         15 Associate Professor</a:t>
            </a:r>
          </a:p>
          <a:p>
            <a:pPr>
              <a:buNone/>
            </a:pPr>
            <a:r>
              <a:rPr lang="en-US" dirty="0"/>
              <a:t>         3          2         15 Assistant Professor</a:t>
            </a:r>
          </a:p>
          <a:p>
            <a:pPr>
              <a:buNone/>
            </a:pPr>
            <a:r>
              <a:rPr lang="en-US" dirty="0"/>
              <a:t>         2          1         15 Associate Professor</a:t>
            </a:r>
          </a:p>
          <a:p>
            <a:pPr>
              <a:buNone/>
            </a:pPr>
            <a:r>
              <a:rPr lang="en-US" dirty="0"/>
              <a:t>         3          1         15 Assistant Professor</a:t>
            </a:r>
          </a:p>
          <a:p>
            <a:pPr>
              <a:buNone/>
            </a:pPr>
            <a:r>
              <a:rPr lang="en-US" dirty="0"/>
              <a:t>         2          3         15 Associate Professor</a:t>
            </a:r>
          </a:p>
          <a:p>
            <a:pPr>
              <a:buNone/>
            </a:pPr>
            <a:r>
              <a:rPr lang="en-US" dirty="0"/>
              <a:t>         3          3         15 Assistant Professor</a:t>
            </a:r>
          </a:p>
          <a:p>
            <a:pPr>
              <a:buNone/>
            </a:pPr>
            <a:r>
              <a:rPr lang="en-US" dirty="0"/>
              <a:t>         1          1         30 Professor</a:t>
            </a:r>
          </a:p>
          <a:p>
            <a:pPr>
              <a:buNone/>
            </a:pPr>
            <a:r>
              <a:rPr lang="en-US" dirty="0"/>
              <a:t>         1          3         30 Professor</a:t>
            </a:r>
          </a:p>
          <a:p>
            <a:pPr>
              <a:buNone/>
            </a:pPr>
            <a:endParaRPr lang="en-US"/>
          </a:p>
        </p:txBody>
      </p:sp>
    </p:spTree>
    <p:extLst>
      <p:ext uri="{BB962C8B-B14F-4D97-AF65-F5344CB8AC3E}">
        <p14:creationId xmlns:p14="http://schemas.microsoft.com/office/powerpoint/2010/main" val="3524314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6F102582-26AE-438B-B77B-B46F82890E35}"/>
              </a:ext>
            </a:extLst>
          </p:cNvPr>
          <p:cNvSpPr>
            <a:spLocks noGrp="1"/>
          </p:cNvSpPr>
          <p:nvPr>
            <p:ph idx="1"/>
          </p:nvPr>
        </p:nvSpPr>
        <p:spPr>
          <a:xfrm>
            <a:off x="283803" y="313258"/>
            <a:ext cx="11074389" cy="5935141"/>
          </a:xfrm>
        </p:spPr>
        <p:txBody>
          <a:bodyPr vert="horz" lIns="91440" tIns="45720" rIns="91440" bIns="45720" rtlCol="0" anchor="t">
            <a:normAutofit/>
          </a:bodyPr>
          <a:lstStyle/>
          <a:p>
            <a:pPr>
              <a:buNone/>
            </a:pPr>
            <a:r>
              <a:rPr lang="en-US" dirty="0"/>
              <a:t>SQL&gt; select * from faculty;</a:t>
            </a:r>
          </a:p>
          <a:p>
            <a:pPr>
              <a:buNone/>
            </a:pPr>
            <a:endParaRPr lang="en-US"/>
          </a:p>
          <a:p>
            <a:pPr>
              <a:buNone/>
            </a:pPr>
            <a:r>
              <a:rPr lang="en-US" dirty="0"/>
              <a:t>       FID FNAME      MNAME      LNAME         DEPT_NO PHONE_NO             G    ROLE_ID</a:t>
            </a:r>
          </a:p>
          <a:p>
            <a:pPr>
              <a:buNone/>
            </a:pPr>
            <a:r>
              <a:rPr lang="en-US" dirty="0"/>
              <a:t>---------- ---------- ---------- ---------- ---------- -------------------- - ----------</a:t>
            </a:r>
          </a:p>
          <a:p>
            <a:pPr>
              <a:buNone/>
            </a:pPr>
            <a:r>
              <a:rPr lang="en-US" dirty="0"/>
              <a:t>         1 a                   a                 a                   2            9999999999           F          1</a:t>
            </a:r>
          </a:p>
          <a:p>
            <a:pPr>
              <a:buNone/>
            </a:pPr>
            <a:r>
              <a:rPr lang="en-US" dirty="0"/>
              <a:t>         2 ab                 ab              ab                 2            9999999999           F          1</a:t>
            </a:r>
          </a:p>
          <a:p>
            <a:pPr>
              <a:buNone/>
            </a:pPr>
            <a:r>
              <a:rPr lang="en-US" dirty="0"/>
              <a:t>         3 </a:t>
            </a:r>
            <a:r>
              <a:rPr lang="en-US" dirty="0" err="1"/>
              <a:t>abc</a:t>
            </a:r>
            <a:r>
              <a:rPr lang="en-US" dirty="0"/>
              <a:t>              </a:t>
            </a:r>
            <a:r>
              <a:rPr lang="en-US" dirty="0" err="1"/>
              <a:t>abc</a:t>
            </a:r>
            <a:r>
              <a:rPr lang="en-US" dirty="0"/>
              <a:t>             </a:t>
            </a:r>
            <a:r>
              <a:rPr lang="en-US" dirty="0" err="1"/>
              <a:t>abc</a:t>
            </a:r>
            <a:r>
              <a:rPr lang="en-US" dirty="0"/>
              <a:t>              2            9999999999           F          1</a:t>
            </a:r>
          </a:p>
          <a:p>
            <a:pPr>
              <a:buNone/>
            </a:pPr>
            <a:r>
              <a:rPr lang="en-US" dirty="0"/>
              <a:t>         4 </a:t>
            </a:r>
            <a:r>
              <a:rPr lang="en-US" dirty="0" err="1"/>
              <a:t>abcd</a:t>
            </a:r>
            <a:r>
              <a:rPr lang="en-US" dirty="0"/>
              <a:t>            </a:t>
            </a:r>
            <a:r>
              <a:rPr lang="en-US" dirty="0" err="1"/>
              <a:t>abcd</a:t>
            </a:r>
            <a:r>
              <a:rPr lang="en-US" dirty="0"/>
              <a:t>          </a:t>
            </a:r>
            <a:r>
              <a:rPr lang="en-US" dirty="0" err="1"/>
              <a:t>abcd</a:t>
            </a:r>
            <a:r>
              <a:rPr lang="en-US" dirty="0"/>
              <a:t>            2            9999999999           F          1</a:t>
            </a:r>
          </a:p>
          <a:p>
            <a:pPr>
              <a:buNone/>
            </a:pPr>
            <a:r>
              <a:rPr lang="en-US" dirty="0"/>
              <a:t>         5 </a:t>
            </a:r>
            <a:r>
              <a:rPr lang="en-US" dirty="0" err="1"/>
              <a:t>abcde</a:t>
            </a:r>
            <a:r>
              <a:rPr lang="en-US" dirty="0"/>
              <a:t>          </a:t>
            </a:r>
            <a:r>
              <a:rPr lang="en-US" dirty="0" err="1"/>
              <a:t>abcde</a:t>
            </a:r>
            <a:r>
              <a:rPr lang="en-US" dirty="0"/>
              <a:t>        </a:t>
            </a:r>
            <a:r>
              <a:rPr lang="en-US" dirty="0" err="1"/>
              <a:t>abcde</a:t>
            </a:r>
            <a:r>
              <a:rPr lang="en-US" dirty="0"/>
              <a:t>         2            9999999999           F          1</a:t>
            </a:r>
          </a:p>
          <a:p>
            <a:pPr>
              <a:buNone/>
            </a:pPr>
            <a:r>
              <a:rPr lang="en-US" dirty="0"/>
              <a:t>         6 a                    a                 a                   2            9999999999           F          2</a:t>
            </a:r>
          </a:p>
          <a:p>
            <a:pPr>
              <a:buNone/>
            </a:pPr>
            <a:r>
              <a:rPr lang="en-US" dirty="0"/>
              <a:t>         7 a                    a                 a                   2            9999999999           F          3</a:t>
            </a:r>
          </a:p>
          <a:p>
            <a:pPr>
              <a:buNone/>
            </a:pPr>
            <a:endParaRPr lang="en-US" dirty="0"/>
          </a:p>
        </p:txBody>
      </p:sp>
    </p:spTree>
    <p:extLst>
      <p:ext uri="{BB962C8B-B14F-4D97-AF65-F5344CB8AC3E}">
        <p14:creationId xmlns:p14="http://schemas.microsoft.com/office/powerpoint/2010/main" val="27290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E71777-2FB1-4C64-B2B8-4A24D4F02BED}"/>
              </a:ext>
            </a:extLst>
          </p:cNvPr>
          <p:cNvPicPr>
            <a:picLocks noChangeAspect="1"/>
          </p:cNvPicPr>
          <p:nvPr/>
        </p:nvPicPr>
        <p:blipFill>
          <a:blip r:embed="rId2"/>
          <a:stretch>
            <a:fillRect/>
          </a:stretch>
        </p:blipFill>
        <p:spPr>
          <a:xfrm>
            <a:off x="902109" y="332137"/>
            <a:ext cx="10486103" cy="5923338"/>
          </a:xfrm>
          <a:prstGeom prst="rect">
            <a:avLst/>
          </a:prstGeom>
        </p:spPr>
      </p:pic>
    </p:spTree>
    <p:extLst>
      <p:ext uri="{BB962C8B-B14F-4D97-AF65-F5344CB8AC3E}">
        <p14:creationId xmlns:p14="http://schemas.microsoft.com/office/powerpoint/2010/main" val="14561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0F40-B23A-432F-BAFB-B8F9AF58B4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7F0D95-975E-4FC4-B090-22B2BCB38DF8}"/>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E.  Difficult to store registers(books) and chances of loosing data are high.</a:t>
            </a:r>
          </a:p>
          <a:p>
            <a:pPr marL="0" indent="0">
              <a:buNone/>
            </a:pPr>
            <a:r>
              <a:rPr lang="en-US">
                <a:cs typeface="Calibri" panose="020F0502020204030204"/>
              </a:rPr>
              <a:t>F.  Inefficient leave processing ,as the registers have to be checked for the no. of absents and also substitute teacher availability need to be checked.</a:t>
            </a:r>
            <a:endParaRPr lang="en-US"/>
          </a:p>
          <a:p>
            <a:pPr marL="0" indent="0">
              <a:buNone/>
            </a:pPr>
            <a:r>
              <a:rPr lang="en-US">
                <a:cs typeface="Calibri" panose="020F0502020204030204"/>
              </a:rPr>
              <a:t>G.  Lack of prioritizing of leaves as different faculty may have different level of urgency.</a:t>
            </a: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6661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51B1-0DFA-44E9-8240-949767CF4568}"/>
              </a:ext>
            </a:extLst>
          </p:cNvPr>
          <p:cNvSpPr>
            <a:spLocks noGrp="1"/>
          </p:cNvSpPr>
          <p:nvPr>
            <p:ph type="title"/>
          </p:nvPr>
        </p:nvSpPr>
        <p:spPr/>
        <p:txBody>
          <a:bodyPr/>
          <a:lstStyle/>
          <a:p>
            <a:r>
              <a:rPr lang="en-US" dirty="0">
                <a:cs typeface="Calibri Light"/>
              </a:rPr>
              <a:t>Objectives:</a:t>
            </a:r>
            <a:endParaRPr lang="en-US" dirty="0"/>
          </a:p>
        </p:txBody>
      </p:sp>
      <p:sp>
        <p:nvSpPr>
          <p:cNvPr id="3" name="Content Placeholder 2">
            <a:extLst>
              <a:ext uri="{FF2B5EF4-FFF2-40B4-BE49-F238E27FC236}">
                <a16:creationId xmlns:a16="http://schemas.microsoft.com/office/drawing/2014/main" id="{0B7A6C5C-CBBE-487C-909B-8B115775FE8B}"/>
              </a:ext>
            </a:extLst>
          </p:cNvPr>
          <p:cNvSpPr>
            <a:spLocks noGrp="1"/>
          </p:cNvSpPr>
          <p:nvPr>
            <p:ph idx="1"/>
          </p:nvPr>
        </p:nvSpPr>
        <p:spPr>
          <a:xfrm>
            <a:off x="1103312" y="1246095"/>
            <a:ext cx="8935336" cy="5002304"/>
          </a:xfrm>
        </p:spPr>
        <p:txBody>
          <a:bodyPr vert="horz" lIns="91440" tIns="45720" rIns="91440" bIns="45720" rtlCol="0" anchor="t">
            <a:normAutofit/>
          </a:bodyPr>
          <a:lstStyle/>
          <a:p>
            <a:r>
              <a:rPr lang="en-US"/>
              <a:t>To reduce processing work load and paperwork.</a:t>
            </a:r>
          </a:p>
          <a:p>
            <a:r>
              <a:rPr lang="en-US"/>
              <a:t>To help in easier mainteanance of records.</a:t>
            </a:r>
          </a:p>
          <a:p>
            <a:r>
              <a:rPr lang="en-US"/>
              <a:t>To cnetralize the records.</a:t>
            </a:r>
            <a:endParaRPr lang="en-US" dirty="0"/>
          </a:p>
          <a:p>
            <a:r>
              <a:rPr lang="en-US"/>
              <a:t>To automate the system.</a:t>
            </a:r>
            <a:endParaRPr lang="en-US" dirty="0"/>
          </a:p>
          <a:p>
            <a:r>
              <a:rPr lang="en-US"/>
              <a:t>To overcome dat loss.</a:t>
            </a:r>
            <a:endParaRPr lang="en-US" dirty="0"/>
          </a:p>
          <a:p>
            <a:r>
              <a:rPr lang="en-US"/>
              <a:t>To avoid errors while entering data(by providing error message</a:t>
            </a:r>
            <a:r>
              <a:rPr lang="en-US" dirty="0"/>
              <a:t> </a:t>
            </a:r>
            <a:r>
              <a:rPr lang="en-US"/>
              <a:t>while entering invalid data).</a:t>
            </a:r>
          </a:p>
          <a:p>
            <a:r>
              <a:rPr lang="en-US"/>
              <a:t>To make it user friendly.</a:t>
            </a:r>
          </a:p>
          <a:p>
            <a:r>
              <a:rPr lang="en-US"/>
              <a:t>To prioritize the leaves.</a:t>
            </a:r>
            <a:endParaRPr lang="en-US" dirty="0"/>
          </a:p>
          <a:p>
            <a:r>
              <a:rPr lang="en-US"/>
              <a:t>To make the data reliable and properly organized</a:t>
            </a:r>
            <a:endParaRPr lang="en-US" dirty="0"/>
          </a:p>
          <a:p>
            <a:endParaRPr lang="en-US" dirty="0"/>
          </a:p>
        </p:txBody>
      </p:sp>
    </p:spTree>
    <p:extLst>
      <p:ext uri="{BB962C8B-B14F-4D97-AF65-F5344CB8AC3E}">
        <p14:creationId xmlns:p14="http://schemas.microsoft.com/office/powerpoint/2010/main" val="82345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E762-DCBC-4CAB-8C0F-52C4EC306106}"/>
              </a:ext>
            </a:extLst>
          </p:cNvPr>
          <p:cNvSpPr>
            <a:spLocks noGrp="1"/>
          </p:cNvSpPr>
          <p:nvPr>
            <p:ph type="title"/>
          </p:nvPr>
        </p:nvSpPr>
        <p:spPr/>
        <p:txBody>
          <a:bodyPr/>
          <a:lstStyle/>
          <a:p>
            <a:r>
              <a:rPr lang="en-US"/>
              <a:t>Users:</a:t>
            </a:r>
          </a:p>
        </p:txBody>
      </p:sp>
      <p:sp>
        <p:nvSpPr>
          <p:cNvPr id="3" name="Content Placeholder 2">
            <a:extLst>
              <a:ext uri="{FF2B5EF4-FFF2-40B4-BE49-F238E27FC236}">
                <a16:creationId xmlns:a16="http://schemas.microsoft.com/office/drawing/2014/main" id="{ACBED1BB-4A11-4194-A70C-02B7869090BC}"/>
              </a:ext>
            </a:extLst>
          </p:cNvPr>
          <p:cNvSpPr>
            <a:spLocks noGrp="1"/>
          </p:cNvSpPr>
          <p:nvPr>
            <p:ph idx="1"/>
          </p:nvPr>
        </p:nvSpPr>
        <p:spPr>
          <a:xfrm>
            <a:off x="1103312" y="1190066"/>
            <a:ext cx="8935336" cy="5058333"/>
          </a:xfrm>
        </p:spPr>
        <p:txBody>
          <a:bodyPr vert="horz" lIns="91440" tIns="45720" rIns="91440" bIns="45720" rtlCol="0" anchor="t">
            <a:normAutofit/>
          </a:bodyPr>
          <a:lstStyle/>
          <a:p>
            <a:r>
              <a:rPr lang="en-US"/>
              <a:t>HOD</a:t>
            </a:r>
          </a:p>
          <a:p>
            <a:r>
              <a:rPr lang="en-US"/>
              <a:t>Clerk</a:t>
            </a:r>
          </a:p>
          <a:p>
            <a:r>
              <a:rPr lang="en-US"/>
              <a:t>Faculty(Teaching and Non-teaching)</a:t>
            </a:r>
          </a:p>
          <a:p>
            <a:r>
              <a:rPr lang="en-US"/>
              <a:t>Centrail and state certification authorities(like JTUH,JTUK,AICTE etc.)</a:t>
            </a:r>
            <a:endParaRPr lang="en-US" dirty="0"/>
          </a:p>
          <a:p>
            <a:r>
              <a:rPr lang="en-US"/>
              <a:t>Supervisors </a:t>
            </a:r>
          </a:p>
          <a:p>
            <a:endParaRPr lang="en-US" dirty="0"/>
          </a:p>
        </p:txBody>
      </p:sp>
      <p:pic>
        <p:nvPicPr>
          <p:cNvPr id="6" name="Picture 6">
            <a:extLst>
              <a:ext uri="{FF2B5EF4-FFF2-40B4-BE49-F238E27FC236}">
                <a16:creationId xmlns:a16="http://schemas.microsoft.com/office/drawing/2014/main" id="{0A289098-F036-4F48-9CAA-E789BDBDC2B9}"/>
              </a:ext>
            </a:extLst>
          </p:cNvPr>
          <p:cNvPicPr>
            <a:picLocks noChangeAspect="1"/>
          </p:cNvPicPr>
          <p:nvPr/>
        </p:nvPicPr>
        <p:blipFill>
          <a:blip r:embed="rId2"/>
          <a:stretch>
            <a:fillRect/>
          </a:stretch>
        </p:blipFill>
        <p:spPr>
          <a:xfrm>
            <a:off x="2897842" y="3263669"/>
            <a:ext cx="6239435" cy="3210573"/>
          </a:xfrm>
          <a:prstGeom prst="rect">
            <a:avLst/>
          </a:prstGeom>
        </p:spPr>
      </p:pic>
    </p:spTree>
    <p:extLst>
      <p:ext uri="{BB962C8B-B14F-4D97-AF65-F5344CB8AC3E}">
        <p14:creationId xmlns:p14="http://schemas.microsoft.com/office/powerpoint/2010/main" val="139328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4CE0-E7DB-4B91-88DF-B7A37B15734B}"/>
              </a:ext>
            </a:extLst>
          </p:cNvPr>
          <p:cNvSpPr>
            <a:spLocks noGrp="1"/>
          </p:cNvSpPr>
          <p:nvPr>
            <p:ph type="title"/>
          </p:nvPr>
        </p:nvSpPr>
        <p:spPr/>
        <p:txBody>
          <a:bodyPr/>
          <a:lstStyle/>
          <a:p>
            <a:r>
              <a:rPr lang="en-US"/>
              <a:t>Background</a:t>
            </a:r>
          </a:p>
        </p:txBody>
      </p:sp>
      <p:pic>
        <p:nvPicPr>
          <p:cNvPr id="4" name="Picture 4">
            <a:extLst>
              <a:ext uri="{FF2B5EF4-FFF2-40B4-BE49-F238E27FC236}">
                <a16:creationId xmlns:a16="http://schemas.microsoft.com/office/drawing/2014/main" id="{48F6F636-5A12-4140-AE83-9DA48F924BB0}"/>
              </a:ext>
            </a:extLst>
          </p:cNvPr>
          <p:cNvPicPr>
            <a:picLocks noGrp="1" noChangeAspect="1"/>
          </p:cNvPicPr>
          <p:nvPr>
            <p:ph idx="1"/>
          </p:nvPr>
        </p:nvPicPr>
        <p:blipFill>
          <a:blip r:embed="rId2"/>
          <a:stretch>
            <a:fillRect/>
          </a:stretch>
        </p:blipFill>
        <p:spPr>
          <a:xfrm>
            <a:off x="2198084" y="2052918"/>
            <a:ext cx="6756997" cy="4195481"/>
          </a:xfrm>
          <a:prstGeom prst="rect">
            <a:avLst/>
          </a:prstGeom>
        </p:spPr>
      </p:pic>
    </p:spTree>
    <p:extLst>
      <p:ext uri="{BB962C8B-B14F-4D97-AF65-F5344CB8AC3E}">
        <p14:creationId xmlns:p14="http://schemas.microsoft.com/office/powerpoint/2010/main" val="210138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752B-9D27-45DF-B048-A07245371A96}"/>
              </a:ext>
            </a:extLst>
          </p:cNvPr>
          <p:cNvSpPr>
            <a:spLocks noGrp="1"/>
          </p:cNvSpPr>
          <p:nvPr>
            <p:ph type="title"/>
          </p:nvPr>
        </p:nvSpPr>
        <p:spPr>
          <a:xfrm>
            <a:off x="646111" y="452718"/>
            <a:ext cx="4931046" cy="613950"/>
          </a:xfrm>
        </p:spPr>
        <p:txBody>
          <a:bodyPr/>
          <a:lstStyle/>
          <a:p>
            <a:r>
              <a:rPr lang="en-US"/>
              <a:t>Basic ER diagram:</a:t>
            </a:r>
          </a:p>
        </p:txBody>
      </p:sp>
      <p:sp>
        <p:nvSpPr>
          <p:cNvPr id="3" name="Content Placeholder 2">
            <a:extLst>
              <a:ext uri="{FF2B5EF4-FFF2-40B4-BE49-F238E27FC236}">
                <a16:creationId xmlns:a16="http://schemas.microsoft.com/office/drawing/2014/main" id="{37564875-F8E1-42BA-9ECB-4B117EFE0435}"/>
              </a:ext>
            </a:extLst>
          </p:cNvPr>
          <p:cNvSpPr>
            <a:spLocks noGrp="1"/>
          </p:cNvSpPr>
          <p:nvPr>
            <p:ph idx="1"/>
          </p:nvPr>
        </p:nvSpPr>
        <p:spPr>
          <a:xfrm>
            <a:off x="438012" y="998966"/>
            <a:ext cx="11676615" cy="5691884"/>
          </a:xfrm>
        </p:spPr>
        <p:txBody>
          <a:bodyPr/>
          <a:lstStyle/>
          <a:p>
            <a:endParaRPr lang="en-US"/>
          </a:p>
        </p:txBody>
      </p:sp>
      <p:sp>
        <p:nvSpPr>
          <p:cNvPr id="4" name="Rectangle 3">
            <a:extLst>
              <a:ext uri="{FF2B5EF4-FFF2-40B4-BE49-F238E27FC236}">
                <a16:creationId xmlns:a16="http://schemas.microsoft.com/office/drawing/2014/main" id="{96CFA02E-7E62-4D9A-A01F-26B37B84CFB6}"/>
              </a:ext>
            </a:extLst>
          </p:cNvPr>
          <p:cNvSpPr/>
          <p:nvPr/>
        </p:nvSpPr>
        <p:spPr>
          <a:xfrm>
            <a:off x="1877960" y="3537153"/>
            <a:ext cx="1585450" cy="46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Leaves</a:t>
            </a:r>
          </a:p>
        </p:txBody>
      </p:sp>
      <p:cxnSp>
        <p:nvCxnSpPr>
          <p:cNvPr id="5" name="Straight Arrow Connector 4">
            <a:extLst>
              <a:ext uri="{FF2B5EF4-FFF2-40B4-BE49-F238E27FC236}">
                <a16:creationId xmlns:a16="http://schemas.microsoft.com/office/drawing/2014/main" id="{C83E400B-6843-4C33-B91D-7146848F10A1}"/>
              </a:ext>
            </a:extLst>
          </p:cNvPr>
          <p:cNvCxnSpPr/>
          <p:nvPr/>
        </p:nvCxnSpPr>
        <p:spPr>
          <a:xfrm>
            <a:off x="3458804" y="3962707"/>
            <a:ext cx="250723" cy="81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6F9D7EE-63A6-4C6F-97AC-BA5AE4C7A61D}"/>
              </a:ext>
            </a:extLst>
          </p:cNvPr>
          <p:cNvSpPr/>
          <p:nvPr/>
        </p:nvSpPr>
        <p:spPr>
          <a:xfrm>
            <a:off x="3326682" y="4772767"/>
            <a:ext cx="1272396" cy="41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Casual leave</a:t>
            </a:r>
          </a:p>
        </p:txBody>
      </p:sp>
      <p:cxnSp>
        <p:nvCxnSpPr>
          <p:cNvPr id="8" name="Straight Arrow Connector 7">
            <a:extLst>
              <a:ext uri="{FF2B5EF4-FFF2-40B4-BE49-F238E27FC236}">
                <a16:creationId xmlns:a16="http://schemas.microsoft.com/office/drawing/2014/main" id="{8265C83F-7C9F-4C34-942F-EFDDADEC7A04}"/>
              </a:ext>
            </a:extLst>
          </p:cNvPr>
          <p:cNvCxnSpPr/>
          <p:nvPr/>
        </p:nvCxnSpPr>
        <p:spPr>
          <a:xfrm flipH="1">
            <a:off x="1434281" y="4034912"/>
            <a:ext cx="486696" cy="73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494FA0-E4E5-4EDC-841F-4D38847A4FB1}"/>
              </a:ext>
            </a:extLst>
          </p:cNvPr>
          <p:cNvSpPr/>
          <p:nvPr/>
        </p:nvSpPr>
        <p:spPr>
          <a:xfrm>
            <a:off x="970013" y="4767722"/>
            <a:ext cx="1485968" cy="44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Paternity leave</a:t>
            </a:r>
          </a:p>
        </p:txBody>
      </p:sp>
      <p:cxnSp>
        <p:nvCxnSpPr>
          <p:cNvPr id="10" name="Straight Arrow Connector 9">
            <a:extLst>
              <a:ext uri="{FF2B5EF4-FFF2-40B4-BE49-F238E27FC236}">
                <a16:creationId xmlns:a16="http://schemas.microsoft.com/office/drawing/2014/main" id="{25AA48FA-B806-4BAB-BD28-A64BF55A30C0}"/>
              </a:ext>
            </a:extLst>
          </p:cNvPr>
          <p:cNvCxnSpPr/>
          <p:nvPr/>
        </p:nvCxnSpPr>
        <p:spPr>
          <a:xfrm flipV="1">
            <a:off x="3460340" y="2740128"/>
            <a:ext cx="373627" cy="74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FA9E516-5D78-48F5-8A93-B9273000FF2F}"/>
              </a:ext>
            </a:extLst>
          </p:cNvPr>
          <p:cNvSpPr/>
          <p:nvPr/>
        </p:nvSpPr>
        <p:spPr>
          <a:xfrm>
            <a:off x="3453644" y="2444214"/>
            <a:ext cx="1741978" cy="323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Maternity leave</a:t>
            </a:r>
          </a:p>
        </p:txBody>
      </p:sp>
      <p:cxnSp>
        <p:nvCxnSpPr>
          <p:cNvPr id="12" name="Straight Arrow Connector 11">
            <a:extLst>
              <a:ext uri="{FF2B5EF4-FFF2-40B4-BE49-F238E27FC236}">
                <a16:creationId xmlns:a16="http://schemas.microsoft.com/office/drawing/2014/main" id="{F4EC0C3F-A08B-4E31-8772-2D0591F1E770}"/>
              </a:ext>
            </a:extLst>
          </p:cNvPr>
          <p:cNvCxnSpPr/>
          <p:nvPr/>
        </p:nvCxnSpPr>
        <p:spPr>
          <a:xfrm flipH="1" flipV="1">
            <a:off x="1501878" y="2878394"/>
            <a:ext cx="363793" cy="707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8A9C0E2-E221-4600-B3CF-965411850BDE}"/>
              </a:ext>
            </a:extLst>
          </p:cNvPr>
          <p:cNvSpPr/>
          <p:nvPr/>
        </p:nvSpPr>
        <p:spPr>
          <a:xfrm>
            <a:off x="926997" y="2449140"/>
            <a:ext cx="1638322" cy="39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Urgent leave</a:t>
            </a:r>
          </a:p>
        </p:txBody>
      </p:sp>
      <p:sp>
        <p:nvSpPr>
          <p:cNvPr id="14" name="Flowchart: Decision 13">
            <a:extLst>
              <a:ext uri="{FF2B5EF4-FFF2-40B4-BE49-F238E27FC236}">
                <a16:creationId xmlns:a16="http://schemas.microsoft.com/office/drawing/2014/main" id="{EC437CD5-879D-4833-A761-310642BCE29E}"/>
              </a:ext>
            </a:extLst>
          </p:cNvPr>
          <p:cNvSpPr/>
          <p:nvPr/>
        </p:nvSpPr>
        <p:spPr>
          <a:xfrm>
            <a:off x="5789355" y="3433007"/>
            <a:ext cx="2163095" cy="639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Appiled for</a:t>
            </a:r>
            <a:endParaRPr lang="en-US" dirty="0"/>
          </a:p>
        </p:txBody>
      </p:sp>
      <p:sp>
        <p:nvSpPr>
          <p:cNvPr id="15" name="Diamond 14">
            <a:extLst>
              <a:ext uri="{FF2B5EF4-FFF2-40B4-BE49-F238E27FC236}">
                <a16:creationId xmlns:a16="http://schemas.microsoft.com/office/drawing/2014/main" id="{DEACF6D6-B08B-413D-861E-C3FC892F1B16}"/>
              </a:ext>
            </a:extLst>
          </p:cNvPr>
          <p:cNvSpPr/>
          <p:nvPr/>
        </p:nvSpPr>
        <p:spPr>
          <a:xfrm>
            <a:off x="5735585" y="2604335"/>
            <a:ext cx="2480557" cy="6363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Checked By</a:t>
            </a:r>
          </a:p>
        </p:txBody>
      </p:sp>
      <p:sp>
        <p:nvSpPr>
          <p:cNvPr id="16" name="Diamond 15">
            <a:extLst>
              <a:ext uri="{FF2B5EF4-FFF2-40B4-BE49-F238E27FC236}">
                <a16:creationId xmlns:a16="http://schemas.microsoft.com/office/drawing/2014/main" id="{2411C216-FEC0-462C-8186-C783D74CEDF0}"/>
              </a:ext>
            </a:extLst>
          </p:cNvPr>
          <p:cNvSpPr/>
          <p:nvPr/>
        </p:nvSpPr>
        <p:spPr>
          <a:xfrm>
            <a:off x="5836255" y="4795521"/>
            <a:ext cx="2429308" cy="6219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Decided By</a:t>
            </a:r>
          </a:p>
        </p:txBody>
      </p:sp>
      <p:sp>
        <p:nvSpPr>
          <p:cNvPr id="17" name="Rectangle 16">
            <a:extLst>
              <a:ext uri="{FF2B5EF4-FFF2-40B4-BE49-F238E27FC236}">
                <a16:creationId xmlns:a16="http://schemas.microsoft.com/office/drawing/2014/main" id="{CD7FC533-B04C-4BF2-BCBD-A7CCEDD6C31B}"/>
              </a:ext>
            </a:extLst>
          </p:cNvPr>
          <p:cNvSpPr/>
          <p:nvPr/>
        </p:nvSpPr>
        <p:spPr>
          <a:xfrm>
            <a:off x="9866815" y="3543094"/>
            <a:ext cx="1685165" cy="52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Faculty</a:t>
            </a:r>
          </a:p>
        </p:txBody>
      </p:sp>
      <p:sp>
        <p:nvSpPr>
          <p:cNvPr id="18" name="Oval 17">
            <a:extLst>
              <a:ext uri="{FF2B5EF4-FFF2-40B4-BE49-F238E27FC236}">
                <a16:creationId xmlns:a16="http://schemas.microsoft.com/office/drawing/2014/main" id="{F07C9DBC-D632-4A80-8D37-5E5B17AA127F}"/>
              </a:ext>
            </a:extLst>
          </p:cNvPr>
          <p:cNvSpPr/>
          <p:nvPr/>
        </p:nvSpPr>
        <p:spPr>
          <a:xfrm>
            <a:off x="8173331" y="2293918"/>
            <a:ext cx="1514029" cy="463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Faculty Id</a:t>
            </a:r>
          </a:p>
        </p:txBody>
      </p:sp>
      <p:sp>
        <p:nvSpPr>
          <p:cNvPr id="19" name="Oval 18">
            <a:extLst>
              <a:ext uri="{FF2B5EF4-FFF2-40B4-BE49-F238E27FC236}">
                <a16:creationId xmlns:a16="http://schemas.microsoft.com/office/drawing/2014/main" id="{CC22C634-47F9-4244-99BC-C51D3A18090D}"/>
              </a:ext>
            </a:extLst>
          </p:cNvPr>
          <p:cNvSpPr/>
          <p:nvPr/>
        </p:nvSpPr>
        <p:spPr>
          <a:xfrm>
            <a:off x="9879396" y="2233886"/>
            <a:ext cx="1511708" cy="521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Faculty Name</a:t>
            </a:r>
          </a:p>
        </p:txBody>
      </p:sp>
      <p:sp>
        <p:nvSpPr>
          <p:cNvPr id="20" name="Rectangle 19">
            <a:extLst>
              <a:ext uri="{FF2B5EF4-FFF2-40B4-BE49-F238E27FC236}">
                <a16:creationId xmlns:a16="http://schemas.microsoft.com/office/drawing/2014/main" id="{BEBDDC59-48B4-4BF0-A409-A371F7BA1687}"/>
              </a:ext>
            </a:extLst>
          </p:cNvPr>
          <p:cNvSpPr/>
          <p:nvPr/>
        </p:nvSpPr>
        <p:spPr>
          <a:xfrm>
            <a:off x="5011994" y="5700251"/>
            <a:ext cx="1769806" cy="786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Leaves available</a:t>
            </a:r>
          </a:p>
        </p:txBody>
      </p:sp>
      <p:sp>
        <p:nvSpPr>
          <p:cNvPr id="22" name="Rectangle 21">
            <a:extLst>
              <a:ext uri="{FF2B5EF4-FFF2-40B4-BE49-F238E27FC236}">
                <a16:creationId xmlns:a16="http://schemas.microsoft.com/office/drawing/2014/main" id="{FCE47A00-AF28-4691-8D8E-D3EE8DC3DA07}"/>
              </a:ext>
            </a:extLst>
          </p:cNvPr>
          <p:cNvSpPr/>
          <p:nvPr/>
        </p:nvSpPr>
        <p:spPr>
          <a:xfrm>
            <a:off x="7239613" y="5752484"/>
            <a:ext cx="1929580" cy="6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Availabiltity of </a:t>
            </a:r>
            <a:r>
              <a:rPr lang="en-US"/>
              <a:t>substitute teachers</a:t>
            </a:r>
            <a:endParaRPr lang="en-US" dirty="0"/>
          </a:p>
        </p:txBody>
      </p:sp>
      <p:sp>
        <p:nvSpPr>
          <p:cNvPr id="23" name="Oval 22">
            <a:extLst>
              <a:ext uri="{FF2B5EF4-FFF2-40B4-BE49-F238E27FC236}">
                <a16:creationId xmlns:a16="http://schemas.microsoft.com/office/drawing/2014/main" id="{4358C6E5-0FF8-4263-8E2A-CA7A2546F6A3}"/>
              </a:ext>
            </a:extLst>
          </p:cNvPr>
          <p:cNvSpPr/>
          <p:nvPr/>
        </p:nvSpPr>
        <p:spPr>
          <a:xfrm>
            <a:off x="9248531" y="1406377"/>
            <a:ext cx="1243408" cy="50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Dept</a:t>
            </a:r>
          </a:p>
        </p:txBody>
      </p:sp>
      <p:cxnSp>
        <p:nvCxnSpPr>
          <p:cNvPr id="24" name="Straight Arrow Connector 23">
            <a:extLst>
              <a:ext uri="{FF2B5EF4-FFF2-40B4-BE49-F238E27FC236}">
                <a16:creationId xmlns:a16="http://schemas.microsoft.com/office/drawing/2014/main" id="{8D705049-CA58-47DD-AF1A-F3A1114DC243}"/>
              </a:ext>
            </a:extLst>
          </p:cNvPr>
          <p:cNvCxnSpPr/>
          <p:nvPr/>
        </p:nvCxnSpPr>
        <p:spPr>
          <a:xfrm>
            <a:off x="7135090" y="5413285"/>
            <a:ext cx="1427578" cy="27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DF284DF-A599-4555-8DE7-5B42E4FA4114}"/>
              </a:ext>
            </a:extLst>
          </p:cNvPr>
          <p:cNvCxnSpPr/>
          <p:nvPr/>
        </p:nvCxnSpPr>
        <p:spPr>
          <a:xfrm flipH="1">
            <a:off x="6304757" y="5408674"/>
            <a:ext cx="733430" cy="209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15ED84-3575-41CA-874C-C3B174BD26CC}"/>
              </a:ext>
            </a:extLst>
          </p:cNvPr>
          <p:cNvCxnSpPr/>
          <p:nvPr/>
        </p:nvCxnSpPr>
        <p:spPr>
          <a:xfrm>
            <a:off x="7947843" y="3719973"/>
            <a:ext cx="1930274" cy="595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0EB7F4-6E0C-4AD9-9875-F0452F429132}"/>
              </a:ext>
            </a:extLst>
          </p:cNvPr>
          <p:cNvCxnSpPr/>
          <p:nvPr/>
        </p:nvCxnSpPr>
        <p:spPr>
          <a:xfrm>
            <a:off x="3506428" y="3727654"/>
            <a:ext cx="2285999" cy="2458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A2D276F-A20A-4900-B60C-BB0D78FE93EA}"/>
              </a:ext>
            </a:extLst>
          </p:cNvPr>
          <p:cNvCxnSpPr/>
          <p:nvPr/>
        </p:nvCxnSpPr>
        <p:spPr>
          <a:xfrm flipV="1">
            <a:off x="3413701" y="2934840"/>
            <a:ext cx="2349536" cy="74924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FB9305-1538-4251-A290-3279667A328C}"/>
              </a:ext>
            </a:extLst>
          </p:cNvPr>
          <p:cNvCxnSpPr/>
          <p:nvPr/>
        </p:nvCxnSpPr>
        <p:spPr>
          <a:xfrm>
            <a:off x="8159185" y="2915855"/>
            <a:ext cx="1692815" cy="83736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2E0CF91-D2EE-4DAA-9644-DB0BAA0A6F34}"/>
              </a:ext>
            </a:extLst>
          </p:cNvPr>
          <p:cNvCxnSpPr/>
          <p:nvPr/>
        </p:nvCxnSpPr>
        <p:spPr>
          <a:xfrm>
            <a:off x="3543849" y="3789656"/>
            <a:ext cx="2360669" cy="136677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D6DC14-4510-4666-9E1A-1B401B684297}"/>
              </a:ext>
            </a:extLst>
          </p:cNvPr>
          <p:cNvCxnSpPr/>
          <p:nvPr/>
        </p:nvCxnSpPr>
        <p:spPr>
          <a:xfrm flipV="1">
            <a:off x="8214202" y="3817975"/>
            <a:ext cx="1642960" cy="129883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5F5B6B-993B-45FB-A5C5-B4E80E9FE9AA}"/>
              </a:ext>
            </a:extLst>
          </p:cNvPr>
          <p:cNvCxnSpPr/>
          <p:nvPr/>
        </p:nvCxnSpPr>
        <p:spPr>
          <a:xfrm>
            <a:off x="9173803" y="2696803"/>
            <a:ext cx="725128" cy="83574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D598886-AAF4-4D3F-B6CB-AA226939145E}"/>
              </a:ext>
            </a:extLst>
          </p:cNvPr>
          <p:cNvCxnSpPr/>
          <p:nvPr/>
        </p:nvCxnSpPr>
        <p:spPr>
          <a:xfrm>
            <a:off x="9771420" y="1930195"/>
            <a:ext cx="454742" cy="15731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85D345-09EF-40C2-A212-8E86CB76D5A9}"/>
              </a:ext>
            </a:extLst>
          </p:cNvPr>
          <p:cNvCxnSpPr/>
          <p:nvPr/>
        </p:nvCxnSpPr>
        <p:spPr>
          <a:xfrm flipH="1">
            <a:off x="10688585" y="2724457"/>
            <a:ext cx="49161" cy="74970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24EF7DC2-6CDE-476B-A0C0-31F140D001F4}"/>
              </a:ext>
            </a:extLst>
          </p:cNvPr>
          <p:cNvSpPr/>
          <p:nvPr/>
        </p:nvSpPr>
        <p:spPr>
          <a:xfrm>
            <a:off x="10817546" y="1327330"/>
            <a:ext cx="1242945" cy="40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Status</a:t>
            </a:r>
          </a:p>
        </p:txBody>
      </p:sp>
      <p:cxnSp>
        <p:nvCxnSpPr>
          <p:cNvPr id="36" name="Straight Arrow Connector 35">
            <a:extLst>
              <a:ext uri="{FF2B5EF4-FFF2-40B4-BE49-F238E27FC236}">
                <a16:creationId xmlns:a16="http://schemas.microsoft.com/office/drawing/2014/main" id="{0602CF37-EABF-4DA9-9418-6E70A2FCA993}"/>
              </a:ext>
            </a:extLst>
          </p:cNvPr>
          <p:cNvCxnSpPr/>
          <p:nvPr/>
        </p:nvCxnSpPr>
        <p:spPr>
          <a:xfrm flipH="1">
            <a:off x="11318232" y="1666388"/>
            <a:ext cx="32931" cy="187670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7" name="Diamond 36">
            <a:extLst>
              <a:ext uri="{FF2B5EF4-FFF2-40B4-BE49-F238E27FC236}">
                <a16:creationId xmlns:a16="http://schemas.microsoft.com/office/drawing/2014/main" id="{F9AEF6A8-E88E-44DC-8CFB-7DF85F86A021}"/>
              </a:ext>
            </a:extLst>
          </p:cNvPr>
          <p:cNvSpPr/>
          <p:nvPr/>
        </p:nvSpPr>
        <p:spPr>
          <a:xfrm>
            <a:off x="9396566" y="4492726"/>
            <a:ext cx="2372029" cy="6882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Teaches</a:t>
            </a:r>
          </a:p>
        </p:txBody>
      </p:sp>
      <p:cxnSp>
        <p:nvCxnSpPr>
          <p:cNvPr id="38" name="Straight Arrow Connector 37">
            <a:extLst>
              <a:ext uri="{FF2B5EF4-FFF2-40B4-BE49-F238E27FC236}">
                <a16:creationId xmlns:a16="http://schemas.microsoft.com/office/drawing/2014/main" id="{D5174C1B-F6BA-44B3-8F8A-1A3119F964A2}"/>
              </a:ext>
            </a:extLst>
          </p:cNvPr>
          <p:cNvCxnSpPr/>
          <p:nvPr/>
        </p:nvCxnSpPr>
        <p:spPr>
          <a:xfrm>
            <a:off x="10571826" y="4070247"/>
            <a:ext cx="1" cy="381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5585CB9-D8C5-409D-BE29-7DF4DDCFB751}"/>
              </a:ext>
            </a:extLst>
          </p:cNvPr>
          <p:cNvSpPr/>
          <p:nvPr/>
        </p:nvSpPr>
        <p:spPr>
          <a:xfrm>
            <a:off x="10505767" y="5368412"/>
            <a:ext cx="1425676" cy="41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Subject</a:t>
            </a:r>
          </a:p>
        </p:txBody>
      </p:sp>
      <p:sp>
        <p:nvSpPr>
          <p:cNvPr id="40" name="Oval 39">
            <a:extLst>
              <a:ext uri="{FF2B5EF4-FFF2-40B4-BE49-F238E27FC236}">
                <a16:creationId xmlns:a16="http://schemas.microsoft.com/office/drawing/2014/main" id="{4DE02A6B-EE85-4FB7-92E1-BC2D98D6951D}"/>
              </a:ext>
            </a:extLst>
          </p:cNvPr>
          <p:cNvSpPr/>
          <p:nvPr/>
        </p:nvSpPr>
        <p:spPr>
          <a:xfrm>
            <a:off x="9247546" y="5904576"/>
            <a:ext cx="1315063" cy="45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err="1"/>
              <a:t>SubId</a:t>
            </a:r>
          </a:p>
        </p:txBody>
      </p:sp>
      <p:sp>
        <p:nvSpPr>
          <p:cNvPr id="41" name="Oval 40">
            <a:extLst>
              <a:ext uri="{FF2B5EF4-FFF2-40B4-BE49-F238E27FC236}">
                <a16:creationId xmlns:a16="http://schemas.microsoft.com/office/drawing/2014/main" id="{45DA7346-6036-4AEB-8FA4-96D58C3E384D}"/>
              </a:ext>
            </a:extLst>
          </p:cNvPr>
          <p:cNvSpPr/>
          <p:nvPr/>
        </p:nvSpPr>
        <p:spPr>
          <a:xfrm>
            <a:off x="9882032" y="6280967"/>
            <a:ext cx="1499418" cy="528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Student count</a:t>
            </a:r>
          </a:p>
        </p:txBody>
      </p:sp>
      <p:sp>
        <p:nvSpPr>
          <p:cNvPr id="42" name="Oval 41">
            <a:extLst>
              <a:ext uri="{FF2B5EF4-FFF2-40B4-BE49-F238E27FC236}">
                <a16:creationId xmlns:a16="http://schemas.microsoft.com/office/drawing/2014/main" id="{E31A429F-648E-4023-8982-69AA4C727EA0}"/>
              </a:ext>
            </a:extLst>
          </p:cNvPr>
          <p:cNvSpPr/>
          <p:nvPr/>
        </p:nvSpPr>
        <p:spPr>
          <a:xfrm>
            <a:off x="10577973" y="5907649"/>
            <a:ext cx="1597741" cy="45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Subame</a:t>
            </a:r>
          </a:p>
        </p:txBody>
      </p:sp>
      <p:cxnSp>
        <p:nvCxnSpPr>
          <p:cNvPr id="43" name="Straight Arrow Connector 42">
            <a:extLst>
              <a:ext uri="{FF2B5EF4-FFF2-40B4-BE49-F238E27FC236}">
                <a16:creationId xmlns:a16="http://schemas.microsoft.com/office/drawing/2014/main" id="{FD8C162F-8A4F-427A-923D-B6DAD3769A3B}"/>
              </a:ext>
            </a:extLst>
          </p:cNvPr>
          <p:cNvCxnSpPr/>
          <p:nvPr/>
        </p:nvCxnSpPr>
        <p:spPr>
          <a:xfrm flipH="1">
            <a:off x="10634813" y="5190202"/>
            <a:ext cx="12291" cy="30725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50CC22-111F-4AF2-A44B-49285B30843E}"/>
              </a:ext>
            </a:extLst>
          </p:cNvPr>
          <p:cNvCxnSpPr/>
          <p:nvPr/>
        </p:nvCxnSpPr>
        <p:spPr>
          <a:xfrm flipH="1">
            <a:off x="9925048" y="5795501"/>
            <a:ext cx="553065" cy="1474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D61C947-7A36-4A90-8E8A-E083422A8C01}"/>
              </a:ext>
            </a:extLst>
          </p:cNvPr>
          <p:cNvCxnSpPr/>
          <p:nvPr/>
        </p:nvCxnSpPr>
        <p:spPr>
          <a:xfrm>
            <a:off x="11051150" y="5778601"/>
            <a:ext cx="122903" cy="13519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C2BE6A3-4A75-44D3-AAFA-3E6A78842AA8}"/>
              </a:ext>
            </a:extLst>
          </p:cNvPr>
          <p:cNvCxnSpPr/>
          <p:nvPr/>
        </p:nvCxnSpPr>
        <p:spPr>
          <a:xfrm flipH="1">
            <a:off x="10530347" y="5798573"/>
            <a:ext cx="147484" cy="46703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2E78A804-422B-4C22-88A9-7C712E2943C6}"/>
              </a:ext>
            </a:extLst>
          </p:cNvPr>
          <p:cNvSpPr/>
          <p:nvPr/>
        </p:nvSpPr>
        <p:spPr>
          <a:xfrm>
            <a:off x="10728385" y="2871157"/>
            <a:ext cx="1446362" cy="396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Role_id</a:t>
            </a:r>
          </a:p>
        </p:txBody>
      </p:sp>
      <p:cxnSp>
        <p:nvCxnSpPr>
          <p:cNvPr id="48" name="Straight Arrow Connector 47">
            <a:extLst>
              <a:ext uri="{FF2B5EF4-FFF2-40B4-BE49-F238E27FC236}">
                <a16:creationId xmlns:a16="http://schemas.microsoft.com/office/drawing/2014/main" id="{A5E7E476-F69B-4D37-8E19-7B3B287F57D6}"/>
              </a:ext>
            </a:extLst>
          </p:cNvPr>
          <p:cNvCxnSpPr/>
          <p:nvPr/>
        </p:nvCxnSpPr>
        <p:spPr>
          <a:xfrm flipH="1">
            <a:off x="11469358" y="3258449"/>
            <a:ext cx="120770" cy="36806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8D0865C-238B-4563-80E0-5B85F5EB8E21}"/>
              </a:ext>
            </a:extLst>
          </p:cNvPr>
          <p:cNvCxnSpPr/>
          <p:nvPr/>
        </p:nvCxnSpPr>
        <p:spPr>
          <a:xfrm>
            <a:off x="8974347" y="1706593"/>
            <a:ext cx="1115683" cy="179141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A3AFF6-F1D9-4462-8611-381276E6F8EC}"/>
              </a:ext>
            </a:extLst>
          </p:cNvPr>
          <p:cNvSpPr/>
          <p:nvPr/>
        </p:nvSpPr>
        <p:spPr>
          <a:xfrm>
            <a:off x="5652280" y="1202486"/>
            <a:ext cx="3502324" cy="713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No_of_days_worked</a:t>
            </a:r>
          </a:p>
        </p:txBody>
      </p:sp>
    </p:spTree>
    <p:extLst>
      <p:ext uri="{BB962C8B-B14F-4D97-AF65-F5344CB8AC3E}">
        <p14:creationId xmlns:p14="http://schemas.microsoft.com/office/powerpoint/2010/main" val="289964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FDA6E-1E03-4D51-8603-FF52682C645A}"/>
              </a:ext>
            </a:extLst>
          </p:cNvPr>
          <p:cNvSpPr>
            <a:spLocks noGrp="1"/>
          </p:cNvSpPr>
          <p:nvPr>
            <p:ph idx="1"/>
          </p:nvPr>
        </p:nvSpPr>
        <p:spPr>
          <a:xfrm>
            <a:off x="240671" y="212617"/>
            <a:ext cx="11951408" cy="6538989"/>
          </a:xfrm>
        </p:spPr>
        <p:txBody>
          <a:bodyPr vert="horz" lIns="91440" tIns="45720" rIns="91440" bIns="45720" rtlCol="0" anchor="t">
            <a:normAutofit/>
          </a:bodyPr>
          <a:lstStyle/>
          <a:p>
            <a:endParaRPr lang="en-US"/>
          </a:p>
        </p:txBody>
      </p:sp>
      <p:sp>
        <p:nvSpPr>
          <p:cNvPr id="4" name="Rectangle 3">
            <a:extLst>
              <a:ext uri="{FF2B5EF4-FFF2-40B4-BE49-F238E27FC236}">
                <a16:creationId xmlns:a16="http://schemas.microsoft.com/office/drawing/2014/main" id="{60D416AB-0F2A-44F8-9CF3-970BBEDECC7D}"/>
              </a:ext>
            </a:extLst>
          </p:cNvPr>
          <p:cNvSpPr/>
          <p:nvPr/>
        </p:nvSpPr>
        <p:spPr>
          <a:xfrm>
            <a:off x="4086045" y="130402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Urgent leave</a:t>
            </a:r>
          </a:p>
        </p:txBody>
      </p:sp>
      <p:sp>
        <p:nvSpPr>
          <p:cNvPr id="5" name="Oval 4">
            <a:extLst>
              <a:ext uri="{FF2B5EF4-FFF2-40B4-BE49-F238E27FC236}">
                <a16:creationId xmlns:a16="http://schemas.microsoft.com/office/drawing/2014/main" id="{108A3EE7-BA88-43B7-B77B-D95AB829007E}"/>
              </a:ext>
            </a:extLst>
          </p:cNvPr>
          <p:cNvSpPr/>
          <p:nvPr/>
        </p:nvSpPr>
        <p:spPr>
          <a:xfrm>
            <a:off x="5796951" y="355120"/>
            <a:ext cx="1590136" cy="497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Date_of_leave</a:t>
            </a:r>
          </a:p>
        </p:txBody>
      </p:sp>
      <p:sp>
        <p:nvSpPr>
          <p:cNvPr id="6" name="Oval 5">
            <a:extLst>
              <a:ext uri="{FF2B5EF4-FFF2-40B4-BE49-F238E27FC236}">
                <a16:creationId xmlns:a16="http://schemas.microsoft.com/office/drawing/2014/main" id="{6D0FA504-60EA-43C6-80B5-22B2A7563FA8}"/>
              </a:ext>
            </a:extLst>
          </p:cNvPr>
          <p:cNvSpPr/>
          <p:nvPr/>
        </p:nvSpPr>
        <p:spPr>
          <a:xfrm>
            <a:off x="2590801" y="412629"/>
            <a:ext cx="1029418" cy="598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fid</a:t>
            </a:r>
          </a:p>
        </p:txBody>
      </p:sp>
      <p:sp>
        <p:nvSpPr>
          <p:cNvPr id="7" name="Oval 6">
            <a:extLst>
              <a:ext uri="{FF2B5EF4-FFF2-40B4-BE49-F238E27FC236}">
                <a16:creationId xmlns:a16="http://schemas.microsoft.com/office/drawing/2014/main" id="{C3AFE424-80F1-444B-A3D4-67027AC36411}"/>
              </a:ext>
            </a:extLst>
          </p:cNvPr>
          <p:cNvSpPr/>
          <p:nvPr/>
        </p:nvSpPr>
        <p:spPr>
          <a:xfrm>
            <a:off x="1224951" y="412630"/>
            <a:ext cx="885646" cy="569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lid</a:t>
            </a:r>
          </a:p>
        </p:txBody>
      </p:sp>
      <p:sp>
        <p:nvSpPr>
          <p:cNvPr id="8" name="Oval 7">
            <a:extLst>
              <a:ext uri="{FF2B5EF4-FFF2-40B4-BE49-F238E27FC236}">
                <a16:creationId xmlns:a16="http://schemas.microsoft.com/office/drawing/2014/main" id="{302A6767-8AB6-4816-AF4B-2D4E98494872}"/>
              </a:ext>
            </a:extLst>
          </p:cNvPr>
          <p:cNvSpPr/>
          <p:nvPr/>
        </p:nvSpPr>
        <p:spPr>
          <a:xfrm>
            <a:off x="3827253" y="340742"/>
            <a:ext cx="1532626" cy="540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reason</a:t>
            </a:r>
          </a:p>
        </p:txBody>
      </p:sp>
      <p:sp>
        <p:nvSpPr>
          <p:cNvPr id="9" name="Oval 8">
            <a:extLst>
              <a:ext uri="{FF2B5EF4-FFF2-40B4-BE49-F238E27FC236}">
                <a16:creationId xmlns:a16="http://schemas.microsoft.com/office/drawing/2014/main" id="{BB5BF934-2646-40DB-B737-51860AB9D7DF}"/>
              </a:ext>
            </a:extLst>
          </p:cNvPr>
          <p:cNvSpPr/>
          <p:nvPr/>
        </p:nvSpPr>
        <p:spPr>
          <a:xfrm>
            <a:off x="7565366" y="311989"/>
            <a:ext cx="2208362" cy="583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No_of_days</a:t>
            </a:r>
            <a:endParaRPr lang="en-US" dirty="0"/>
          </a:p>
        </p:txBody>
      </p:sp>
      <p:cxnSp>
        <p:nvCxnSpPr>
          <p:cNvPr id="10" name="Straight Arrow Connector 9">
            <a:extLst>
              <a:ext uri="{FF2B5EF4-FFF2-40B4-BE49-F238E27FC236}">
                <a16:creationId xmlns:a16="http://schemas.microsoft.com/office/drawing/2014/main" id="{E8DC9DB6-26BF-408A-B7E3-A2FDC99353D2}"/>
              </a:ext>
            </a:extLst>
          </p:cNvPr>
          <p:cNvCxnSpPr/>
          <p:nvPr/>
        </p:nvCxnSpPr>
        <p:spPr>
          <a:xfrm>
            <a:off x="1698506" y="943693"/>
            <a:ext cx="2452776" cy="105817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6DC2EA-04FB-4354-8C94-6ADF8976568D}"/>
              </a:ext>
            </a:extLst>
          </p:cNvPr>
          <p:cNvCxnSpPr>
            <a:cxnSpLocks/>
          </p:cNvCxnSpPr>
          <p:nvPr/>
        </p:nvCxnSpPr>
        <p:spPr>
          <a:xfrm>
            <a:off x="4545221" y="900562"/>
            <a:ext cx="23004" cy="41119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4D94BE5-67AA-408C-969C-F563E21596F0}"/>
              </a:ext>
            </a:extLst>
          </p:cNvPr>
          <p:cNvCxnSpPr>
            <a:cxnSpLocks/>
          </p:cNvCxnSpPr>
          <p:nvPr/>
        </p:nvCxnSpPr>
        <p:spPr>
          <a:xfrm flipH="1">
            <a:off x="4985169" y="843052"/>
            <a:ext cx="1616015" cy="90002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8CD1C-F7E2-4F46-84AE-4B379F6A893B}"/>
              </a:ext>
            </a:extLst>
          </p:cNvPr>
          <p:cNvCxnSpPr>
            <a:cxnSpLocks/>
          </p:cNvCxnSpPr>
          <p:nvPr/>
        </p:nvCxnSpPr>
        <p:spPr>
          <a:xfrm flipV="1">
            <a:off x="5019673" y="866055"/>
            <a:ext cx="3545457" cy="10121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5ED761-7E0B-49C2-B686-C4E582218533}"/>
              </a:ext>
            </a:extLst>
          </p:cNvPr>
          <p:cNvCxnSpPr>
            <a:cxnSpLocks/>
          </p:cNvCxnSpPr>
          <p:nvPr/>
        </p:nvCxnSpPr>
        <p:spPr>
          <a:xfrm>
            <a:off x="3208127" y="943693"/>
            <a:ext cx="914400" cy="9144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B850D40-5224-4F4E-8AF0-5F2A3D2515A8}"/>
              </a:ext>
            </a:extLst>
          </p:cNvPr>
          <p:cNvSpPr/>
          <p:nvPr/>
        </p:nvSpPr>
        <p:spPr>
          <a:xfrm>
            <a:off x="1584384" y="2468592"/>
            <a:ext cx="885646" cy="569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lid</a:t>
            </a:r>
          </a:p>
        </p:txBody>
      </p:sp>
      <p:sp>
        <p:nvSpPr>
          <p:cNvPr id="17" name="Oval 16">
            <a:extLst>
              <a:ext uri="{FF2B5EF4-FFF2-40B4-BE49-F238E27FC236}">
                <a16:creationId xmlns:a16="http://schemas.microsoft.com/office/drawing/2014/main" id="{24A66CA5-1FFD-4FB8-98F9-5F786E1A9555}"/>
              </a:ext>
            </a:extLst>
          </p:cNvPr>
          <p:cNvSpPr/>
          <p:nvPr/>
        </p:nvSpPr>
        <p:spPr>
          <a:xfrm>
            <a:off x="2691442" y="2468591"/>
            <a:ext cx="1029418" cy="598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fid</a:t>
            </a:r>
          </a:p>
        </p:txBody>
      </p:sp>
      <p:sp>
        <p:nvSpPr>
          <p:cNvPr id="18" name="Oval 17">
            <a:extLst>
              <a:ext uri="{FF2B5EF4-FFF2-40B4-BE49-F238E27FC236}">
                <a16:creationId xmlns:a16="http://schemas.microsoft.com/office/drawing/2014/main" id="{7DB119F7-3743-4BA1-A9C7-640F9F5CE71D}"/>
              </a:ext>
            </a:extLst>
          </p:cNvPr>
          <p:cNvSpPr/>
          <p:nvPr/>
        </p:nvSpPr>
        <p:spPr>
          <a:xfrm>
            <a:off x="3971026" y="2526100"/>
            <a:ext cx="1532626" cy="540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reason</a:t>
            </a:r>
          </a:p>
        </p:txBody>
      </p:sp>
      <p:sp>
        <p:nvSpPr>
          <p:cNvPr id="19" name="Oval 18">
            <a:extLst>
              <a:ext uri="{FF2B5EF4-FFF2-40B4-BE49-F238E27FC236}">
                <a16:creationId xmlns:a16="http://schemas.microsoft.com/office/drawing/2014/main" id="{ED0C71F3-FDD2-4D66-B079-A907137117F9}"/>
              </a:ext>
            </a:extLst>
          </p:cNvPr>
          <p:cNvSpPr/>
          <p:nvPr/>
        </p:nvSpPr>
        <p:spPr>
          <a:xfrm>
            <a:off x="5796950" y="2511723"/>
            <a:ext cx="1590136" cy="497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Date_of_leave</a:t>
            </a:r>
          </a:p>
        </p:txBody>
      </p:sp>
      <p:sp>
        <p:nvSpPr>
          <p:cNvPr id="20" name="Oval 19">
            <a:extLst>
              <a:ext uri="{FF2B5EF4-FFF2-40B4-BE49-F238E27FC236}">
                <a16:creationId xmlns:a16="http://schemas.microsoft.com/office/drawing/2014/main" id="{C9B2491F-97D4-40FE-99E1-D8E3AACC0D42}"/>
              </a:ext>
            </a:extLst>
          </p:cNvPr>
          <p:cNvSpPr/>
          <p:nvPr/>
        </p:nvSpPr>
        <p:spPr>
          <a:xfrm>
            <a:off x="7737894" y="2454215"/>
            <a:ext cx="2208362" cy="583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No_of_days</a:t>
            </a:r>
            <a:endParaRPr lang="en-US" dirty="0"/>
          </a:p>
        </p:txBody>
      </p:sp>
      <p:cxnSp>
        <p:nvCxnSpPr>
          <p:cNvPr id="21" name="Straight Arrow Connector 20">
            <a:extLst>
              <a:ext uri="{FF2B5EF4-FFF2-40B4-BE49-F238E27FC236}">
                <a16:creationId xmlns:a16="http://schemas.microsoft.com/office/drawing/2014/main" id="{E2B9BD48-CD46-4B7B-BE5C-1A62F596C424}"/>
              </a:ext>
            </a:extLst>
          </p:cNvPr>
          <p:cNvCxnSpPr>
            <a:cxnSpLocks/>
          </p:cNvCxnSpPr>
          <p:nvPr/>
        </p:nvCxnSpPr>
        <p:spPr>
          <a:xfrm flipV="1">
            <a:off x="5465372" y="3022658"/>
            <a:ext cx="3344173" cy="12565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13F5D96-7F52-4570-9BF4-D7172143BE4E}"/>
              </a:ext>
            </a:extLst>
          </p:cNvPr>
          <p:cNvSpPr/>
          <p:nvPr/>
        </p:nvSpPr>
        <p:spPr>
          <a:xfrm>
            <a:off x="4287327" y="3719422"/>
            <a:ext cx="121632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Maternity leave</a:t>
            </a:r>
            <a:endParaRPr lang="en-US" sz="1600" dirty="0"/>
          </a:p>
        </p:txBody>
      </p:sp>
      <p:cxnSp>
        <p:nvCxnSpPr>
          <p:cNvPr id="24" name="Straight Arrow Connector 23">
            <a:extLst>
              <a:ext uri="{FF2B5EF4-FFF2-40B4-BE49-F238E27FC236}">
                <a16:creationId xmlns:a16="http://schemas.microsoft.com/office/drawing/2014/main" id="{6B241FA4-3339-4799-B796-C435F75715B5}"/>
              </a:ext>
            </a:extLst>
          </p:cNvPr>
          <p:cNvCxnSpPr>
            <a:cxnSpLocks/>
          </p:cNvCxnSpPr>
          <p:nvPr/>
        </p:nvCxnSpPr>
        <p:spPr>
          <a:xfrm flipV="1">
            <a:off x="5494126" y="3065790"/>
            <a:ext cx="1000664" cy="9977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38B110-BF75-4767-B22E-AAD5AF3B6D59}"/>
              </a:ext>
            </a:extLst>
          </p:cNvPr>
          <p:cNvCxnSpPr>
            <a:cxnSpLocks/>
          </p:cNvCxnSpPr>
          <p:nvPr/>
        </p:nvCxnSpPr>
        <p:spPr>
          <a:xfrm flipH="1" flipV="1">
            <a:off x="4812638" y="3051413"/>
            <a:ext cx="20128" cy="72461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BFF09-70CE-4E7B-9F2B-683BD7010D73}"/>
              </a:ext>
            </a:extLst>
          </p:cNvPr>
          <p:cNvCxnSpPr>
            <a:cxnSpLocks/>
          </p:cNvCxnSpPr>
          <p:nvPr/>
        </p:nvCxnSpPr>
        <p:spPr>
          <a:xfrm flipH="1" flipV="1">
            <a:off x="3389279" y="3008280"/>
            <a:ext cx="897147" cy="104092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20DD4B-D954-4A37-97C3-539A0110FCFF}"/>
              </a:ext>
            </a:extLst>
          </p:cNvPr>
          <p:cNvCxnSpPr>
            <a:cxnSpLocks/>
          </p:cNvCxnSpPr>
          <p:nvPr/>
        </p:nvCxnSpPr>
        <p:spPr>
          <a:xfrm>
            <a:off x="2072313" y="3014032"/>
            <a:ext cx="2251496" cy="140322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17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2143F-5431-4011-8E8F-9781A1A50F8B}"/>
              </a:ext>
            </a:extLst>
          </p:cNvPr>
          <p:cNvSpPr>
            <a:spLocks noGrp="1"/>
          </p:cNvSpPr>
          <p:nvPr>
            <p:ph idx="1"/>
          </p:nvPr>
        </p:nvSpPr>
        <p:spPr>
          <a:xfrm>
            <a:off x="211916" y="140730"/>
            <a:ext cx="11678238" cy="6107669"/>
          </a:xfrm>
        </p:spPr>
        <p:txBody>
          <a:bodyPr vert="horz" lIns="91440" tIns="45720" rIns="91440" bIns="45720" rtlCol="0" anchor="t">
            <a:normAutofit/>
          </a:bodyPr>
          <a:lstStyle/>
          <a:p>
            <a:pPr marL="0" indent="0">
              <a:buNone/>
            </a:pPr>
            <a:endParaRPr lang="en-US"/>
          </a:p>
        </p:txBody>
      </p:sp>
      <p:sp>
        <p:nvSpPr>
          <p:cNvPr id="5" name="Rectangle 4">
            <a:extLst>
              <a:ext uri="{FF2B5EF4-FFF2-40B4-BE49-F238E27FC236}">
                <a16:creationId xmlns:a16="http://schemas.microsoft.com/office/drawing/2014/main" id="{53F25443-CA4F-4BFD-B6A1-6732E9BD7D4D}"/>
              </a:ext>
            </a:extLst>
          </p:cNvPr>
          <p:cNvSpPr/>
          <p:nvPr/>
        </p:nvSpPr>
        <p:spPr>
          <a:xfrm>
            <a:off x="4733026" y="1404667"/>
            <a:ext cx="131696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Paternity leave</a:t>
            </a:r>
          </a:p>
        </p:txBody>
      </p:sp>
      <p:sp>
        <p:nvSpPr>
          <p:cNvPr id="7" name="Rectangle 6">
            <a:extLst>
              <a:ext uri="{FF2B5EF4-FFF2-40B4-BE49-F238E27FC236}">
                <a16:creationId xmlns:a16="http://schemas.microsoft.com/office/drawing/2014/main" id="{C3FF6181-E30F-4171-84D6-FD7EDB2E9B8C}"/>
              </a:ext>
            </a:extLst>
          </p:cNvPr>
          <p:cNvSpPr/>
          <p:nvPr/>
        </p:nvSpPr>
        <p:spPr>
          <a:xfrm>
            <a:off x="4819290" y="4006969"/>
            <a:ext cx="1273833" cy="85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Casual leave</a:t>
            </a:r>
          </a:p>
        </p:txBody>
      </p:sp>
      <p:sp>
        <p:nvSpPr>
          <p:cNvPr id="9" name="Oval 8">
            <a:extLst>
              <a:ext uri="{FF2B5EF4-FFF2-40B4-BE49-F238E27FC236}">
                <a16:creationId xmlns:a16="http://schemas.microsoft.com/office/drawing/2014/main" id="{4B3E46FB-245D-4683-B772-6D0C77918603}"/>
              </a:ext>
            </a:extLst>
          </p:cNvPr>
          <p:cNvSpPr/>
          <p:nvPr/>
        </p:nvSpPr>
        <p:spPr>
          <a:xfrm>
            <a:off x="1224951" y="412630"/>
            <a:ext cx="885646" cy="569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lid</a:t>
            </a:r>
          </a:p>
        </p:txBody>
      </p:sp>
      <p:sp>
        <p:nvSpPr>
          <p:cNvPr id="11" name="Oval 10">
            <a:extLst>
              <a:ext uri="{FF2B5EF4-FFF2-40B4-BE49-F238E27FC236}">
                <a16:creationId xmlns:a16="http://schemas.microsoft.com/office/drawing/2014/main" id="{39205698-0829-4280-A434-999A2C954FB1}"/>
              </a:ext>
            </a:extLst>
          </p:cNvPr>
          <p:cNvSpPr/>
          <p:nvPr/>
        </p:nvSpPr>
        <p:spPr>
          <a:xfrm>
            <a:off x="1492370" y="2865407"/>
            <a:ext cx="885646" cy="569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lid</a:t>
            </a:r>
          </a:p>
        </p:txBody>
      </p:sp>
      <p:sp>
        <p:nvSpPr>
          <p:cNvPr id="13" name="Oval 12">
            <a:extLst>
              <a:ext uri="{FF2B5EF4-FFF2-40B4-BE49-F238E27FC236}">
                <a16:creationId xmlns:a16="http://schemas.microsoft.com/office/drawing/2014/main" id="{2CF222DE-59E1-4338-9044-F435FBD24600}"/>
              </a:ext>
            </a:extLst>
          </p:cNvPr>
          <p:cNvSpPr/>
          <p:nvPr/>
        </p:nvSpPr>
        <p:spPr>
          <a:xfrm>
            <a:off x="3022122" y="412629"/>
            <a:ext cx="1029418" cy="598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fid</a:t>
            </a:r>
          </a:p>
        </p:txBody>
      </p:sp>
      <p:sp>
        <p:nvSpPr>
          <p:cNvPr id="15" name="Oval 14">
            <a:extLst>
              <a:ext uri="{FF2B5EF4-FFF2-40B4-BE49-F238E27FC236}">
                <a16:creationId xmlns:a16="http://schemas.microsoft.com/office/drawing/2014/main" id="{E4CF769B-0B09-444F-8503-DAF856779B3A}"/>
              </a:ext>
            </a:extLst>
          </p:cNvPr>
          <p:cNvSpPr/>
          <p:nvPr/>
        </p:nvSpPr>
        <p:spPr>
          <a:xfrm>
            <a:off x="3022122" y="2871157"/>
            <a:ext cx="1029418" cy="598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fid</a:t>
            </a:r>
          </a:p>
        </p:txBody>
      </p:sp>
      <p:sp>
        <p:nvSpPr>
          <p:cNvPr id="17" name="Oval 16">
            <a:extLst>
              <a:ext uri="{FF2B5EF4-FFF2-40B4-BE49-F238E27FC236}">
                <a16:creationId xmlns:a16="http://schemas.microsoft.com/office/drawing/2014/main" id="{D49B9A27-8900-4D17-9E1C-8662F73EFA4A}"/>
              </a:ext>
            </a:extLst>
          </p:cNvPr>
          <p:cNvSpPr/>
          <p:nvPr/>
        </p:nvSpPr>
        <p:spPr>
          <a:xfrm>
            <a:off x="4560498" y="412629"/>
            <a:ext cx="1532626" cy="540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reason</a:t>
            </a:r>
          </a:p>
        </p:txBody>
      </p:sp>
      <p:sp>
        <p:nvSpPr>
          <p:cNvPr id="19" name="Oval 18">
            <a:extLst>
              <a:ext uri="{FF2B5EF4-FFF2-40B4-BE49-F238E27FC236}">
                <a16:creationId xmlns:a16="http://schemas.microsoft.com/office/drawing/2014/main" id="{614265B8-8FBC-40FE-BF4A-31EB7B329B9F}"/>
              </a:ext>
            </a:extLst>
          </p:cNvPr>
          <p:cNvSpPr/>
          <p:nvPr/>
        </p:nvSpPr>
        <p:spPr>
          <a:xfrm>
            <a:off x="4733027" y="2871157"/>
            <a:ext cx="1532626" cy="540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reason</a:t>
            </a:r>
          </a:p>
        </p:txBody>
      </p:sp>
      <p:sp>
        <p:nvSpPr>
          <p:cNvPr id="21" name="Oval 20">
            <a:extLst>
              <a:ext uri="{FF2B5EF4-FFF2-40B4-BE49-F238E27FC236}">
                <a16:creationId xmlns:a16="http://schemas.microsoft.com/office/drawing/2014/main" id="{F42CD7D1-FA5E-4444-A047-5BA87614885D}"/>
              </a:ext>
            </a:extLst>
          </p:cNvPr>
          <p:cNvSpPr/>
          <p:nvPr/>
        </p:nvSpPr>
        <p:spPr>
          <a:xfrm>
            <a:off x="6846498" y="484516"/>
            <a:ext cx="1590136" cy="497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Date_of_leave</a:t>
            </a:r>
          </a:p>
        </p:txBody>
      </p:sp>
      <p:sp>
        <p:nvSpPr>
          <p:cNvPr id="23" name="Oval 22">
            <a:extLst>
              <a:ext uri="{FF2B5EF4-FFF2-40B4-BE49-F238E27FC236}">
                <a16:creationId xmlns:a16="http://schemas.microsoft.com/office/drawing/2014/main" id="{A5553DCD-BA88-41D9-A9F8-030D26D38E3B}"/>
              </a:ext>
            </a:extLst>
          </p:cNvPr>
          <p:cNvSpPr/>
          <p:nvPr/>
        </p:nvSpPr>
        <p:spPr>
          <a:xfrm>
            <a:off x="6932762" y="2871158"/>
            <a:ext cx="1590136" cy="497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Date_of_leave</a:t>
            </a:r>
          </a:p>
        </p:txBody>
      </p:sp>
      <p:sp>
        <p:nvSpPr>
          <p:cNvPr id="25" name="Oval 24">
            <a:extLst>
              <a:ext uri="{FF2B5EF4-FFF2-40B4-BE49-F238E27FC236}">
                <a16:creationId xmlns:a16="http://schemas.microsoft.com/office/drawing/2014/main" id="{B4DCD1FD-0CB9-468D-926F-FD89BFFAD9F8}"/>
              </a:ext>
            </a:extLst>
          </p:cNvPr>
          <p:cNvSpPr/>
          <p:nvPr/>
        </p:nvSpPr>
        <p:spPr>
          <a:xfrm>
            <a:off x="8629291" y="427008"/>
            <a:ext cx="2208362" cy="583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No_of_days</a:t>
            </a:r>
            <a:endParaRPr lang="en-US" dirty="0"/>
          </a:p>
        </p:txBody>
      </p:sp>
      <p:sp>
        <p:nvSpPr>
          <p:cNvPr id="27" name="Oval 26">
            <a:extLst>
              <a:ext uri="{FF2B5EF4-FFF2-40B4-BE49-F238E27FC236}">
                <a16:creationId xmlns:a16="http://schemas.microsoft.com/office/drawing/2014/main" id="{614EE225-280E-4B57-8D6C-DE129C072EA1}"/>
              </a:ext>
            </a:extLst>
          </p:cNvPr>
          <p:cNvSpPr/>
          <p:nvPr/>
        </p:nvSpPr>
        <p:spPr>
          <a:xfrm>
            <a:off x="8888083" y="2828027"/>
            <a:ext cx="2208362" cy="583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No_of_days</a:t>
            </a:r>
            <a:endParaRPr lang="en-US" dirty="0"/>
          </a:p>
        </p:txBody>
      </p:sp>
      <p:cxnSp>
        <p:nvCxnSpPr>
          <p:cNvPr id="28" name="Straight Arrow Connector 27">
            <a:extLst>
              <a:ext uri="{FF2B5EF4-FFF2-40B4-BE49-F238E27FC236}">
                <a16:creationId xmlns:a16="http://schemas.microsoft.com/office/drawing/2014/main" id="{150E4B86-D068-4ECD-A6C1-CFC779150714}"/>
              </a:ext>
            </a:extLst>
          </p:cNvPr>
          <p:cNvCxnSpPr/>
          <p:nvPr/>
        </p:nvCxnSpPr>
        <p:spPr>
          <a:xfrm>
            <a:off x="1800046" y="944592"/>
            <a:ext cx="2898474" cy="101504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4F159C-EAA3-4AFD-8A0E-85584E090719}"/>
              </a:ext>
            </a:extLst>
          </p:cNvPr>
          <p:cNvCxnSpPr>
            <a:cxnSpLocks/>
          </p:cNvCxnSpPr>
          <p:nvPr/>
        </p:nvCxnSpPr>
        <p:spPr>
          <a:xfrm flipH="1">
            <a:off x="5388633" y="973348"/>
            <a:ext cx="20128" cy="52621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2B1A9F-2DB7-4AFE-94FF-1F640B64224E}"/>
              </a:ext>
            </a:extLst>
          </p:cNvPr>
          <p:cNvCxnSpPr>
            <a:cxnSpLocks/>
          </p:cNvCxnSpPr>
          <p:nvPr/>
        </p:nvCxnSpPr>
        <p:spPr>
          <a:xfrm flipH="1">
            <a:off x="6049992" y="1045234"/>
            <a:ext cx="3643222" cy="9862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965DAB-7981-484C-B002-1B6A9E00FA88}"/>
              </a:ext>
            </a:extLst>
          </p:cNvPr>
          <p:cNvCxnSpPr>
            <a:cxnSpLocks/>
          </p:cNvCxnSpPr>
          <p:nvPr/>
        </p:nvCxnSpPr>
        <p:spPr>
          <a:xfrm flipH="1">
            <a:off x="6093123" y="3431875"/>
            <a:ext cx="3830129" cy="104379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A649A64-8692-41D3-AF1C-6E7712E633FB}"/>
              </a:ext>
            </a:extLst>
          </p:cNvPr>
          <p:cNvCxnSpPr>
            <a:cxnSpLocks/>
          </p:cNvCxnSpPr>
          <p:nvPr/>
        </p:nvCxnSpPr>
        <p:spPr>
          <a:xfrm>
            <a:off x="1958197" y="3431874"/>
            <a:ext cx="2826587" cy="12882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D1B2CF-9F60-45B6-9E7D-AEEE5C7ADF16}"/>
              </a:ext>
            </a:extLst>
          </p:cNvPr>
          <p:cNvCxnSpPr>
            <a:cxnSpLocks/>
          </p:cNvCxnSpPr>
          <p:nvPr/>
        </p:nvCxnSpPr>
        <p:spPr>
          <a:xfrm>
            <a:off x="3510950" y="3489383"/>
            <a:ext cx="1331343" cy="100066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F5D60A-2315-4424-BB84-9DCBBC5E02A8}"/>
              </a:ext>
            </a:extLst>
          </p:cNvPr>
          <p:cNvCxnSpPr>
            <a:cxnSpLocks/>
          </p:cNvCxnSpPr>
          <p:nvPr/>
        </p:nvCxnSpPr>
        <p:spPr>
          <a:xfrm flipH="1">
            <a:off x="6049991" y="3316857"/>
            <a:ext cx="1687902" cy="98628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3647D09-648D-49DF-B391-85A9CE1C03BE}"/>
              </a:ext>
            </a:extLst>
          </p:cNvPr>
          <p:cNvCxnSpPr>
            <a:cxnSpLocks/>
          </p:cNvCxnSpPr>
          <p:nvPr/>
        </p:nvCxnSpPr>
        <p:spPr>
          <a:xfrm flipH="1">
            <a:off x="6035617" y="1002101"/>
            <a:ext cx="1616012" cy="7993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DB9D6C-8F47-44D4-8DBA-7FD2A457B8FC}"/>
              </a:ext>
            </a:extLst>
          </p:cNvPr>
          <p:cNvCxnSpPr>
            <a:cxnSpLocks/>
          </p:cNvCxnSpPr>
          <p:nvPr/>
        </p:nvCxnSpPr>
        <p:spPr>
          <a:xfrm>
            <a:off x="3568460" y="1002101"/>
            <a:ext cx="1201946" cy="74187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4D3D55-F875-44AF-850F-9E33E65B8BF9}"/>
              </a:ext>
            </a:extLst>
          </p:cNvPr>
          <p:cNvCxnSpPr>
            <a:cxnSpLocks/>
          </p:cNvCxnSpPr>
          <p:nvPr/>
        </p:nvCxnSpPr>
        <p:spPr>
          <a:xfrm>
            <a:off x="5466271" y="3403121"/>
            <a:ext cx="37380" cy="669984"/>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696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vt:lpstr>
      <vt:lpstr>Data Base Management System Lab Project</vt:lpstr>
      <vt:lpstr>Need for DBMS in Faculty Leave Management System</vt:lpstr>
      <vt:lpstr>PowerPoint Presentation</vt:lpstr>
      <vt:lpstr>Objectives:</vt:lpstr>
      <vt:lpstr>Users:</vt:lpstr>
      <vt:lpstr>Background</vt:lpstr>
      <vt:lpstr>Basic ER diagram:</vt:lpstr>
      <vt:lpstr>PowerPoint Presentation</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Triggers</vt:lpstr>
      <vt:lpstr>PowerPoint Presentation</vt:lpstr>
      <vt:lpstr>PowerPoint Presentation</vt:lpstr>
      <vt:lpstr>PowerPoint Presentation</vt:lpstr>
      <vt:lpstr>PowerPoint Presentation</vt:lpstr>
      <vt:lpstr>Functions &amp;Procedures</vt:lpstr>
      <vt:lpstr>PowerPoint Presentation</vt:lpstr>
      <vt:lpstr>Content in table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1404</cp:revision>
  <dcterms:created xsi:type="dcterms:W3CDTF">2013-07-15T20:26:40Z</dcterms:created>
  <dcterms:modified xsi:type="dcterms:W3CDTF">2019-04-11T06:53:02Z</dcterms:modified>
</cp:coreProperties>
</file>