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obster-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4947f7a0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947f7a0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4947f7a0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4947f7a0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4947f7a0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947f7a0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4947f7a0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4947f7a0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4947f7a05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947f7a05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947f7a0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947f7a0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947f7a0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947f7a0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4947f7a0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4947f7a0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umithbhongale/american-university-data-ipeds-dataset" TargetMode="External"/><Relationship Id="rId4" Type="http://schemas.openxmlformats.org/officeDocument/2006/relationships/hyperlink" Target="https://www.kaggle.com/rakeshrau/social-network-ads" TargetMode="External"/><Relationship Id="rId5" Type="http://schemas.openxmlformats.org/officeDocument/2006/relationships/hyperlink" Target="https://www.kaggle.com/c/restaurant-revie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Acceptance of application form and target advertising and chatbot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M.Eshwar 17071A05L1</a:t>
            </a:r>
            <a:endParaRPr/>
          </a:p>
          <a:p>
            <a:pPr indent="0" lvl="0" marL="0" rtl="0" algn="ctr">
              <a:spcBef>
                <a:spcPts val="0"/>
              </a:spcBef>
              <a:spcAft>
                <a:spcPts val="0"/>
              </a:spcAft>
              <a:buNone/>
            </a:pPr>
            <a:r>
              <a:rPr lang="en"/>
              <a:t>M.Meghana 17071A05L2</a:t>
            </a:r>
            <a:endParaRPr/>
          </a:p>
          <a:p>
            <a:pPr indent="0" lvl="0" marL="0" rtl="0" algn="ctr">
              <a:spcBef>
                <a:spcPts val="0"/>
              </a:spcBef>
              <a:spcAft>
                <a:spcPts val="0"/>
              </a:spcAft>
              <a:buNone/>
            </a:pPr>
            <a:r>
              <a:rPr lang="en"/>
              <a:t>V.Sohan 17071A05N4</a:t>
            </a:r>
            <a:endParaRPr/>
          </a:p>
          <a:p>
            <a:pPr indent="0" lvl="0" marL="0" rtl="0" algn="ctr">
              <a:spcBef>
                <a:spcPts val="0"/>
              </a:spcBef>
              <a:spcAft>
                <a:spcPts val="0"/>
              </a:spcAft>
              <a:buNone/>
            </a:pPr>
            <a:r>
              <a:rPr lang="en"/>
              <a:t>U.Bindu 17071A05N2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1800">
                <a:latin typeface="Roboto"/>
                <a:ea typeface="Roboto"/>
                <a:cs typeface="Roboto"/>
                <a:sym typeface="Roboto"/>
              </a:rPr>
              <a:t>What is Machine Learning?</a:t>
            </a:r>
            <a:endParaRPr sz="1800"/>
          </a:p>
        </p:txBody>
      </p:sp>
      <p:sp>
        <p:nvSpPr>
          <p:cNvPr id="70" name="Google Shape;70;p14"/>
          <p:cNvSpPr txBox="1"/>
          <p:nvPr>
            <p:ph idx="1" type="body"/>
          </p:nvPr>
        </p:nvSpPr>
        <p:spPr>
          <a:xfrm>
            <a:off x="331500" y="11042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1600"/>
              </a:spcBef>
              <a:spcAft>
                <a:spcPts val="0"/>
              </a:spcAft>
              <a:buNone/>
            </a:pPr>
            <a:r>
              <a:rPr lang="en"/>
              <a:t>Machine Learning-"Machine "+"Learning"Learning-The process of improving behavior or performance onexperience.In together, machine learning means developing algorithms,techniques and data models for machines, thereby empowering to</a:t>
            </a:r>
            <a:endParaRPr/>
          </a:p>
          <a:p>
            <a:pPr indent="0" lvl="0" marL="0" rtl="0" algn="l">
              <a:spcBef>
                <a:spcPts val="1600"/>
              </a:spcBef>
              <a:spcAft>
                <a:spcPts val="0"/>
              </a:spcAft>
              <a:buNone/>
            </a:pPr>
            <a:r>
              <a:rPr lang="en"/>
              <a:t>learn from data without explicitly programming it.Machine learning is a subset of artificial intelligence in the field of computer science based on the idea that systems can learn from data, identify patterns and make decisions based on their experience.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Datasets used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polynomial regression,knn clustering we used the dataset </a:t>
            </a:r>
            <a:r>
              <a:rPr lang="en" u="sng">
                <a:solidFill>
                  <a:schemeClr val="hlink"/>
                </a:solidFill>
                <a:hlinkClick r:id="rId3"/>
              </a:rPr>
              <a:t>“American University Data” IPEDS dataset | Kaggle</a:t>
            </a:r>
            <a:endParaRPr/>
          </a:p>
          <a:p>
            <a:pPr indent="0" lvl="0" marL="0" rtl="0" algn="l">
              <a:spcBef>
                <a:spcPts val="1600"/>
              </a:spcBef>
              <a:spcAft>
                <a:spcPts val="0"/>
              </a:spcAft>
              <a:buNone/>
            </a:pPr>
            <a:r>
              <a:rPr lang="en"/>
              <a:t>For naive baiyes we used </a:t>
            </a:r>
            <a:r>
              <a:rPr lang="en" u="sng">
                <a:solidFill>
                  <a:schemeClr val="hlink"/>
                </a:solidFill>
                <a:hlinkClick r:id="rId4"/>
              </a:rPr>
              <a:t>https://www.kaggle.com/rakeshrau/social-network-ads</a:t>
            </a:r>
            <a:endParaRPr/>
          </a:p>
          <a:p>
            <a:pPr indent="0" lvl="0" marL="0" rtl="0" algn="l">
              <a:spcBef>
                <a:spcPts val="1600"/>
              </a:spcBef>
              <a:spcAft>
                <a:spcPts val="1600"/>
              </a:spcAft>
              <a:buNone/>
            </a:pPr>
            <a:r>
              <a:rPr lang="en"/>
              <a:t>For NLP we have used </a:t>
            </a:r>
            <a:r>
              <a:rPr lang="en" u="sng">
                <a:solidFill>
                  <a:schemeClr val="hlink"/>
                </a:solidFill>
                <a:hlinkClick r:id="rId5"/>
              </a:rPr>
              <a:t>Restaurant reviews | Kaggle</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Polynomial regression</a:t>
            </a:r>
            <a:endParaRPr/>
          </a:p>
        </p:txBody>
      </p:sp>
      <p:sp>
        <p:nvSpPr>
          <p:cNvPr id="82" name="Google Shape;82;p16"/>
          <p:cNvSpPr txBox="1"/>
          <p:nvPr>
            <p:ph idx="1" type="body"/>
          </p:nvPr>
        </p:nvSpPr>
        <p:spPr>
          <a:xfrm>
            <a:off x="340875" y="1264150"/>
            <a:ext cx="4313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polynomial regression by using the dataset university acceptance we are predicting the acceptance rate of a given application based on gre score,toefl score,university rating,statement of purpose.￼</a:t>
            </a:r>
            <a:endParaRPr/>
          </a:p>
          <a:p>
            <a:pPr indent="0" lvl="0" marL="0" rtl="0" algn="l">
              <a:spcBef>
                <a:spcPts val="1600"/>
              </a:spcBef>
              <a:spcAft>
                <a:spcPts val="1600"/>
              </a:spcAft>
              <a:buNone/>
            </a:pPr>
            <a:r>
              <a:t/>
            </a:r>
            <a:endParaRPr/>
          </a:p>
        </p:txBody>
      </p:sp>
      <p:pic>
        <p:nvPicPr>
          <p:cNvPr id="83" name="Google Shape;83;p16"/>
          <p:cNvPicPr preferRelativeResize="0"/>
          <p:nvPr/>
        </p:nvPicPr>
        <p:blipFill rotWithShape="1">
          <a:blip r:embed="rId3">
            <a:alphaModFix/>
          </a:blip>
          <a:srcRect b="-45470" l="105276" r="103289" t="-4499"/>
          <a:stretch/>
        </p:blipFill>
        <p:spPr>
          <a:xfrm flipH="1">
            <a:off x="4572000" y="1006125"/>
            <a:ext cx="4022450" cy="387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clustering</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based upon given parameters we are grouping input data into four clusters,which are :</a:t>
            </a:r>
            <a:endParaRPr/>
          </a:p>
          <a:p>
            <a:pPr indent="-342900" lvl="0" marL="457200" rtl="0" algn="l">
              <a:spcBef>
                <a:spcPts val="1600"/>
              </a:spcBef>
              <a:spcAft>
                <a:spcPts val="0"/>
              </a:spcAft>
              <a:buSzPts val="1800"/>
              <a:buAutoNum type="arabicPeriod"/>
            </a:pPr>
            <a:r>
              <a:rPr lang="en"/>
              <a:t>Low acceptance</a:t>
            </a:r>
            <a:endParaRPr/>
          </a:p>
          <a:p>
            <a:pPr indent="-342900" lvl="0" marL="457200" rtl="0" algn="l">
              <a:spcBef>
                <a:spcPts val="0"/>
              </a:spcBef>
              <a:spcAft>
                <a:spcPts val="0"/>
              </a:spcAft>
              <a:buSzPts val="1800"/>
              <a:buAutoNum type="arabicPeriod"/>
            </a:pPr>
            <a:r>
              <a:rPr lang="en"/>
              <a:t>Average acceptance</a:t>
            </a:r>
            <a:endParaRPr/>
          </a:p>
          <a:p>
            <a:pPr indent="-342900" lvl="0" marL="457200" rtl="0" algn="l">
              <a:spcBef>
                <a:spcPts val="0"/>
              </a:spcBef>
              <a:spcAft>
                <a:spcPts val="0"/>
              </a:spcAft>
              <a:buSzPts val="1800"/>
              <a:buAutoNum type="arabicPeriod"/>
            </a:pPr>
            <a:r>
              <a:rPr lang="en"/>
              <a:t>High  acceptance</a:t>
            </a:r>
            <a:endParaRPr/>
          </a:p>
          <a:p>
            <a:pPr indent="-342900" lvl="0" marL="457200" rtl="0" algn="l">
              <a:spcBef>
                <a:spcPts val="0"/>
              </a:spcBef>
              <a:spcAft>
                <a:spcPts val="0"/>
              </a:spcAft>
              <a:buSzPts val="1800"/>
              <a:buAutoNum type="arabicPeriod"/>
            </a:pPr>
            <a:r>
              <a:rPr lang="en"/>
              <a:t>Very High acceptance</a:t>
            </a:r>
            <a:endParaRPr/>
          </a:p>
        </p:txBody>
      </p:sp>
      <p:pic>
        <p:nvPicPr>
          <p:cNvPr id="90" name="Google Shape;90;p17"/>
          <p:cNvPicPr preferRelativeResize="0"/>
          <p:nvPr/>
        </p:nvPicPr>
        <p:blipFill>
          <a:blip r:embed="rId3">
            <a:alphaModFix/>
          </a:blip>
          <a:stretch>
            <a:fillRect/>
          </a:stretch>
        </p:blipFill>
        <p:spPr>
          <a:xfrm>
            <a:off x="4120650" y="2122275"/>
            <a:ext cx="3733800"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Chatbot</a:t>
            </a:r>
            <a:endParaRPr/>
          </a:p>
        </p:txBody>
      </p:sp>
      <p:sp>
        <p:nvSpPr>
          <p:cNvPr id="96" name="Google Shape;96;p18"/>
          <p:cNvSpPr txBox="1"/>
          <p:nvPr>
            <p:ph idx="1" type="body"/>
          </p:nvPr>
        </p:nvSpPr>
        <p:spPr>
          <a:xfrm>
            <a:off x="387900" y="14239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chatbot we used inbuilt mathematical operator and time adaptor to give the machine to answer mathematical and time related questions</a:t>
            </a:r>
            <a:endParaRPr/>
          </a:p>
          <a:p>
            <a:pPr indent="0" lvl="0" marL="0" rtl="0" algn="l">
              <a:spcBef>
                <a:spcPts val="1600"/>
              </a:spcBef>
              <a:spcAft>
                <a:spcPts val="1600"/>
              </a:spcAft>
              <a:buNone/>
            </a:pPr>
            <a:r>
              <a:rPr lang="en"/>
              <a:t>Eg:   ⅔?</a:t>
            </a:r>
            <a:endParaRPr/>
          </a:p>
        </p:txBody>
      </p:sp>
      <p:pic>
        <p:nvPicPr>
          <p:cNvPr id="97" name="Google Shape;97;p18"/>
          <p:cNvPicPr preferRelativeResize="0"/>
          <p:nvPr/>
        </p:nvPicPr>
        <p:blipFill>
          <a:blip r:embed="rId3">
            <a:alphaModFix/>
          </a:blip>
          <a:stretch>
            <a:fillRect/>
          </a:stretch>
        </p:blipFill>
        <p:spPr>
          <a:xfrm>
            <a:off x="697387" y="2872675"/>
            <a:ext cx="7749225" cy="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Naive bayes</a:t>
            </a:r>
            <a:endParaRPr/>
          </a:p>
        </p:txBody>
      </p:sp>
      <p:sp>
        <p:nvSpPr>
          <p:cNvPr id="103" name="Google Shape;103;p19"/>
          <p:cNvSpPr txBox="1"/>
          <p:nvPr>
            <p:ph idx="1" type="body"/>
          </p:nvPr>
        </p:nvSpPr>
        <p:spPr>
          <a:xfrm>
            <a:off x="387900" y="132997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Bayes’ Theorem finds the probability of an event occurring given the probability of another event that has already occurred. Bayes’ theorem is stated mathematically as the following equation:</a:t>
            </a:r>
            <a:endParaRPr sz="1200">
              <a:solidFill>
                <a:srgbClr val="000000"/>
              </a:solidFill>
              <a:highlight>
                <a:srgbClr val="FFFFFF"/>
              </a:highlight>
            </a:endParaRPr>
          </a:p>
          <a:p>
            <a:pPr indent="0" lvl="0" marL="0" rtl="0" algn="l">
              <a:spcBef>
                <a:spcPts val="1600"/>
              </a:spcBef>
              <a:spcAft>
                <a:spcPts val="0"/>
              </a:spcAft>
              <a:buNone/>
            </a:pPr>
            <a:r>
              <a:rPr lang="en" sz="1200">
                <a:solidFill>
                  <a:srgbClr val="000000"/>
                </a:solidFill>
                <a:highlight>
                  <a:srgbClr val="FFFFFF"/>
                </a:highlight>
              </a:rPr>
              <a:t>Based upon the salary,age,family size,previous purchase history we are predicting the rate of acceptance of a given product i.e, an SUV or a sedan.</a:t>
            </a:r>
            <a:endParaRPr sz="1200">
              <a:solidFill>
                <a:srgbClr val="000000"/>
              </a:solidFill>
              <a:highlight>
                <a:srgbClr val="FFFFFF"/>
              </a:highlight>
            </a:endParaRPr>
          </a:p>
          <a:p>
            <a:pPr indent="0" lvl="0" marL="0" rtl="0" algn="l">
              <a:spcBef>
                <a:spcPts val="1600"/>
              </a:spcBef>
              <a:spcAft>
                <a:spcPts val="1600"/>
              </a:spcAft>
              <a:buNone/>
            </a:pPr>
            <a:r>
              <a:t/>
            </a:r>
            <a:endParaRPr sz="1200">
              <a:solidFill>
                <a:srgbClr val="000000"/>
              </a:solidFill>
              <a:highlight>
                <a:srgbClr val="FFFFFF"/>
              </a:highlight>
            </a:endParaRPr>
          </a:p>
        </p:txBody>
      </p:sp>
      <p:pic>
        <p:nvPicPr>
          <p:cNvPr id="104" name="Google Shape;104;p19"/>
          <p:cNvPicPr preferRelativeResize="0"/>
          <p:nvPr/>
        </p:nvPicPr>
        <p:blipFill>
          <a:blip r:embed="rId3">
            <a:alphaModFix/>
          </a:blip>
          <a:stretch>
            <a:fillRect/>
          </a:stretch>
        </p:blipFill>
        <p:spPr>
          <a:xfrm>
            <a:off x="2968650" y="2338550"/>
            <a:ext cx="3695700"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Natural language processing</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NLTK library we are differentiating a restaurant review based on whether it is a positive review of a negative review. Firstly removal of words which do not help in determining the result and cleared and for the remaining words ,with the help of stopwords and corpus we have created a confusion matrix.</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21"/>
          <p:cNvSpPr txBox="1"/>
          <p:nvPr/>
        </p:nvSpPr>
        <p:spPr>
          <a:xfrm>
            <a:off x="2181525" y="1908825"/>
            <a:ext cx="4880100" cy="15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latin typeface="Lobster"/>
                <a:ea typeface="Lobster"/>
                <a:cs typeface="Lobster"/>
                <a:sym typeface="Lobster"/>
              </a:rPr>
              <a:t>Thank You</a:t>
            </a:r>
            <a:endParaRPr sz="7200">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