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2" r:id="rId8"/>
    <p:sldId id="274" r:id="rId9"/>
    <p:sldId id="275" r:id="rId10"/>
    <p:sldId id="265" r:id="rId11"/>
    <p:sldId id="266" r:id="rId12"/>
    <p:sldId id="276" r:id="rId13"/>
    <p:sldId id="277" r:id="rId14"/>
    <p:sldId id="278" r:id="rId15"/>
    <p:sldId id="279" r:id="rId16"/>
    <p:sldId id="280" r:id="rId17"/>
    <p:sldId id="281" r:id="rId18"/>
    <p:sldId id="269" r:id="rId1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8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88960E-6A7B-4BBC-B144-684EDEB13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D9BE272-90F7-4A21-BB94-73430E81C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7CCDC9F-C615-4679-B44F-B7D97F87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B05E-A5F0-435B-9F09-F33A4D541D19}" type="datetimeFigureOut">
              <a:rPr lang="pl-PL" smtClean="0"/>
              <a:t>13.01.2022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BFEE475-A36B-49A8-9436-113C23685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72E7F6D-B1E3-42A5-8B71-BB8983A54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BBDF-95C9-446A-A382-EA128D0B7C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210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431BAE-BD20-4370-ADBE-BBA0D549D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96EB1BD-EF11-471A-9046-712B82BBB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59332A1-7F8F-43D5-8B53-4F529072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B05E-A5F0-435B-9F09-F33A4D541D19}" type="datetimeFigureOut">
              <a:rPr lang="pl-PL" smtClean="0"/>
              <a:t>13.01.2022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42F2A49-C808-4918-80DC-FC124533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7938742-B566-4337-8997-626F6012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BBDF-95C9-446A-A382-EA128D0B7C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604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82E75AEF-8B81-4D1E-9B24-6D5436DDC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D5A0DB2-50A2-4926-932B-3BD25BE77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5DBF864-5E03-4D56-8C74-85D485C4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B05E-A5F0-435B-9F09-F33A4D541D19}" type="datetimeFigureOut">
              <a:rPr lang="pl-PL" smtClean="0"/>
              <a:t>13.01.2022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EF0BD61-F93D-4458-86B7-F4BBAF82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73EA203-1F59-4C39-9643-F057ED78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BBDF-95C9-446A-A382-EA128D0B7C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510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A90CE8-7BC0-4EEF-B9D3-3457D2C9E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0AA1F3-ED8E-404F-A7F3-C5282EBBA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970BE31-B28B-4ECD-8C51-14AD134D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B05E-A5F0-435B-9F09-F33A4D541D19}" type="datetimeFigureOut">
              <a:rPr lang="pl-PL" smtClean="0"/>
              <a:t>13.01.2022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6435CD7-032E-4EFA-B4A2-2566F5772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A9CF369-B858-4B73-88CC-0718F6B1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BBDF-95C9-446A-A382-EA128D0B7C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139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4B0971-2F72-4A5E-B37F-3DB2EE38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C2FCA5B-AB73-4C3D-88F4-D8A6ED8F2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05F77E7-D674-43E5-8988-B9D178B3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B05E-A5F0-435B-9F09-F33A4D541D19}" type="datetimeFigureOut">
              <a:rPr lang="pl-PL" smtClean="0"/>
              <a:t>13.01.2022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CBAFC4E-3752-4039-A4CB-7B4C5143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C44F767-CA37-4B82-9DA1-2EE0DBD0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BBDF-95C9-446A-A382-EA128D0B7C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701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237B31-A3BF-41A0-9E6F-050F29B0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3E1C66-5FE6-43EC-B082-33F2027AD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1E18297-02D7-4144-A056-8C1DB0190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3310F40-3DB1-477C-8CAE-5E82BC68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B05E-A5F0-435B-9F09-F33A4D541D19}" type="datetimeFigureOut">
              <a:rPr lang="pl-PL" smtClean="0"/>
              <a:t>13.01.2022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9AADCAC-D889-4834-AC38-073A9ED87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90D0108-5651-41C8-8DCA-B470A012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BBDF-95C9-446A-A382-EA128D0B7C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83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55FD47-927C-4EA8-BA18-6C089BEE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F630FDE-928F-4295-8F2F-16D8AED83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2782189-EB1F-4591-93DC-BE914D091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C69FCF2-73B4-4D00-8D65-1FE22D761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95DFEB5-C5EB-415E-9DAB-C4133CE78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0BE0BEC-E4A2-4CE6-A62C-C591E3BF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B05E-A5F0-435B-9F09-F33A4D541D19}" type="datetimeFigureOut">
              <a:rPr lang="pl-PL" smtClean="0"/>
              <a:t>13.01.2022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B7F35DEB-DE1F-4ED0-A321-F000730D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1A9903C-9079-4889-9BD7-E44BC19F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BBDF-95C9-446A-A382-EA128D0B7C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671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F25357-3DCD-42CB-ABD5-B97CF474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CA71913-9AB2-4B2B-B4C2-5447DF83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B05E-A5F0-435B-9F09-F33A4D541D19}" type="datetimeFigureOut">
              <a:rPr lang="pl-PL" smtClean="0"/>
              <a:t>13.01.2022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D1AE7F2-0C1A-4C92-993F-9AC43C40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AD5938C-C6DE-4792-ACB9-A073458E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BBDF-95C9-446A-A382-EA128D0B7C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126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36115BE-ABF6-43F2-B94E-F12F58B6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B05E-A5F0-435B-9F09-F33A4D541D19}" type="datetimeFigureOut">
              <a:rPr lang="pl-PL" smtClean="0"/>
              <a:t>13.01.2022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46F4AFA-A82A-45D1-978D-231BB4BB3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413B13F-F31F-47E8-9DA7-9AA25FC9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BBDF-95C9-446A-A382-EA128D0B7C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91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717E90-8D0C-4E6C-8331-CE8C0400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058E3A4-E0CE-42BE-B210-A3DCC9A80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00BE6F7-8D57-4084-B7DC-1A4393147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1EE822A-2B92-48FA-A74D-66A6ABE0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B05E-A5F0-435B-9F09-F33A4D541D19}" type="datetimeFigureOut">
              <a:rPr lang="pl-PL" smtClean="0"/>
              <a:t>13.01.2022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FA4CE04-37E8-4914-BBF8-121915C73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FB6ACAF-A05F-4E58-A997-A8784617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BBDF-95C9-446A-A382-EA128D0B7C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960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F33E8A-6A40-41A9-A1A0-198D8A0F4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A49D547-8BCD-4866-A22A-153F05EC4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D99978D-4E0C-4E81-BE30-17D8D4F48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E2350AF-E74F-47AF-95A6-083CF882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B05E-A5F0-435B-9F09-F33A4D541D19}" type="datetimeFigureOut">
              <a:rPr lang="pl-PL" smtClean="0"/>
              <a:t>13.01.2022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CDD6504-5991-4BC0-93FB-42994E20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57C7C63-5DD8-411D-86CE-902A482B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BBDF-95C9-446A-A382-EA128D0B7C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930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49">
              <a:schemeClr val="bg1"/>
            </a:gs>
            <a:gs pos="39488">
              <a:schemeClr val="bg1"/>
            </a:gs>
            <a:gs pos="19000">
              <a:schemeClr val="bg1"/>
            </a:gs>
            <a:gs pos="0">
              <a:srgbClr val="ADC1E4"/>
            </a:gs>
            <a:gs pos="92000">
              <a:schemeClr val="accent1">
                <a:lumMod val="45000"/>
                <a:lumOff val="55000"/>
              </a:schemeClr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B52CE98-6B12-480F-93A6-1C1FC9B37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65DB4C3-8A0E-4DA3-A6C9-0AA43F845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BD204C6-CFDE-4211-8014-C5D22B3B6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CB05E-A5F0-435B-9F09-F33A4D541D19}" type="datetimeFigureOut">
              <a:rPr lang="pl-PL" smtClean="0"/>
              <a:t>13.01.2022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F7861BD-C9FA-4F4D-B4A3-306B1087F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15B4566-25D2-4646-B1D4-52C75700C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5BBDF-95C9-446A-A382-EA128D0B7C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932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F1BAAB-E723-47E9-B6AC-5428F1F9C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6737" y="259918"/>
            <a:ext cx="9144000" cy="2387600"/>
          </a:xfrm>
        </p:spPr>
        <p:txBody>
          <a:bodyPr>
            <a:normAutofit/>
          </a:bodyPr>
          <a:lstStyle/>
          <a:p>
            <a:r>
              <a:rPr lang="pl-PL" sz="7200" dirty="0"/>
              <a:t>Pascal</a:t>
            </a:r>
          </a:p>
        </p:txBody>
      </p:sp>
    </p:spTree>
    <p:extLst>
      <p:ext uri="{BB962C8B-B14F-4D97-AF65-F5344CB8AC3E}">
        <p14:creationId xmlns:p14="http://schemas.microsoft.com/office/powerpoint/2010/main" val="3310760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2A7295-4BB3-4B5F-9CBB-B4B107A5A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Struktura programu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53799D-7724-4FDF-899E-7AC9E583C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161045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Program </a:t>
            </a:r>
            <a:r>
              <a:rPr lang="pl-PL" dirty="0" err="1"/>
              <a:t>nazwa_programu</a:t>
            </a:r>
            <a:r>
              <a:rPr lang="pl-PL" dirty="0"/>
              <a:t>;</a:t>
            </a:r>
          </a:p>
          <a:p>
            <a:pPr marL="0" indent="0">
              <a:buNone/>
            </a:pPr>
            <a:r>
              <a:rPr lang="pl-PL" dirty="0"/>
              <a:t>Część opisowa (deklaracja zmiennych)</a:t>
            </a:r>
          </a:p>
          <a:p>
            <a:pPr marL="0" indent="0">
              <a:buNone/>
            </a:pPr>
            <a:r>
              <a:rPr lang="pl-PL" dirty="0"/>
              <a:t>BEGIN</a:t>
            </a:r>
          </a:p>
          <a:p>
            <a:pPr marL="0" indent="0">
              <a:buNone/>
            </a:pPr>
            <a:r>
              <a:rPr lang="pl-PL" dirty="0"/>
              <a:t>Instrukcje wykonawcze</a:t>
            </a:r>
          </a:p>
          <a:p>
            <a:pPr marL="0" indent="0">
              <a:buNone/>
            </a:pPr>
            <a:r>
              <a:rPr lang="pl-PL" dirty="0"/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4016080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0EE3E5-7EAF-4321-BFD7-5F60DAED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Deklaracje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806364-C214-46FB-8525-275FFCFBA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203575"/>
          </a:xfrm>
        </p:spPr>
        <p:txBody>
          <a:bodyPr/>
          <a:lstStyle/>
          <a:p>
            <a:r>
              <a:rPr lang="pl-PL" dirty="0"/>
              <a:t>USES – wykaz modułów (biblioteki funkcji i procedur) np. USES CRT</a:t>
            </a:r>
          </a:p>
          <a:p>
            <a:r>
              <a:rPr lang="pl-PL" dirty="0"/>
              <a:t>CONST – deklaracja stałych</a:t>
            </a:r>
          </a:p>
          <a:p>
            <a:r>
              <a:rPr lang="pl-PL" dirty="0"/>
              <a:t>TYPE – deklaracja typów</a:t>
            </a:r>
          </a:p>
          <a:p>
            <a:r>
              <a:rPr lang="pl-PL" dirty="0"/>
              <a:t>VAR – deklaracja zmiennych</a:t>
            </a:r>
          </a:p>
          <a:p>
            <a:r>
              <a:rPr lang="pl-PL" dirty="0"/>
              <a:t>PROCEDURE, FUNCTION – deklaracja procedur i funkcji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7649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D0EE3E5-7EAF-4321-BFD7-5F60DAED9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Instrukcje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A1BA6AB-70E4-45E4-AB7A-D253EA1B2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2198833"/>
            <a:ext cx="6780700" cy="245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11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0EE3E5-7EAF-4321-BFD7-5F60DAED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Wprowadzanie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806364-C214-46FB-8525-275FFCFBA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203575"/>
          </a:xfrm>
        </p:spPr>
        <p:txBody>
          <a:bodyPr/>
          <a:lstStyle/>
          <a:p>
            <a:r>
              <a:rPr lang="pl-PL" dirty="0"/>
              <a:t>READ(</a:t>
            </a:r>
            <a:r>
              <a:rPr lang="pl-PL" dirty="0" err="1"/>
              <a:t>lista_we</a:t>
            </a:r>
            <a:r>
              <a:rPr lang="pl-PL" dirty="0"/>
              <a:t>) – wprowadza dane z klawiatury do zadeklarowanych zmiennych w </a:t>
            </a:r>
            <a:r>
              <a:rPr lang="pl-PL" dirty="0" err="1"/>
              <a:t>lista_we</a:t>
            </a:r>
            <a:endParaRPr lang="pl-PL" dirty="0"/>
          </a:p>
          <a:p>
            <a:r>
              <a:rPr lang="pl-PL" dirty="0"/>
              <a:t>READLN(</a:t>
            </a:r>
            <a:r>
              <a:rPr lang="pl-PL" dirty="0" err="1"/>
              <a:t>lista_we</a:t>
            </a:r>
            <a:r>
              <a:rPr lang="pl-PL" dirty="0"/>
              <a:t>) – tak jak powyżej, tylko że przechodzi do następnego wiersza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68301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0EE3E5-7EAF-4321-BFD7-5F60DAED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Wyprowadzanie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806364-C214-46FB-8525-275FFCFBA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203575"/>
          </a:xfrm>
        </p:spPr>
        <p:txBody>
          <a:bodyPr/>
          <a:lstStyle/>
          <a:p>
            <a:r>
              <a:rPr lang="pl-PL" dirty="0"/>
              <a:t>WRITE (</a:t>
            </a:r>
            <a:r>
              <a:rPr lang="pl-PL" dirty="0" err="1"/>
              <a:t>lista_wy</a:t>
            </a:r>
            <a:r>
              <a:rPr lang="pl-PL" dirty="0"/>
              <a:t>) – wyprowadza dane na ekran elementy zawarte w </a:t>
            </a:r>
            <a:r>
              <a:rPr lang="pl-PL" dirty="0" err="1"/>
              <a:t>lista_wy</a:t>
            </a:r>
            <a:endParaRPr lang="pl-PL" dirty="0"/>
          </a:p>
          <a:p>
            <a:r>
              <a:rPr lang="pl-PL" dirty="0"/>
              <a:t>WRITELN(</a:t>
            </a:r>
            <a:r>
              <a:rPr lang="pl-PL" dirty="0" err="1"/>
              <a:t>lista_wy</a:t>
            </a:r>
            <a:r>
              <a:rPr lang="pl-PL" dirty="0"/>
              <a:t>) – tak jak powyżej, tylko że przechodzi do następnego wiersza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5441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0EE3E5-7EAF-4321-BFD7-5F60DAED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Instrukcja złożona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806364-C214-46FB-8525-275FFCFBA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203575"/>
          </a:xfrm>
        </p:spPr>
        <p:txBody>
          <a:bodyPr/>
          <a:lstStyle/>
          <a:p>
            <a:r>
              <a:rPr lang="pl-PL" dirty="0"/>
              <a:t>Grupa instrukcji jest traktowana przez PASCAL jako jedna całość</a:t>
            </a:r>
          </a:p>
          <a:p>
            <a:pPr marL="0" indent="0">
              <a:buNone/>
            </a:pPr>
            <a:r>
              <a:rPr lang="pl-PL" dirty="0"/>
              <a:t>BEGIN</a:t>
            </a:r>
          </a:p>
          <a:p>
            <a:pPr marL="0" indent="0">
              <a:buNone/>
            </a:pPr>
            <a:r>
              <a:rPr lang="pl-PL" dirty="0"/>
              <a:t>Instrukcja1;instrukcja2……instrukcja n;</a:t>
            </a:r>
          </a:p>
          <a:p>
            <a:pPr marL="0" indent="0">
              <a:buNone/>
            </a:pPr>
            <a:r>
              <a:rPr lang="pl-PL" dirty="0"/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3468363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0EE3E5-7EAF-4321-BFD7-5F60DAED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Instrukcja warunkowa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806364-C214-46FB-8525-275FFCFBA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203575"/>
          </a:xfrm>
        </p:spPr>
        <p:txBody>
          <a:bodyPr/>
          <a:lstStyle/>
          <a:p>
            <a:r>
              <a:rPr lang="pl-PL" dirty="0"/>
              <a:t>Pozwala na podejmowanie decyzji</a:t>
            </a:r>
          </a:p>
          <a:p>
            <a:pPr marL="0" indent="0">
              <a:buNone/>
            </a:pPr>
            <a:r>
              <a:rPr lang="pl-PL" dirty="0"/>
              <a:t>IF warunek THEN instrukcja;</a:t>
            </a:r>
          </a:p>
          <a:p>
            <a:pPr marL="0" indent="0">
              <a:buNone/>
            </a:pPr>
            <a:r>
              <a:rPr lang="pl-PL" dirty="0"/>
              <a:t>Warunek – wyrażenie typu BOOLEAN</a:t>
            </a:r>
          </a:p>
          <a:p>
            <a:pPr marL="0" indent="0">
              <a:buNone/>
            </a:pPr>
            <a:r>
              <a:rPr lang="pl-PL" dirty="0"/>
              <a:t>Instrukcja – dowolna jedna instrukcja programu PASCAL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Instrukcja wykona się tylko i wyłącznie przy wartość TRUE.</a:t>
            </a:r>
          </a:p>
        </p:txBody>
      </p:sp>
    </p:spTree>
    <p:extLst>
      <p:ext uri="{BB962C8B-B14F-4D97-AF65-F5344CB8AC3E}">
        <p14:creationId xmlns:p14="http://schemas.microsoft.com/office/powerpoint/2010/main" val="3644425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0EE3E5-7EAF-4321-BFD7-5F60DAED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Instrukcja warunkowa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806364-C214-46FB-8525-275FFCFBA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203575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IF warunek THEN instrukcja1 ELSE instrukcja2;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Instrukcja1 wykona się tylko i wyłącznie przy wartość TRUE. Przy wartości FALSE wykona się instrukcja2.</a:t>
            </a:r>
          </a:p>
        </p:txBody>
      </p:sp>
    </p:spTree>
    <p:extLst>
      <p:ext uri="{BB962C8B-B14F-4D97-AF65-F5344CB8AC3E}">
        <p14:creationId xmlns:p14="http://schemas.microsoft.com/office/powerpoint/2010/main" val="2570998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18DEE0-F6E2-41FF-8BEE-AD5B71F4E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36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l-PL" sz="7200" dirty="0"/>
              <a:t>KONIEC</a:t>
            </a:r>
          </a:p>
        </p:txBody>
      </p:sp>
    </p:spTree>
    <p:extLst>
      <p:ext uri="{BB962C8B-B14F-4D97-AF65-F5344CB8AC3E}">
        <p14:creationId xmlns:p14="http://schemas.microsoft.com/office/powerpoint/2010/main" val="10753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927291-52DD-4FE0-A7E0-4ADB1DD7F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6000" dirty="0"/>
              <a:t>Wstęp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0125C3A-B013-46B8-BD9F-C228BF5C8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Program strukturalny – problemy rozwiązywane metodą „top-down”(od szczegółu do ogółu)</a:t>
            </a:r>
          </a:p>
          <a:p>
            <a:r>
              <a:rPr lang="pl-PL" dirty="0"/>
              <a:t>Konstruowany bez instrukcji skoku</a:t>
            </a:r>
          </a:p>
          <a:p>
            <a:r>
              <a:rPr lang="pl-PL" dirty="0"/>
              <a:t>Instrukcje wykonywane są sekwencyjnie</a:t>
            </a:r>
          </a:p>
        </p:txBody>
      </p:sp>
    </p:spTree>
    <p:extLst>
      <p:ext uri="{BB962C8B-B14F-4D97-AF65-F5344CB8AC3E}">
        <p14:creationId xmlns:p14="http://schemas.microsoft.com/office/powerpoint/2010/main" val="314358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5BD8CE-FE86-4832-B07E-2A2AFCCA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Język Pascal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24984C5-9F64-49A7-B377-1C69D3FC2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20448"/>
          </a:xfrm>
        </p:spPr>
        <p:txBody>
          <a:bodyPr/>
          <a:lstStyle/>
          <a:p>
            <a:r>
              <a:rPr lang="pl-PL" dirty="0"/>
              <a:t>Zawiera kompilator języka TURBO PASCAL</a:t>
            </a:r>
          </a:p>
          <a:p>
            <a:r>
              <a:rPr lang="pl-PL" dirty="0"/>
              <a:t>Połączony ekranowy edytor tekstu</a:t>
            </a:r>
          </a:p>
          <a:p>
            <a:r>
              <a:rPr lang="pl-PL" dirty="0"/>
              <a:t>Debugger – program do usuwania usterek</a:t>
            </a:r>
          </a:p>
        </p:txBody>
      </p:sp>
    </p:spTree>
    <p:extLst>
      <p:ext uri="{BB962C8B-B14F-4D97-AF65-F5344CB8AC3E}">
        <p14:creationId xmlns:p14="http://schemas.microsoft.com/office/powerpoint/2010/main" val="272129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30EE156-98A5-4385-8B7A-478C66CE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Słowa Kluczowe</a:t>
            </a:r>
          </a:p>
        </p:txBody>
      </p:sp>
      <p:pic>
        <p:nvPicPr>
          <p:cNvPr id="7" name="Obraz 6" descr="Obraz zawierający tekst, zielony, zewnętrzne, ulica&#10;&#10;Opis wygenerowany automatycznie">
            <a:extLst>
              <a:ext uri="{FF2B5EF4-FFF2-40B4-BE49-F238E27FC236}">
                <a16:creationId xmlns:a16="http://schemas.microsoft.com/office/drawing/2014/main" id="{C2666B33-AD0C-41C9-92ED-6AD4C9BE9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59470"/>
            <a:ext cx="10905066" cy="422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2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30EE156-98A5-4385-8B7A-478C66CE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Słowa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Kluczowe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cd.</a:t>
            </a:r>
          </a:p>
        </p:txBody>
      </p:sp>
      <p:pic>
        <p:nvPicPr>
          <p:cNvPr id="4" name="Obraz 3" descr="Obraz zawierający stół&#10;&#10;Opis wygenerowany automatycznie">
            <a:extLst>
              <a:ext uri="{FF2B5EF4-FFF2-40B4-BE49-F238E27FC236}">
                <a16:creationId xmlns:a16="http://schemas.microsoft.com/office/drawing/2014/main" id="{DA4F7EA0-29F9-41C8-BEA3-CE57DE307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710" y="1675227"/>
            <a:ext cx="915457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B41E84E-7AAA-4DF8-9803-7EB81B17B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1. Operacje w nawiasach</a:t>
            </a:r>
          </a:p>
          <a:p>
            <a:pPr marL="0" indent="0">
              <a:buNone/>
            </a:pPr>
            <a:r>
              <a:rPr lang="pl-PL" dirty="0"/>
              <a:t>2. Operatory zmiany znaku i logiczne NOT</a:t>
            </a:r>
          </a:p>
          <a:p>
            <a:pPr marL="0" indent="0">
              <a:buNone/>
            </a:pPr>
            <a:r>
              <a:rPr lang="pl-PL" dirty="0"/>
              <a:t>3. *, /, div, </a:t>
            </a:r>
            <a:r>
              <a:rPr lang="pl-PL" dirty="0" err="1"/>
              <a:t>mod</a:t>
            </a:r>
            <a:r>
              <a:rPr lang="pl-PL" dirty="0"/>
              <a:t>, AND</a:t>
            </a:r>
          </a:p>
          <a:p>
            <a:pPr marL="0" indent="0">
              <a:buNone/>
            </a:pPr>
            <a:r>
              <a:rPr lang="pl-PL" dirty="0"/>
              <a:t>4. +, -, OR</a:t>
            </a:r>
          </a:p>
          <a:p>
            <a:pPr marL="0" indent="0">
              <a:buNone/>
            </a:pPr>
            <a:r>
              <a:rPr lang="pl-PL" dirty="0"/>
              <a:t>5. =, &lt;&gt;, &lt;, &gt;, &lt;=, &gt;=</a:t>
            </a:r>
          </a:p>
          <a:p>
            <a:pPr marL="0" indent="0">
              <a:buNone/>
            </a:pPr>
            <a:r>
              <a:rPr lang="pl-PL" dirty="0"/>
              <a:t>Gdy zastosowane są operatory tego samego poziomu, to są one wykonywane od lewej do prawej </a:t>
            </a:r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7F95D244-36F6-41A4-B2F2-0D3687F2A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Priorytety działań</a:t>
            </a:r>
          </a:p>
        </p:txBody>
      </p:sp>
    </p:spTree>
    <p:extLst>
      <p:ext uri="{BB962C8B-B14F-4D97-AF65-F5344CB8AC3E}">
        <p14:creationId xmlns:p14="http://schemas.microsoft.com/office/powerpoint/2010/main" val="283913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063EB5A-8838-470D-B2D3-2771F1F6F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Funkcje arytmetyczne</a:t>
            </a:r>
          </a:p>
        </p:txBody>
      </p:sp>
      <p:pic>
        <p:nvPicPr>
          <p:cNvPr id="7" name="Obraz 6" descr="Obraz zawierający stół&#10;&#10;Opis wygenerowany automatycznie">
            <a:extLst>
              <a:ext uri="{FF2B5EF4-FFF2-40B4-BE49-F238E27FC236}">
                <a16:creationId xmlns:a16="http://schemas.microsoft.com/office/drawing/2014/main" id="{CF99F566-4B10-4AEC-A16E-60B901A97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554667"/>
            <a:ext cx="6780700" cy="374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37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>
            <a:extLst>
              <a:ext uri="{FF2B5EF4-FFF2-40B4-BE49-F238E27FC236}">
                <a16:creationId xmlns:a16="http://schemas.microsoft.com/office/drawing/2014/main" id="{7F95D244-36F6-41A4-B2F2-0D3687F2A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Klasyfikacja typów danych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2582B14B-4BC8-4B8B-8044-CF9BBCEEC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892" y="1565314"/>
            <a:ext cx="8655308" cy="434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95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>
            <a:extLst>
              <a:ext uri="{FF2B5EF4-FFF2-40B4-BE49-F238E27FC236}">
                <a16:creationId xmlns:a16="http://schemas.microsoft.com/office/drawing/2014/main" id="{7F95D244-36F6-41A4-B2F2-0D3687F2A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Typ całkowity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7A7F9608-D42C-469C-97D7-4B44C470C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266" y="1475157"/>
            <a:ext cx="85915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0592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317</Words>
  <Application>Microsoft Office PowerPoint</Application>
  <PresentationFormat>Panoramiczny</PresentationFormat>
  <Paragraphs>57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Motyw pakietu Office</vt:lpstr>
      <vt:lpstr>Pascal</vt:lpstr>
      <vt:lpstr>Wstęp</vt:lpstr>
      <vt:lpstr>Język Pascal</vt:lpstr>
      <vt:lpstr>Słowa Kluczowe</vt:lpstr>
      <vt:lpstr>Słowa Kluczowe cd.</vt:lpstr>
      <vt:lpstr>Priorytety działań</vt:lpstr>
      <vt:lpstr>Funkcje arytmetyczne</vt:lpstr>
      <vt:lpstr>Klasyfikacja typów danych</vt:lpstr>
      <vt:lpstr>Typ całkowity</vt:lpstr>
      <vt:lpstr>Struktura programu</vt:lpstr>
      <vt:lpstr>Deklaracje</vt:lpstr>
      <vt:lpstr>Instrukcje</vt:lpstr>
      <vt:lpstr>Wprowadzanie danych</vt:lpstr>
      <vt:lpstr>Wyprowadzanie danych</vt:lpstr>
      <vt:lpstr>Instrukcja złożona</vt:lpstr>
      <vt:lpstr>Instrukcja warunkowa</vt:lpstr>
      <vt:lpstr>Instrukcja warunkowa cd.</vt:lpstr>
      <vt:lpstr>KONIEC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Ślad niepewności</dc:title>
  <dc:creator>Bartosz Gołąbczak</dc:creator>
  <cp:lastModifiedBy>Bartosz Gołąbczak</cp:lastModifiedBy>
  <cp:revision>5</cp:revision>
  <dcterms:created xsi:type="dcterms:W3CDTF">2021-11-30T11:30:26Z</dcterms:created>
  <dcterms:modified xsi:type="dcterms:W3CDTF">2022-01-13T12:11:22Z</dcterms:modified>
</cp:coreProperties>
</file>