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2" r:id="rId3"/>
    <p:sldId id="295" r:id="rId4"/>
    <p:sldId id="296" r:id="rId5"/>
    <p:sldId id="297" r:id="rId6"/>
    <p:sldId id="298" r:id="rId7"/>
    <p:sldId id="299" r:id="rId8"/>
    <p:sldId id="291" r:id="rId9"/>
    <p:sldId id="300" r:id="rId10"/>
    <p:sldId id="301" r:id="rId11"/>
    <p:sldId id="302" r:id="rId12"/>
    <p:sldId id="303" r:id="rId13"/>
    <p:sldId id="304" r:id="rId14"/>
    <p:sldId id="306" r:id="rId15"/>
    <p:sldId id="305" r:id="rId16"/>
    <p:sldId id="307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20A"/>
    <a:srgbClr val="30519A"/>
    <a:srgbClr val="3B9395"/>
    <a:srgbClr val="91358D"/>
    <a:srgbClr val="6FAF66"/>
    <a:srgbClr val="5FAE31"/>
    <a:srgbClr val="EA5519"/>
    <a:srgbClr val="E73A1C"/>
    <a:srgbClr val="232A34"/>
    <a:srgbClr val="F60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 autoAdjust="0"/>
    <p:restoredTop sz="94686"/>
  </p:normalViewPr>
  <p:slideViewPr>
    <p:cSldViewPr snapToGrid="0">
      <p:cViewPr varScale="1">
        <p:scale>
          <a:sx n="75" d="100"/>
          <a:sy n="75" d="100"/>
        </p:scale>
        <p:origin x="-408" y="-96"/>
      </p:cViewPr>
      <p:guideLst>
        <p:guide orient="horz" pos="2160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ngine.taobao.org/boo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5028" y="15641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课程名称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C:\Users\Administrator\Desktop\未标题-4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837" y="-18471"/>
            <a:ext cx="12224837" cy="687647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9829800" y="1526007"/>
            <a:ext cx="22965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Django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535" y="685165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events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指定工作模式和以及连接上限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events{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use </a:t>
            </a:r>
            <a:r>
              <a:rPr lang="en-US" altLang="zh-CN" dirty="0" err="1">
                <a:solidFill>
                  <a:schemeClr val="bg1"/>
                </a:solidFill>
              </a:rPr>
              <a:t>epoll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worker_connections</a:t>
            </a:r>
            <a:r>
              <a:rPr lang="en-US" altLang="zh-CN" dirty="0">
                <a:solidFill>
                  <a:schemeClr val="bg1"/>
                </a:solidFill>
              </a:rPr>
              <a:t> 1024;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use </a:t>
            </a:r>
            <a:r>
              <a:rPr lang="zh-CN" altLang="en-US" dirty="0">
                <a:solidFill>
                  <a:schemeClr val="bg1"/>
                </a:solidFill>
              </a:rPr>
              <a:t>指定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工作模式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epoll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高效工作模式，</a:t>
            </a:r>
            <a:r>
              <a:rPr lang="en-US" altLang="zh-CN" dirty="0" err="1">
                <a:solidFill>
                  <a:schemeClr val="bg1"/>
                </a:solidFill>
              </a:rPr>
              <a:t>linux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kqueue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高效工作模式， </a:t>
            </a:r>
            <a:r>
              <a:rPr lang="en-US" altLang="zh-CN" dirty="0" err="1">
                <a:solidFill>
                  <a:schemeClr val="bg1"/>
                </a:solidFill>
              </a:rPr>
              <a:t>bsd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poll	</a:t>
            </a:r>
            <a:r>
              <a:rPr lang="zh-CN" altLang="en-US" dirty="0">
                <a:solidFill>
                  <a:schemeClr val="bg1"/>
                </a:solidFill>
              </a:rPr>
              <a:t>标准模式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select	</a:t>
            </a:r>
            <a:r>
              <a:rPr lang="zh-CN" altLang="en-US" dirty="0">
                <a:solidFill>
                  <a:schemeClr val="bg1"/>
                </a:solidFill>
              </a:rPr>
              <a:t>标准模式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worker_connections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定义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每个进程的最大连接数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正向代理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连接数 </a:t>
            </a:r>
            <a:r>
              <a:rPr lang="en-US" altLang="zh-CN" dirty="0">
                <a:solidFill>
                  <a:schemeClr val="bg1"/>
                </a:solidFill>
              </a:rPr>
              <a:t>* </a:t>
            </a:r>
            <a:r>
              <a:rPr lang="zh-CN" altLang="en-US" dirty="0">
                <a:solidFill>
                  <a:schemeClr val="bg1"/>
                </a:solidFill>
              </a:rPr>
              <a:t>进程数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反向代理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连接数 </a:t>
            </a:r>
            <a:r>
              <a:rPr lang="en-US" altLang="zh-CN" dirty="0">
                <a:solidFill>
                  <a:schemeClr val="bg1"/>
                </a:solidFill>
              </a:rPr>
              <a:t>* </a:t>
            </a:r>
            <a:r>
              <a:rPr lang="zh-CN" altLang="en-US" dirty="0">
                <a:solidFill>
                  <a:schemeClr val="bg1"/>
                </a:solidFill>
              </a:rPr>
              <a:t>进程数 </a:t>
            </a:r>
            <a:r>
              <a:rPr lang="en-US" altLang="zh-CN" dirty="0">
                <a:solidFill>
                  <a:schemeClr val="bg1"/>
                </a:solidFill>
              </a:rPr>
              <a:t>/ 4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系统限制最多能同时打开</a:t>
            </a:r>
            <a:r>
              <a:rPr lang="en-US" altLang="zh-CN" dirty="0">
                <a:solidFill>
                  <a:schemeClr val="bg1"/>
                </a:solidFill>
              </a:rPr>
              <a:t>65535</a:t>
            </a:r>
            <a:r>
              <a:rPr lang="zh-CN" altLang="en-US" dirty="0">
                <a:solidFill>
                  <a:schemeClr val="bg1"/>
                </a:solidFill>
              </a:rPr>
              <a:t>个文件，默认上限就是</a:t>
            </a:r>
            <a:r>
              <a:rPr lang="en-US" altLang="zh-CN" dirty="0">
                <a:solidFill>
                  <a:schemeClr val="bg1"/>
                </a:solidFill>
              </a:rPr>
              <a:t>65535</a:t>
            </a:r>
            <a:r>
              <a:rPr lang="zh-CN" altLang="en-US" dirty="0">
                <a:solidFill>
                  <a:schemeClr val="bg1"/>
                </a:solidFill>
              </a:rPr>
              <a:t>，可解除 </a:t>
            </a:r>
            <a:r>
              <a:rPr lang="en-US" altLang="zh-CN" dirty="0" err="1">
                <a:solidFill>
                  <a:schemeClr val="bg1"/>
                </a:solidFill>
              </a:rPr>
              <a:t>ulimit</a:t>
            </a:r>
            <a:r>
              <a:rPr lang="en-US" altLang="zh-CN" dirty="0">
                <a:solidFill>
                  <a:schemeClr val="bg1"/>
                </a:solidFill>
              </a:rPr>
              <a:t> -n 65535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http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506220"/>
            <a:ext cx="115658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最核心的模块，主要负责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服务器相关配置，包含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upstream</a:t>
            </a:r>
            <a:r>
              <a:rPr lang="zh-CN" altLang="en-US" dirty="0">
                <a:solidFill>
                  <a:schemeClr val="bg1"/>
                </a:solidFill>
              </a:rPr>
              <a:t>子模块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include </a:t>
            </a:r>
            <a:r>
              <a:rPr lang="en-US" altLang="zh-CN" dirty="0" err="1">
                <a:solidFill>
                  <a:schemeClr val="bg1"/>
                </a:solidFill>
              </a:rPr>
              <a:t>mime.types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r>
              <a:rPr lang="zh-CN" altLang="en-US" dirty="0">
                <a:solidFill>
                  <a:schemeClr val="bg1"/>
                </a:solidFill>
              </a:rPr>
              <a:t>设置文件的</a:t>
            </a:r>
            <a:r>
              <a:rPr lang="en-US" altLang="zh-CN" dirty="0">
                <a:solidFill>
                  <a:schemeClr val="bg1"/>
                </a:solidFill>
              </a:rPr>
              <a:t>mime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include </a:t>
            </a:r>
            <a:r>
              <a:rPr lang="en-US" altLang="zh-CN" dirty="0" err="1">
                <a:solidFill>
                  <a:schemeClr val="bg1"/>
                </a:solidFill>
              </a:rPr>
              <a:t>xxxconfig</a:t>
            </a:r>
            <a:r>
              <a:rPr lang="en-US" altLang="zh-CN" dirty="0">
                <a:solidFill>
                  <a:schemeClr val="bg1"/>
                </a:solidFill>
              </a:rPr>
              <a:t>;	</a:t>
            </a:r>
            <a:r>
              <a:rPr lang="zh-CN" altLang="en-US" dirty="0">
                <a:solidFill>
                  <a:schemeClr val="bg1"/>
                </a:solidFill>
              </a:rPr>
              <a:t>包含其它配置文件，分开规划解耦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default_type</a:t>
            </a:r>
            <a:r>
              <a:rPr lang="en-US" altLang="zh-CN" dirty="0">
                <a:solidFill>
                  <a:schemeClr val="bg1"/>
                </a:solidFill>
              </a:rPr>
              <a:t>  xxx;	</a:t>
            </a:r>
            <a:r>
              <a:rPr lang="zh-CN" altLang="en-US" dirty="0">
                <a:solidFill>
                  <a:schemeClr val="bg1"/>
                </a:solidFill>
              </a:rPr>
              <a:t>设置默认类型为二进制流，文件类型未知时就会使用默认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log_format</a:t>
            </a:r>
            <a:r>
              <a:rPr lang="en-US" altLang="zh-CN" dirty="0">
                <a:solidFill>
                  <a:schemeClr val="bg1"/>
                </a:solidFill>
              </a:rPr>
              <a:t> 	</a:t>
            </a:r>
            <a:r>
              <a:rPr lang="zh-CN" altLang="en-US" dirty="0">
                <a:solidFill>
                  <a:schemeClr val="bg1"/>
                </a:solidFill>
              </a:rPr>
              <a:t>设置日志格式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sendfile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en-US" dirty="0">
                <a:solidFill>
                  <a:schemeClr val="bg1"/>
                </a:solidFill>
              </a:rPr>
              <a:t>设置高效文件传输模式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keepalive_timeout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设置客户端连接活跃超时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gzip</a:t>
            </a:r>
            <a:r>
              <a:rPr lang="en-US" altLang="zh-CN" dirty="0">
                <a:solidFill>
                  <a:schemeClr val="bg1"/>
                </a:solidFill>
              </a:rPr>
              <a:t>	 	</a:t>
            </a:r>
            <a:r>
              <a:rPr lang="en-US" altLang="zh-CN" dirty="0" err="1">
                <a:solidFill>
                  <a:schemeClr val="bg1"/>
                </a:solidFill>
              </a:rPr>
              <a:t>gzip</a:t>
            </a:r>
            <a:r>
              <a:rPr lang="zh-CN" altLang="en-US" dirty="0">
                <a:solidFill>
                  <a:schemeClr val="bg1"/>
                </a:solidFill>
              </a:rPr>
              <a:t>压缩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用来指定虚拟主机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listen 	80;		</a:t>
            </a:r>
            <a:r>
              <a:rPr lang="zh-CN" altLang="en-US" dirty="0">
                <a:solidFill>
                  <a:schemeClr val="bg1"/>
                </a:solidFill>
              </a:rPr>
              <a:t>指定虚拟主机监听的端口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server_name</a:t>
            </a:r>
            <a:r>
              <a:rPr lang="en-US" altLang="zh-CN" dirty="0">
                <a:solidFill>
                  <a:schemeClr val="bg1"/>
                </a:solidFill>
              </a:rPr>
              <a:t> localhost;	</a:t>
            </a:r>
            <a:r>
              <a:rPr lang="zh-CN" altLang="en-US" dirty="0">
                <a:solidFill>
                  <a:schemeClr val="bg1"/>
                </a:solidFill>
              </a:rPr>
              <a:t>指定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地址或域名，多个域名使用空格隔开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charset  	utf-8;		</a:t>
            </a:r>
            <a:r>
              <a:rPr lang="zh-CN" altLang="en-US" dirty="0">
                <a:solidFill>
                  <a:schemeClr val="bg1"/>
                </a:solidFill>
              </a:rPr>
              <a:t>指定网页的默认编码格式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error_page</a:t>
            </a:r>
            <a:r>
              <a:rPr lang="en-US" altLang="zh-CN" dirty="0">
                <a:solidFill>
                  <a:schemeClr val="bg1"/>
                </a:solidFill>
              </a:rPr>
              <a:t> 500 502 /50x.html </a:t>
            </a:r>
            <a:r>
              <a:rPr lang="zh-CN" altLang="en-US" dirty="0">
                <a:solidFill>
                  <a:schemeClr val="bg1"/>
                </a:solidFill>
              </a:rPr>
              <a:t>指定错误页面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access_log</a:t>
            </a:r>
            <a:r>
              <a:rPr lang="en-US" altLang="zh-CN" dirty="0">
                <a:solidFill>
                  <a:schemeClr val="bg1"/>
                </a:solidFill>
              </a:rPr>
              <a:t>   xxx main;	</a:t>
            </a:r>
            <a:r>
              <a:rPr lang="zh-CN" altLang="en-US" dirty="0">
                <a:solidFill>
                  <a:schemeClr val="bg1"/>
                </a:solidFill>
              </a:rPr>
              <a:t>指定虚拟主机的访问日志存放路径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error_log</a:t>
            </a: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dirty="0">
                <a:solidFill>
                  <a:schemeClr val="bg1"/>
                </a:solidFill>
              </a:rPr>
              <a:t>xxx main;	</a:t>
            </a:r>
            <a:r>
              <a:rPr lang="zh-CN" altLang="en-US" dirty="0">
                <a:solidFill>
                  <a:schemeClr val="bg1"/>
                </a:solidFill>
              </a:rPr>
              <a:t>指定虚拟主机的错误日志存放路径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root	xxx;		</a:t>
            </a:r>
            <a:r>
              <a:rPr lang="zh-CN" altLang="en-US" dirty="0">
                <a:solidFill>
                  <a:schemeClr val="bg1"/>
                </a:solidFill>
              </a:rPr>
              <a:t>指定这个虚拟主机的根目录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index	xxx;		</a:t>
            </a:r>
            <a:r>
              <a:rPr lang="zh-CN" altLang="en-US" dirty="0">
                <a:solidFill>
                  <a:schemeClr val="bg1"/>
                </a:solidFill>
              </a:rPr>
              <a:t>指定默认首页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location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核心中的核心，以后的主要配置都在这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主要功能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定位</a:t>
            </a:r>
            <a:r>
              <a:rPr lang="en-US" altLang="zh-CN" dirty="0" err="1">
                <a:solidFill>
                  <a:schemeClr val="bg1"/>
                </a:solidFill>
              </a:rPr>
              <a:t>url</a:t>
            </a:r>
            <a:r>
              <a:rPr lang="zh-CN" altLang="en-US" dirty="0">
                <a:solidFill>
                  <a:schemeClr val="bg1"/>
                </a:solidFill>
              </a:rPr>
              <a:t>，解析</a:t>
            </a:r>
            <a:r>
              <a:rPr lang="en-US" altLang="zh-CN" dirty="0" err="1">
                <a:solidFill>
                  <a:schemeClr val="bg1"/>
                </a:solidFill>
              </a:rPr>
              <a:t>url</a:t>
            </a:r>
            <a:r>
              <a:rPr lang="zh-CN" altLang="en-US" dirty="0">
                <a:solidFill>
                  <a:schemeClr val="bg1"/>
                </a:solidFill>
              </a:rPr>
              <a:t>，支持正则匹配，还能支持条件，实现动静分离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语法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location [modifier]  </a:t>
            </a:r>
            <a:r>
              <a:rPr lang="en-US" altLang="zh-CN" dirty="0" err="1">
                <a:solidFill>
                  <a:schemeClr val="bg1"/>
                </a:solidFill>
              </a:rPr>
              <a:t>uri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modifier </a:t>
            </a:r>
            <a:r>
              <a:rPr lang="zh-CN" altLang="en-US" dirty="0">
                <a:solidFill>
                  <a:schemeClr val="bg1"/>
                </a:solidFill>
              </a:rPr>
              <a:t>修饰符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=	</a:t>
            </a:r>
            <a:r>
              <a:rPr lang="zh-CN" altLang="en-US" dirty="0">
                <a:solidFill>
                  <a:schemeClr val="bg1"/>
                </a:solidFill>
              </a:rPr>
              <a:t>使用精确匹配并且终止搜索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~	</a:t>
            </a:r>
            <a:r>
              <a:rPr lang="zh-CN" altLang="en-US" dirty="0">
                <a:solidFill>
                  <a:schemeClr val="bg1"/>
                </a:solidFill>
              </a:rPr>
              <a:t>区分大小写的正则表达式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~*	</a:t>
            </a:r>
            <a:r>
              <a:rPr lang="zh-CN" altLang="en-US" dirty="0">
                <a:solidFill>
                  <a:schemeClr val="bg1"/>
                </a:solidFill>
              </a:rPr>
              <a:t>不区分大小写的正则表达式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^~	</a:t>
            </a:r>
            <a:r>
              <a:rPr lang="zh-CN" altLang="en-US" dirty="0">
                <a:solidFill>
                  <a:schemeClr val="bg1"/>
                </a:solidFill>
              </a:rPr>
              <a:t>最佳匹配，不是正则匹配，通常用来匹配目录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常用指令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alias	</a:t>
            </a:r>
            <a:r>
              <a:rPr lang="zh-CN" altLang="en-US" dirty="0">
                <a:solidFill>
                  <a:schemeClr val="bg1"/>
                </a:solidFill>
              </a:rPr>
              <a:t>别名，定义</a:t>
            </a:r>
            <a:r>
              <a:rPr lang="en-US" altLang="zh-CN" dirty="0">
                <a:solidFill>
                  <a:schemeClr val="bg1"/>
                </a:solidFill>
              </a:rPr>
              <a:t>location</a:t>
            </a:r>
            <a:r>
              <a:rPr lang="zh-CN" altLang="en-US" dirty="0">
                <a:solidFill>
                  <a:schemeClr val="bg1"/>
                </a:solidFill>
              </a:rPr>
              <a:t>的其他名字，在文件系统中能够找到，如果</a:t>
            </a:r>
            <a:r>
              <a:rPr lang="en-US" altLang="zh-CN" dirty="0">
                <a:solidFill>
                  <a:schemeClr val="bg1"/>
                </a:solidFill>
              </a:rPr>
              <a:t>location</a:t>
            </a:r>
            <a:r>
              <a:rPr lang="zh-CN" altLang="en-US" dirty="0">
                <a:solidFill>
                  <a:schemeClr val="bg1"/>
                </a:solidFill>
              </a:rPr>
              <a:t>指定了正则表达式，</a:t>
            </a:r>
            <a:r>
              <a:rPr lang="en-US" altLang="zh-CN" dirty="0">
                <a:solidFill>
                  <a:schemeClr val="bg1"/>
                </a:solidFill>
              </a:rPr>
              <a:t>alias</a:t>
            </a:r>
            <a:r>
              <a:rPr lang="zh-CN" altLang="en-US" dirty="0">
                <a:solidFill>
                  <a:schemeClr val="bg1"/>
                </a:solidFill>
              </a:rPr>
              <a:t>将会引用正则表达式中的捕获，</a:t>
            </a:r>
            <a:r>
              <a:rPr lang="en-US" altLang="zh-CN" dirty="0">
                <a:solidFill>
                  <a:schemeClr val="bg1"/>
                </a:solidFill>
              </a:rPr>
              <a:t>alias</a:t>
            </a:r>
            <a:r>
              <a:rPr lang="zh-CN" altLang="en-US" dirty="0">
                <a:solidFill>
                  <a:schemeClr val="bg1"/>
                </a:solidFill>
              </a:rPr>
              <a:t>替代</a:t>
            </a:r>
            <a:r>
              <a:rPr lang="en-US" altLang="zh-CN" dirty="0" err="1">
                <a:solidFill>
                  <a:schemeClr val="bg1"/>
                </a:solidFill>
              </a:rPr>
              <a:t>lication</a:t>
            </a:r>
            <a:r>
              <a:rPr lang="zh-CN" altLang="en-US" dirty="0">
                <a:solidFill>
                  <a:schemeClr val="bg1"/>
                </a:solidFill>
              </a:rPr>
              <a:t>中匹配的部分，没有匹配的部分将会在文件系统中搜索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Django</a:t>
            </a:r>
            <a:r>
              <a:rPr lang="zh-CN" altLang="en-US" sz="2800" b="1" dirty="0">
                <a:solidFill>
                  <a:schemeClr val="bg1"/>
                </a:solidFill>
              </a:rPr>
              <a:t>项目部署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419225"/>
            <a:ext cx="115658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django </a:t>
            </a:r>
            <a:r>
              <a:rPr lang="zh-CN" altLang="en-US">
                <a:solidFill>
                  <a:schemeClr val="bg1"/>
                </a:solidFill>
              </a:rPr>
              <a:t>服务器 </a:t>
            </a:r>
          </a:p>
          <a:p>
            <a:r>
              <a:rPr lang="en-US" altLang="zh-CN">
                <a:solidFill>
                  <a:schemeClr val="bg1"/>
                </a:solidFill>
              </a:rPr>
              <a:t>	runserver</a:t>
            </a:r>
          </a:p>
          <a:p>
            <a:r>
              <a:rPr lang="en-US" altLang="zh-CN">
                <a:solidFill>
                  <a:schemeClr val="bg1"/>
                </a:solidFill>
              </a:rPr>
              <a:t>	wsgi</a:t>
            </a:r>
          </a:p>
          <a:p>
            <a:r>
              <a:rPr lang="en-US" altLang="zh-CN">
                <a:solidFill>
                  <a:schemeClr val="bg1"/>
                </a:solidFill>
              </a:rPr>
              <a:t>uwsgi : web</a:t>
            </a:r>
            <a:r>
              <a:rPr lang="zh-CN" altLang="en-US">
                <a:solidFill>
                  <a:schemeClr val="bg1"/>
                </a:solidFill>
              </a:rPr>
              <a:t>服务器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多线程处理的不错</a:t>
            </a:r>
          </a:p>
          <a:p>
            <a:r>
              <a:rPr lang="en-US" altLang="zh-CN">
                <a:solidFill>
                  <a:schemeClr val="bg1"/>
                </a:solidFill>
              </a:rPr>
              <a:t>	1. pip install uwsgi</a:t>
            </a:r>
          </a:p>
          <a:p>
            <a:r>
              <a:rPr lang="en-US" altLang="zh-CN">
                <a:solidFill>
                  <a:schemeClr val="bg1"/>
                </a:solidFill>
              </a:rPr>
              <a:t>	2. </a:t>
            </a:r>
            <a:r>
              <a:rPr lang="zh-CN" altLang="en-US">
                <a:solidFill>
                  <a:schemeClr val="bg1"/>
                </a:solidFill>
              </a:rPr>
              <a:t>工程目录下创建</a:t>
            </a:r>
            <a:r>
              <a:rPr lang="en-US" altLang="zh-CN">
                <a:solidFill>
                  <a:schemeClr val="bg1"/>
                </a:solidFill>
              </a:rPr>
              <a:t>uwsgi.ini</a:t>
            </a:r>
            <a:r>
              <a:rPr lang="zh-CN" altLang="en-US">
                <a:solidFill>
                  <a:schemeClr val="bg1"/>
                </a:solidFill>
              </a:rPr>
              <a:t> 配置文件</a:t>
            </a:r>
          </a:p>
          <a:p>
            <a:r>
              <a:rPr lang="en-US" altLang="zh-CN">
                <a:solidFill>
                  <a:schemeClr val="bg1"/>
                </a:solidFill>
              </a:rPr>
              <a:t>	3. </a:t>
            </a:r>
            <a:r>
              <a:rPr lang="zh-CN" altLang="en-US">
                <a:solidFill>
                  <a:schemeClr val="bg1"/>
                </a:solidFill>
              </a:rPr>
              <a:t>书写配置信息</a:t>
            </a:r>
          </a:p>
          <a:p>
            <a:r>
              <a:rPr lang="en-US" altLang="zh-CN">
                <a:solidFill>
                  <a:schemeClr val="bg1"/>
                </a:solidFill>
              </a:rPr>
              <a:t>	4. </a:t>
            </a: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uwsgi</a:t>
            </a:r>
            <a:r>
              <a:rPr lang="zh-CN" altLang="en-US">
                <a:solidFill>
                  <a:schemeClr val="bg1"/>
                </a:solidFill>
              </a:rPr>
              <a:t>服务器</a:t>
            </a:r>
          </a:p>
          <a:p>
            <a:r>
              <a:rPr lang="en-US" altLang="zh-CN">
                <a:solidFill>
                  <a:schemeClr val="bg1"/>
                </a:solidFill>
              </a:rPr>
              <a:t>		- </a:t>
            </a:r>
            <a:r>
              <a:rPr lang="zh-CN" altLang="en-US">
                <a:solidFill>
                  <a:schemeClr val="bg1"/>
                </a:solidFill>
              </a:rPr>
              <a:t>启动</a:t>
            </a:r>
            <a:r>
              <a:rPr lang="en-US" altLang="zh-CN">
                <a:solidFill>
                  <a:schemeClr val="bg1"/>
                </a:solidFill>
              </a:rPr>
              <a:t>		uwsgi    --ini    uwsgi.ini</a:t>
            </a:r>
          </a:p>
          <a:p>
            <a:r>
              <a:rPr lang="en-US" altLang="zh-CN">
                <a:solidFill>
                  <a:schemeClr val="bg1"/>
                </a:solidFill>
              </a:rPr>
              <a:t>		- </a:t>
            </a:r>
            <a:r>
              <a:rPr lang="zh-CN" altLang="en-US">
                <a:solidFill>
                  <a:schemeClr val="bg1"/>
                </a:solidFill>
              </a:rPr>
              <a:t>停止</a:t>
            </a:r>
            <a:r>
              <a:rPr lang="en-US" altLang="zh-CN">
                <a:solidFill>
                  <a:schemeClr val="bg1"/>
                </a:solidFill>
              </a:rPr>
              <a:t>		uwsgi    --stop    uwsgi.ini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nginx</a:t>
            </a:r>
            <a:r>
              <a:rPr lang="zh-CN" altLang="en-US">
                <a:solidFill>
                  <a:schemeClr val="bg1"/>
                </a:solidFill>
              </a:rPr>
              <a:t>配置</a:t>
            </a:r>
          </a:p>
          <a:p>
            <a:r>
              <a:rPr lang="en-US" altLang="zh-CN">
                <a:solidFill>
                  <a:schemeClr val="bg1"/>
                </a:solidFill>
              </a:rPr>
              <a:t>	location /static{</a:t>
            </a:r>
          </a:p>
          <a:p>
            <a:r>
              <a:rPr lang="en-US" altLang="zh-CN">
                <a:solidFill>
                  <a:schemeClr val="bg1"/>
                </a:solidFill>
              </a:rPr>
              <a:t>		alias  xxx/static/;</a:t>
            </a:r>
          </a:p>
          <a:p>
            <a:r>
              <a:rPr lang="en-US" altLang="zh-CN">
                <a:solidFill>
                  <a:schemeClr val="bg1"/>
                </a:solidFill>
              </a:rPr>
              <a:t>	}</a:t>
            </a:r>
          </a:p>
          <a:p>
            <a:r>
              <a:rPr lang="en-US" altLang="zh-CN">
                <a:solidFill>
                  <a:schemeClr val="bg1"/>
                </a:solidFill>
              </a:rPr>
              <a:t>	location / {</a:t>
            </a:r>
          </a:p>
          <a:p>
            <a:r>
              <a:rPr lang="en-US" altLang="zh-CN">
                <a:solidFill>
                  <a:schemeClr val="bg1"/>
                </a:solidFill>
              </a:rPr>
              <a:t>		include uwsgi_params;</a:t>
            </a:r>
          </a:p>
          <a:p>
            <a:r>
              <a:rPr lang="en-US" altLang="zh-CN">
                <a:solidFill>
                  <a:schemeClr val="bg1"/>
                </a:solidFill>
              </a:rPr>
              <a:t>		uwsgi_pass localhost:8000;</a:t>
            </a:r>
          </a:p>
          <a:p>
            <a:r>
              <a:rPr lang="en-US" altLang="zh-CN">
                <a:solidFill>
                  <a:schemeClr val="bg1"/>
                </a:solidFill>
              </a:rPr>
              <a:t>	}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反向代理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915795"/>
            <a:ext cx="115658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proxy_pass</a:t>
            </a:r>
            <a:r>
              <a:rPr lang="en-US" altLang="zh-CN" dirty="0">
                <a:solidFill>
                  <a:schemeClr val="bg1"/>
                </a:solidFill>
              </a:rPr>
              <a:t>  URL;			</a:t>
            </a:r>
            <a:r>
              <a:rPr lang="zh-CN" altLang="en-US" dirty="0">
                <a:solidFill>
                  <a:schemeClr val="bg1"/>
                </a:solidFill>
              </a:rPr>
              <a:t>反向代理转发地址，默认不转发</a:t>
            </a:r>
            <a:r>
              <a:rPr lang="en-US" altLang="zh-CN" dirty="0">
                <a:solidFill>
                  <a:schemeClr val="bg1"/>
                </a:solidFill>
              </a:rPr>
              <a:t>header</a:t>
            </a:r>
            <a:r>
              <a:rPr lang="zh-CN" altLang="en-US" dirty="0">
                <a:solidFill>
                  <a:schemeClr val="bg1"/>
                </a:solidFill>
              </a:rPr>
              <a:t>，需要转发</a:t>
            </a:r>
            <a:r>
              <a:rPr lang="en-US" altLang="zh-CN" dirty="0">
                <a:solidFill>
                  <a:schemeClr val="bg1"/>
                </a:solidFill>
              </a:rPr>
              <a:t>header</a:t>
            </a:r>
            <a:r>
              <a:rPr lang="zh-CN" altLang="en-US" dirty="0">
                <a:solidFill>
                  <a:schemeClr val="bg1"/>
                </a:solidFill>
              </a:rPr>
              <a:t>则设置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		</a:t>
            </a:r>
            <a:r>
              <a:rPr lang="en-US" altLang="zh-CN" dirty="0" err="1">
                <a:solidFill>
                  <a:schemeClr val="bg1"/>
                </a:solidFill>
              </a:rPr>
              <a:t>proxy_set_header</a:t>
            </a:r>
            <a:r>
              <a:rPr lang="en-US" altLang="zh-CN" dirty="0">
                <a:solidFill>
                  <a:schemeClr val="bg1"/>
                </a:solidFill>
              </a:rPr>
              <a:t> HOST $host;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proxy_method</a:t>
            </a:r>
            <a:r>
              <a:rPr lang="en-US" altLang="zh-CN" dirty="0">
                <a:solidFill>
                  <a:schemeClr val="bg1"/>
                </a:solidFill>
              </a:rPr>
              <a:t>  POST;		</a:t>
            </a:r>
            <a:r>
              <a:rPr lang="zh-CN" altLang="en-US" dirty="0">
                <a:solidFill>
                  <a:schemeClr val="bg1"/>
                </a:solidFill>
              </a:rPr>
              <a:t>转发的方法名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proxy_hide_header</a:t>
            </a:r>
            <a:r>
              <a:rPr lang="en-US" altLang="zh-CN" dirty="0">
                <a:solidFill>
                  <a:schemeClr val="bg1"/>
                </a:solidFill>
              </a:rPr>
              <a:t> Cache-Control;	</a:t>
            </a:r>
            <a:r>
              <a:rPr lang="zh-CN" altLang="en-US" dirty="0">
                <a:solidFill>
                  <a:schemeClr val="bg1"/>
                </a:solidFill>
              </a:rPr>
              <a:t>指定头部不被转发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proxy_pass_header</a:t>
            </a:r>
            <a:r>
              <a:rPr lang="en-US" altLang="zh-CN" dirty="0">
                <a:solidFill>
                  <a:schemeClr val="bg1"/>
                </a:solidFill>
              </a:rPr>
              <a:t> Cache-Control;	</a:t>
            </a:r>
            <a:r>
              <a:rPr lang="zh-CN" altLang="en-US" dirty="0">
                <a:solidFill>
                  <a:schemeClr val="bg1"/>
                </a:solidFill>
              </a:rPr>
              <a:t>设置哪些头部转发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proxy_pass_request_header</a:t>
            </a:r>
            <a:r>
              <a:rPr lang="en-US" altLang="zh-CN" dirty="0">
                <a:solidFill>
                  <a:schemeClr val="bg1"/>
                </a:solidFill>
              </a:rPr>
              <a:t> on;	</a:t>
            </a:r>
            <a:r>
              <a:rPr lang="zh-CN" altLang="en-US" dirty="0">
                <a:solidFill>
                  <a:schemeClr val="bg1"/>
                </a:solidFill>
              </a:rPr>
              <a:t>设置转发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请求头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proxy_pass_request_body</a:t>
            </a:r>
            <a:r>
              <a:rPr lang="en-US" altLang="zh-CN" dirty="0">
                <a:solidFill>
                  <a:schemeClr val="bg1"/>
                </a:solidFill>
              </a:rPr>
              <a:t> on;	</a:t>
            </a:r>
            <a:r>
              <a:rPr lang="zh-CN" altLang="en-US" dirty="0">
                <a:solidFill>
                  <a:schemeClr val="bg1"/>
                </a:solidFill>
              </a:rPr>
              <a:t>设置转发请求体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upstream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</a:rPr>
              <a:t>负载均衡模块，通过一个简单的调度算法来实现客户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到后端服务器的负载平衡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写法 </a:t>
            </a:r>
            <a:r>
              <a:rPr lang="en-US" altLang="zh-CN" dirty="0">
                <a:solidFill>
                  <a:schemeClr val="bg1"/>
                </a:solidFill>
              </a:rPr>
              <a:t>upstream  </a:t>
            </a:r>
            <a:r>
              <a:rPr lang="en-US" altLang="zh-CN" dirty="0" err="1">
                <a:solidFill>
                  <a:schemeClr val="bg1"/>
                </a:solidFill>
              </a:rPr>
              <a:t>myproject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ip_hash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	server 127.0.0.1:8000;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server 127.0.0.1:8001 down;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server 127.0.0.1:8002 weight=3;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server 127.0.0.1:8003 backup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fair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}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负载均衡算法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weight 	</a:t>
            </a:r>
            <a:r>
              <a:rPr lang="zh-CN" altLang="en-US" dirty="0">
                <a:solidFill>
                  <a:schemeClr val="bg1"/>
                </a:solidFill>
              </a:rPr>
              <a:t>负载权重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down	</a:t>
            </a:r>
            <a:r>
              <a:rPr lang="zh-CN" altLang="en-US" dirty="0">
                <a:solidFill>
                  <a:schemeClr val="bg1"/>
                </a:solidFill>
              </a:rPr>
              <a:t>当前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不</a:t>
            </a:r>
            <a:r>
              <a:rPr lang="zh-CN" altLang="en-US" dirty="0" smtClean="0">
                <a:solidFill>
                  <a:schemeClr val="bg1"/>
                </a:solidFill>
              </a:rPr>
              <a:t>参与负载均衡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backup	</a:t>
            </a:r>
            <a:r>
              <a:rPr lang="zh-CN" altLang="en-US" dirty="0">
                <a:solidFill>
                  <a:schemeClr val="bg1"/>
                </a:solidFill>
              </a:rPr>
              <a:t>其它机器全</a:t>
            </a:r>
            <a:r>
              <a:rPr lang="en-US" altLang="zh-CN" dirty="0">
                <a:solidFill>
                  <a:schemeClr val="bg1"/>
                </a:solidFill>
              </a:rPr>
              <a:t>down</a:t>
            </a:r>
            <a:r>
              <a:rPr lang="zh-CN" altLang="en-US" dirty="0">
                <a:solidFill>
                  <a:schemeClr val="bg1"/>
                </a:solidFill>
              </a:rPr>
              <a:t>掉或满载使用此服务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ip_hash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按每个请求的</a:t>
            </a:r>
            <a:r>
              <a:rPr lang="en-US" altLang="zh-CN" dirty="0">
                <a:solidFill>
                  <a:schemeClr val="bg1"/>
                </a:solidFill>
              </a:rPr>
              <a:t>hash</a:t>
            </a:r>
            <a:r>
              <a:rPr lang="zh-CN" altLang="en-US" dirty="0">
                <a:solidFill>
                  <a:schemeClr val="bg1"/>
                </a:solidFill>
              </a:rPr>
              <a:t>结果分配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fair	</a:t>
            </a:r>
            <a:r>
              <a:rPr lang="zh-CN" altLang="en-US" dirty="0">
                <a:solidFill>
                  <a:schemeClr val="bg1"/>
                </a:solidFill>
              </a:rPr>
              <a:t>按后端响应时间来分（第三方的）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80" name="Picture 8" descr="C:\Users\Administrator\Desktop\未标题-1 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1032" y="793109"/>
            <a:ext cx="9336505" cy="5251430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865" y="246313"/>
            <a:ext cx="11754904" cy="66116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Administrator\Desktop\未标题-1 2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Nginx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Nginx</a:t>
            </a: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Nginx</a:t>
            </a:r>
            <a:r>
              <a:rPr lang="zh-CN" altLang="en-US" dirty="0" smtClean="0">
                <a:solidFill>
                  <a:schemeClr val="bg1"/>
                </a:solidFill>
              </a:rPr>
              <a:t>配置文件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Django</a:t>
            </a:r>
            <a:r>
              <a:rPr lang="zh-CN" altLang="en-US" dirty="0" smtClean="0">
                <a:solidFill>
                  <a:schemeClr val="bg1"/>
                </a:solidFill>
              </a:rPr>
              <a:t>项目部署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68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简介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80365" y="2005330"/>
            <a:ext cx="114312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是一个高性能的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和反向代理服务器，也是一个</a:t>
            </a:r>
            <a:r>
              <a:rPr lang="en-US" altLang="zh-CN" dirty="0">
                <a:solidFill>
                  <a:schemeClr val="bg1"/>
                </a:solidFill>
              </a:rPr>
              <a:t>IMAP/POP3/SMTP</a:t>
            </a:r>
            <a:r>
              <a:rPr lang="zh-CN" altLang="en-US" dirty="0">
                <a:solidFill>
                  <a:schemeClr val="bg1"/>
                </a:solidFill>
              </a:rPr>
              <a:t>服务器。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Nginx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是一款轻量级的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服务器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反向代理服务器以及电子邮件代理服务器</a:t>
            </a:r>
            <a:r>
              <a:rPr lang="zh-CN" altLang="en-US" dirty="0">
                <a:solidFill>
                  <a:schemeClr val="bg1"/>
                </a:solidFill>
              </a:rPr>
              <a:t>，其特点是占用内存少，并发能力强，在同类型的网页服务器中表现优秀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是由伊戈尔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塞索耶夫开发的，于</a:t>
            </a:r>
            <a:r>
              <a:rPr lang="en-US" altLang="zh-CN" dirty="0">
                <a:solidFill>
                  <a:schemeClr val="bg1"/>
                </a:solidFill>
              </a:rPr>
              <a:t>2004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日公开源码，以类</a:t>
            </a:r>
            <a:r>
              <a:rPr lang="en-US" altLang="zh-CN" dirty="0">
                <a:solidFill>
                  <a:schemeClr val="bg1"/>
                </a:solidFill>
              </a:rPr>
              <a:t>BSD</a:t>
            </a:r>
            <a:r>
              <a:rPr lang="zh-CN" altLang="en-US" dirty="0">
                <a:solidFill>
                  <a:schemeClr val="bg1"/>
                </a:solidFill>
              </a:rPr>
              <a:t>许可证形式发布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因它的稳定性，丰富的功能，示例配置文件和低系统资源的消耗而闻名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中国大陆使用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的网站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淘宝，京东，腾讯，百度，新浪，网易</a:t>
            </a:r>
            <a:r>
              <a:rPr lang="en-US" altLang="zh-CN" dirty="0">
                <a:solidFill>
                  <a:schemeClr val="bg1"/>
                </a:solidFill>
              </a:rPr>
              <a:t>...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740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简介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699260"/>
            <a:ext cx="11566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官网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http://nginx.org/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中文资料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http://www.nginx.cn/doc/index.html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http://tengine.taobao.org/book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安装：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sudo</a:t>
            </a:r>
            <a:r>
              <a:rPr lang="en-US" altLang="zh-CN" dirty="0" smtClean="0">
                <a:solidFill>
                  <a:schemeClr val="bg1"/>
                </a:solidFill>
              </a:rPr>
              <a:t> apt install </a:t>
            </a:r>
            <a:r>
              <a:rPr lang="en-US" altLang="zh-CN" dirty="0" err="1" smtClean="0">
                <a:solidFill>
                  <a:schemeClr val="bg1"/>
                </a:solidFill>
              </a:rPr>
              <a:t>nginx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为什么选择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作为</a:t>
            </a:r>
            <a:r>
              <a:rPr lang="en-US" altLang="zh-CN" dirty="0">
                <a:solidFill>
                  <a:schemeClr val="bg1"/>
                </a:solidFill>
              </a:rPr>
              <a:t>We</a:t>
            </a:r>
            <a:r>
              <a:rPr lang="zh-CN" altLang="en-US" dirty="0">
                <a:solidFill>
                  <a:schemeClr val="bg1"/>
                </a:solidFill>
              </a:rPr>
              <a:t>服务器：相比</a:t>
            </a:r>
            <a:r>
              <a:rPr lang="en-US" altLang="zh-CN" dirty="0">
                <a:solidFill>
                  <a:schemeClr val="bg1"/>
                </a:solidFill>
              </a:rPr>
              <a:t>Apache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使用资源更少，支持更多的并发连接，体现更高的效率，使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倍受欢迎，能够支持高达</a:t>
            </a:r>
            <a:r>
              <a:rPr lang="en-US" altLang="zh-CN" dirty="0">
                <a:solidFill>
                  <a:schemeClr val="bg1"/>
                </a:solidFill>
              </a:rPr>
              <a:t>50000</a:t>
            </a:r>
            <a:r>
              <a:rPr lang="zh-CN" altLang="en-US" dirty="0">
                <a:solidFill>
                  <a:schemeClr val="bg1"/>
                </a:solidFill>
              </a:rPr>
              <a:t>个并发连接数的响应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作为负载均衡服务器：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既可以在内部直接支持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PHP</a:t>
            </a:r>
            <a:r>
              <a:rPr lang="zh-CN" altLang="en-US" dirty="0">
                <a:solidFill>
                  <a:schemeClr val="bg1"/>
                </a:solidFill>
              </a:rPr>
              <a:t>，也可以支持作为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代理服务器对外进行服务，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编写，不论是系统资源开销还是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使用效率</a:t>
            </a:r>
            <a:r>
              <a:rPr lang="zh-CN" dirty="0">
                <a:solidFill>
                  <a:schemeClr val="bg1"/>
                </a:solidFill>
              </a:rPr>
              <a:t>都处理的非常优秀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Nginx</a:t>
            </a:r>
            <a:r>
              <a:rPr lang="zh-CN" altLang="en-US" dirty="0">
                <a:solidFill>
                  <a:schemeClr val="bg1"/>
                </a:solidFill>
              </a:rPr>
              <a:t>安装非常简单，配置文件非常简洁，</a:t>
            </a:r>
            <a:r>
              <a:rPr lang="en-US" altLang="zh-CN" dirty="0">
                <a:solidFill>
                  <a:schemeClr val="bg1"/>
                </a:solidFill>
              </a:rPr>
              <a:t>Bug</a:t>
            </a:r>
            <a:r>
              <a:rPr lang="zh-CN" altLang="en-US" dirty="0">
                <a:solidFill>
                  <a:schemeClr val="bg1"/>
                </a:solidFill>
              </a:rPr>
              <a:t>非常少：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启动非常容易，并且几乎可以做到</a:t>
            </a:r>
            <a:r>
              <a:rPr lang="en-US" altLang="zh-CN" dirty="0">
                <a:solidFill>
                  <a:schemeClr val="bg1"/>
                </a:solidFill>
              </a:rPr>
              <a:t>7 * 24</a:t>
            </a:r>
            <a:r>
              <a:rPr lang="zh-CN" altLang="en-US" dirty="0">
                <a:solidFill>
                  <a:schemeClr val="bg1"/>
                </a:solidFill>
              </a:rPr>
              <a:t>小时不间断运行，即使运行数个月也不需要重新启动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546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安装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1785" y="1952625"/>
            <a:ext cx="115595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安装主要有两种方式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源码安装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1. </a:t>
            </a:r>
            <a:r>
              <a:rPr lang="zh-CN" altLang="en-US" dirty="0">
                <a:solidFill>
                  <a:schemeClr val="bg1"/>
                </a:solidFill>
              </a:rPr>
              <a:t>下载源码压缩包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2. </a:t>
            </a:r>
            <a:r>
              <a:rPr lang="zh-CN" altLang="en-US" dirty="0">
                <a:solidFill>
                  <a:schemeClr val="bg1"/>
                </a:solidFill>
              </a:rPr>
              <a:t>安装源码编译依赖包 </a:t>
            </a:r>
            <a:r>
              <a:rPr lang="en-US" altLang="zh-CN" dirty="0" err="1">
                <a:solidFill>
                  <a:schemeClr val="bg1"/>
                </a:solidFill>
              </a:rPr>
              <a:t>gcc,zlib,make</a:t>
            </a:r>
            <a:r>
              <a:rPr lang="en-US" altLang="zh-CN" dirty="0">
                <a:solidFill>
                  <a:schemeClr val="bg1"/>
                </a:solidFill>
              </a:rPr>
              <a:t>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3. </a:t>
            </a:r>
            <a:r>
              <a:rPr lang="zh-CN" altLang="en-US" dirty="0">
                <a:solidFill>
                  <a:schemeClr val="bg1"/>
                </a:solidFill>
              </a:rPr>
              <a:t>配置编译模块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4. make &amp;&amp; make test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5. make	install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包管理工具安装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1. </a:t>
            </a:r>
            <a:r>
              <a:rPr lang="zh-CN" altLang="en-US" dirty="0">
                <a:solidFill>
                  <a:schemeClr val="bg1"/>
                </a:solidFill>
              </a:rPr>
              <a:t>去官网将所使用依赖添加到包管理工具中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2. </a:t>
            </a:r>
            <a:r>
              <a:rPr lang="zh-CN" altLang="en-US" dirty="0">
                <a:solidFill>
                  <a:schemeClr val="bg1"/>
                </a:solidFill>
              </a:rPr>
              <a:t>更新包管理工具资源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3. </a:t>
            </a:r>
            <a:r>
              <a:rPr lang="zh-CN" altLang="en-US" dirty="0">
                <a:solidFill>
                  <a:schemeClr val="bg1"/>
                </a:solidFill>
              </a:rPr>
              <a:t>使用包管理工具安装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68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控制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67030" y="1503680"/>
            <a:ext cx="114579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启动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	[ -c  </a:t>
            </a:r>
            <a:r>
              <a:rPr lang="en-US" altLang="zh-CN" dirty="0" err="1">
                <a:solidFill>
                  <a:schemeClr val="bg1"/>
                </a:solidFill>
              </a:rPr>
              <a:t>configpath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信息查看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	-v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-V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控制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-s signal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stop 		</a:t>
            </a:r>
            <a:r>
              <a:rPr lang="zh-CN" altLang="en-US" dirty="0">
                <a:solidFill>
                  <a:schemeClr val="bg1"/>
                </a:solidFill>
              </a:rPr>
              <a:t>快速关闭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quit		</a:t>
            </a:r>
            <a:r>
              <a:rPr lang="zh-CN" altLang="en-US" dirty="0">
                <a:solidFill>
                  <a:schemeClr val="bg1"/>
                </a:solidFill>
              </a:rPr>
              <a:t>优雅的关闭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reload		</a:t>
            </a:r>
            <a:r>
              <a:rPr lang="zh-CN" altLang="en-US" dirty="0">
                <a:solidFill>
                  <a:schemeClr val="bg1"/>
                </a:solidFill>
              </a:rPr>
              <a:t>重新加载配置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通过系统管理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status 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状态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start   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启动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服务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stop    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zh-CN" altLang="en-US" dirty="0">
                <a:solidFill>
                  <a:schemeClr val="bg1"/>
                </a:solidFill>
              </a:rPr>
              <a:t>关闭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服务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enable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设置开机自启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disable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禁止开机自启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68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配置文件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9885" y="1986915"/>
            <a:ext cx="114915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配置文件包含指定指令控制的模块。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指令分为简单指令和块指令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en-US" dirty="0">
                <a:solidFill>
                  <a:schemeClr val="bg1"/>
                </a:solidFill>
              </a:rPr>
              <a:t>一个简单指令由名称和参数组成，以空格分隔，并以分号结尾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en-US" dirty="0">
                <a:solidFill>
                  <a:schemeClr val="bg1"/>
                </a:solidFill>
              </a:rPr>
              <a:t>一个块指令和简单指令具有相同的结构，但不是以分号结束，而是以一个大括号包围的一堆附</a:t>
            </a:r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zh-CN" altLang="en-US" dirty="0">
                <a:solidFill>
                  <a:schemeClr val="bg1"/>
                </a:solidFill>
              </a:rPr>
              <a:t>加指令结束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如果一个大括号内可以有其他的指令，它就被称为一个上下文，比如（</a:t>
            </a:r>
            <a:r>
              <a:rPr lang="en-US" altLang="zh-CN" dirty="0">
                <a:solidFill>
                  <a:schemeClr val="bg1"/>
                </a:solidFill>
              </a:rPr>
              <a:t>events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location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指令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	-t		</a:t>
            </a:r>
            <a:r>
              <a:rPr lang="zh-CN" altLang="en-US" dirty="0">
                <a:solidFill>
                  <a:schemeClr val="bg1"/>
                </a:solidFill>
              </a:rPr>
              <a:t>不运行，仅测试配置文件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       -c     </a:t>
            </a:r>
            <a:r>
              <a:rPr lang="en-US" altLang="zh-CN" dirty="0" err="1">
                <a:solidFill>
                  <a:schemeClr val="bg1"/>
                </a:solidFill>
              </a:rPr>
              <a:t>configpath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从指定路径加载配置文件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    -t    -c    </a:t>
            </a:r>
            <a:r>
              <a:rPr lang="en-US" altLang="zh-CN" dirty="0" err="1">
                <a:solidFill>
                  <a:schemeClr val="bg1"/>
                </a:solidFill>
              </a:rPr>
              <a:t>configpath</a:t>
            </a: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en-US" dirty="0">
                <a:solidFill>
                  <a:schemeClr val="bg1"/>
                </a:solidFill>
              </a:rPr>
              <a:t>测试指定配置文件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配置文件结构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main		</a:t>
            </a:r>
            <a:r>
              <a:rPr lang="zh-CN" altLang="en-US" dirty="0">
                <a:solidFill>
                  <a:schemeClr val="accent4"/>
                </a:solidFill>
              </a:rPr>
              <a:t>全局设置</a:t>
            </a:r>
          </a:p>
          <a:p>
            <a:endParaRPr lang="zh-CN" altLang="en-US" dirty="0">
              <a:solidFill>
                <a:schemeClr val="accent4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events{		</a:t>
            </a:r>
            <a:r>
              <a:rPr lang="zh-CN" altLang="en-US" dirty="0">
                <a:solidFill>
                  <a:schemeClr val="accent4"/>
                </a:solidFill>
              </a:rPr>
              <a:t>工作模式，连接配置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http{		</a:t>
            </a:r>
            <a:r>
              <a:rPr lang="en-US" altLang="zh-CN" dirty="0">
                <a:solidFill>
                  <a:schemeClr val="accent4"/>
                </a:solidFill>
              </a:rPr>
              <a:t>http</a:t>
            </a:r>
            <a:r>
              <a:rPr lang="zh-CN" altLang="en-US" dirty="0">
                <a:solidFill>
                  <a:schemeClr val="accent4"/>
                </a:solidFill>
              </a:rPr>
              <a:t>的配置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upstream xxx{	</a:t>
            </a:r>
            <a:r>
              <a:rPr lang="zh-CN" altLang="en-US" dirty="0">
                <a:solidFill>
                  <a:schemeClr val="accent4"/>
                </a:solidFill>
              </a:rPr>
              <a:t>负载均衡配置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server{		</a:t>
            </a:r>
            <a:r>
              <a:rPr lang="zh-CN" altLang="en-US" dirty="0">
                <a:solidFill>
                  <a:schemeClr val="accent4"/>
                </a:solidFill>
              </a:rPr>
              <a:t>主机设置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location xxx{	</a:t>
            </a:r>
            <a:r>
              <a:rPr lang="en-US" altLang="zh-CN" dirty="0">
                <a:solidFill>
                  <a:schemeClr val="accent4"/>
                </a:solidFill>
              </a:rPr>
              <a:t>URL</a:t>
            </a:r>
            <a:r>
              <a:rPr lang="zh-CN" altLang="en-US" dirty="0">
                <a:solidFill>
                  <a:schemeClr val="accent4"/>
                </a:solidFill>
              </a:rPr>
              <a:t>匹配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730" y="685165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main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43230" y="1980565"/>
            <a:ext cx="115658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user 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;	worker</a:t>
            </a:r>
            <a:r>
              <a:rPr lang="zh-CN" altLang="en-US" dirty="0">
                <a:solidFill>
                  <a:schemeClr val="bg1"/>
                </a:solidFill>
              </a:rPr>
              <a:t>进程运行的用户和组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worker_processes</a:t>
            </a:r>
            <a:r>
              <a:rPr lang="en-US" altLang="zh-CN" dirty="0">
                <a:solidFill>
                  <a:schemeClr val="bg1"/>
                </a:solidFill>
              </a:rPr>
              <a:t>	1;	</a:t>
            </a:r>
            <a:r>
              <a:rPr lang="zh-CN" altLang="en-US" dirty="0">
                <a:solidFill>
                  <a:schemeClr val="bg1"/>
                </a:solidFill>
              </a:rPr>
              <a:t>指定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开启的子进程数，多核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建议设置和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数量一样的进程数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error_log</a:t>
            </a:r>
            <a:r>
              <a:rPr lang="en-US" altLang="zh-CN" dirty="0">
                <a:solidFill>
                  <a:schemeClr val="bg1"/>
                </a:solidFill>
              </a:rPr>
              <a:t>	  xxx  level;		</a:t>
            </a:r>
            <a:r>
              <a:rPr lang="zh-CN" altLang="en-US" dirty="0">
                <a:solidFill>
                  <a:schemeClr val="bg1"/>
                </a:solidFill>
              </a:rPr>
              <a:t>用来定义全局错误日志文件，通常放在</a:t>
            </a:r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中，</a:t>
            </a:r>
            <a:r>
              <a:rPr lang="en-US" altLang="zh-CN" dirty="0">
                <a:solidFill>
                  <a:schemeClr val="bg1"/>
                </a:solidFill>
              </a:rPr>
              <a:t>level</a:t>
            </a:r>
            <a:r>
              <a:rPr lang="zh-CN" altLang="en-US" dirty="0">
                <a:solidFill>
                  <a:schemeClr val="bg1"/>
                </a:solidFill>
              </a:rPr>
              <a:t>有 </a:t>
            </a:r>
            <a:r>
              <a:rPr lang="en-US" altLang="zh-CN" dirty="0">
                <a:solidFill>
                  <a:schemeClr val="bg1"/>
                </a:solidFill>
              </a:rPr>
              <a:t>debug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info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notice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										warn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error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 err="1">
                <a:solidFill>
                  <a:schemeClr val="bg1"/>
                </a:solidFill>
              </a:rPr>
              <a:t>crit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pid</a:t>
            </a:r>
            <a:r>
              <a:rPr lang="en-US" altLang="zh-CN" dirty="0">
                <a:solidFill>
                  <a:schemeClr val="bg1"/>
                </a:solidFill>
              </a:rPr>
              <a:t>          xxx;		</a:t>
            </a:r>
            <a:r>
              <a:rPr lang="zh-CN" altLang="en-US" dirty="0">
                <a:solidFill>
                  <a:schemeClr val="bg1"/>
                </a:solidFill>
              </a:rPr>
              <a:t>指定进程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r>
              <a:rPr lang="zh-CN" altLang="en-US" dirty="0">
                <a:solidFill>
                  <a:schemeClr val="bg1"/>
                </a:solidFill>
              </a:rPr>
              <a:t>的存储文件位置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302</Words>
  <Application>Microsoft Office PowerPoint</Application>
  <PresentationFormat>自定义</PresentationFormat>
  <Paragraphs>246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user</cp:lastModifiedBy>
  <cp:revision>84</cp:revision>
  <dcterms:created xsi:type="dcterms:W3CDTF">2015-08-05T01:47:00Z</dcterms:created>
  <dcterms:modified xsi:type="dcterms:W3CDTF">2018-07-27T11:52:39Z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