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3" r:id="rId2"/>
    <p:sldId id="281" r:id="rId3"/>
    <p:sldId id="282" r:id="rId4"/>
    <p:sldId id="283" r:id="rId5"/>
    <p:sldId id="284" r:id="rId6"/>
    <p:sldId id="285" r:id="rId7"/>
    <p:sldId id="289" r:id="rId8"/>
    <p:sldId id="288" r:id="rId9"/>
    <p:sldId id="290" r:id="rId10"/>
    <p:sldId id="291" r:id="rId11"/>
    <p:sldId id="294" r:id="rId12"/>
    <p:sldId id="295" r:id="rId13"/>
    <p:sldId id="296" r:id="rId14"/>
    <p:sldId id="297" r:id="rId15"/>
    <p:sldId id="298" r:id="rId16"/>
    <p:sldId id="300" r:id="rId17"/>
    <p:sldId id="301" r:id="rId18"/>
    <p:sldId id="299" r:id="rId19"/>
    <p:sldId id="286" r:id="rId20"/>
    <p:sldId id="287" r:id="rId21"/>
  </p:sldIdLst>
  <p:sldSz cx="9144000" cy="6858000" type="screen4x3"/>
  <p:notesSz cx="7099300" cy="10234613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82F"/>
    <a:srgbClr val="30313C"/>
    <a:srgbClr val="F0AEE8"/>
    <a:srgbClr val="D729C2"/>
    <a:srgbClr val="000000"/>
    <a:srgbClr val="126C1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8"/>
    <p:restoredTop sz="95296"/>
  </p:normalViewPr>
  <p:slideViewPr>
    <p:cSldViewPr showGuides="1">
      <p:cViewPr varScale="1">
        <p:scale>
          <a:sx n="77" d="100"/>
          <a:sy n="77" d="100"/>
        </p:scale>
        <p:origin x="-1494" y="-102"/>
      </p:cViewPr>
      <p:guideLst>
        <p:guide orient="horz" pos="2126"/>
        <p:guide pos="28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buFontTx/>
              <a:buNone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B451B6-61D9-FD4E-8E55-ADCE47C2A02B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6478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1" name="备注占位符 4"/>
          <p:cNvSpPr>
            <a:spLocks noGrp="1"/>
          </p:cNvSpPr>
          <p:nvPr>
            <p:ph type="body" sz="quarter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buFontTx/>
              <a:buNone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803A280-2F75-E84C-B98E-F4777355B13B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981695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0"/>
            <a:ext cx="9156371" cy="4343900"/>
          </a:xfrm>
          <a:prstGeom prst="rect">
            <a:avLst/>
          </a:prstGeom>
          <a:solidFill>
            <a:srgbClr val="40C059"/>
          </a:solidFill>
          <a:ln w="12700">
            <a:miter lim="400000"/>
          </a:ln>
        </p:spPr>
        <p:txBody>
          <a:bodyPr lIns="27115" tIns="27115" rIns="27115" bIns="2711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995"/>
          </a:p>
        </p:txBody>
      </p:sp>
      <p:sp>
        <p:nvSpPr>
          <p:cNvPr id="13" name="Shape 13"/>
          <p:cNvSpPr>
            <a:spLocks noGrp="1"/>
          </p:cNvSpPr>
          <p:nvPr>
            <p:ph type="title" hasCustomPrompt="1"/>
          </p:nvPr>
        </p:nvSpPr>
        <p:spPr>
          <a:xfrm>
            <a:off x="109618" y="1900909"/>
            <a:ext cx="8924763" cy="1224526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rgbClr val="FF682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dirty="0" smtClean="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dirty="0"/>
          </a:p>
        </p:txBody>
      </p:sp>
      <p:pic>
        <p:nvPicPr>
          <p:cNvPr id="5" name="图片 4" descr="千锋互联-横版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715" y="-13970"/>
            <a:ext cx="2335530" cy="87439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37490" y="784225"/>
            <a:ext cx="8557260" cy="473075"/>
          </a:xfrm>
        </p:spPr>
        <p:txBody>
          <a:bodyPr/>
          <a:lstStyle>
            <a:lvl1pPr algn="l">
              <a:defRPr sz="2400">
                <a:solidFill>
                  <a:srgbClr val="FF682F"/>
                </a:solidFill>
              </a:defRPr>
            </a:lvl1pPr>
          </a:lstStyle>
          <a:p>
            <a:r>
              <a:rPr lang="zh-CN" altLang="en-US"/>
              <a:t>Django模型</a:t>
            </a:r>
          </a:p>
        </p:txBody>
      </p:sp>
      <p:sp>
        <p:nvSpPr>
          <p:cNvPr id="7" name="Shape 3"/>
          <p:cNvSpPr>
            <a:spLocks noGrp="1"/>
          </p:cNvSpPr>
          <p:nvPr>
            <p:ph type="body" idx="1" hasCustomPrompt="1"/>
          </p:nvPr>
        </p:nvSpPr>
        <p:spPr>
          <a:xfrm>
            <a:off x="237490" y="1652270"/>
            <a:ext cx="8557260" cy="4999355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rmAutofit/>
          </a:bodyPr>
          <a:lstStyle>
            <a:lvl1pPr marL="0" indent="0" eaLnBrk="1" fontAlgn="auto" latinLnBrk="0" hangingPunct="1">
              <a:spcBef>
                <a:spcPts val="0"/>
              </a:spcBef>
              <a:buNone/>
              <a:defRPr sz="2400">
                <a:solidFill>
                  <a:srgbClr val="FF682F"/>
                </a:solidFill>
                <a:ea typeface="宋体" panose="02010600030101010101" pitchFamily="2" charset="-122"/>
              </a:defRPr>
            </a:lvl1pPr>
            <a:lvl2pPr marL="343535" indent="0">
              <a:buNone/>
              <a:defRPr/>
            </a:lvl2pPr>
          </a:lstStyle>
          <a:p>
            <a:r>
              <a:rPr dirty="0"/>
              <a:t>内容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5963" y="1383040"/>
            <a:ext cx="9155927" cy="78064"/>
          </a:xfrm>
          <a:prstGeom prst="rect">
            <a:avLst/>
          </a:prstGeom>
          <a:solidFill>
            <a:srgbClr val="39B747"/>
          </a:solidFill>
          <a:ln w="12700">
            <a:miter lim="400000"/>
          </a:ln>
        </p:spPr>
        <p:txBody>
          <a:bodyPr lIns="27115" tIns="27115" rIns="27115" bIns="2711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995"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68072" y="1941885"/>
            <a:ext cx="8207855" cy="3942726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22860" y="447040"/>
            <a:ext cx="9098280" cy="782955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 anchor="ctr">
            <a:normAutofit/>
          </a:bodyPr>
          <a:lstStyle/>
          <a:p>
            <a:r>
              <a:rPr dirty="0" err="1"/>
              <a:t>标题文本</a:t>
            </a:r>
            <a:endParaRPr dirty="0"/>
          </a:p>
        </p:txBody>
      </p:sp>
      <p:pic>
        <p:nvPicPr>
          <p:cNvPr id="6" name="图片 5" descr="千锋互联-横版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5715" y="-13970"/>
            <a:ext cx="2335530" cy="8743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ct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432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9pPr>
    </p:titleStyle>
    <p:bodyStyle>
      <a:lvl1pPr marL="861060" marR="0" indent="-43180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Char char="•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7575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11004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14433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17862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21291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24720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28149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31578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Django</a:t>
            </a:r>
            <a:r>
              <a:rPr lang="zh-CN" altLang="en-US">
                <a:ea typeface="宋体" panose="02010600030101010101" pitchFamily="2" charset="-122"/>
              </a:rPr>
              <a:t>模型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查询</a:t>
            </a:r>
            <a:r>
              <a:rPr lang="zh-CN" altLang="en-US" dirty="0" smtClean="0">
                <a:sym typeface="+mn-ea"/>
              </a:rPr>
              <a:t>集和过滤器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455" y="1652270"/>
            <a:ext cx="8894445" cy="4999355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在管理器上调用方法返回查询集</a:t>
            </a:r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查询经过过滤器筛选后返回新的查询集，所以可以写成链式调用</a:t>
            </a:r>
          </a:p>
          <a:p>
            <a:endParaRPr lang="en-US" altLang="zh-CN" dirty="0" smtClean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返回查询集的方法称为过滤器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	all()		</a:t>
            </a:r>
            <a:r>
              <a:rPr lang="zh-CN" altLang="en-US" dirty="0">
                <a:sym typeface="+mn-ea"/>
              </a:rPr>
              <a:t>返回所有数据</a:t>
            </a:r>
          </a:p>
          <a:p>
            <a:r>
              <a:rPr lang="en-US" altLang="zh-CN" dirty="0">
                <a:sym typeface="+mn-ea"/>
              </a:rPr>
              <a:t>	filter()		</a:t>
            </a:r>
            <a:r>
              <a:rPr lang="zh-CN" altLang="en-US" dirty="0">
                <a:sym typeface="+mn-ea"/>
              </a:rPr>
              <a:t>返回符合条件的数据</a:t>
            </a:r>
          </a:p>
          <a:p>
            <a:r>
              <a:rPr lang="en-US" altLang="zh-CN" dirty="0">
                <a:sym typeface="+mn-ea"/>
              </a:rPr>
              <a:t>	exclude()	</a:t>
            </a:r>
            <a:r>
              <a:rPr lang="zh-CN" altLang="en-US" dirty="0">
                <a:sym typeface="+mn-ea"/>
              </a:rPr>
              <a:t>过滤掉符合条件的数据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order_by</a:t>
            </a:r>
            <a:r>
              <a:rPr lang="en-US" altLang="zh-CN" dirty="0"/>
              <a:t>()	</a:t>
            </a:r>
            <a:r>
              <a:rPr lang="zh-CN" altLang="en-US" dirty="0"/>
              <a:t>排序</a:t>
            </a:r>
          </a:p>
          <a:p>
            <a:r>
              <a:rPr lang="en-US" altLang="zh-CN" dirty="0"/>
              <a:t>	values()	</a:t>
            </a:r>
            <a:r>
              <a:rPr lang="zh-CN" altLang="en-US" dirty="0"/>
              <a:t>一条数据就是一个字典，返回一个列表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返回单个数据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" y="1652270"/>
            <a:ext cx="9089390" cy="4999355"/>
          </a:xfrm>
        </p:spPr>
        <p:txBody>
          <a:bodyPr/>
          <a:lstStyle/>
          <a:p>
            <a:r>
              <a:rPr lang="en-US" altLang="zh-CN" dirty="0"/>
              <a:t>get()</a:t>
            </a:r>
            <a:r>
              <a:rPr lang="zh-CN" altLang="en-US" dirty="0"/>
              <a:t>：返回一个满足条件的对象</a:t>
            </a:r>
          </a:p>
          <a:p>
            <a:r>
              <a:rPr lang="zh-CN" altLang="en-US" dirty="0"/>
              <a:t>      如果没有找到符合条件的对象，会引发 模型类</a:t>
            </a:r>
            <a:r>
              <a:rPr lang="en-US" altLang="zh-CN" dirty="0"/>
              <a:t>.</a:t>
            </a:r>
            <a:r>
              <a:rPr lang="en-US" altLang="zh-CN" dirty="0" err="1"/>
              <a:t>DoesNotExist</a:t>
            </a:r>
            <a:r>
              <a:rPr lang="zh-CN" altLang="en-US" dirty="0"/>
              <a:t>异常</a:t>
            </a:r>
          </a:p>
          <a:p>
            <a:r>
              <a:rPr lang="en-US" altLang="zh-CN" dirty="0"/>
              <a:t>      </a:t>
            </a:r>
            <a:r>
              <a:rPr lang="zh-CN" altLang="en-US" dirty="0"/>
              <a:t>如果找到多个，会引发  模型类</a:t>
            </a:r>
            <a:r>
              <a:rPr lang="en-US" altLang="zh-CN" dirty="0"/>
              <a:t>.</a:t>
            </a:r>
            <a:r>
              <a:rPr lang="en-US" altLang="zh-CN" dirty="0" err="1"/>
              <a:t>MultiObjectsReturned</a:t>
            </a:r>
            <a:r>
              <a:rPr lang="en-US" altLang="zh-CN" dirty="0"/>
              <a:t> </a:t>
            </a:r>
            <a:r>
              <a:rPr lang="zh-CN" altLang="en-US" dirty="0" smtClean="0"/>
              <a:t>异常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first()</a:t>
            </a:r>
            <a:r>
              <a:rPr lang="zh-CN" altLang="en-US" dirty="0"/>
              <a:t>：返回查询集中的第一个对象</a:t>
            </a:r>
          </a:p>
          <a:p>
            <a:endParaRPr lang="zh-CN" altLang="en-US" dirty="0"/>
          </a:p>
          <a:p>
            <a:r>
              <a:rPr lang="en-US" altLang="zh-CN" dirty="0"/>
              <a:t>last()</a:t>
            </a:r>
            <a:r>
              <a:rPr lang="zh-CN" altLang="en-US" dirty="0"/>
              <a:t>：返回查询集中的最后一个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count()</a:t>
            </a:r>
            <a:r>
              <a:rPr lang="zh-CN" altLang="en-US" dirty="0"/>
              <a:t>：返回当前查询集中的对象</a:t>
            </a:r>
            <a:r>
              <a:rPr lang="zh-CN" altLang="en-US" dirty="0" smtClean="0"/>
              <a:t>个数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exists()</a:t>
            </a:r>
            <a:r>
              <a:rPr lang="zh-CN" altLang="en-US" dirty="0"/>
              <a:t>：判断查询集中是否有数据，如果有数据返回</a:t>
            </a:r>
            <a:r>
              <a:rPr lang="en-US" altLang="zh-CN" dirty="0"/>
              <a:t>True</a:t>
            </a:r>
            <a:r>
              <a:rPr lang="zh-CN" altLang="en-US" dirty="0"/>
              <a:t>没有反之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限制查询集和查询集的缓存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限制查询集，可以使用下标的方法进行限制，等同于</a:t>
            </a:r>
            <a:r>
              <a:rPr lang="en-US" altLang="zh-CN"/>
              <a:t>sql</a:t>
            </a:r>
            <a:r>
              <a:rPr lang="zh-CN" altLang="en-US"/>
              <a:t>中</a:t>
            </a:r>
            <a:r>
              <a:rPr lang="en-US" altLang="zh-CN"/>
              <a:t>limit</a:t>
            </a:r>
          </a:p>
          <a:p>
            <a:endParaRPr lang="en-US" altLang="zh-CN"/>
          </a:p>
          <a:p>
            <a:r>
              <a:rPr lang="en-US" altLang="zh-CN"/>
              <a:t>studentList = Student.objects.all()[0:5]  	</a:t>
            </a:r>
            <a:r>
              <a:rPr lang="zh-CN" altLang="en-US"/>
              <a:t>下标不能是负数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查询集的缓存：每个查询集都包含一个缓存，来最小化对数据库的访问</a:t>
            </a:r>
          </a:p>
          <a:p>
            <a:endParaRPr lang="en-US" altLang="zh-CN"/>
          </a:p>
          <a:p>
            <a:r>
              <a:rPr lang="zh-CN" altLang="en-US"/>
              <a:t>在新建的查询集中，缓存首次为空，第一次对查询集求值，会发生数据缓存，</a:t>
            </a:r>
            <a:r>
              <a:rPr lang="en-US" altLang="zh-CN"/>
              <a:t>django</a:t>
            </a:r>
            <a:r>
              <a:rPr lang="zh-CN" altLang="en-US"/>
              <a:t>会将查询出来的数据做一个缓存，并返回查询结构，以后的查询直接使用查询集的缓存。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字段查询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对</a:t>
            </a:r>
            <a:r>
              <a:rPr lang="en-US" altLang="zh-CN" dirty="0" err="1"/>
              <a:t>sql</a:t>
            </a:r>
            <a:r>
              <a:rPr lang="zh-CN" altLang="en-US" dirty="0"/>
              <a:t>中</a:t>
            </a:r>
            <a:r>
              <a:rPr lang="en-US" altLang="zh-CN" dirty="0"/>
              <a:t>where</a:t>
            </a:r>
            <a:r>
              <a:rPr lang="zh-CN" altLang="en-US" dirty="0"/>
              <a:t>的实现，作为方法</a:t>
            </a:r>
            <a:r>
              <a:rPr lang="en-US" altLang="zh-CN" dirty="0"/>
              <a:t>filter(),exclude(),get()</a:t>
            </a:r>
            <a:r>
              <a:rPr lang="zh-CN" altLang="en-US" dirty="0"/>
              <a:t>的参数</a:t>
            </a:r>
          </a:p>
          <a:p>
            <a:endParaRPr lang="zh-CN" altLang="en-US" dirty="0"/>
          </a:p>
          <a:p>
            <a:r>
              <a:rPr lang="zh-CN" altLang="en-US" dirty="0"/>
              <a:t>语法</a:t>
            </a:r>
            <a:r>
              <a:rPr lang="en-US" altLang="zh-CN" dirty="0"/>
              <a:t>:</a:t>
            </a:r>
            <a:r>
              <a:rPr lang="zh-CN" altLang="en-US" dirty="0"/>
              <a:t>属性名称</a:t>
            </a:r>
            <a:r>
              <a:rPr lang="en-US" altLang="zh-CN" dirty="0"/>
              <a:t>__</a:t>
            </a:r>
            <a:r>
              <a:rPr lang="zh-CN" altLang="en-US" dirty="0"/>
              <a:t>比较运算符</a:t>
            </a:r>
            <a:r>
              <a:rPr lang="en-US" altLang="zh-CN" dirty="0"/>
              <a:t>=</a:t>
            </a:r>
            <a:r>
              <a:rPr lang="zh-CN" altLang="en-US" dirty="0"/>
              <a:t>值</a:t>
            </a:r>
          </a:p>
          <a:p>
            <a:endParaRPr lang="zh-CN" altLang="en-US" dirty="0"/>
          </a:p>
          <a:p>
            <a:r>
              <a:rPr lang="zh-CN" altLang="en-US" dirty="0"/>
              <a:t>外键</a:t>
            </a:r>
            <a:r>
              <a:rPr lang="en-US" altLang="zh-CN" dirty="0"/>
              <a:t>:</a:t>
            </a:r>
            <a:r>
              <a:rPr lang="zh-CN" altLang="en-US" dirty="0"/>
              <a:t>属性名</a:t>
            </a:r>
            <a:r>
              <a:rPr lang="en-US" altLang="zh-CN" dirty="0"/>
              <a:t>_id</a:t>
            </a:r>
          </a:p>
          <a:p>
            <a:endParaRPr lang="en-US" altLang="zh-CN" dirty="0"/>
          </a:p>
          <a:p>
            <a:r>
              <a:rPr lang="zh-CN" altLang="en-US" dirty="0"/>
              <a:t>转义</a:t>
            </a:r>
            <a:r>
              <a:rPr lang="en-US" altLang="zh-CN" dirty="0"/>
              <a:t>: 	like</a:t>
            </a:r>
            <a:r>
              <a:rPr lang="zh-CN" altLang="en-US" dirty="0"/>
              <a:t>语句中使用</a:t>
            </a:r>
            <a:r>
              <a:rPr lang="en-US" altLang="zh-CN" dirty="0"/>
              <a:t>%</a:t>
            </a:r>
            <a:r>
              <a:rPr lang="zh-CN" altLang="en-US" dirty="0"/>
              <a:t>是为了匹配占位，匹配数据中的 </a:t>
            </a:r>
            <a:r>
              <a:rPr lang="en-US" altLang="zh-CN" dirty="0"/>
              <a:t>% ( where like '\%' )</a:t>
            </a:r>
          </a:p>
          <a:p>
            <a:r>
              <a:rPr lang="en-US" altLang="zh-CN" dirty="0"/>
              <a:t>	filter(</a:t>
            </a:r>
            <a:r>
              <a:rPr lang="en-US" altLang="zh-CN" dirty="0" err="1"/>
              <a:t>sname</a:t>
            </a:r>
            <a:r>
              <a:rPr lang="en-US" altLang="zh-CN" dirty="0"/>
              <a:t>__contains='%')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比较运算符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contains</a:t>
            </a:r>
            <a:r>
              <a:rPr lang="zh-CN" altLang="en-US" dirty="0"/>
              <a:t>：是否包含，大小写敏感，</a:t>
            </a:r>
            <a:r>
              <a:rPr lang="en-US" altLang="zh-CN" dirty="0"/>
              <a:t>filter(</a:t>
            </a:r>
            <a:r>
              <a:rPr lang="en-US" altLang="zh-CN" dirty="0" err="1"/>
              <a:t>sname</a:t>
            </a:r>
            <a:r>
              <a:rPr lang="en-US" altLang="zh-CN" dirty="0"/>
              <a:t>__contains='</a:t>
            </a:r>
            <a:r>
              <a:rPr lang="zh-CN" altLang="en-US" dirty="0"/>
              <a:t>赵</a:t>
            </a:r>
            <a:r>
              <a:rPr lang="en-US" altLang="zh-CN" dirty="0"/>
              <a:t>')</a:t>
            </a:r>
          </a:p>
          <a:p>
            <a:endParaRPr lang="en-US" altLang="zh-CN" dirty="0"/>
          </a:p>
          <a:p>
            <a:r>
              <a:rPr lang="en-US" altLang="zh-CN" dirty="0" err="1"/>
              <a:t>startswith,endswith</a:t>
            </a:r>
            <a:r>
              <a:rPr lang="zh-CN" altLang="en-US" dirty="0"/>
              <a:t>：以</a:t>
            </a:r>
            <a:r>
              <a:rPr lang="en-US" altLang="zh-CN" dirty="0"/>
              <a:t>values</a:t>
            </a:r>
            <a:r>
              <a:rPr lang="zh-CN" altLang="en-US" dirty="0"/>
              <a:t>开头或结尾，大小写敏感</a:t>
            </a:r>
          </a:p>
          <a:p>
            <a:endParaRPr lang="zh-CN" altLang="en-US" dirty="0"/>
          </a:p>
          <a:p>
            <a:r>
              <a:rPr lang="zh-CN" altLang="en-US" dirty="0"/>
              <a:t>以上四个在运算符前加上 </a:t>
            </a:r>
            <a:r>
              <a:rPr lang="en-US" altLang="zh-CN" dirty="0"/>
              <a:t>i(ignore)</a:t>
            </a:r>
            <a:r>
              <a:rPr lang="zh-CN" altLang="en-US" dirty="0"/>
              <a:t>就不区分大小写了 </a:t>
            </a:r>
            <a:r>
              <a:rPr lang="en-US" altLang="zh-CN" dirty="0" err="1"/>
              <a:t>iexact</a:t>
            </a:r>
            <a:r>
              <a:rPr lang="en-US" altLang="zh-CN" dirty="0"/>
              <a:t>...</a:t>
            </a:r>
          </a:p>
          <a:p>
            <a:endParaRPr lang="zh-CN" altLang="en-US" dirty="0"/>
          </a:p>
          <a:p>
            <a:r>
              <a:rPr lang="en-US" altLang="zh-CN" dirty="0" err="1"/>
              <a:t>isnull,isnotnull</a:t>
            </a:r>
            <a:r>
              <a:rPr lang="zh-CN" altLang="en-US" dirty="0"/>
              <a:t>：是否为空，</a:t>
            </a:r>
            <a:r>
              <a:rPr lang="en-US" altLang="zh-CN" dirty="0"/>
              <a:t>filter(</a:t>
            </a:r>
            <a:r>
              <a:rPr lang="en-US" altLang="zh-CN" dirty="0" err="1"/>
              <a:t>sname</a:t>
            </a:r>
            <a:r>
              <a:rPr lang="en-US" altLang="zh-CN" dirty="0"/>
              <a:t>__</a:t>
            </a:r>
            <a:r>
              <a:rPr lang="en-US" altLang="zh-CN" dirty="0" err="1"/>
              <a:t>isnull</a:t>
            </a:r>
            <a:r>
              <a:rPr lang="en-US" altLang="zh-CN" dirty="0"/>
              <a:t>=False)</a:t>
            </a:r>
          </a:p>
          <a:p>
            <a:endParaRPr lang="en-US" altLang="zh-CN" dirty="0"/>
          </a:p>
          <a:p>
            <a:r>
              <a:rPr lang="en-US" altLang="zh-CN" dirty="0"/>
              <a:t>in</a:t>
            </a:r>
            <a:r>
              <a:rPr lang="zh-CN" altLang="en-US" dirty="0"/>
              <a:t>：是否包含在范围内</a:t>
            </a:r>
            <a:r>
              <a:rPr lang="en-US" altLang="zh-CN" dirty="0"/>
              <a:t>,filter(</a:t>
            </a:r>
            <a:r>
              <a:rPr lang="en-US" altLang="zh-CN" dirty="0" err="1"/>
              <a:t>pk</a:t>
            </a:r>
            <a:r>
              <a:rPr lang="en-US" altLang="zh-CN" dirty="0"/>
              <a:t>__in=[2,4,6,8])</a:t>
            </a:r>
          </a:p>
          <a:p>
            <a:endParaRPr lang="zh-CN" altLang="en-US" dirty="0"/>
          </a:p>
          <a:p>
            <a:r>
              <a:rPr lang="en-US" altLang="zh-CN" dirty="0" err="1"/>
              <a:t>gt,gte,lt,lte</a:t>
            </a:r>
            <a:r>
              <a:rPr lang="zh-CN" altLang="en-US" dirty="0"/>
              <a:t>：大于，大于等于，小于小于等于</a:t>
            </a:r>
            <a:r>
              <a:rPr lang="en-US" altLang="zh-CN" dirty="0"/>
              <a:t>filter(sage__</a:t>
            </a:r>
            <a:r>
              <a:rPr lang="en-US" altLang="zh-CN" dirty="0" err="1"/>
              <a:t>gt</a:t>
            </a:r>
            <a:r>
              <a:rPr lang="en-US" altLang="zh-CN" dirty="0"/>
              <a:t>=30)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比较运算符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时间的</a:t>
            </a:r>
          </a:p>
          <a:p>
            <a:r>
              <a:rPr lang="en-US" altLang="zh-CN"/>
              <a:t>year,month,day,week_day,hour,minute,second</a:t>
            </a:r>
            <a:r>
              <a:rPr lang="zh-CN" altLang="en-US"/>
              <a:t>：</a:t>
            </a:r>
          </a:p>
          <a:p>
            <a:r>
              <a:rPr lang="en-US" altLang="zh-CN"/>
              <a:t>	filter(lasttime__year=2017)</a:t>
            </a:r>
          </a:p>
          <a:p>
            <a:endParaRPr lang="en-US" altLang="zh-CN"/>
          </a:p>
          <a:p>
            <a:r>
              <a:rPr lang="zh-CN" altLang="en-US"/>
              <a:t>查询快捷</a:t>
            </a:r>
            <a:r>
              <a:rPr lang="en-US" altLang="zh-CN"/>
              <a:t>:</a:t>
            </a:r>
          </a:p>
          <a:p>
            <a:r>
              <a:rPr lang="en-US" altLang="zh-CN"/>
              <a:t>pk</a:t>
            </a:r>
            <a:r>
              <a:rPr lang="zh-CN" altLang="en-US"/>
              <a:t>：代表主键，</a:t>
            </a:r>
            <a:r>
              <a:rPr lang="en-US" altLang="zh-CN"/>
              <a:t>filter(pk=1)</a:t>
            </a:r>
          </a:p>
          <a:p>
            <a:endParaRPr lang="en-US" altLang="zh-CN"/>
          </a:p>
          <a:p>
            <a:r>
              <a:rPr lang="zh-CN" altLang="en-US"/>
              <a:t>跨关系查询</a:t>
            </a:r>
            <a:r>
              <a:rPr lang="en-US" altLang="zh-CN"/>
              <a:t>:</a:t>
            </a:r>
          </a:p>
          <a:p>
            <a:r>
              <a:rPr lang="zh-CN" altLang="en-US"/>
              <a:t>模型类名</a:t>
            </a:r>
            <a:r>
              <a:rPr lang="en-US" altLang="zh-CN"/>
              <a:t>__</a:t>
            </a:r>
            <a:r>
              <a:rPr lang="zh-CN" altLang="en-US"/>
              <a:t>属性名</a:t>
            </a:r>
            <a:r>
              <a:rPr lang="en-US" altLang="zh-CN"/>
              <a:t>__</a:t>
            </a:r>
            <a:r>
              <a:rPr lang="zh-CN" altLang="en-US"/>
              <a:t>比较运算符，实际上就是处理的数据库中的</a:t>
            </a:r>
            <a:r>
              <a:rPr lang="en-US" altLang="zh-CN"/>
              <a:t>join</a:t>
            </a:r>
          </a:p>
          <a:p>
            <a:r>
              <a:rPr lang="en-US" altLang="zh-CN"/>
              <a:t>grade = Grade.objects.filter(student__scontend__contains='</a:t>
            </a:r>
            <a:r>
              <a:rPr lang="zh-CN" altLang="en-US"/>
              <a:t>楚人美</a:t>
            </a:r>
            <a:r>
              <a:rPr lang="en-US" altLang="zh-CN"/>
              <a:t>')</a:t>
            </a:r>
          </a:p>
          <a:p>
            <a:r>
              <a:rPr lang="zh-CN" altLang="en-US"/>
              <a:t>描述中带有</a:t>
            </a:r>
            <a:r>
              <a:rPr lang="en-US" altLang="zh-CN"/>
              <a:t>'</a:t>
            </a:r>
            <a:r>
              <a:rPr lang="zh-CN" altLang="en-US"/>
              <a:t>楚人美</a:t>
            </a:r>
            <a:r>
              <a:rPr lang="en-US" altLang="zh-CN"/>
              <a:t>'</a:t>
            </a:r>
            <a:r>
              <a:rPr lang="zh-CN" altLang="en-US"/>
              <a:t>这三个字的数据属于哪个班级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聚合函数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aggregate()</a:t>
            </a:r>
            <a:r>
              <a:rPr lang="zh-CN" altLang="en-US"/>
              <a:t>函数返回聚合函数的值</a:t>
            </a:r>
          </a:p>
          <a:p>
            <a:r>
              <a:rPr lang="en-US" altLang="zh-CN"/>
              <a:t>Avg</a:t>
            </a:r>
            <a:r>
              <a:rPr lang="zh-CN" altLang="en-US"/>
              <a:t>：平均值</a:t>
            </a:r>
            <a:endParaRPr lang="en-US" altLang="zh-CN"/>
          </a:p>
          <a:p>
            <a:r>
              <a:rPr lang="en-US" altLang="zh-CN"/>
              <a:t>Count</a:t>
            </a:r>
            <a:r>
              <a:rPr lang="zh-CN" altLang="en-US"/>
              <a:t>：数量</a:t>
            </a:r>
          </a:p>
          <a:p>
            <a:r>
              <a:rPr lang="en-US" altLang="zh-CN"/>
              <a:t>Max</a:t>
            </a:r>
            <a:r>
              <a:rPr lang="zh-CN" altLang="en-US"/>
              <a:t>：最大</a:t>
            </a:r>
          </a:p>
          <a:p>
            <a:r>
              <a:rPr lang="en-US" altLang="zh-CN"/>
              <a:t>Min</a:t>
            </a:r>
            <a:r>
              <a:rPr lang="zh-CN" altLang="en-US"/>
              <a:t>：最小</a:t>
            </a:r>
          </a:p>
          <a:p>
            <a:r>
              <a:rPr lang="en-US" altLang="zh-CN"/>
              <a:t>Sum</a:t>
            </a:r>
            <a:r>
              <a:rPr lang="zh-CN" altLang="en-US"/>
              <a:t>：求和</a:t>
            </a:r>
          </a:p>
          <a:p>
            <a:endParaRPr lang="zh-CN" altLang="en-US"/>
          </a:p>
          <a:p>
            <a:r>
              <a:rPr lang="en-US" altLang="zh-CN"/>
              <a:t>Student.objects().aggregate(Max('sage'))</a:t>
            </a:r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</a:t>
            </a:r>
            <a:r>
              <a:rPr lang="zh-CN" altLang="en-US">
                <a:ea typeface="宋体" panose="02010600030101010101" pitchFamily="2" charset="-122"/>
              </a:rPr>
              <a:t>对象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可以使用模型的</a:t>
            </a:r>
            <a:r>
              <a:rPr lang="en-US" altLang="zh-CN"/>
              <a:t>A</a:t>
            </a:r>
            <a:r>
              <a:rPr lang="zh-CN" altLang="en-US"/>
              <a:t>属性与</a:t>
            </a:r>
            <a:r>
              <a:rPr lang="en-US" altLang="zh-CN"/>
              <a:t>B</a:t>
            </a:r>
            <a:r>
              <a:rPr lang="zh-CN" altLang="en-US"/>
              <a:t>属性进行比较</a:t>
            </a:r>
          </a:p>
          <a:p>
            <a:endParaRPr lang="zh-CN" altLang="en-US"/>
          </a:p>
          <a:p>
            <a:r>
              <a:rPr lang="en-US" altLang="zh-CN"/>
              <a:t>grades = Grade.objects.filter(ggirlnum__gt=F('gboynum') )</a:t>
            </a:r>
          </a:p>
          <a:p>
            <a:endParaRPr lang="zh-CN" altLang="en-US"/>
          </a:p>
          <a:p>
            <a:r>
              <a:rPr lang="en-US" altLang="zh-CN"/>
              <a:t>F</a:t>
            </a:r>
            <a:r>
              <a:rPr lang="zh-CN" altLang="en-US"/>
              <a:t>对象支持算数运算</a:t>
            </a:r>
          </a:p>
          <a:p>
            <a:endParaRPr lang="zh-CN" altLang="en-US"/>
          </a:p>
          <a:p>
            <a:r>
              <a:rPr lang="en-US" altLang="zh-CN">
                <a:sym typeface="+mn-ea"/>
              </a:rPr>
              <a:t>grades = Grade.objects.filter(ggirlnum__gt=F('gboynum') +10 )</a:t>
            </a:r>
            <a:endParaRPr lang="en-US" altLang="zh-CN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</a:t>
            </a:r>
            <a:r>
              <a:rPr lang="zh-CN" altLang="en-US">
                <a:ea typeface="宋体" panose="02010600030101010101" pitchFamily="2" charset="-122"/>
              </a:rPr>
              <a:t>对象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过滤器的方法中的关键参数，常用于组合条件</a:t>
            </a:r>
          </a:p>
          <a:p>
            <a:endParaRPr lang="zh-CN" altLang="en-US"/>
          </a:p>
          <a:p>
            <a:r>
              <a:rPr lang="zh-CN" altLang="en-US"/>
              <a:t>年龄小于</a:t>
            </a:r>
            <a:r>
              <a:rPr lang="en-US" altLang="zh-CN"/>
              <a:t>25</a:t>
            </a:r>
          </a:p>
          <a:p>
            <a:r>
              <a:rPr lang="en-US" altLang="zh-CN"/>
              <a:t>Student.objects.filter(Q(sage__lt=25))</a:t>
            </a:r>
          </a:p>
          <a:p>
            <a:endParaRPr lang="zh-CN" altLang="en-US"/>
          </a:p>
          <a:p>
            <a:r>
              <a:rPr lang="en-US" altLang="zh-CN"/>
              <a:t>Q</a:t>
            </a:r>
            <a:r>
              <a:rPr lang="zh-CN" altLang="en-US"/>
              <a:t>对象语法支持  </a:t>
            </a:r>
            <a:r>
              <a:rPr lang="en-US" altLang="zh-CN"/>
              <a:t>| (or), &amp; (and), ~(</a:t>
            </a:r>
            <a:r>
              <a:rPr lang="zh-CN" altLang="en-US"/>
              <a:t>取反</a:t>
            </a:r>
            <a:r>
              <a:rPr lang="en-US" altLang="zh-CN"/>
              <a:t>)</a:t>
            </a:r>
          </a:p>
          <a:p>
            <a:endParaRPr lang="zh-CN" altLang="en-US"/>
          </a:p>
          <a:p>
            <a:r>
              <a:rPr lang="zh-CN" altLang="en-US"/>
              <a:t>年龄大于等于的</a:t>
            </a:r>
          </a:p>
          <a:p>
            <a:r>
              <a:rPr lang="en-US" altLang="zh-CN">
                <a:sym typeface="+mn-ea"/>
              </a:rPr>
              <a:t>Student.objects.filter(~Q(sage__lt=25))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模型成员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类属性</a:t>
            </a:r>
          </a:p>
          <a:p>
            <a:r>
              <a:rPr lang="en-US" altLang="zh-CN"/>
              <a:t>	</a:t>
            </a:r>
            <a:r>
              <a:rPr lang="zh-CN" altLang="en-US"/>
              <a:t>显性</a:t>
            </a:r>
            <a:r>
              <a:rPr lang="en-US" altLang="zh-CN"/>
              <a:t>: </a:t>
            </a:r>
            <a:r>
              <a:rPr lang="zh-CN" altLang="en-US"/>
              <a:t>自己写的那些</a:t>
            </a:r>
          </a:p>
          <a:p>
            <a:r>
              <a:rPr lang="en-US" altLang="zh-CN"/>
              <a:t>	</a:t>
            </a:r>
            <a:r>
              <a:rPr lang="zh-CN" altLang="en-US"/>
              <a:t>隐性</a:t>
            </a:r>
            <a:r>
              <a:rPr lang="en-US" altLang="zh-CN"/>
              <a:t>:</a:t>
            </a:r>
            <a:r>
              <a:rPr lang="zh-CN" altLang="en-US"/>
              <a:t> </a:t>
            </a:r>
            <a:r>
              <a:rPr lang="en-US" altLang="zh-CN"/>
              <a:t>objects </a:t>
            </a:r>
            <a:r>
              <a:rPr lang="zh-CN" altLang="en-US"/>
              <a:t>是一个</a:t>
            </a:r>
            <a:r>
              <a:rPr lang="en-US" altLang="zh-CN"/>
              <a:t>Manager</a:t>
            </a:r>
            <a:r>
              <a:rPr lang="zh-CN" altLang="en-US"/>
              <a:t>类型的一个对象，作用于数据库进行交互</a:t>
            </a:r>
          </a:p>
          <a:p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当模型类没有指定管理器的时候，</a:t>
            </a:r>
            <a:r>
              <a:rPr lang="en-US" altLang="zh-CN"/>
              <a:t>Django</a:t>
            </a:r>
            <a:r>
              <a:rPr lang="zh-CN" altLang="en-US"/>
              <a:t>会自动为我们创建模型管理器</a:t>
            </a:r>
          </a:p>
          <a:p>
            <a:r>
              <a:rPr lang="en-US" altLang="zh-CN"/>
              <a:t>	</a:t>
            </a:r>
            <a:r>
              <a:rPr lang="zh-CN" altLang="en-US"/>
              <a:t>当然我们也可以自定义管理器，</a:t>
            </a:r>
          </a:p>
          <a:p>
            <a:r>
              <a:rPr lang="en-US" altLang="zh-CN"/>
              <a:t>	class Student(models.Model)</a:t>
            </a:r>
            <a:r>
              <a:rPr lang="zh-CN" altLang="en-US"/>
              <a:t>：</a:t>
            </a:r>
          </a:p>
          <a:p>
            <a:r>
              <a:rPr lang="en-US" altLang="zh-CN"/>
              <a:t>		stuManager = models.Manager()</a:t>
            </a:r>
          </a:p>
          <a:p>
            <a:r>
              <a:rPr lang="en-US" altLang="zh-CN"/>
              <a:t>	</a:t>
            </a:r>
            <a:r>
              <a:rPr lang="zh-CN" altLang="en-US"/>
              <a:t>当自定义模型管理器时，</a:t>
            </a:r>
            <a:r>
              <a:rPr lang="en-US" altLang="zh-CN"/>
              <a:t>objects</a:t>
            </a:r>
            <a:r>
              <a:rPr lang="zh-CN" altLang="en-US"/>
              <a:t>就不存在了，</a:t>
            </a:r>
            <a:r>
              <a:rPr lang="en-US" altLang="zh-CN"/>
              <a:t>Django</a:t>
            </a:r>
            <a:r>
              <a:rPr lang="zh-CN" altLang="en-US"/>
              <a:t>就不会为我们自动生成模型管理器</a:t>
            </a:r>
            <a:r>
              <a:rPr lang="en-US" altLang="zh-CN"/>
              <a:t>	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Django模</a:t>
            </a:r>
            <a:r>
              <a:rPr lang="zh-CN" altLang="en-US">
                <a:ea typeface="宋体" panose="02010600030101010101" pitchFamily="2" charset="-122"/>
              </a:rPr>
              <a:t>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eaLnBrk="1" fontAlgn="auto" hangingPunct="1">
              <a:spcBef>
                <a:spcPts val="700"/>
              </a:spcBef>
            </a:pPr>
            <a:r>
              <a:rPr lang="en-US" altLang="zh-CN" dirty="0">
                <a:sym typeface="+mn-ea"/>
              </a:rPr>
              <a:t>	</a:t>
            </a:r>
            <a:r>
              <a:rPr lang="en-US" altLang="zh-CN" dirty="0" err="1">
                <a:sym typeface="+mn-ea"/>
              </a:rPr>
              <a:t>Django</a:t>
            </a:r>
            <a:r>
              <a:rPr lang="zh-CN" altLang="en-US" dirty="0">
                <a:sym typeface="+mn-ea"/>
              </a:rPr>
              <a:t>对各种数据库都提供了很好的支持，对不同的数据库，</a:t>
            </a:r>
            <a:r>
              <a:rPr lang="en-US" altLang="zh-CN" dirty="0" err="1">
                <a:sym typeface="+mn-ea"/>
              </a:rPr>
              <a:t>Django</a:t>
            </a:r>
            <a:r>
              <a:rPr lang="zh-CN" altLang="en-US" dirty="0">
                <a:sym typeface="+mn-ea"/>
              </a:rPr>
              <a:t>提供了统一调用的</a:t>
            </a:r>
            <a:r>
              <a:rPr lang="en-US" altLang="zh-CN" dirty="0">
                <a:sym typeface="+mn-ea"/>
              </a:rPr>
              <a:t>API</a:t>
            </a:r>
            <a:r>
              <a:rPr lang="zh-CN" altLang="en-US" dirty="0">
                <a:sym typeface="+mn-ea"/>
              </a:rPr>
              <a:t>，我们可以根据不同的业务需求使用不同的数据库。</a:t>
            </a:r>
          </a:p>
          <a:p>
            <a:pPr marL="0" eaLnBrk="1" fontAlgn="auto" hangingPunct="1">
              <a:spcBef>
                <a:spcPts val="700"/>
              </a:spcBef>
            </a:pPr>
            <a:endParaRPr lang="zh-CN" altLang="en-US" dirty="0">
              <a:sym typeface="+mn-ea"/>
            </a:endParaRPr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配置数据库</a:t>
            </a:r>
            <a:r>
              <a:rPr lang="en-US" altLang="zh-CN" dirty="0">
                <a:sym typeface="+mn-ea"/>
              </a:rPr>
              <a:t>:</a:t>
            </a:r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 dirty="0">
                <a:sym typeface="+mn-ea"/>
              </a:rPr>
              <a:t>		pip install </a:t>
            </a:r>
            <a:r>
              <a:rPr lang="en-US" altLang="zh-CN" dirty="0" err="1">
                <a:sym typeface="+mn-ea"/>
              </a:rPr>
              <a:t>pymysql</a:t>
            </a:r>
            <a:endParaRPr lang="en-US" altLang="zh-CN" dirty="0">
              <a:sym typeface="+mn-ea"/>
            </a:endParaRPr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在工程目录下的</a:t>
            </a:r>
            <a:r>
              <a:rPr lang="en-US" altLang="zh-CN" dirty="0">
                <a:sym typeface="+mn-ea"/>
              </a:rPr>
              <a:t>__init__.py</a:t>
            </a:r>
            <a:r>
              <a:rPr lang="zh-CN" altLang="en-US" dirty="0">
                <a:sym typeface="+mn-ea"/>
              </a:rPr>
              <a:t>中输入</a:t>
            </a:r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 dirty="0">
                <a:sym typeface="+mn-ea"/>
              </a:rPr>
              <a:t>		import </a:t>
            </a:r>
            <a:r>
              <a:rPr lang="en-US" altLang="zh-CN" dirty="0" err="1">
                <a:sym typeface="+mn-ea"/>
              </a:rPr>
              <a:t>pymysql</a:t>
            </a:r>
            <a:r>
              <a:rPr lang="en-US" altLang="zh-CN" dirty="0"/>
              <a:t>	</a:t>
            </a:r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 dirty="0"/>
              <a:t>		</a:t>
            </a:r>
            <a:r>
              <a:rPr lang="en-US" altLang="zh-CN" dirty="0" err="1"/>
              <a:t>pymysql.install_as_MySQLdb</a:t>
            </a:r>
            <a:r>
              <a:rPr lang="en-US" altLang="zh-CN" dirty="0"/>
              <a:t>()</a:t>
            </a:r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 dirty="0"/>
              <a:t>	</a:t>
            </a:r>
            <a:r>
              <a:rPr lang="zh-CN" altLang="en-US" dirty="0"/>
              <a:t>完成数据库驱动加载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自定义管理器类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7490" y="1462405"/>
            <a:ext cx="8557260" cy="5370195"/>
          </a:xfrm>
        </p:spPr>
        <p:txBody>
          <a:bodyPr>
            <a:normAutofit lnSpcReduction="10000"/>
          </a:bodyPr>
          <a:lstStyle/>
          <a:p>
            <a:r>
              <a:rPr lang="en-US" altLang="zh-CN"/>
              <a:t>	</a:t>
            </a:r>
            <a:r>
              <a:rPr lang="zh-CN" altLang="en-US"/>
              <a:t>模型管理器是</a:t>
            </a:r>
            <a:r>
              <a:rPr lang="en-US" altLang="zh-CN"/>
              <a:t>Django</a:t>
            </a:r>
            <a:r>
              <a:rPr lang="zh-CN" altLang="en-US"/>
              <a:t>的模型与数据库进行交互的接口，一个模型可以有多个模型管理器</a:t>
            </a:r>
          </a:p>
          <a:p>
            <a:r>
              <a:rPr lang="en-US" altLang="zh-CN"/>
              <a:t>	</a:t>
            </a:r>
            <a:r>
              <a:rPr lang="zh-CN" altLang="en-US"/>
              <a:t>自定义模型管理器作用</a:t>
            </a:r>
            <a:r>
              <a:rPr lang="en-US" altLang="zh-CN"/>
              <a:t>:</a:t>
            </a:r>
          </a:p>
          <a:p>
            <a:r>
              <a:rPr lang="en-US" altLang="zh-CN"/>
              <a:t>		</a:t>
            </a:r>
            <a:r>
              <a:rPr lang="zh-CN" altLang="en-US"/>
              <a:t>可以向管理器中添加额外的方法</a:t>
            </a:r>
            <a:br>
              <a:rPr lang="zh-CN" altLang="en-US"/>
            </a:br>
            <a:r>
              <a:rPr lang="en-US" altLang="zh-CN"/>
              <a:t>		</a:t>
            </a:r>
            <a:r>
              <a:rPr lang="zh-CN" altLang="en-US"/>
              <a:t>修改管理器返回的原始查询集</a:t>
            </a:r>
          </a:p>
          <a:p>
            <a:r>
              <a:rPr lang="en-US" altLang="zh-CN"/>
              <a:t>		</a:t>
            </a:r>
            <a:r>
              <a:rPr lang="zh-CN" altLang="en-US"/>
              <a:t>提供创建对象的方式</a:t>
            </a:r>
          </a:p>
          <a:p>
            <a:endParaRPr lang="zh-CN" altLang="en-US"/>
          </a:p>
          <a:p>
            <a:r>
              <a:rPr lang="en-US" altLang="zh-CN"/>
              <a:t>	class StudentManager(models.Manager):</a:t>
            </a:r>
          </a:p>
          <a:p>
            <a:r>
              <a:rPr lang="en-US" altLang="zh-CN"/>
              <a:t>		def get_queryset(self):</a:t>
            </a:r>
          </a:p>
          <a:p>
            <a:r>
              <a:rPr lang="en-US" altLang="zh-CN"/>
              <a:t>			return</a:t>
            </a:r>
          </a:p>
          <a:p>
            <a:r>
              <a:rPr lang="en-US" altLang="zh-CN"/>
              <a:t>     super(StudentManager,self).get_queryset.filter(isDelete=False)</a:t>
            </a:r>
          </a:p>
          <a:p>
            <a:endParaRPr lang="en-US" altLang="zh-CN"/>
          </a:p>
          <a:p>
            <a:r>
              <a:rPr lang="en-US" altLang="zh-CN"/>
              <a:t>		def createStudent(self):</a:t>
            </a:r>
          </a:p>
          <a:p>
            <a:r>
              <a:rPr lang="en-US" altLang="zh-CN"/>
              <a:t>			stu = self.model()</a:t>
            </a:r>
          </a:p>
          <a:p>
            <a:r>
              <a:rPr lang="en-US" altLang="zh-CN"/>
              <a:t>			# </a:t>
            </a:r>
            <a:r>
              <a:rPr lang="zh-CN" altLang="en-US"/>
              <a:t>设置属性</a:t>
            </a:r>
            <a:r>
              <a:rPr lang="en-US" altLang="zh-CN"/>
              <a:t>		</a:t>
            </a:r>
          </a:p>
          <a:p>
            <a:r>
              <a:rPr lang="en-US" altLang="zh-CN"/>
              <a:t>			return stu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settings.py</a:t>
            </a:r>
            <a:r>
              <a:rPr lang="zh-CN" altLang="en-US" dirty="0"/>
              <a:t>中配置数据库连接信息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'ENGINE':'</a:t>
            </a:r>
            <a:r>
              <a:rPr lang="en-US" altLang="zh-CN" dirty="0" err="1"/>
              <a:t>django.db.backends.mysql</a:t>
            </a:r>
            <a:r>
              <a:rPr lang="en-US" altLang="zh-CN" dirty="0"/>
              <a:t>',</a:t>
            </a:r>
          </a:p>
          <a:p>
            <a:r>
              <a:rPr lang="en-US" altLang="zh-CN" dirty="0"/>
              <a:t>	'</a:t>
            </a:r>
            <a:r>
              <a:rPr lang="en-US" altLang="zh-CN" dirty="0" err="1"/>
              <a:t>NAME':'Learn</a:t>
            </a:r>
            <a:r>
              <a:rPr lang="en-US" altLang="zh-CN" dirty="0"/>
              <a:t>',</a:t>
            </a:r>
          </a:p>
          <a:p>
            <a:r>
              <a:rPr lang="en-US" altLang="zh-CN" dirty="0"/>
              <a:t>	'</a:t>
            </a:r>
            <a:r>
              <a:rPr lang="en-US" altLang="zh-CN" dirty="0" err="1"/>
              <a:t>USER':'root</a:t>
            </a:r>
            <a:r>
              <a:rPr lang="en-US" altLang="zh-CN" dirty="0"/>
              <a:t>',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‘PASSWORD’:‘</a:t>
            </a:r>
            <a:r>
              <a:rPr lang="zh-CN" altLang="en-US" dirty="0" smtClean="0"/>
              <a:t>***</a:t>
            </a:r>
            <a:r>
              <a:rPr lang="en-US" altLang="zh-CN" dirty="0" smtClean="0"/>
              <a:t>',</a:t>
            </a:r>
            <a:endParaRPr lang="en-US" altLang="zh-CN" dirty="0"/>
          </a:p>
          <a:p>
            <a:r>
              <a:rPr lang="en-US" altLang="zh-CN" dirty="0"/>
              <a:t>	'</a:t>
            </a:r>
            <a:r>
              <a:rPr lang="en-US" altLang="zh-CN" dirty="0" err="1"/>
              <a:t>HOST':'localhost</a:t>
            </a:r>
            <a:r>
              <a:rPr lang="en-US" altLang="zh-CN" dirty="0"/>
              <a:t>',</a:t>
            </a:r>
          </a:p>
          <a:p>
            <a:r>
              <a:rPr lang="en-US" altLang="zh-CN" dirty="0"/>
              <a:t>	'PORT':'3306',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开发流程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配置数据库</a:t>
            </a:r>
          </a:p>
          <a:p>
            <a:endParaRPr lang="zh-CN" altLang="en-US" dirty="0"/>
          </a:p>
          <a:p>
            <a:r>
              <a:rPr lang="en-US" altLang="zh-CN" dirty="0"/>
              <a:t>2. </a:t>
            </a:r>
            <a:r>
              <a:rPr lang="zh-CN" altLang="en-US" dirty="0"/>
              <a:t>定义模型类（一个模型类对应数据库中的一张表）</a:t>
            </a:r>
          </a:p>
          <a:p>
            <a:endParaRPr lang="zh-CN" altLang="en-US" dirty="0"/>
          </a:p>
          <a:p>
            <a:r>
              <a:rPr lang="en-US" altLang="zh-CN" dirty="0"/>
              <a:t>3. </a:t>
            </a:r>
            <a:r>
              <a:rPr lang="zh-CN" altLang="en-US" dirty="0"/>
              <a:t>生成迁移文件</a:t>
            </a:r>
          </a:p>
          <a:p>
            <a:endParaRPr lang="zh-CN" altLang="en-US" dirty="0"/>
          </a:p>
          <a:p>
            <a:r>
              <a:rPr lang="en-US" altLang="zh-CN" dirty="0"/>
              <a:t>4. </a:t>
            </a:r>
            <a:r>
              <a:rPr lang="zh-CN" altLang="en-US" dirty="0"/>
              <a:t>执行迁移生成数据表</a:t>
            </a:r>
          </a:p>
          <a:p>
            <a:endParaRPr lang="zh-CN" altLang="en-US" dirty="0"/>
          </a:p>
          <a:p>
            <a:r>
              <a:rPr lang="en-US" altLang="zh-CN" dirty="0"/>
              <a:t>5. </a:t>
            </a:r>
            <a:r>
              <a:rPr lang="zh-CN" altLang="en-US" dirty="0"/>
              <a:t>使用模型类进行增删改查（</a:t>
            </a:r>
            <a:r>
              <a:rPr lang="en-US" altLang="zh-CN" dirty="0"/>
              <a:t>CRUD</a:t>
            </a:r>
            <a:r>
              <a:rPr lang="zh-CN" altLang="en-US" dirty="0"/>
              <a:t>）操作</a:t>
            </a:r>
          </a:p>
          <a:p>
            <a:endParaRPr lang="en-US" altLang="zh-CN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ORM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7490" y="1539240"/>
            <a:ext cx="8557260" cy="5112385"/>
          </a:xfrm>
        </p:spPr>
        <p:txBody>
          <a:bodyPr/>
          <a:lstStyle/>
          <a:p>
            <a:r>
              <a:rPr lang="en-US" altLang="zh-CN" dirty="0"/>
              <a:t>ORM(Object Relational Mapping)</a:t>
            </a:r>
            <a:r>
              <a:rPr lang="zh-CN" altLang="en-US" dirty="0"/>
              <a:t>对象关系映射，是一种程序技术，用于实现面向对象编程语言里不同类型系统的数据之间的转换。</a:t>
            </a:r>
          </a:p>
          <a:p>
            <a:r>
              <a:rPr lang="zh-CN" altLang="en-US" dirty="0"/>
              <a:t>可以简单理解为翻译机。</a:t>
            </a:r>
          </a:p>
        </p:txBody>
      </p:sp>
      <p:pic>
        <p:nvPicPr>
          <p:cNvPr id="4" name="图片 3" descr="OR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965483"/>
            <a:ext cx="6984776" cy="389251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Django</a:t>
            </a:r>
            <a:r>
              <a:rPr lang="zh-CN" altLang="en-US">
                <a:ea typeface="宋体" panose="02010600030101010101" pitchFamily="2" charset="-122"/>
              </a:rPr>
              <a:t>定义模型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重要概念</a:t>
            </a:r>
            <a:r>
              <a:rPr lang="en-US" altLang="zh-CN" dirty="0"/>
              <a:t>:</a:t>
            </a:r>
            <a:r>
              <a:rPr lang="zh-CN" altLang="en-US" dirty="0"/>
              <a:t>模型，表，属性，字段</a:t>
            </a:r>
          </a:p>
          <a:p>
            <a:endParaRPr lang="zh-CN" altLang="en-US" dirty="0"/>
          </a:p>
          <a:p>
            <a:r>
              <a:rPr lang="zh-CN" altLang="en-US" dirty="0"/>
              <a:t>一个模型类在数据库中对应一张表，在模型类中定义的属性，对应该模型对照表中的一个字段。</a:t>
            </a:r>
          </a:p>
          <a:p>
            <a:endParaRPr lang="zh-CN" altLang="en-US" dirty="0"/>
          </a:p>
          <a:p>
            <a:r>
              <a:rPr lang="zh-CN" altLang="en-US" dirty="0"/>
              <a:t>定义属性见</a:t>
            </a:r>
            <a:r>
              <a:rPr lang="zh-CN" altLang="en-US" dirty="0">
                <a:solidFill>
                  <a:srgbClr val="30313C"/>
                </a:solidFill>
              </a:rPr>
              <a:t>定义属性文件</a:t>
            </a:r>
          </a:p>
          <a:p>
            <a:endParaRPr lang="zh-CN" altLang="en-US" dirty="0">
              <a:solidFill>
                <a:srgbClr val="30313C"/>
              </a:solidFill>
            </a:endParaRPr>
          </a:p>
          <a:p>
            <a:r>
              <a:rPr lang="zh-CN" altLang="en-US" dirty="0">
                <a:solidFill>
                  <a:srgbClr val="FF682F"/>
                </a:solidFill>
              </a:rPr>
              <a:t>创建模型类</a:t>
            </a:r>
          </a:p>
          <a:p>
            <a:endParaRPr lang="zh-CN" altLang="en-US" dirty="0">
              <a:solidFill>
                <a:srgbClr val="FF682F"/>
              </a:solidFill>
            </a:endParaRPr>
          </a:p>
          <a:p>
            <a:r>
              <a:rPr lang="zh-CN" altLang="en-US" dirty="0">
                <a:solidFill>
                  <a:srgbClr val="FF682F"/>
                </a:solidFill>
              </a:rPr>
              <a:t>元选项，在模型类中定义</a:t>
            </a:r>
            <a:r>
              <a:rPr lang="en-US" altLang="zh-CN" dirty="0">
                <a:solidFill>
                  <a:srgbClr val="FF682F"/>
                </a:solidFill>
              </a:rPr>
              <a:t>Meta</a:t>
            </a:r>
            <a:r>
              <a:rPr lang="zh-CN" altLang="en-US" dirty="0">
                <a:solidFill>
                  <a:srgbClr val="FF682F"/>
                </a:solidFill>
              </a:rPr>
              <a:t>，用于设置元信息</a:t>
            </a:r>
          </a:p>
          <a:p>
            <a:r>
              <a:rPr lang="en-US" altLang="zh-CN" dirty="0">
                <a:solidFill>
                  <a:srgbClr val="FF682F"/>
                </a:solidFill>
              </a:rPr>
              <a:t>	class Meta</a:t>
            </a:r>
            <a:r>
              <a:rPr lang="zh-CN" altLang="en-US" dirty="0">
                <a:solidFill>
                  <a:srgbClr val="FF682F"/>
                </a:solidFill>
              </a:rPr>
              <a:t>：</a:t>
            </a:r>
          </a:p>
          <a:p>
            <a:r>
              <a:rPr lang="en-US" altLang="zh-CN" dirty="0">
                <a:solidFill>
                  <a:srgbClr val="FF682F"/>
                </a:solidFill>
              </a:rPr>
              <a:t>		</a:t>
            </a:r>
            <a:r>
              <a:rPr lang="en-US" altLang="zh-CN" dirty="0" err="1">
                <a:solidFill>
                  <a:srgbClr val="FF682F"/>
                </a:solidFill>
              </a:rPr>
              <a:t>db_table</a:t>
            </a:r>
            <a:r>
              <a:rPr lang="en-US" altLang="zh-CN" dirty="0">
                <a:solidFill>
                  <a:srgbClr val="FF682F"/>
                </a:solidFill>
              </a:rPr>
              <a:t> = xxx </a:t>
            </a:r>
            <a:r>
              <a:rPr lang="zh-CN" altLang="en-US" dirty="0">
                <a:solidFill>
                  <a:srgbClr val="FF682F"/>
                </a:solidFill>
              </a:rPr>
              <a:t>定义数据表名，推荐使用小写字母</a:t>
            </a:r>
          </a:p>
          <a:p>
            <a:r>
              <a:rPr lang="en-US" altLang="zh-CN" dirty="0">
                <a:solidFill>
                  <a:srgbClr val="FF682F"/>
                </a:solidFill>
              </a:rPr>
              <a:t>		ordering =[] </a:t>
            </a:r>
          </a:p>
          <a:p>
            <a:r>
              <a:rPr lang="en-US" altLang="zh-CN" dirty="0">
                <a:solidFill>
                  <a:srgbClr val="FF682F"/>
                </a:solidFill>
              </a:rPr>
              <a:t>	</a:t>
            </a:r>
            <a:r>
              <a:rPr lang="zh-CN" altLang="en-US" dirty="0">
                <a:solidFill>
                  <a:srgbClr val="FF682F"/>
                </a:solidFill>
              </a:rPr>
              <a:t>对象的默认排序字段，获取对象列表时使用，通常是</a:t>
            </a:r>
            <a:r>
              <a:rPr lang="en-US" altLang="zh-CN" dirty="0">
                <a:solidFill>
                  <a:srgbClr val="FF682F"/>
                </a:solidFill>
              </a:rPr>
              <a:t>Integer</a:t>
            </a:r>
            <a:r>
              <a:rPr lang="zh-CN" altLang="en-US" dirty="0">
                <a:solidFill>
                  <a:srgbClr val="FF682F"/>
                </a:solidFill>
              </a:rPr>
              <a:t>类型，升序</a:t>
            </a:r>
            <a:r>
              <a:rPr lang="en-US" altLang="zh-CN" dirty="0">
                <a:solidFill>
                  <a:srgbClr val="FF682F"/>
                </a:solidFill>
              </a:rPr>
              <a:t>ordering['id']</a:t>
            </a:r>
            <a:r>
              <a:rPr lang="zh-CN" altLang="en-US" dirty="0">
                <a:solidFill>
                  <a:srgbClr val="FF682F"/>
                </a:solidFill>
              </a:rPr>
              <a:t>，降序</a:t>
            </a:r>
            <a:r>
              <a:rPr lang="en-US" altLang="zh-CN" dirty="0">
                <a:solidFill>
                  <a:srgbClr val="FF682F"/>
                </a:solidFill>
              </a:rPr>
              <a:t>ordering['-id']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模型成员</a:t>
            </a:r>
            <a:r>
              <a:rPr lang="en-US" altLang="zh-CN"/>
              <a:t>objects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Django</a:t>
            </a:r>
            <a:r>
              <a:rPr lang="zh-CN" altLang="en-US" dirty="0"/>
              <a:t>默认通过模型的</a:t>
            </a:r>
            <a:r>
              <a:rPr lang="en-US" altLang="zh-CN" dirty="0"/>
              <a:t>objects</a:t>
            </a:r>
            <a:r>
              <a:rPr lang="zh-CN" altLang="en-US" dirty="0"/>
              <a:t>对象实现模型数据查询</a:t>
            </a:r>
          </a:p>
          <a:p>
            <a:endParaRPr lang="zh-CN" altLang="en-US" dirty="0"/>
          </a:p>
          <a:p>
            <a:r>
              <a:rPr lang="en-US" altLang="zh-CN" dirty="0" err="1"/>
              <a:t>Django</a:t>
            </a:r>
            <a:r>
              <a:rPr lang="zh-CN" altLang="en-US" dirty="0"/>
              <a:t>有两种过滤器用于筛选记录</a:t>
            </a:r>
          </a:p>
          <a:p>
            <a:r>
              <a:rPr lang="en-US" altLang="zh-CN" dirty="0"/>
              <a:t>	filter 		:</a:t>
            </a:r>
            <a:r>
              <a:rPr lang="zh-CN" altLang="en-US" dirty="0"/>
              <a:t>返回符合筛选条件的数据集</a:t>
            </a:r>
          </a:p>
          <a:p>
            <a:r>
              <a:rPr lang="en-US" altLang="zh-CN" dirty="0"/>
              <a:t>	exclude	:</a:t>
            </a:r>
            <a:r>
              <a:rPr lang="zh-CN" altLang="en-US" dirty="0"/>
              <a:t>返回不符合筛选条件的数据集</a:t>
            </a:r>
          </a:p>
          <a:p>
            <a:endParaRPr lang="zh-CN" altLang="en-US" dirty="0"/>
          </a:p>
          <a:p>
            <a:r>
              <a:rPr lang="zh-CN" altLang="en-US" dirty="0"/>
              <a:t>多个</a:t>
            </a:r>
            <a:r>
              <a:rPr lang="en-US" altLang="zh-CN" dirty="0"/>
              <a:t>filter</a:t>
            </a:r>
            <a:r>
              <a:rPr lang="zh-CN" altLang="en-US" dirty="0"/>
              <a:t>和</a:t>
            </a:r>
            <a:r>
              <a:rPr lang="en-US" altLang="zh-CN" dirty="0"/>
              <a:t>exclude</a:t>
            </a:r>
            <a:r>
              <a:rPr lang="zh-CN" altLang="en-US" dirty="0"/>
              <a:t>可以连接在一起查询</a:t>
            </a:r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创建对象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目的：向数据库中添加数据</a:t>
            </a:r>
          </a:p>
          <a:p>
            <a:endParaRPr lang="zh-CN" altLang="en-US" dirty="0"/>
          </a:p>
          <a:p>
            <a:r>
              <a:rPr lang="zh-CN" altLang="en-US" dirty="0"/>
              <a:t>当创建对象时，</a:t>
            </a:r>
            <a:r>
              <a:rPr lang="en-US" altLang="zh-CN" dirty="0" err="1"/>
              <a:t>django</a:t>
            </a:r>
            <a:r>
              <a:rPr lang="zh-CN" altLang="en-US" dirty="0"/>
              <a:t>不会对数据库进行读写操作，当调用</a:t>
            </a:r>
            <a:r>
              <a:rPr lang="en-US" altLang="zh-CN" dirty="0"/>
              <a:t>save()</a:t>
            </a:r>
            <a:r>
              <a:rPr lang="zh-CN" altLang="en-US" dirty="0"/>
              <a:t>方法时才与数据库交互，将对象保存到数据库中</a:t>
            </a:r>
          </a:p>
          <a:p>
            <a:endParaRPr lang="zh-CN" altLang="en-US" dirty="0"/>
          </a:p>
          <a:p>
            <a:r>
              <a:rPr lang="zh-CN" altLang="en-US" dirty="0"/>
              <a:t>注意</a:t>
            </a:r>
            <a:r>
              <a:rPr lang="en-US" altLang="zh-CN" dirty="0"/>
              <a:t>:__</a:t>
            </a:r>
            <a:r>
              <a:rPr lang="en-US" altLang="zh-CN" dirty="0" err="1"/>
              <a:t>init</a:t>
            </a:r>
            <a:r>
              <a:rPr lang="en-US" altLang="zh-CN" dirty="0"/>
              <a:t>__</a:t>
            </a:r>
            <a:r>
              <a:rPr lang="zh-CN" altLang="en-US" dirty="0"/>
              <a:t>已经在父类</a:t>
            </a:r>
            <a:r>
              <a:rPr lang="en-US" altLang="zh-CN" dirty="0" err="1"/>
              <a:t>models.Model</a:t>
            </a:r>
            <a:r>
              <a:rPr lang="zh-CN" altLang="en-US" dirty="0"/>
              <a:t>中使用，在自定义的模型中无法使用</a:t>
            </a:r>
          </a:p>
          <a:p>
            <a:endParaRPr lang="zh-CN" altLang="en-US" dirty="0"/>
          </a:p>
          <a:p>
            <a:r>
              <a:rPr lang="zh-CN" altLang="en-US" dirty="0"/>
              <a:t>创建对象方案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在模型类中增加类方法去创建对象</a:t>
            </a:r>
          </a:p>
          <a:p>
            <a:r>
              <a:rPr lang="en-US" altLang="zh-CN" dirty="0"/>
              <a:t>		@</a:t>
            </a:r>
            <a:r>
              <a:rPr lang="en-US" altLang="zh-CN" dirty="0" err="1"/>
              <a:t>classmethod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def</a:t>
            </a:r>
            <a:r>
              <a:rPr lang="en-US" altLang="zh-CN" dirty="0"/>
              <a:t> create(</a:t>
            </a:r>
            <a:r>
              <a:rPr lang="en-US" altLang="zh-CN" dirty="0" err="1"/>
              <a:t>cls,name,age</a:t>
            </a:r>
            <a:r>
              <a:rPr lang="en-US" altLang="zh-CN" dirty="0"/>
              <a:t>):</a:t>
            </a:r>
            <a:endParaRPr lang="zh-CN" altLang="en-US" dirty="0"/>
          </a:p>
          <a:p>
            <a:r>
              <a:rPr lang="en-US" altLang="zh-CN" dirty="0"/>
              <a:t>	</a:t>
            </a:r>
            <a:r>
              <a:rPr lang="zh-CN" altLang="en-US" dirty="0"/>
              <a:t>在自定义的管理器中添加方法来创建对象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模型查询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  <a:p>
            <a:r>
              <a:rPr lang="zh-CN" altLang="en-US"/>
              <a:t>查询集表示从数据库获取的对象集合</a:t>
            </a:r>
          </a:p>
          <a:p>
            <a:endParaRPr lang="zh-CN" altLang="en-US"/>
          </a:p>
          <a:p>
            <a:r>
              <a:rPr lang="zh-CN" altLang="en-US"/>
              <a:t>查询集可以有多个过滤器</a:t>
            </a:r>
          </a:p>
          <a:p>
            <a:endParaRPr lang="zh-CN" altLang="en-US"/>
          </a:p>
          <a:p>
            <a:r>
              <a:rPr lang="zh-CN" altLang="en-US"/>
              <a:t>过滤器就是一个函数，基于所给的参数限制查询集结果</a:t>
            </a:r>
          </a:p>
          <a:p>
            <a:endParaRPr lang="zh-CN" altLang="en-US"/>
          </a:p>
          <a:p>
            <a:r>
              <a:rPr lang="zh-CN" altLang="en-US"/>
              <a:t>从</a:t>
            </a:r>
            <a:r>
              <a:rPr lang="en-US" altLang="zh-CN"/>
              <a:t>SQL</a:t>
            </a:r>
            <a:r>
              <a:rPr lang="zh-CN" altLang="en-US"/>
              <a:t>角度来说，查询集合和</a:t>
            </a:r>
            <a:r>
              <a:rPr lang="en-US" altLang="zh-CN"/>
              <a:t>select</a:t>
            </a:r>
            <a:r>
              <a:rPr lang="zh-CN" altLang="en-US"/>
              <a:t>语句等价，过滤器就像</a:t>
            </a:r>
            <a:r>
              <a:rPr lang="en-US" altLang="zh-CN"/>
              <a:t>where</a:t>
            </a:r>
            <a:r>
              <a:rPr lang="zh-CN" altLang="en-US"/>
              <a:t>条件</a:t>
            </a: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8F8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8F8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8958" tIns="48958" rIns="48958" bIns="48958" numCol="1" spcCol="38100" rtlCol="0" anchor="ctr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8958" tIns="48958" rIns="48958" bIns="48958" numCol="1" spcCol="38100" rtlCol="0" anchor="t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703</Words>
  <Application>Microsoft Office PowerPoint</Application>
  <PresentationFormat>全屏显示(4:3)</PresentationFormat>
  <Paragraphs>194</Paragraphs>
  <Slides>20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Django模型</vt:lpstr>
      <vt:lpstr>Django模型</vt:lpstr>
      <vt:lpstr>PowerPoint 演示文稿</vt:lpstr>
      <vt:lpstr>开发流程</vt:lpstr>
      <vt:lpstr>ORM</vt:lpstr>
      <vt:lpstr>Django定义模型</vt:lpstr>
      <vt:lpstr>模型成员objects</vt:lpstr>
      <vt:lpstr>创建对象</vt:lpstr>
      <vt:lpstr>模型查询</vt:lpstr>
      <vt:lpstr>查询集和过滤器</vt:lpstr>
      <vt:lpstr>返回单个数据</vt:lpstr>
      <vt:lpstr>限制查询集和查询集的缓存</vt:lpstr>
      <vt:lpstr>字段查询</vt:lpstr>
      <vt:lpstr>比较运算符</vt:lpstr>
      <vt:lpstr>比较运算符</vt:lpstr>
      <vt:lpstr>聚合函数</vt:lpstr>
      <vt:lpstr>F对象</vt:lpstr>
      <vt:lpstr>Q对象</vt:lpstr>
      <vt:lpstr>模型成员</vt:lpstr>
      <vt:lpstr>自定义管理器类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user</cp:lastModifiedBy>
  <cp:revision>100</cp:revision>
  <dcterms:created xsi:type="dcterms:W3CDTF">2016-11-14T07:26:00Z</dcterms:created>
  <dcterms:modified xsi:type="dcterms:W3CDTF">2018-10-23T04:02:56Z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