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3" r:id="rId2"/>
    <p:sldId id="281" r:id="rId3"/>
    <p:sldId id="282" r:id="rId4"/>
    <p:sldId id="283" r:id="rId5"/>
    <p:sldId id="284" r:id="rId6"/>
    <p:sldId id="285" r:id="rId7"/>
    <p:sldId id="287" r:id="rId8"/>
    <p:sldId id="286" r:id="rId9"/>
    <p:sldId id="288" r:id="rId10"/>
    <p:sldId id="289" r:id="rId11"/>
    <p:sldId id="290" r:id="rId12"/>
    <p:sldId id="291" r:id="rId13"/>
  </p:sldIdLst>
  <p:sldSz cx="9144000" cy="6858000" type="screen4x3"/>
  <p:notesSz cx="7099300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6">
          <p15:clr>
            <a:srgbClr val="A4A3A4"/>
          </p15:clr>
        </p15:guide>
        <p15:guide id="2" pos="2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2F"/>
    <a:srgbClr val="30313C"/>
    <a:srgbClr val="F0AEE8"/>
    <a:srgbClr val="D729C2"/>
    <a:srgbClr val="000000"/>
    <a:srgbClr val="126C1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8"/>
    <p:restoredTop sz="95296"/>
  </p:normalViewPr>
  <p:slideViewPr>
    <p:cSldViewPr showGuides="1">
      <p:cViewPr varScale="1">
        <p:scale>
          <a:sx n="61" d="100"/>
          <a:sy n="61" d="100"/>
        </p:scale>
        <p:origin x="-1452" y="-90"/>
      </p:cViewPr>
      <p:guideLst>
        <p:guide orient="horz" pos="2126"/>
        <p:guide pos="2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B451B6-61D9-FD4E-8E55-ADCE47C2A02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4978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03A280-2F75-E84C-B98E-F4777355B13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4725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0"/>
            <a:ext cx="9156371" cy="4343900"/>
          </a:xfrm>
          <a:prstGeom prst="rect">
            <a:avLst/>
          </a:prstGeom>
          <a:solidFill>
            <a:srgbClr val="40C059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13" name="Shape 13"/>
          <p:cNvSpPr>
            <a:spLocks noGrp="1"/>
          </p:cNvSpPr>
          <p:nvPr>
            <p:ph type="title" hasCustomPrompt="1"/>
          </p:nvPr>
        </p:nvSpPr>
        <p:spPr>
          <a:xfrm>
            <a:off x="109618" y="1900909"/>
            <a:ext cx="8924763" cy="122452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682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 smtClean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dirty="0"/>
          </a:p>
        </p:txBody>
      </p:sp>
      <p:pic>
        <p:nvPicPr>
          <p:cNvPr id="5" name="图片 4" descr="千锋互联-横版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7490" y="784225"/>
            <a:ext cx="8557260" cy="473075"/>
          </a:xfrm>
        </p:spPr>
        <p:txBody>
          <a:bodyPr/>
          <a:lstStyle>
            <a:lvl1pPr algn="l">
              <a:defRPr sz="2400">
                <a:solidFill>
                  <a:srgbClr val="FF682F"/>
                </a:solidFill>
              </a:defRPr>
            </a:lvl1pPr>
          </a:lstStyle>
          <a:p>
            <a:r>
              <a:rPr lang="zh-CN" altLang="en-US"/>
              <a:t>Django模型</a:t>
            </a:r>
          </a:p>
        </p:txBody>
      </p:sp>
      <p:sp>
        <p:nvSpPr>
          <p:cNvPr id="7" name="Shape 3"/>
          <p:cNvSpPr>
            <a:spLocks noGrp="1"/>
          </p:cNvSpPr>
          <p:nvPr>
            <p:ph type="body" idx="1" hasCustomPrompt="1"/>
          </p:nvPr>
        </p:nvSpPr>
        <p:spPr>
          <a:xfrm>
            <a:off x="237490" y="1652270"/>
            <a:ext cx="8557260" cy="49993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>
            <a:lvl1pPr marL="0" indent="0" eaLnBrk="1" fontAlgn="auto" latinLnBrk="0" hangingPunct="1">
              <a:spcBef>
                <a:spcPts val="0"/>
              </a:spcBef>
              <a:buNone/>
              <a:defRPr sz="2400">
                <a:solidFill>
                  <a:srgbClr val="FF682F"/>
                </a:solidFill>
                <a:ea typeface="宋体" panose="02010600030101010101" pitchFamily="2" charset="-122"/>
              </a:defRPr>
            </a:lvl1pPr>
            <a:lvl2pPr marL="343535" indent="0">
              <a:buNone/>
              <a:defRPr/>
            </a:lvl2pPr>
          </a:lstStyle>
          <a:p>
            <a:r>
              <a:rPr dirty="0"/>
              <a:t>内容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5963" y="1383040"/>
            <a:ext cx="9155927" cy="78064"/>
          </a:xfrm>
          <a:prstGeom prst="rect">
            <a:avLst/>
          </a:prstGeom>
          <a:solidFill>
            <a:srgbClr val="39B747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68072" y="1941885"/>
            <a:ext cx="8207855" cy="3942726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22860" y="447040"/>
            <a:ext cx="9098280" cy="7829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pic>
        <p:nvPicPr>
          <p:cNvPr id="6" name="图片 5" descr="千锋互联-横版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ct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432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861060" marR="0" indent="-43180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Char char="•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575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1004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4433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17862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1291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24720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28149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31578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Flask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Cookie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0" y="1652270"/>
            <a:ext cx="9144000" cy="4999355"/>
          </a:xfrm>
        </p:spPr>
        <p:txBody>
          <a:bodyPr/>
          <a:lstStyle/>
          <a:p>
            <a:r>
              <a:rPr lang="zh-CN" altLang="en-US" dirty="0" smtClean="0"/>
              <a:t>客户端端的</a:t>
            </a:r>
            <a:r>
              <a:rPr lang="zh-CN" altLang="en-US" dirty="0"/>
              <a:t>会话技术</a:t>
            </a:r>
          </a:p>
          <a:p>
            <a:endParaRPr lang="zh-CN" altLang="en-US" dirty="0"/>
          </a:p>
          <a:p>
            <a:r>
              <a:rPr lang="en-US" altLang="zh-CN" dirty="0"/>
              <a:t>cookie</a:t>
            </a:r>
            <a:r>
              <a:rPr lang="zh-CN" altLang="en-US" dirty="0"/>
              <a:t>本身由</a:t>
            </a:r>
            <a:r>
              <a:rPr lang="zh-CN" altLang="en-US" dirty="0" smtClean="0"/>
              <a:t>浏览器保存，</a:t>
            </a:r>
            <a:r>
              <a:rPr lang="zh-CN" altLang="en-US" dirty="0"/>
              <a:t>通过</a:t>
            </a:r>
            <a:r>
              <a:rPr lang="en-US" altLang="zh-CN" dirty="0"/>
              <a:t>Response</a:t>
            </a:r>
            <a:r>
              <a:rPr lang="zh-CN" altLang="en-US" dirty="0"/>
              <a:t>将</a:t>
            </a:r>
            <a:r>
              <a:rPr lang="en-US" altLang="zh-CN" dirty="0"/>
              <a:t>cookie</a:t>
            </a:r>
            <a:r>
              <a:rPr lang="zh-CN" altLang="en-US" dirty="0"/>
              <a:t>写到浏览器上，下一次访问，浏览器会根据</a:t>
            </a:r>
            <a:r>
              <a:rPr lang="zh-CN" altLang="en-US" dirty="0" smtClean="0"/>
              <a:t>不同的规则携带</a:t>
            </a:r>
            <a:r>
              <a:rPr lang="en-US" altLang="zh-CN" dirty="0"/>
              <a:t>cookie</a:t>
            </a:r>
            <a:r>
              <a:rPr lang="zh-CN" altLang="en-US" dirty="0"/>
              <a:t>过来</a:t>
            </a:r>
          </a:p>
          <a:p>
            <a:endParaRPr lang="zh-CN" altLang="en-US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response.set_cookie</a:t>
            </a:r>
            <a:r>
              <a:rPr lang="en-US" altLang="zh-CN" dirty="0"/>
              <a:t>(</a:t>
            </a:r>
            <a:r>
              <a:rPr lang="en-US" altLang="zh-CN" dirty="0" err="1"/>
              <a:t>key,value</a:t>
            </a:r>
            <a:r>
              <a:rPr lang="en-US" altLang="zh-CN" dirty="0"/>
              <a:t>[,</a:t>
            </a:r>
            <a:r>
              <a:rPr lang="en-US" altLang="zh-CN" dirty="0" err="1">
                <a:sym typeface="+mn-ea"/>
              </a:rPr>
              <a:t>max_age</a:t>
            </a:r>
            <a:r>
              <a:rPr lang="en-US" altLang="zh-CN" dirty="0">
                <a:sym typeface="+mn-ea"/>
              </a:rPr>
              <a:t>=</a:t>
            </a:r>
            <a:r>
              <a:rPr lang="en-US" altLang="zh-CN" dirty="0" err="1">
                <a:sym typeface="+mn-ea"/>
              </a:rPr>
              <a:t>None,exprise</a:t>
            </a:r>
            <a:r>
              <a:rPr lang="en-US" altLang="zh-CN" dirty="0">
                <a:sym typeface="+mn-ea"/>
              </a:rPr>
              <a:t>=None</a:t>
            </a:r>
            <a:r>
              <a:rPr lang="en-US" altLang="zh-CN" dirty="0"/>
              <a:t>)]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request.cookie.get</a:t>
            </a:r>
            <a:r>
              <a:rPr lang="en-US" altLang="zh-CN" dirty="0" smtClean="0"/>
              <a:t>(key)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ookie</a:t>
            </a:r>
            <a:r>
              <a:rPr lang="zh-CN" altLang="en-US" dirty="0" smtClean="0"/>
              <a:t>不能跨域名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cookie</a:t>
            </a:r>
            <a:r>
              <a:rPr lang="zh-CN" altLang="en-US" dirty="0"/>
              <a:t>不能跨浏览器</a:t>
            </a:r>
          </a:p>
        </p:txBody>
      </p:sp>
    </p:spTree>
    <p:extLst>
      <p:ext uri="{BB962C8B-B14F-4D97-AF65-F5344CB8AC3E}">
        <p14:creationId xmlns:p14="http://schemas.microsoft.com/office/powerpoint/2010/main" val="15490140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Cookie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1652270"/>
            <a:ext cx="8726998" cy="4999355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zh-CN" dirty="0" err="1">
                <a:sym typeface="+mn-ea"/>
              </a:rPr>
              <a:t>response.set_cookie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key,value,max_age</a:t>
            </a:r>
            <a:r>
              <a:rPr lang="en-US" altLang="zh-CN" dirty="0">
                <a:sym typeface="+mn-ea"/>
              </a:rPr>
              <a:t>=</a:t>
            </a:r>
            <a:r>
              <a:rPr lang="en-US" altLang="zh-CN" dirty="0" err="1">
                <a:sym typeface="+mn-ea"/>
              </a:rPr>
              <a:t>None,exprise</a:t>
            </a:r>
            <a:r>
              <a:rPr lang="en-US" altLang="zh-CN" dirty="0">
                <a:sym typeface="+mn-ea"/>
              </a:rPr>
              <a:t>=None)</a:t>
            </a:r>
            <a:endParaRPr lang="en-US" altLang="zh-CN" dirty="0"/>
          </a:p>
          <a:p>
            <a:endParaRPr lang="en-US" altLang="zh-CN" dirty="0">
              <a:sym typeface="+mn-ea"/>
            </a:endParaRPr>
          </a:p>
          <a:p>
            <a:r>
              <a:rPr lang="en-US" altLang="zh-CN" dirty="0" err="1">
                <a:sym typeface="+mn-ea"/>
              </a:rPr>
              <a:t>max_age</a:t>
            </a:r>
            <a:r>
              <a:rPr lang="en-US" altLang="zh-CN" dirty="0">
                <a:sym typeface="+mn-ea"/>
              </a:rPr>
              <a:t>:	</a:t>
            </a:r>
            <a:r>
              <a:rPr lang="zh-CN" altLang="en-US" dirty="0">
                <a:sym typeface="+mn-ea"/>
              </a:rPr>
              <a:t>整数，指定</a:t>
            </a:r>
            <a:r>
              <a:rPr lang="en-US" altLang="zh-CN" dirty="0">
                <a:sym typeface="+mn-ea"/>
              </a:rPr>
              <a:t>cookie</a:t>
            </a:r>
            <a:r>
              <a:rPr lang="zh-CN" altLang="en-US" dirty="0">
                <a:sym typeface="+mn-ea"/>
              </a:rPr>
              <a:t>过期时间</a:t>
            </a:r>
            <a:endParaRPr lang="zh-CN" altLang="en-US" dirty="0"/>
          </a:p>
          <a:p>
            <a:r>
              <a:rPr lang="en-US" altLang="zh-CN" dirty="0" err="1">
                <a:sym typeface="+mn-ea"/>
              </a:rPr>
              <a:t>expries</a:t>
            </a:r>
            <a:r>
              <a:rPr lang="en-US" altLang="zh-CN" dirty="0">
                <a:sym typeface="+mn-ea"/>
              </a:rPr>
              <a:t>   : 	</a:t>
            </a:r>
            <a:r>
              <a:rPr lang="zh-CN" altLang="en-US" dirty="0">
                <a:sym typeface="+mn-ea"/>
              </a:rPr>
              <a:t>整数，指定过期时间</a:t>
            </a:r>
            <a:r>
              <a:rPr lang="zh-CN" altLang="en-US" dirty="0" smtClean="0">
                <a:sym typeface="+mn-ea"/>
              </a:rPr>
              <a:t>，可以</a:t>
            </a:r>
            <a:r>
              <a:rPr lang="zh-CN" altLang="en-US" dirty="0">
                <a:sym typeface="+mn-ea"/>
              </a:rPr>
              <a:t>指定一个具体日期</a:t>
            </a:r>
            <a:r>
              <a:rPr lang="zh-CN" altLang="en-US" dirty="0" smtClean="0">
                <a:sym typeface="+mn-ea"/>
              </a:rPr>
              <a:t>时间</a:t>
            </a:r>
            <a:endParaRPr lang="en-US" altLang="zh-CN" dirty="0" smtClean="0">
              <a:sym typeface="+mn-ea"/>
            </a:endParaRPr>
          </a:p>
          <a:p>
            <a:endParaRPr lang="zh-CN" altLang="en-US" dirty="0"/>
          </a:p>
          <a:p>
            <a:r>
              <a:rPr lang="en-US" altLang="zh-CN" dirty="0" err="1">
                <a:sym typeface="+mn-ea"/>
              </a:rPr>
              <a:t>max_age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 err="1">
                <a:sym typeface="+mn-ea"/>
              </a:rPr>
              <a:t>expries</a:t>
            </a:r>
            <a:r>
              <a:rPr lang="zh-CN" altLang="en-US" dirty="0">
                <a:sym typeface="+mn-ea"/>
              </a:rPr>
              <a:t>两个选一个指定</a:t>
            </a:r>
          </a:p>
          <a:p>
            <a:endParaRPr lang="zh-CN" altLang="en-US" dirty="0"/>
          </a:p>
          <a:p>
            <a:r>
              <a:rPr lang="zh-CN" altLang="en-US" dirty="0"/>
              <a:t>过期时间的几个关键时间</a:t>
            </a:r>
          </a:p>
          <a:p>
            <a:r>
              <a:rPr lang="en-US" altLang="zh-CN" dirty="0" err="1"/>
              <a:t>max_age</a:t>
            </a:r>
            <a:r>
              <a:rPr lang="en-US" altLang="zh-CN" dirty="0"/>
              <a:t> </a:t>
            </a:r>
            <a:r>
              <a:rPr lang="zh-CN" altLang="en-US" dirty="0"/>
              <a:t>设置为 </a:t>
            </a:r>
            <a:r>
              <a:rPr lang="en-US" altLang="zh-CN" dirty="0"/>
              <a:t>0 </a:t>
            </a:r>
            <a:r>
              <a:rPr lang="zh-CN" altLang="en-US" dirty="0"/>
              <a:t>浏览器关闭失效</a:t>
            </a:r>
          </a:p>
          <a:p>
            <a:r>
              <a:rPr lang="zh-CN" altLang="en-US" dirty="0"/>
              <a:t>设置为</a:t>
            </a:r>
            <a:r>
              <a:rPr lang="en-US" altLang="zh-CN" dirty="0"/>
              <a:t>None</a:t>
            </a:r>
            <a:r>
              <a:rPr lang="zh-CN" altLang="en-US" dirty="0"/>
              <a:t>永不过期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删除</a:t>
            </a:r>
            <a:r>
              <a:rPr kumimoji="1" lang="en-US" altLang="zh-CN" dirty="0" smtClean="0"/>
              <a:t>cookie</a:t>
            </a:r>
          </a:p>
          <a:p>
            <a:r>
              <a:rPr kumimoji="1" lang="en-US" altLang="zh-CN" dirty="0" smtClean="0"/>
              <a:t>	</a:t>
            </a:r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esponse.delete_cookie</a:t>
            </a:r>
            <a:r>
              <a:rPr kumimoji="1" lang="en-US" altLang="zh-CN" dirty="0" smtClean="0"/>
              <a:t>(key)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71472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Session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504" y="1652270"/>
            <a:ext cx="8856984" cy="4999355"/>
          </a:xfrm>
        </p:spPr>
        <p:txBody>
          <a:bodyPr/>
          <a:lstStyle/>
          <a:p>
            <a:r>
              <a:rPr lang="zh-CN" altLang="en-US" dirty="0"/>
              <a:t>服务器端会话技术</a:t>
            </a:r>
            <a:r>
              <a:rPr lang="en-US" altLang="zh-CN" dirty="0"/>
              <a:t>,</a:t>
            </a:r>
            <a:r>
              <a:rPr lang="zh-CN" altLang="en-US" dirty="0"/>
              <a:t>依赖于</a:t>
            </a:r>
            <a:r>
              <a:rPr lang="en-US" altLang="zh-CN" dirty="0"/>
              <a:t>cookie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常用操作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en-US" altLang="zh-CN" dirty="0" smtClean="0"/>
              <a:t>	session[‘key’]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‘value’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get(</a:t>
            </a:r>
            <a:r>
              <a:rPr lang="en-US" altLang="zh-CN" dirty="0" err="1" smtClean="0"/>
              <a:t>key,default</a:t>
            </a:r>
            <a:r>
              <a:rPr lang="en-US" altLang="zh-CN" dirty="0" smtClean="0"/>
              <a:t>=None</a:t>
            </a:r>
            <a:r>
              <a:rPr lang="en-US" altLang="zh-CN" dirty="0"/>
              <a:t>) </a:t>
            </a:r>
            <a:r>
              <a:rPr lang="zh-CN" altLang="en-US" dirty="0"/>
              <a:t>根据键获取会话的值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pop(key)</a:t>
            </a:r>
            <a:r>
              <a:rPr lang="zh-CN" altLang="en-US" dirty="0" smtClean="0"/>
              <a:t> 删除某一值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clear()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清除所有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2316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请求流程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eaLnBrk="1" fontAlgn="auto" hangingPunct="1">
              <a:spcBef>
                <a:spcPts val="700"/>
              </a:spcBef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25" y="1681969"/>
            <a:ext cx="8528125" cy="49696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route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路由</a:t>
            </a:r>
            <a:r>
              <a:rPr kumimoji="1" lang="en-US" altLang="zh-CN" dirty="0" smtClean="0"/>
              <a:t>:</a:t>
            </a:r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将从客户端发送过来的请求分发到指定函数上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语法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@</a:t>
            </a:r>
            <a:r>
              <a:rPr kumimoji="1" lang="en-US" altLang="zh-CN" dirty="0" err="1" smtClean="0"/>
              <a:t>app.route</a:t>
            </a:r>
            <a:r>
              <a:rPr kumimoji="1" lang="en-US" altLang="zh-CN" dirty="0" smtClean="0"/>
              <a:t>(‘/rule/’)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def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hello():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	return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‘Hello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World!’</a:t>
            </a:r>
            <a:r>
              <a:rPr kumimoji="1" lang="en-US" altLang="zh-CN" dirty="0"/>
              <a:t>	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	@</a:t>
            </a:r>
            <a:r>
              <a:rPr kumimoji="1" lang="en-US" altLang="zh-CN" dirty="0" err="1" smtClean="0"/>
              <a:t>app.route</a:t>
            </a:r>
            <a:r>
              <a:rPr kumimoji="1" lang="en-US" altLang="zh-CN" dirty="0" smtClean="0"/>
              <a:t>(‘/rule/&lt;id&gt;/’)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def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hello(id):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	return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‘Hello{}’.format(id)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95017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route</a:t>
            </a:r>
            <a:r>
              <a:rPr kumimoji="1" lang="zh-CN" altLang="en-US" dirty="0" smtClean="0"/>
              <a:t>规则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写法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&lt;</a:t>
            </a:r>
            <a:r>
              <a:rPr kumimoji="1" lang="en-US" altLang="zh-CN" dirty="0" err="1" smtClean="0"/>
              <a:t>converter:variable_name</a:t>
            </a:r>
            <a:r>
              <a:rPr kumimoji="1" lang="en-US" altLang="zh-CN" dirty="0" smtClean="0"/>
              <a:t>&gt;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converter</a:t>
            </a:r>
            <a:r>
              <a:rPr kumimoji="1" lang="zh-CN" altLang="en-US" dirty="0" smtClean="0"/>
              <a:t>类型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string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接收任何没有斜杠（</a:t>
            </a:r>
            <a:r>
              <a:rPr kumimoji="1" lang="en-US" altLang="zh-CN" dirty="0" smtClean="0"/>
              <a:t>‘/’</a:t>
            </a:r>
            <a:r>
              <a:rPr kumimoji="1" lang="zh-CN" altLang="en-US" dirty="0" smtClean="0"/>
              <a:t>）的文件（默认）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接收整型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float	</a:t>
            </a:r>
            <a:r>
              <a:rPr kumimoji="1" lang="zh-CN" altLang="en-US" dirty="0" smtClean="0"/>
              <a:t>接收浮点型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path	</a:t>
            </a:r>
            <a:r>
              <a:rPr kumimoji="1" lang="zh-CN" altLang="en-US" dirty="0" smtClean="0"/>
              <a:t>接收路径，可接收斜线（</a:t>
            </a:r>
            <a:r>
              <a:rPr kumimoji="1" lang="en-US" altLang="zh-CN" dirty="0" smtClean="0"/>
              <a:t>’/’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uuid</a:t>
            </a: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只接受</a:t>
            </a:r>
            <a:r>
              <a:rPr kumimoji="1" lang="en-US" altLang="zh-CN" dirty="0" err="1" smtClean="0"/>
              <a:t>uuid</a:t>
            </a:r>
            <a:r>
              <a:rPr kumimoji="1" lang="zh-CN" altLang="en-US" dirty="0" smtClean="0"/>
              <a:t>字符串，唯一码，一种生成规则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any	</a:t>
            </a:r>
            <a:r>
              <a:rPr kumimoji="1" lang="zh-CN" altLang="en-US" dirty="0" smtClean="0"/>
              <a:t>可以同时指定多种路径，进行限定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90311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route</a:t>
            </a:r>
            <a:r>
              <a:rPr kumimoji="1" lang="zh-CN" altLang="en-US" dirty="0" smtClean="0"/>
              <a:t>规则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请求方法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@</a:t>
            </a:r>
            <a:r>
              <a:rPr kumimoji="1" lang="en-US" altLang="zh-CN" dirty="0" err="1" smtClean="0"/>
              <a:t>app.route</a:t>
            </a:r>
            <a:r>
              <a:rPr kumimoji="1" lang="en-US" altLang="zh-CN" dirty="0" smtClean="0"/>
              <a:t>(‘/rule/’,methods=[‘GET’,’POST’])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def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hello():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	return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‘LOL’</a:t>
            </a:r>
            <a:endParaRPr kumimoji="1" lang="en-US" altLang="zh-CN" dirty="0"/>
          </a:p>
          <a:p>
            <a:r>
              <a:rPr kumimoji="1" lang="en-US" altLang="zh-CN" dirty="0" smtClean="0"/>
              <a:t>methods</a:t>
            </a:r>
            <a:r>
              <a:rPr kumimoji="1" lang="zh-CN" altLang="en-US" dirty="0" smtClean="0"/>
              <a:t>中指定请求方法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GET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POST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HEAD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PUT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DELETE</a:t>
            </a:r>
          </a:p>
          <a:p>
            <a:r>
              <a:rPr kumimoji="1" lang="en-US" altLang="zh-CN" dirty="0" err="1" smtClean="0"/>
              <a:t>url_for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反向解析，根据函数名字，获取反向路径</a:t>
            </a:r>
            <a:endParaRPr kumimoji="1" lang="en-US" altLang="zh-CN" dirty="0"/>
          </a:p>
          <a:p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url_for</a:t>
            </a:r>
            <a:r>
              <a:rPr kumimoji="1" lang="en-US" altLang="zh-CN" dirty="0" smtClean="0"/>
              <a:t>(‘</a:t>
            </a:r>
            <a:r>
              <a:rPr kumimoji="1" lang="zh-CN" altLang="en-US" dirty="0" smtClean="0"/>
              <a:t>函数名</a:t>
            </a:r>
            <a:r>
              <a:rPr kumimoji="1" lang="en-US" altLang="zh-CN" dirty="0" smtClean="0"/>
              <a:t>’,</a:t>
            </a:r>
            <a:r>
              <a:rPr kumimoji="1" lang="zh-CN" altLang="en-US" dirty="0" smtClean="0"/>
              <a:t>参数名</a:t>
            </a:r>
            <a:r>
              <a:rPr kumimoji="1" lang="en-US" altLang="zh-CN" dirty="0" smtClean="0"/>
              <a:t>=value)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459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Request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服务器在接收到客户端的请求后，会自动创建</a:t>
            </a:r>
            <a:r>
              <a:rPr kumimoji="1" lang="en-US" altLang="zh-CN" dirty="0" smtClean="0"/>
              <a:t>Request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由</a:t>
            </a:r>
            <a:r>
              <a:rPr kumimoji="1" lang="en-US" altLang="zh-CN" dirty="0" smtClean="0"/>
              <a:t>Flask</a:t>
            </a:r>
            <a:r>
              <a:rPr kumimoji="1" lang="zh-CN" altLang="en-US" dirty="0" smtClean="0"/>
              <a:t>框架创建，</a:t>
            </a:r>
            <a:r>
              <a:rPr kumimoji="1" lang="en-US" altLang="zh-CN" dirty="0" smtClean="0"/>
              <a:t>Request</a:t>
            </a:r>
            <a:r>
              <a:rPr kumimoji="1" lang="zh-CN" altLang="en-US" dirty="0" smtClean="0"/>
              <a:t>对象不可修改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属性</a:t>
            </a:r>
            <a:endParaRPr kumimoji="1" lang="en-US" altLang="zh-CN" dirty="0" smtClean="0"/>
          </a:p>
          <a:p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url</a:t>
            </a:r>
            <a:r>
              <a:rPr kumimoji="1" lang="en-US" altLang="zh-CN" dirty="0" smtClean="0"/>
              <a:t>		</a:t>
            </a:r>
            <a:r>
              <a:rPr kumimoji="1" lang="zh-CN" altLang="en-US" dirty="0" smtClean="0"/>
              <a:t>完整请求地址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base_url</a:t>
            </a: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去掉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参数的</a:t>
            </a:r>
            <a:r>
              <a:rPr kumimoji="1" lang="en-US" altLang="zh-CN" dirty="0" smtClean="0"/>
              <a:t>URL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host_url</a:t>
            </a: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只有主机和端口号的</a:t>
            </a:r>
            <a:r>
              <a:rPr kumimoji="1" lang="en-US" altLang="zh-CN" dirty="0" smtClean="0"/>
              <a:t>URL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path		</a:t>
            </a:r>
            <a:r>
              <a:rPr kumimoji="1" lang="zh-CN" altLang="en-US" dirty="0" smtClean="0"/>
              <a:t>路由中的路径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method		</a:t>
            </a:r>
            <a:r>
              <a:rPr kumimoji="1" lang="zh-CN" altLang="en-US" dirty="0" smtClean="0"/>
              <a:t>请求方法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remote_addr</a:t>
            </a: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请求的客户端地址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args</a:t>
            </a:r>
            <a:r>
              <a:rPr kumimoji="1" lang="en-US" altLang="zh-CN" dirty="0" smtClean="0"/>
              <a:t>		GET</a:t>
            </a:r>
            <a:r>
              <a:rPr kumimoji="1" lang="zh-CN" altLang="en-US" dirty="0" smtClean="0"/>
              <a:t>请求参数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form		POST</a:t>
            </a:r>
            <a:r>
              <a:rPr kumimoji="1" lang="zh-CN" altLang="en-US" dirty="0" smtClean="0"/>
              <a:t>请求参数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files		</a:t>
            </a:r>
            <a:r>
              <a:rPr kumimoji="1" lang="zh-CN" altLang="en-US" dirty="0" smtClean="0"/>
              <a:t>文件上传</a:t>
            </a:r>
            <a:endParaRPr kumimoji="1" lang="en-US" altLang="zh-CN" dirty="0"/>
          </a:p>
          <a:p>
            <a:r>
              <a:rPr kumimoji="1" lang="en-US" altLang="zh-CN" dirty="0" smtClean="0"/>
              <a:t>	headers		</a:t>
            </a:r>
            <a:r>
              <a:rPr kumimoji="1" lang="zh-CN" altLang="en-US" dirty="0" smtClean="0"/>
              <a:t>请求头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cookies		</a:t>
            </a:r>
            <a:r>
              <a:rPr kumimoji="1" lang="zh-CN" altLang="en-US" dirty="0" smtClean="0"/>
              <a:t>请求中的</a:t>
            </a:r>
            <a:r>
              <a:rPr kumimoji="1" lang="en-US" altLang="zh-CN" dirty="0" smtClean="0"/>
              <a:t>cookie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03817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ImmutableMultiDict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类似字典的数据结构</a:t>
            </a:r>
          </a:p>
          <a:p>
            <a:endParaRPr lang="en-US" altLang="zh-CN" dirty="0"/>
          </a:p>
          <a:p>
            <a:r>
              <a:rPr lang="zh-CN" altLang="en-US" dirty="0"/>
              <a:t>与字典的区别，可以存在相同的键</a:t>
            </a:r>
          </a:p>
          <a:p>
            <a:endParaRPr lang="zh-CN" altLang="en-US" dirty="0"/>
          </a:p>
          <a:p>
            <a:r>
              <a:rPr lang="en-US" altLang="zh-CN" dirty="0" err="1" smtClean="0"/>
              <a:t>args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都是</a:t>
            </a:r>
            <a:r>
              <a:rPr kumimoji="1" lang="en-US" altLang="zh-CN" dirty="0" err="1"/>
              <a:t>ImmutableMultiDict</a:t>
            </a:r>
            <a:r>
              <a:rPr lang="zh-CN" altLang="en-US" dirty="0" smtClean="0"/>
              <a:t>的</a:t>
            </a:r>
            <a:r>
              <a:rPr lang="zh-CN" altLang="en-US" dirty="0"/>
              <a:t>对象</a:t>
            </a:r>
          </a:p>
          <a:p>
            <a:endParaRPr lang="zh-CN" altLang="en-US" dirty="0"/>
          </a:p>
          <a:p>
            <a:r>
              <a:rPr kumimoji="1" lang="en-US" altLang="zh-CN" dirty="0" err="1"/>
              <a:t>ImmutableMultiDict</a:t>
            </a:r>
            <a:r>
              <a:rPr lang="zh-CN" altLang="en-US" dirty="0" smtClean="0"/>
              <a:t>中</a:t>
            </a:r>
            <a:r>
              <a:rPr lang="zh-CN" altLang="en-US" dirty="0"/>
              <a:t>数据获取方式</a:t>
            </a:r>
          </a:p>
          <a:p>
            <a:endParaRPr lang="en-US" altLang="zh-CN" dirty="0"/>
          </a:p>
          <a:p>
            <a:r>
              <a:rPr lang="en-US" altLang="zh-CN" dirty="0" err="1"/>
              <a:t>dict</a:t>
            </a:r>
            <a:r>
              <a:rPr lang="en-US" altLang="zh-CN" dirty="0"/>
              <a:t>['</a:t>
            </a:r>
            <a:r>
              <a:rPr lang="en-US" altLang="zh-CN" dirty="0" err="1"/>
              <a:t>uname</a:t>
            </a:r>
            <a:r>
              <a:rPr lang="en-US" altLang="zh-CN" dirty="0"/>
              <a:t>'] </a:t>
            </a:r>
            <a:r>
              <a:rPr lang="zh-CN" altLang="en-US" dirty="0"/>
              <a:t>或 </a:t>
            </a:r>
            <a:r>
              <a:rPr lang="en-US" altLang="zh-CN" dirty="0" err="1"/>
              <a:t>dict.get</a:t>
            </a:r>
            <a:r>
              <a:rPr lang="en-US" altLang="zh-CN" dirty="0"/>
              <a:t>('</a:t>
            </a:r>
            <a:r>
              <a:rPr lang="en-US" altLang="zh-CN" dirty="0" err="1"/>
              <a:t>uname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获取指定</a:t>
            </a:r>
            <a:r>
              <a:rPr lang="en-US" altLang="zh-CN" dirty="0"/>
              <a:t>key</a:t>
            </a:r>
            <a:r>
              <a:rPr lang="zh-CN" altLang="en-US" dirty="0"/>
              <a:t>对应的所有值</a:t>
            </a:r>
          </a:p>
          <a:p>
            <a:r>
              <a:rPr lang="en-US" altLang="zh-CN" dirty="0" err="1"/>
              <a:t>dict.getlist</a:t>
            </a:r>
            <a:r>
              <a:rPr lang="en-US" altLang="zh-CN" dirty="0"/>
              <a:t>('</a:t>
            </a:r>
            <a:r>
              <a:rPr lang="en-US" altLang="zh-CN" dirty="0" err="1"/>
              <a:t>uname</a:t>
            </a:r>
            <a:r>
              <a:rPr lang="en-US" altLang="zh-CN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6535024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Response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服务器返回会给客户端的数据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由程序员创建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返回</a:t>
            </a:r>
            <a:r>
              <a:rPr kumimoji="1" lang="en-US" altLang="zh-CN" dirty="0" smtClean="0"/>
              <a:t>Response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r>
              <a:rPr kumimoji="1" lang="en-US" altLang="zh-CN" dirty="0" smtClean="0"/>
              <a:t>	1.</a:t>
            </a:r>
            <a:r>
              <a:rPr kumimoji="1" lang="zh-CN" altLang="en-US" dirty="0" smtClean="0"/>
              <a:t> 直接返回</a:t>
            </a:r>
            <a:r>
              <a:rPr kumimoji="1" lang="en-US" altLang="zh-CN" dirty="0" smtClean="0"/>
              <a:t>Response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通过</a:t>
            </a:r>
            <a:r>
              <a:rPr kumimoji="1" lang="en-US" altLang="zh-CN" dirty="0" err="1" smtClean="0"/>
              <a:t>make_response</a:t>
            </a:r>
            <a:r>
              <a:rPr kumimoji="1" lang="zh-CN" altLang="en-US" dirty="0" smtClean="0"/>
              <a:t>（</a:t>
            </a:r>
            <a:r>
              <a:rPr kumimoji="1" lang="en-US" altLang="zh-CN" dirty="0" err="1" smtClean="0"/>
              <a:t>data,code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	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返回的数据内容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	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状态码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返回文本内容，状态码</a:t>
            </a:r>
            <a:endParaRPr kumimoji="1" lang="en-US" altLang="zh-CN" dirty="0" smtClean="0"/>
          </a:p>
          <a:p>
            <a:r>
              <a:rPr kumimoji="1" lang="en-US" altLang="zh-CN" dirty="0" smtClean="0"/>
              <a:t>	4.</a:t>
            </a:r>
            <a:r>
              <a:rPr kumimoji="1" lang="zh-CN" altLang="en-US" dirty="0" smtClean="0"/>
              <a:t> 返回模板（本质和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一样）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 smtClean="0"/>
              <a:t>重定向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redirect()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url_for</a:t>
            </a:r>
            <a:r>
              <a:rPr kumimoji="1" lang="en-US" altLang="zh-CN" dirty="0" smtClean="0"/>
              <a:t>(‘</a:t>
            </a:r>
            <a:r>
              <a:rPr kumimoji="1" lang="zh-CN" altLang="en-US" dirty="0" smtClean="0"/>
              <a:t>函数名</a:t>
            </a:r>
            <a:r>
              <a:rPr kumimoji="1" lang="en-US" altLang="zh-CN" dirty="0" smtClean="0"/>
              <a:t>’,</a:t>
            </a:r>
            <a:r>
              <a:rPr kumimoji="1" lang="zh-CN" altLang="en-US" dirty="0" smtClean="0"/>
              <a:t>参数</a:t>
            </a:r>
            <a:r>
              <a:rPr kumimoji="1" lang="en-US" altLang="zh-CN" dirty="0" smtClean="0"/>
              <a:t>=value)</a:t>
            </a:r>
          </a:p>
        </p:txBody>
      </p:sp>
    </p:spTree>
    <p:extLst>
      <p:ext uri="{BB962C8B-B14F-4D97-AF65-F5344CB8AC3E}">
        <p14:creationId xmlns:p14="http://schemas.microsoft.com/office/powerpoint/2010/main" val="114030945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Response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终止执行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主动终止 </a:t>
            </a:r>
            <a:r>
              <a:rPr kumimoji="1" lang="en-US" altLang="zh-CN" dirty="0" smtClean="0"/>
              <a:t>abort(code)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捕获异常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@</a:t>
            </a:r>
            <a:r>
              <a:rPr kumimoji="1" lang="en-US" altLang="zh-CN" dirty="0" err="1" smtClean="0"/>
              <a:t>app.errorhandler</a:t>
            </a:r>
            <a:r>
              <a:rPr kumimoji="1" lang="en-US" altLang="zh-CN" dirty="0" smtClean="0"/>
              <a:t>(404)</a:t>
            </a:r>
          </a:p>
          <a:p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def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hello(e):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	return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‘LOL’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495345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8F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153</Words>
  <Application>Microsoft Office PowerPoint</Application>
  <PresentationFormat>全屏显示(4:3)</PresentationFormat>
  <Paragraphs>126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Flask</vt:lpstr>
      <vt:lpstr>请求流程</vt:lpstr>
      <vt:lpstr>route</vt:lpstr>
      <vt:lpstr>route规则</vt:lpstr>
      <vt:lpstr>route规则</vt:lpstr>
      <vt:lpstr>Request</vt:lpstr>
      <vt:lpstr>ImmutableMultiDict</vt:lpstr>
      <vt:lpstr>Response</vt:lpstr>
      <vt:lpstr>Response</vt:lpstr>
      <vt:lpstr>Cookie</vt:lpstr>
      <vt:lpstr>Cookie</vt:lpstr>
      <vt:lpstr>Session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user</cp:lastModifiedBy>
  <cp:revision>123</cp:revision>
  <dcterms:created xsi:type="dcterms:W3CDTF">2016-11-14T07:26:00Z</dcterms:created>
  <dcterms:modified xsi:type="dcterms:W3CDTF">2018-09-03T09:05:29Z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