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8697C-50FF-4310-BC86-F58C1375D734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D8CBE84-66DA-45B2-A102-D9B0C74C7B54}">
      <dgm:prSet phldrT="[Текст]"/>
      <dgm:spPr/>
      <dgm:t>
        <a:bodyPr/>
        <a:lstStyle/>
        <a:p>
          <a:r>
            <a:rPr lang="ru-RU" dirty="0"/>
            <a:t>Криптография</a:t>
          </a:r>
        </a:p>
      </dgm:t>
    </dgm:pt>
    <dgm:pt modelId="{C9F2CA71-FFC0-44F3-9F53-CB579EADDEF7}" type="parTrans" cxnId="{CB8DA46E-9964-4F66-8F83-4096708EB444}">
      <dgm:prSet/>
      <dgm:spPr/>
      <dgm:t>
        <a:bodyPr/>
        <a:lstStyle/>
        <a:p>
          <a:endParaRPr lang="ru-RU"/>
        </a:p>
      </dgm:t>
    </dgm:pt>
    <dgm:pt modelId="{A55321D6-BABA-436A-B132-FF9FBB2ED550}" type="sibTrans" cxnId="{CB8DA46E-9964-4F66-8F83-4096708EB444}">
      <dgm:prSet/>
      <dgm:spPr/>
      <dgm:t>
        <a:bodyPr/>
        <a:lstStyle/>
        <a:p>
          <a:endParaRPr lang="ru-RU"/>
        </a:p>
      </dgm:t>
    </dgm:pt>
    <dgm:pt modelId="{01D0C8FA-22F3-4C4B-9C14-7528C64AD53F}">
      <dgm:prSet phldrT="[Текст]"/>
      <dgm:spPr/>
      <dgm:t>
        <a:bodyPr/>
        <a:lstStyle/>
        <a:p>
          <a:r>
            <a:rPr lang="ru-RU" dirty="0"/>
            <a:t>шифрование с закрытым ключом</a:t>
          </a:r>
        </a:p>
      </dgm:t>
    </dgm:pt>
    <dgm:pt modelId="{EC4EEFCA-B31A-4A63-9E40-4FE30D1BB18F}" type="parTrans" cxnId="{8AF433F2-0304-45D8-89B7-3B24B84BDC2F}">
      <dgm:prSet/>
      <dgm:spPr/>
      <dgm:t>
        <a:bodyPr/>
        <a:lstStyle/>
        <a:p>
          <a:endParaRPr lang="ru-RU"/>
        </a:p>
      </dgm:t>
    </dgm:pt>
    <dgm:pt modelId="{DC49F204-05CF-483D-9169-E070F95F4DCF}" type="sibTrans" cxnId="{8AF433F2-0304-45D8-89B7-3B24B84BDC2F}">
      <dgm:prSet/>
      <dgm:spPr/>
      <dgm:t>
        <a:bodyPr/>
        <a:lstStyle/>
        <a:p>
          <a:endParaRPr lang="ru-RU"/>
        </a:p>
      </dgm:t>
    </dgm:pt>
    <dgm:pt modelId="{435AB645-766F-4DCF-B1F4-77925BFFA57A}">
      <dgm:prSet phldrT="[Текст]"/>
      <dgm:spPr/>
      <dgm:t>
        <a:bodyPr/>
        <a:lstStyle/>
        <a:p>
          <a:r>
            <a:rPr lang="ru-RU" dirty="0"/>
            <a:t>хеширование</a:t>
          </a:r>
        </a:p>
      </dgm:t>
    </dgm:pt>
    <dgm:pt modelId="{FBC9FB9F-6947-4923-B1B0-24501693CA23}" type="parTrans" cxnId="{00D35335-775E-41B9-9BFF-833589F67FBA}">
      <dgm:prSet/>
      <dgm:spPr/>
      <dgm:t>
        <a:bodyPr/>
        <a:lstStyle/>
        <a:p>
          <a:endParaRPr lang="ru-RU"/>
        </a:p>
      </dgm:t>
    </dgm:pt>
    <dgm:pt modelId="{CCA38975-7AAC-4999-999C-598BEAAE0E8E}" type="sibTrans" cxnId="{00D35335-775E-41B9-9BFF-833589F67FBA}">
      <dgm:prSet/>
      <dgm:spPr/>
      <dgm:t>
        <a:bodyPr/>
        <a:lstStyle/>
        <a:p>
          <a:endParaRPr lang="ru-RU"/>
        </a:p>
      </dgm:t>
    </dgm:pt>
    <dgm:pt modelId="{3D084C97-D318-4F60-BD97-9B3F07A4F657}">
      <dgm:prSet phldrT="[Текст]"/>
      <dgm:spPr/>
      <dgm:t>
        <a:bodyPr/>
        <a:lstStyle/>
        <a:p>
          <a:r>
            <a:rPr lang="ru-RU" dirty="0"/>
            <a:t>шифрование с открытым ключом</a:t>
          </a:r>
        </a:p>
      </dgm:t>
    </dgm:pt>
    <dgm:pt modelId="{BF91E19B-B2E5-4BAA-A3DF-B17E6EB69F17}" type="parTrans" cxnId="{C6FF1DB5-C888-4C18-8B02-815AE841DAB3}">
      <dgm:prSet/>
      <dgm:spPr/>
      <dgm:t>
        <a:bodyPr/>
        <a:lstStyle/>
        <a:p>
          <a:endParaRPr lang="ru-RU"/>
        </a:p>
      </dgm:t>
    </dgm:pt>
    <dgm:pt modelId="{BB7E3076-5441-48A7-9221-740978519003}" type="sibTrans" cxnId="{C6FF1DB5-C888-4C18-8B02-815AE841DAB3}">
      <dgm:prSet/>
      <dgm:spPr/>
      <dgm:t>
        <a:bodyPr/>
        <a:lstStyle/>
        <a:p>
          <a:endParaRPr lang="ru-RU"/>
        </a:p>
      </dgm:t>
    </dgm:pt>
    <dgm:pt modelId="{D39EF8CC-BB77-439C-A11C-1090F69FCEC4}" type="pres">
      <dgm:prSet presAssocID="{03A8697C-50FF-4310-BC86-F58C1375D73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987C6F3-C416-4F3C-8E62-3775653EA6E1}" type="pres">
      <dgm:prSet presAssocID="{CD8CBE84-66DA-45B2-A102-D9B0C74C7B54}" presName="singleCycle" presStyleCnt="0"/>
      <dgm:spPr/>
    </dgm:pt>
    <dgm:pt modelId="{468B6F6D-98AC-49A0-BD8B-99B16F7CE54E}" type="pres">
      <dgm:prSet presAssocID="{CD8CBE84-66DA-45B2-A102-D9B0C74C7B54}" presName="singleCenter" presStyleLbl="node1" presStyleIdx="0" presStyleCnt="4" custScaleX="226784" custLinFactNeighborX="-1850" custLinFactNeighborY="-48457">
        <dgm:presLayoutVars>
          <dgm:chMax val="7"/>
          <dgm:chPref val="7"/>
        </dgm:presLayoutVars>
      </dgm:prSet>
      <dgm:spPr/>
    </dgm:pt>
    <dgm:pt modelId="{E3F3CC1D-C1DE-4DAF-83EA-D5B946C88E69}" type="pres">
      <dgm:prSet presAssocID="{EC4EEFCA-B31A-4A63-9E40-4FE30D1BB18F}" presName="Name56" presStyleLbl="parChTrans1D2" presStyleIdx="0" presStyleCnt="3"/>
      <dgm:spPr/>
    </dgm:pt>
    <dgm:pt modelId="{54B8A61D-7015-430F-AEA9-0A29C9151FD5}" type="pres">
      <dgm:prSet presAssocID="{01D0C8FA-22F3-4C4B-9C14-7528C64AD53F}" presName="text0" presStyleLbl="node1" presStyleIdx="1" presStyleCnt="4" custScaleX="196647" custScaleY="122205" custRadScaleRad="26265" custRadScaleInc="-290571">
        <dgm:presLayoutVars>
          <dgm:bulletEnabled val="1"/>
        </dgm:presLayoutVars>
      </dgm:prSet>
      <dgm:spPr/>
    </dgm:pt>
    <dgm:pt modelId="{CDB28CE0-D2C5-46C3-8A07-88BF6228439D}" type="pres">
      <dgm:prSet presAssocID="{FBC9FB9F-6947-4923-B1B0-24501693CA23}" presName="Name56" presStyleLbl="parChTrans1D2" presStyleIdx="1" presStyleCnt="3"/>
      <dgm:spPr/>
    </dgm:pt>
    <dgm:pt modelId="{8D182393-6EA1-4462-AF47-02E0386A7F75}" type="pres">
      <dgm:prSet presAssocID="{435AB645-766F-4DCF-B1F4-77925BFFA57A}" presName="text0" presStyleLbl="node1" presStyleIdx="2" presStyleCnt="4" custScaleX="186863" custScaleY="115323" custRadScaleRad="122488" custRadScaleInc="-50816">
        <dgm:presLayoutVars>
          <dgm:bulletEnabled val="1"/>
        </dgm:presLayoutVars>
      </dgm:prSet>
      <dgm:spPr/>
    </dgm:pt>
    <dgm:pt modelId="{9BB4CEC7-84DD-41A1-814F-1180F417E462}" type="pres">
      <dgm:prSet presAssocID="{BF91E19B-B2E5-4BAA-A3DF-B17E6EB69F17}" presName="Name56" presStyleLbl="parChTrans1D2" presStyleIdx="2" presStyleCnt="3"/>
      <dgm:spPr/>
    </dgm:pt>
    <dgm:pt modelId="{CC042D12-B695-4DED-8406-A1A475405E85}" type="pres">
      <dgm:prSet presAssocID="{3D084C97-D318-4F60-BD97-9B3F07A4F657}" presName="text0" presStyleLbl="node1" presStyleIdx="3" presStyleCnt="4" custScaleX="202097" custScaleY="122144" custRadScaleRad="132106" custRadScaleInc="50757">
        <dgm:presLayoutVars>
          <dgm:bulletEnabled val="1"/>
        </dgm:presLayoutVars>
      </dgm:prSet>
      <dgm:spPr/>
    </dgm:pt>
  </dgm:ptLst>
  <dgm:cxnLst>
    <dgm:cxn modelId="{00D35335-775E-41B9-9BFF-833589F67FBA}" srcId="{CD8CBE84-66DA-45B2-A102-D9B0C74C7B54}" destId="{435AB645-766F-4DCF-B1F4-77925BFFA57A}" srcOrd="1" destOrd="0" parTransId="{FBC9FB9F-6947-4923-B1B0-24501693CA23}" sibTransId="{CCA38975-7AAC-4999-999C-598BEAAE0E8E}"/>
    <dgm:cxn modelId="{D489B33F-34BB-4183-88F9-7DB7A4CE9589}" type="presOf" srcId="{CD8CBE84-66DA-45B2-A102-D9B0C74C7B54}" destId="{468B6F6D-98AC-49A0-BD8B-99B16F7CE54E}" srcOrd="0" destOrd="0" presId="urn:microsoft.com/office/officeart/2008/layout/RadialCluster"/>
    <dgm:cxn modelId="{CB8DA46E-9964-4F66-8F83-4096708EB444}" srcId="{03A8697C-50FF-4310-BC86-F58C1375D734}" destId="{CD8CBE84-66DA-45B2-A102-D9B0C74C7B54}" srcOrd="0" destOrd="0" parTransId="{C9F2CA71-FFC0-44F3-9F53-CB579EADDEF7}" sibTransId="{A55321D6-BABA-436A-B132-FF9FBB2ED550}"/>
    <dgm:cxn modelId="{AFA5AD77-6830-48D8-9DF9-92AB37E26C7F}" type="presOf" srcId="{3D084C97-D318-4F60-BD97-9B3F07A4F657}" destId="{CC042D12-B695-4DED-8406-A1A475405E85}" srcOrd="0" destOrd="0" presId="urn:microsoft.com/office/officeart/2008/layout/RadialCluster"/>
    <dgm:cxn modelId="{2511E888-2A6F-4841-9809-43A7216F1604}" type="presOf" srcId="{03A8697C-50FF-4310-BC86-F58C1375D734}" destId="{D39EF8CC-BB77-439C-A11C-1090F69FCEC4}" srcOrd="0" destOrd="0" presId="urn:microsoft.com/office/officeart/2008/layout/RadialCluster"/>
    <dgm:cxn modelId="{C147DAA2-90FC-4EE3-A5EA-A21D3B5FEF8F}" type="presOf" srcId="{EC4EEFCA-B31A-4A63-9E40-4FE30D1BB18F}" destId="{E3F3CC1D-C1DE-4DAF-83EA-D5B946C88E69}" srcOrd="0" destOrd="0" presId="urn:microsoft.com/office/officeart/2008/layout/RadialCluster"/>
    <dgm:cxn modelId="{C6FF1DB5-C888-4C18-8B02-815AE841DAB3}" srcId="{CD8CBE84-66DA-45B2-A102-D9B0C74C7B54}" destId="{3D084C97-D318-4F60-BD97-9B3F07A4F657}" srcOrd="2" destOrd="0" parTransId="{BF91E19B-B2E5-4BAA-A3DF-B17E6EB69F17}" sibTransId="{BB7E3076-5441-48A7-9221-740978519003}"/>
    <dgm:cxn modelId="{0C9A47B7-B49C-404F-882B-E7A14259A685}" type="presOf" srcId="{BF91E19B-B2E5-4BAA-A3DF-B17E6EB69F17}" destId="{9BB4CEC7-84DD-41A1-814F-1180F417E462}" srcOrd="0" destOrd="0" presId="urn:microsoft.com/office/officeart/2008/layout/RadialCluster"/>
    <dgm:cxn modelId="{1784EABD-25BC-4976-B811-FAA7EDEB46A3}" type="presOf" srcId="{01D0C8FA-22F3-4C4B-9C14-7528C64AD53F}" destId="{54B8A61D-7015-430F-AEA9-0A29C9151FD5}" srcOrd="0" destOrd="0" presId="urn:microsoft.com/office/officeart/2008/layout/RadialCluster"/>
    <dgm:cxn modelId="{EAC153C2-879A-41A2-AF56-1D6B5B16C2E5}" type="presOf" srcId="{435AB645-766F-4DCF-B1F4-77925BFFA57A}" destId="{8D182393-6EA1-4462-AF47-02E0386A7F75}" srcOrd="0" destOrd="0" presId="urn:microsoft.com/office/officeart/2008/layout/RadialCluster"/>
    <dgm:cxn modelId="{736420C9-68F0-4048-A310-2522F8C4119D}" type="presOf" srcId="{FBC9FB9F-6947-4923-B1B0-24501693CA23}" destId="{CDB28CE0-D2C5-46C3-8A07-88BF6228439D}" srcOrd="0" destOrd="0" presId="urn:microsoft.com/office/officeart/2008/layout/RadialCluster"/>
    <dgm:cxn modelId="{8AF433F2-0304-45D8-89B7-3B24B84BDC2F}" srcId="{CD8CBE84-66DA-45B2-A102-D9B0C74C7B54}" destId="{01D0C8FA-22F3-4C4B-9C14-7528C64AD53F}" srcOrd="0" destOrd="0" parTransId="{EC4EEFCA-B31A-4A63-9E40-4FE30D1BB18F}" sibTransId="{DC49F204-05CF-483D-9169-E070F95F4DCF}"/>
    <dgm:cxn modelId="{A08F1F77-2F80-4718-A4AD-3A91E190C8AF}" type="presParOf" srcId="{D39EF8CC-BB77-439C-A11C-1090F69FCEC4}" destId="{8987C6F3-C416-4F3C-8E62-3775653EA6E1}" srcOrd="0" destOrd="0" presId="urn:microsoft.com/office/officeart/2008/layout/RadialCluster"/>
    <dgm:cxn modelId="{2AA7D7BD-76FF-42E7-80C8-584D9662160F}" type="presParOf" srcId="{8987C6F3-C416-4F3C-8E62-3775653EA6E1}" destId="{468B6F6D-98AC-49A0-BD8B-99B16F7CE54E}" srcOrd="0" destOrd="0" presId="urn:microsoft.com/office/officeart/2008/layout/RadialCluster"/>
    <dgm:cxn modelId="{79D625D6-0089-437B-BD68-AEE21D8FC044}" type="presParOf" srcId="{8987C6F3-C416-4F3C-8E62-3775653EA6E1}" destId="{E3F3CC1D-C1DE-4DAF-83EA-D5B946C88E69}" srcOrd="1" destOrd="0" presId="urn:microsoft.com/office/officeart/2008/layout/RadialCluster"/>
    <dgm:cxn modelId="{C0E74C66-796D-46B1-8BD6-3E29EBB6788D}" type="presParOf" srcId="{8987C6F3-C416-4F3C-8E62-3775653EA6E1}" destId="{54B8A61D-7015-430F-AEA9-0A29C9151FD5}" srcOrd="2" destOrd="0" presId="urn:microsoft.com/office/officeart/2008/layout/RadialCluster"/>
    <dgm:cxn modelId="{1137FF7D-0035-4BDC-9A17-852682E566A6}" type="presParOf" srcId="{8987C6F3-C416-4F3C-8E62-3775653EA6E1}" destId="{CDB28CE0-D2C5-46C3-8A07-88BF6228439D}" srcOrd="3" destOrd="0" presId="urn:microsoft.com/office/officeart/2008/layout/RadialCluster"/>
    <dgm:cxn modelId="{6B64A632-AD0D-4A9E-93CB-2ABB646B0D58}" type="presParOf" srcId="{8987C6F3-C416-4F3C-8E62-3775653EA6E1}" destId="{8D182393-6EA1-4462-AF47-02E0386A7F75}" srcOrd="4" destOrd="0" presId="urn:microsoft.com/office/officeart/2008/layout/RadialCluster"/>
    <dgm:cxn modelId="{6546AB2F-31CE-4296-8324-974716576E10}" type="presParOf" srcId="{8987C6F3-C416-4F3C-8E62-3775653EA6E1}" destId="{9BB4CEC7-84DD-41A1-814F-1180F417E462}" srcOrd="5" destOrd="0" presId="urn:microsoft.com/office/officeart/2008/layout/RadialCluster"/>
    <dgm:cxn modelId="{A064166A-6A5C-4775-A22E-F737C30431A5}" type="presParOf" srcId="{8987C6F3-C416-4F3C-8E62-3775653EA6E1}" destId="{CC042D12-B695-4DED-8406-A1A475405E8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B6F6D-98AC-49A0-BD8B-99B16F7CE54E}">
      <dsp:nvSpPr>
        <dsp:cNvPr id="0" name=""/>
        <dsp:cNvSpPr/>
      </dsp:nvSpPr>
      <dsp:spPr>
        <a:xfrm>
          <a:off x="3736327" y="122831"/>
          <a:ext cx="4504565" cy="1986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Криптография</a:t>
          </a:r>
        </a:p>
      </dsp:txBody>
      <dsp:txXfrm>
        <a:off x="3833289" y="219793"/>
        <a:ext cx="4310641" cy="1792355"/>
      </dsp:txXfrm>
    </dsp:sp>
    <dsp:sp modelId="{E3F3CC1D-C1DE-4DAF-83EA-D5B946C88E69}">
      <dsp:nvSpPr>
        <dsp:cNvPr id="0" name=""/>
        <dsp:cNvSpPr/>
      </dsp:nvSpPr>
      <dsp:spPr>
        <a:xfrm rot="5368968">
          <a:off x="5031822" y="3083622"/>
          <a:ext cx="19490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909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8A61D-7015-430F-AEA9-0A29C9151FD5}">
      <dsp:nvSpPr>
        <dsp:cNvPr id="0" name=""/>
        <dsp:cNvSpPr/>
      </dsp:nvSpPr>
      <dsp:spPr>
        <a:xfrm>
          <a:off x="4714013" y="4058132"/>
          <a:ext cx="2616993" cy="16263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шифрование с закрытым ключом</a:t>
          </a:r>
        </a:p>
      </dsp:txBody>
      <dsp:txXfrm>
        <a:off x="4793403" y="4137522"/>
        <a:ext cx="2458213" cy="1467533"/>
      </dsp:txXfrm>
    </dsp:sp>
    <dsp:sp modelId="{CDB28CE0-D2C5-46C3-8A07-88BF6228439D}">
      <dsp:nvSpPr>
        <dsp:cNvPr id="0" name=""/>
        <dsp:cNvSpPr/>
      </dsp:nvSpPr>
      <dsp:spPr>
        <a:xfrm rot="2233535">
          <a:off x="7099598" y="2691717"/>
          <a:ext cx="1926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611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2393-6EA1-4462-AF47-02E0386A7F75}">
      <dsp:nvSpPr>
        <dsp:cNvPr id="0" name=""/>
        <dsp:cNvSpPr/>
      </dsp:nvSpPr>
      <dsp:spPr>
        <a:xfrm>
          <a:off x="8596131" y="3274322"/>
          <a:ext cx="2486786" cy="15347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хеширование</a:t>
          </a:r>
        </a:p>
      </dsp:txBody>
      <dsp:txXfrm>
        <a:off x="8671050" y="3349241"/>
        <a:ext cx="2336948" cy="1384889"/>
      </dsp:txXfrm>
    </dsp:sp>
    <dsp:sp modelId="{9BB4CEC7-84DD-41A1-814F-1180F417E462}">
      <dsp:nvSpPr>
        <dsp:cNvPr id="0" name=""/>
        <dsp:cNvSpPr/>
      </dsp:nvSpPr>
      <dsp:spPr>
        <a:xfrm rot="8595265">
          <a:off x="2972617" y="2669014"/>
          <a:ext cx="18717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176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42D12-B695-4DED-8406-A1A475405E85}">
      <dsp:nvSpPr>
        <dsp:cNvPr id="0" name=""/>
        <dsp:cNvSpPr/>
      </dsp:nvSpPr>
      <dsp:spPr>
        <a:xfrm>
          <a:off x="725235" y="3228917"/>
          <a:ext cx="2689522" cy="16255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шифрование с открытым ключом</a:t>
          </a:r>
        </a:p>
      </dsp:txBody>
      <dsp:txXfrm>
        <a:off x="804585" y="3308267"/>
        <a:ext cx="2530822" cy="1466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D62AC-AEDC-442B-BBF7-41C994C0B906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8BFFE-11FC-4BDE-860C-FAAFF74E0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9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2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4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0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6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8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6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06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6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28FF-DEE4-413E-AAEF-6CCE926ABE45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1156" y="1122362"/>
            <a:ext cx="10171288" cy="3675415"/>
          </a:xfrm>
        </p:spPr>
        <p:txBody>
          <a:bodyPr>
            <a:normAutofit/>
          </a:bodyPr>
          <a:lstStyle/>
          <a:p>
            <a:r>
              <a:rPr lang="ru-RU" sz="9600" b="1" dirty="0">
                <a:solidFill>
                  <a:schemeClr val="accent6">
                    <a:lumMod val="50000"/>
                  </a:schemeClr>
                </a:solidFill>
              </a:rPr>
              <a:t>Взлом паролей с применением GPU</a:t>
            </a:r>
          </a:p>
        </p:txBody>
      </p:sp>
    </p:spTree>
    <p:extLst>
      <p:ext uri="{BB962C8B-B14F-4D97-AF65-F5344CB8AC3E}">
        <p14:creationId xmlns:p14="http://schemas.microsoft.com/office/powerpoint/2010/main" val="205908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648" y="174053"/>
            <a:ext cx="485851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Основные способы перебора пароля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938528"/>
            <a:ext cx="11850624" cy="4590288"/>
          </a:xfrm>
        </p:spPr>
        <p:txBody>
          <a:bodyPr>
            <a:normAutofit/>
          </a:bodyPr>
          <a:lstStyle/>
          <a:p>
            <a:pPr lvl="0"/>
            <a:r>
              <a:rPr lang="ru-RU" sz="3200" dirty="0"/>
              <a:t>Атака по словарю - для атаки используется файл, который содержит список слов. Программа проверяет каждое из слов, чтобы найти результат;</a:t>
            </a:r>
          </a:p>
          <a:p>
            <a:pPr lvl="0"/>
            <a:r>
              <a:rPr lang="ru-RU" sz="3200" dirty="0"/>
              <a:t>Атака </a:t>
            </a:r>
            <a:r>
              <a:rPr lang="ru-RU" sz="3200" dirty="0" err="1"/>
              <a:t>Bruteforce</a:t>
            </a:r>
            <a:r>
              <a:rPr lang="ru-RU" sz="3200" dirty="0"/>
              <a:t> - можно не использовать словарь, а перебирать все комбинации заданных символов;</a:t>
            </a:r>
          </a:p>
          <a:p>
            <a:pPr lvl="0"/>
            <a:r>
              <a:rPr lang="ru-RU" sz="3200" dirty="0"/>
              <a:t>Атака с помощью радужных таблиц - в атаке используются предварительно вычисленные хэши, поэтому она быстрее.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5772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648" y="174053"/>
            <a:ext cx="4858512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Взлом алгоритма MD5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700784"/>
            <a:ext cx="11850624" cy="5157216"/>
          </a:xfrm>
        </p:spPr>
        <p:txBody>
          <a:bodyPr>
            <a:normAutofit/>
          </a:bodyPr>
          <a:lstStyle/>
          <a:p>
            <a:r>
              <a:rPr lang="ru-RU" dirty="0"/>
              <a:t>Одним из наиболее известных и широко используемых алгоритмов хеширования является MD5.</a:t>
            </a:r>
          </a:p>
          <a:p>
            <a:r>
              <a:rPr lang="ru-RU" dirty="0"/>
              <a:t>Алгоритм MD5 представляет собой 128-битный алгоритм хеширования. Это значит, что он вычисляет 128-битный </a:t>
            </a:r>
            <a:r>
              <a:rPr lang="ru-RU" dirty="0" err="1"/>
              <a:t>хеш</a:t>
            </a:r>
            <a:r>
              <a:rPr lang="ru-RU" dirty="0"/>
              <a:t> для произвольного набора данных, поступающих на его вход.</a:t>
            </a:r>
          </a:p>
          <a:p>
            <a:r>
              <a:rPr lang="ru-RU" dirty="0"/>
              <a:t>О том, что алгоритм MD5 можно взломать, впервые заговорили в 1993 году. Через три года, в 1996-м, Ганс </a:t>
            </a:r>
            <a:r>
              <a:rPr lang="ru-RU" dirty="0" err="1"/>
              <a:t>Доббертин</a:t>
            </a:r>
            <a:r>
              <a:rPr lang="ru-RU" dirty="0"/>
              <a:t> опубликовал статью, в которой доказал наличие коллизий и описал теоретическую возможность взлома MD5. </a:t>
            </a:r>
          </a:p>
          <a:p>
            <a:r>
              <a:rPr lang="ru-RU" dirty="0"/>
              <a:t>Непосредственный взлом MD5 начался 1 марта 2004 года. Компания </a:t>
            </a:r>
            <a:r>
              <a:rPr lang="ru-RU" dirty="0" err="1"/>
              <a:t>CertainKey</a:t>
            </a:r>
            <a:r>
              <a:rPr lang="ru-RU" dirty="0"/>
              <a:t> </a:t>
            </a:r>
            <a:r>
              <a:rPr lang="ru-RU" dirty="0" err="1"/>
              <a:t>Cryptosystems</a:t>
            </a:r>
            <a:r>
              <a:rPr lang="ru-RU" dirty="0"/>
              <a:t> запустила проект MD5CRK — распределенную систему поиска коллизий.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0953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-136843"/>
            <a:ext cx="58674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Взлом алгоритма MD5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938528"/>
            <a:ext cx="11850624" cy="4590288"/>
          </a:xfrm>
        </p:spPr>
        <p:txBody>
          <a:bodyPr>
            <a:normAutofit/>
          </a:bodyPr>
          <a:lstStyle/>
          <a:p>
            <a:r>
              <a:rPr lang="ru-RU" dirty="0"/>
              <a:t>Большая работа была также проделана и для ускорения взлома </a:t>
            </a:r>
            <a:r>
              <a:rPr lang="ru-RU" dirty="0" err="1"/>
              <a:t>хешей</a:t>
            </a:r>
            <a:r>
              <a:rPr lang="ru-RU" dirty="0"/>
              <a:t>. В 2007 году Кевин Бриз представил программу, использующую </a:t>
            </a:r>
            <a:r>
              <a:rPr lang="ru-RU" dirty="0" err="1"/>
              <a:t>Sony</a:t>
            </a:r>
            <a:r>
              <a:rPr lang="ru-RU" dirty="0"/>
              <a:t> PlayStation3 для взлома MD5. Он сумел добиться очень неплохих результатов: 1,4 миллиарда MD5-хешей генерировались всего лишь за одну секунду! Уже через два года, в 2009-м, на </a:t>
            </a:r>
            <a:r>
              <a:rPr lang="ru-RU" dirty="0" err="1"/>
              <a:t>BlackHat</a:t>
            </a:r>
            <a:r>
              <a:rPr lang="ru-RU" dirty="0"/>
              <a:t> USA вышла статья об использовании GPU для поиска коллизий, что позволяло повысить его скорость в несколько раз, особенно если он выполнялся с помощью нескольких видеокарт одновременно.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2518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648" y="174053"/>
            <a:ext cx="4858512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err="1">
                <a:solidFill>
                  <a:schemeClr val="accent6">
                    <a:lumMod val="50000"/>
                  </a:schemeClr>
                </a:solidFill>
              </a:rPr>
              <a:t>Hashcat</a:t>
            </a:r>
            <a:endParaRPr lang="ru-RU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938528"/>
            <a:ext cx="11850624" cy="4590288"/>
          </a:xfrm>
        </p:spPr>
        <p:txBody>
          <a:bodyPr>
            <a:normAutofit/>
          </a:bodyPr>
          <a:lstStyle/>
          <a:p>
            <a:r>
              <a:rPr lang="ru-RU" dirty="0" err="1"/>
              <a:t>Hashcat</a:t>
            </a:r>
            <a:r>
              <a:rPr lang="ru-RU" dirty="0"/>
              <a:t> —применение GPU для перебора паролей. Позволяет многократно увеличить скорость перебора паролей при использовании различных алгоритмов шифрования. В программе используется </a:t>
            </a:r>
            <a:r>
              <a:rPr lang="ru-RU" dirty="0" err="1"/>
              <a:t>распараллеленый</a:t>
            </a:r>
            <a:r>
              <a:rPr lang="ru-RU" dirty="0"/>
              <a:t> алгоритм перебора, базированный на технологии CUDA (</a:t>
            </a:r>
            <a:r>
              <a:rPr lang="ru-RU" dirty="0" err="1"/>
              <a:t>NVidia</a:t>
            </a:r>
            <a:r>
              <a:rPr lang="ru-RU" dirty="0"/>
              <a:t>) и </a:t>
            </a:r>
            <a:r>
              <a:rPr lang="ru-RU" dirty="0" err="1"/>
              <a:t>OpenCL</a:t>
            </a:r>
            <a:r>
              <a:rPr lang="ru-RU" dirty="0"/>
              <a:t> (AMD/ATI).</a:t>
            </a:r>
          </a:p>
          <a:p>
            <a:r>
              <a:rPr lang="ru-RU" dirty="0" err="1"/>
              <a:t>Hashcat</a:t>
            </a:r>
            <a:r>
              <a:rPr lang="ru-RU" dirty="0"/>
              <a:t> предлагает множество моделей атак для получения эффективного и комплексного покрытия пространства </a:t>
            </a:r>
            <a:r>
              <a:rPr lang="ru-RU" dirty="0" err="1"/>
              <a:t>хешей</a:t>
            </a:r>
            <a:r>
              <a:rPr lang="ru-RU" dirty="0"/>
              <a:t>. </a:t>
            </a:r>
          </a:p>
          <a:p>
            <a:r>
              <a:rPr lang="ru-RU" dirty="0" err="1"/>
              <a:t>Hashcat</a:t>
            </a:r>
            <a:r>
              <a:rPr lang="ru-RU" dirty="0"/>
              <a:t> имеет около 85 опций, 230 </a:t>
            </a:r>
            <a:r>
              <a:rPr lang="ru-RU" dirty="0" err="1"/>
              <a:t>хеш</a:t>
            </a:r>
            <a:r>
              <a:rPr lang="ru-RU" dirty="0"/>
              <a:t>-режимов.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2627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2157984" cy="96926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err="1">
                <a:solidFill>
                  <a:schemeClr val="accent6">
                    <a:lumMod val="50000"/>
                  </a:schemeClr>
                </a:solidFill>
              </a:rPr>
              <a:t>Hashcat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8992" y="969265"/>
            <a:ext cx="10277856" cy="5687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b="1" dirty="0">
                <a:solidFill>
                  <a:schemeClr val="accent6">
                    <a:lumMod val="50000"/>
                  </a:schemeClr>
                </a:solidFill>
              </a:rPr>
              <a:t>Есть следующие режимы:</a:t>
            </a:r>
          </a:p>
          <a:p>
            <a:pPr lvl="0"/>
            <a:r>
              <a:rPr lang="ru-RU" dirty="0"/>
              <a:t>Атака </a:t>
            </a:r>
            <a:r>
              <a:rPr lang="ru-RU" dirty="0" err="1"/>
              <a:t>брут</a:t>
            </a:r>
            <a:r>
              <a:rPr lang="ru-RU" dirty="0"/>
              <a:t>-форсом (перебором)</a:t>
            </a:r>
          </a:p>
          <a:p>
            <a:pPr lvl="0"/>
            <a:r>
              <a:rPr lang="ru-RU" dirty="0"/>
              <a:t>Комбинаторная атака</a:t>
            </a:r>
          </a:p>
          <a:p>
            <a:pPr lvl="0"/>
            <a:r>
              <a:rPr lang="ru-RU" dirty="0"/>
              <a:t>Атака по словарю</a:t>
            </a:r>
          </a:p>
          <a:p>
            <a:pPr lvl="0"/>
            <a:r>
              <a:rPr lang="ru-RU" dirty="0"/>
              <a:t>Атака по отпечаткам</a:t>
            </a:r>
          </a:p>
          <a:p>
            <a:pPr lvl="0"/>
            <a:r>
              <a:rPr lang="ru-RU" dirty="0"/>
              <a:t>Гибридная атака</a:t>
            </a:r>
          </a:p>
          <a:p>
            <a:pPr lvl="0"/>
            <a:r>
              <a:rPr lang="ru-RU" dirty="0"/>
              <a:t>Атака по маске</a:t>
            </a:r>
          </a:p>
          <a:p>
            <a:pPr lvl="0"/>
            <a:r>
              <a:rPr lang="ru-RU" dirty="0"/>
              <a:t>Перестановочная атака</a:t>
            </a:r>
          </a:p>
          <a:p>
            <a:pPr lvl="0"/>
            <a:r>
              <a:rPr lang="ru-RU" dirty="0"/>
              <a:t>Атака основанная на правиле</a:t>
            </a:r>
          </a:p>
          <a:p>
            <a:pPr lvl="0"/>
            <a:r>
              <a:rPr lang="ru-RU" dirty="0"/>
              <a:t>Табличная атака</a:t>
            </a:r>
          </a:p>
          <a:p>
            <a:pPr lvl="0"/>
            <a:r>
              <a:rPr lang="ru-RU" dirty="0"/>
              <a:t>Атака с переключением раскладки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7169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8880" y="0"/>
            <a:ext cx="6379464" cy="9144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Особенности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</a:rPr>
              <a:t>Hashcat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8096"/>
            <a:ext cx="12192000" cy="60899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Бесплатная</a:t>
            </a:r>
          </a:p>
          <a:p>
            <a:pPr lvl="0"/>
            <a:r>
              <a:rPr lang="ru-RU" dirty="0"/>
              <a:t>Открытый исходный код (лицензия MIT)</a:t>
            </a:r>
          </a:p>
          <a:p>
            <a:pPr lvl="0"/>
            <a:r>
              <a:rPr lang="ru-RU" dirty="0"/>
              <a:t>Мультиплатформенная (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Windows</a:t>
            </a:r>
            <a:r>
              <a:rPr lang="ru-RU" dirty="0"/>
              <a:t> и OSX)</a:t>
            </a:r>
          </a:p>
          <a:p>
            <a:pPr lvl="0"/>
            <a:r>
              <a:rPr lang="ru-RU" dirty="0"/>
              <a:t>Мультиплатформенная (CPU, GPU, DSP, FPGA и т.д.)</a:t>
            </a:r>
          </a:p>
          <a:p>
            <a:pPr lvl="0"/>
            <a:r>
              <a:rPr lang="ru-RU" dirty="0"/>
              <a:t>Одновременный взлом множества </a:t>
            </a:r>
            <a:r>
              <a:rPr lang="ru-RU" dirty="0" err="1"/>
              <a:t>хешей</a:t>
            </a:r>
            <a:endParaRPr lang="ru-RU" dirty="0"/>
          </a:p>
          <a:p>
            <a:pPr lvl="0"/>
            <a:r>
              <a:rPr lang="ru-RU" dirty="0"/>
              <a:t>Использует множество устройств на одной системе</a:t>
            </a:r>
          </a:p>
          <a:p>
            <a:pPr lvl="0"/>
            <a:r>
              <a:rPr lang="ru-RU" dirty="0"/>
              <a:t>Использует устройства разных типов на одной системе</a:t>
            </a:r>
          </a:p>
          <a:p>
            <a:pPr lvl="0"/>
            <a:r>
              <a:rPr lang="ru-RU" dirty="0"/>
              <a:t>Поддержка распределённых систем взлома (с помощью дополнительного сегмента)</a:t>
            </a:r>
          </a:p>
          <a:p>
            <a:pPr lvl="0"/>
            <a:r>
              <a:rPr lang="ru-RU" dirty="0"/>
              <a:t>Поддержка сессий</a:t>
            </a:r>
          </a:p>
          <a:p>
            <a:pPr lvl="0"/>
            <a:r>
              <a:rPr lang="ru-RU" dirty="0"/>
              <a:t>Поддержка восстановления</a:t>
            </a:r>
          </a:p>
          <a:p>
            <a:pPr lvl="0"/>
            <a:r>
              <a:rPr lang="ru-RU" dirty="0"/>
              <a:t>Поддержка шестнадцатеричных солей и шестнадцатеричных наборов символов</a:t>
            </a:r>
          </a:p>
          <a:p>
            <a:pPr lvl="0"/>
            <a:r>
              <a:rPr lang="ru-RU" dirty="0"/>
              <a:t>Поддержка автоматического порядка пространства ключей цепей Маркова</a:t>
            </a:r>
          </a:p>
          <a:p>
            <a:pPr lvl="0"/>
            <a:r>
              <a:rPr lang="ru-RU" dirty="0"/>
              <a:t>И многое другое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2349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6516" y="0"/>
            <a:ext cx="5446776" cy="768096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Рассмотрим пример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188720"/>
            <a:ext cx="11850624" cy="3108960"/>
          </a:xfrm>
        </p:spPr>
        <p:txBody>
          <a:bodyPr>
            <a:normAutofit/>
          </a:bodyPr>
          <a:lstStyle/>
          <a:p>
            <a:r>
              <a:rPr lang="ru-RU" dirty="0"/>
              <a:t>Для примера пусть у нас будет </a:t>
            </a:r>
            <a:r>
              <a:rPr lang="ru-RU" dirty="0" err="1"/>
              <a:t>хеш</a:t>
            </a:r>
            <a:r>
              <a:rPr lang="ru-RU" dirty="0"/>
              <a:t> пароля, сохраненный в базе данных </a:t>
            </a:r>
            <a:r>
              <a:rPr lang="ru-RU" dirty="0" err="1"/>
              <a:t>WordPress</a:t>
            </a:r>
            <a:r>
              <a:rPr lang="ru-RU" dirty="0"/>
              <a:t>. Считаем, что нам известно, что админ использует цифровой пароль из 8-ми знаков.</a:t>
            </a:r>
          </a:p>
          <a:p>
            <a:endParaRPr lang="ru-RU" sz="3600" dirty="0"/>
          </a:p>
          <a:p>
            <a:r>
              <a:rPr lang="ru-RU" dirty="0"/>
              <a:t>Используем </a:t>
            </a:r>
            <a:r>
              <a:rPr lang="ru-RU" dirty="0" err="1"/>
              <a:t>hashcat</a:t>
            </a:r>
            <a:r>
              <a:rPr lang="ru-RU" dirty="0"/>
              <a:t> </a:t>
            </a:r>
            <a:r>
              <a:rPr lang="ru-RU" dirty="0" err="1"/>
              <a:t>gui</a:t>
            </a:r>
            <a:endParaRPr lang="ru-RU" sz="3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931920"/>
            <a:ext cx="12192000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0"/>
            <a:ext cx="11850624" cy="6528816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-a 3</a:t>
            </a:r>
            <a:r>
              <a:rPr lang="ru-RU" dirty="0"/>
              <a:t> 			– режим атаки </a:t>
            </a:r>
            <a:r>
              <a:rPr lang="ru-RU" dirty="0" err="1"/>
              <a:t>брут</a:t>
            </a:r>
            <a:r>
              <a:rPr lang="ru-RU" dirty="0"/>
              <a:t>-форс (перебор);</a:t>
            </a:r>
          </a:p>
          <a:p>
            <a:pPr lvl="0"/>
            <a:r>
              <a:rPr lang="en-US" b="1" dirty="0"/>
              <a:t>-m 400</a:t>
            </a:r>
            <a:r>
              <a:rPr lang="en-US" dirty="0"/>
              <a:t> 		– </a:t>
            </a:r>
            <a:r>
              <a:rPr lang="ru-RU" dirty="0"/>
              <a:t>тип </a:t>
            </a:r>
            <a:r>
              <a:rPr lang="ru-RU" dirty="0" err="1"/>
              <a:t>хеша</a:t>
            </a:r>
            <a:r>
              <a:rPr lang="en-US" dirty="0"/>
              <a:t> – md5 </a:t>
            </a:r>
            <a:r>
              <a:rPr lang="en-US" dirty="0" err="1"/>
              <a:t>wordpress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b="1" dirty="0"/>
              <a:t> --increment-min=8 –increment-max=8</a:t>
            </a:r>
            <a:r>
              <a:rPr lang="en-US" dirty="0"/>
              <a:t> – </a:t>
            </a:r>
            <a:r>
              <a:rPr lang="ru-RU" dirty="0"/>
              <a:t>длина пароля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b="1" dirty="0"/>
              <a:t>-1 01234567890</a:t>
            </a:r>
            <a:r>
              <a:rPr lang="ru-RU" dirty="0"/>
              <a:t> 	– используемые в пароле символы (-1 – первый набор);</a:t>
            </a:r>
          </a:p>
          <a:p>
            <a:pPr lvl="0"/>
            <a:r>
              <a:rPr lang="ru-RU" b="1" dirty="0"/>
              <a:t>tmp8355.tmp</a:t>
            </a:r>
            <a:r>
              <a:rPr lang="ru-RU" dirty="0"/>
              <a:t> 	– временный файл, содержащий наш </a:t>
            </a:r>
            <a:r>
              <a:rPr lang="ru-RU" dirty="0" err="1"/>
              <a:t>хеш</a:t>
            </a:r>
            <a:r>
              <a:rPr lang="ru-RU" dirty="0"/>
              <a:t>;</a:t>
            </a:r>
          </a:p>
          <a:p>
            <a:pPr lvl="0"/>
            <a:r>
              <a:rPr lang="ru-RU" b="1" dirty="0"/>
              <a:t>-1 ?d ?1?1?1?1?1?1?1?1</a:t>
            </a:r>
            <a:r>
              <a:rPr lang="ru-RU" dirty="0"/>
              <a:t> – маска пароля. Десятичные цифры из первого набора, 8 штук;</a:t>
            </a:r>
          </a:p>
          <a:p>
            <a:pPr lvl="0"/>
            <a:r>
              <a:rPr lang="ru-RU" b="1" dirty="0"/>
              <a:t>-w 3 	--</a:t>
            </a:r>
            <a:r>
              <a:rPr lang="ru-RU" b="1" dirty="0" err="1"/>
              <a:t>gpu-temp-abort</a:t>
            </a:r>
            <a:r>
              <a:rPr lang="ru-RU" b="1" dirty="0"/>
              <a:t>=80 --</a:t>
            </a:r>
            <a:r>
              <a:rPr lang="ru-RU" b="1" dirty="0" err="1"/>
              <a:t>gpu-temp-retain</a:t>
            </a:r>
            <a:r>
              <a:rPr lang="ru-RU" b="1" dirty="0"/>
              <a:t>=70</a:t>
            </a:r>
            <a:r>
              <a:rPr lang="ru-RU" dirty="0"/>
              <a:t> – режим работы с высокой доступностью пользовательского окружения , температура остановки перебора и температура </a:t>
            </a:r>
            <a:r>
              <a:rPr lang="ru-RU" dirty="0" err="1"/>
              <a:t>догона</a:t>
            </a:r>
            <a:r>
              <a:rPr lang="ru-RU" dirty="0"/>
              <a:t>.</a:t>
            </a:r>
          </a:p>
          <a:p>
            <a:pPr lvl="0"/>
            <a:r>
              <a:rPr lang="ru-RU" b="1" dirty="0"/>
              <a:t>--</a:t>
            </a:r>
            <a:r>
              <a:rPr lang="ru-RU" b="1" dirty="0" err="1"/>
              <a:t>session</a:t>
            </a:r>
            <a:r>
              <a:rPr lang="ru-RU" b="1" dirty="0"/>
              <a:t>=</a:t>
            </a:r>
            <a:r>
              <a:rPr lang="ru-RU" b="1" dirty="0" err="1"/>
              <a:t>all</a:t>
            </a:r>
            <a:r>
              <a:rPr lang="ru-RU" dirty="0"/>
              <a:t> 	– определяет имя сессии (для возможного продолжения перебора);</a:t>
            </a:r>
          </a:p>
          <a:p>
            <a:pPr lvl="0"/>
            <a:r>
              <a:rPr lang="en-US" b="1" dirty="0"/>
              <a:t>--</a:t>
            </a:r>
            <a:r>
              <a:rPr lang="ru-RU" b="1" dirty="0" err="1"/>
              <a:t>force</a:t>
            </a:r>
            <a:r>
              <a:rPr lang="ru-RU" dirty="0"/>
              <a:t> 		– игнорируем предупреждения;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9847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/>
          <a:lstStyle/>
          <a:p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2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39637" y="0"/>
            <a:ext cx="124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7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822542"/>
              </p:ext>
            </p:extLst>
          </p:nvPr>
        </p:nvGraphicFramePr>
        <p:xfrm>
          <a:off x="-1" y="237066"/>
          <a:ext cx="12101689" cy="662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693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2496" y="347472"/>
            <a:ext cx="9436608" cy="101466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Проблемы развития GPU-вычислений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368" y="1700784"/>
            <a:ext cx="10808208" cy="4407408"/>
          </a:xfrm>
        </p:spPr>
        <p:txBody>
          <a:bodyPr>
            <a:normAutofit/>
          </a:bodyPr>
          <a:lstStyle/>
          <a:p>
            <a:r>
              <a:rPr lang="ru-RU" sz="3600" dirty="0" err="1"/>
              <a:t>сериализация</a:t>
            </a:r>
            <a:endParaRPr lang="ru-RU" sz="3600" dirty="0"/>
          </a:p>
          <a:p>
            <a:r>
              <a:rPr lang="ru-RU" sz="3600" dirty="0"/>
              <a:t>ограниченный объем видеопамяти</a:t>
            </a:r>
          </a:p>
          <a:p>
            <a:r>
              <a:rPr lang="ru-RU" sz="3600" dirty="0"/>
              <a:t>необходимость обмена данными между CPU и GPU по медленной шине</a:t>
            </a:r>
          </a:p>
          <a:p>
            <a:r>
              <a:rPr lang="ru-RU" sz="3600" dirty="0"/>
              <a:t>нет стека</a:t>
            </a:r>
          </a:p>
          <a:p>
            <a:r>
              <a:rPr lang="ru-RU" sz="3600" dirty="0"/>
              <a:t>нет рекурсии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5577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648" y="174053"/>
            <a:ext cx="4858512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50000"/>
                  </a:schemeClr>
                </a:solidFill>
              </a:rPr>
              <a:t>Итог</a:t>
            </a:r>
            <a:endParaRPr lang="ru-RU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700784"/>
            <a:ext cx="11850624" cy="5157216"/>
          </a:xfrm>
        </p:spPr>
        <p:txBody>
          <a:bodyPr>
            <a:normAutofit/>
          </a:bodyPr>
          <a:lstStyle/>
          <a:p>
            <a:r>
              <a:rPr lang="ru-RU" dirty="0"/>
              <a:t>Вывод из всего вышесказанного можно сделать следующий: использование графических процессоров может приводить к существенному повышению производительности различных вычислений. При этом выигрыш в скорости по сравнению с использованием архитектуры с CPU может достигать нескольких десятков раз. А добиться еще большего повышения производительности можно с помощью создания кластеров GPU — в таком случае она растет практически линейно. </a:t>
            </a:r>
          </a:p>
          <a:p>
            <a:r>
              <a:rPr lang="ru-RU" dirty="0"/>
              <a:t>Однако и у </a:t>
            </a:r>
            <a:r>
              <a:rPr lang="en-US" dirty="0"/>
              <a:t>GPU</a:t>
            </a:r>
            <a:r>
              <a:rPr lang="ru-RU" dirty="0"/>
              <a:t> пока есть свои недостатки, что создает некоторые ограничения на их применение.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3339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7407" y="24551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9600" b="1" dirty="0">
                <a:solidFill>
                  <a:schemeClr val="accent6">
                    <a:lumMod val="50000"/>
                  </a:schemeClr>
                </a:solidFill>
              </a:rPr>
              <a:t>Спасибо за внимание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12358" y="5169158"/>
            <a:ext cx="3870649" cy="1362367"/>
          </a:xfrm>
        </p:spPr>
        <p:txBody>
          <a:bodyPr/>
          <a:lstStyle/>
          <a:p>
            <a:r>
              <a:rPr lang="ru-RU" dirty="0"/>
              <a:t>Работу выполнили</a:t>
            </a:r>
          </a:p>
          <a:p>
            <a:pPr lvl="1"/>
            <a:r>
              <a:rPr lang="ru-RU" dirty="0"/>
              <a:t>Мамонова Мария</a:t>
            </a:r>
          </a:p>
          <a:p>
            <a:pPr lvl="1"/>
            <a:r>
              <a:rPr lang="ru-RU" dirty="0" err="1"/>
              <a:t>Коханчик</a:t>
            </a:r>
            <a:r>
              <a:rPr lang="ru-RU" dirty="0"/>
              <a:t> Антон</a:t>
            </a:r>
          </a:p>
        </p:txBody>
      </p:sp>
    </p:spTree>
    <p:extLst>
      <p:ext uri="{BB962C8B-B14F-4D97-AF65-F5344CB8AC3E}">
        <p14:creationId xmlns:p14="http://schemas.microsoft.com/office/powerpoint/2010/main" val="4935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648" y="174053"/>
            <a:ext cx="4858512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err="1">
                <a:solidFill>
                  <a:schemeClr val="accent6">
                    <a:lumMod val="50000"/>
                  </a:schemeClr>
                </a:solidFill>
              </a:rPr>
              <a:t>Хэширование</a:t>
            </a:r>
            <a:endParaRPr lang="ru-RU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938528"/>
            <a:ext cx="11850624" cy="4590288"/>
          </a:xfrm>
        </p:spPr>
        <p:txBody>
          <a:bodyPr>
            <a:normAutofit/>
          </a:bodyPr>
          <a:lstStyle/>
          <a:p>
            <a:r>
              <a:rPr lang="ru-RU" sz="3200" dirty="0"/>
              <a:t>Под хешированием понимают преобразование входных данных произвольной длины в выходную битовую строку фиксированной длины, выполняемое определённым алгоритмом. Чаще всего хеш-функции применяют в процессе аутентификации пользователя (в базе данных обычно хранится </a:t>
            </a:r>
            <a:r>
              <a:rPr lang="ru-RU" sz="3200" dirty="0" err="1"/>
              <a:t>хеш</a:t>
            </a:r>
            <a:r>
              <a:rPr lang="ru-RU" sz="3200" dirty="0"/>
              <a:t> пароля вместо самого пароля) и для вычисления контрольных сумм файлов, пакетов данных и т. п.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437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 r="-2" b="-2"/>
          <a:stretch/>
        </p:blipFill>
        <p:spPr>
          <a:xfrm>
            <a:off x="5265683" y="715910"/>
            <a:ext cx="6295695" cy="5716421"/>
          </a:xfrm>
          <a:prstGeom prst="rect">
            <a:avLst/>
          </a:prstGeom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860" y="10"/>
            <a:ext cx="3651467" cy="1676603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chemeClr val="accent6">
                    <a:lumMod val="50000"/>
                  </a:schemeClr>
                </a:solidFill>
              </a:rPr>
              <a:t>GPU</a:t>
            </a:r>
            <a:endParaRPr lang="ru-RU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859" y="2183848"/>
            <a:ext cx="4874043" cy="4248483"/>
          </a:xfrm>
        </p:spPr>
        <p:txBody>
          <a:bodyPr>
            <a:normAutofit/>
          </a:bodyPr>
          <a:lstStyle/>
          <a:p>
            <a:r>
              <a:rPr lang="ru-RU" dirty="0"/>
              <a:t>GPU, или Графический процессор, является частью видео системы компьютера. Типичные функции ГПУ - помочь с рендерингом 3D графики и визуальных эффектов.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89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1839" y="303591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err="1">
                <a:solidFill>
                  <a:schemeClr val="accent6">
                    <a:lumMod val="50000"/>
                  </a:schemeClr>
                </a:solidFill>
              </a:rPr>
              <a:t>Ахитектура</a:t>
            </a:r>
            <a:endParaRPr lang="ru-RU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9029" y="1717256"/>
            <a:ext cx="5721238" cy="37730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GPU состоит из нескольких десятков процессорных ядер, которые можно называть </a:t>
            </a:r>
            <a:r>
              <a:rPr lang="ru-RU" sz="2400" dirty="0" err="1"/>
              <a:t>минипроцессорами</a:t>
            </a:r>
            <a:r>
              <a:rPr lang="ru-RU" sz="2400" dirty="0"/>
              <a:t>.</a:t>
            </a:r>
          </a:p>
          <a:p>
            <a:pPr>
              <a:lnSpc>
                <a:spcPct val="80000"/>
              </a:lnSpc>
            </a:pPr>
            <a:r>
              <a:rPr lang="ru-RU" sz="2400" dirty="0"/>
              <a:t>Лучше всего представлять GPU как некий многоядерный процессор с большим количеством ядер, исполняющих одновременно множество нитей.</a:t>
            </a:r>
          </a:p>
          <a:p>
            <a:pPr>
              <a:lnSpc>
                <a:spcPct val="80000"/>
              </a:lnSpc>
            </a:pPr>
            <a:r>
              <a:rPr lang="ru-RU" sz="2400" dirty="0"/>
              <a:t>Каждый </a:t>
            </a:r>
            <a:r>
              <a:rPr lang="ru-RU" sz="2400" dirty="0" err="1"/>
              <a:t>минипроцессор</a:t>
            </a:r>
            <a:r>
              <a:rPr lang="ru-RU" sz="2400" dirty="0"/>
              <a:t> имеет локальную память, которая имеет сходное с кэшем первого уровня время доступа и выполняет аналогичные функции наибыстрейшей доставки данных к функциональным модулям.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r="14435"/>
          <a:stretch/>
        </p:blipFill>
        <p:spPr>
          <a:xfrm>
            <a:off x="199949" y="1558883"/>
            <a:ext cx="567558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938528"/>
            <a:ext cx="11850624" cy="4590288"/>
          </a:xfrm>
        </p:spPr>
        <p:txBody>
          <a:bodyPr>
            <a:normAutofit/>
          </a:bodyPr>
          <a:lstStyle/>
          <a:p>
            <a:r>
              <a:rPr lang="ru-RU" sz="3200" dirty="0"/>
              <a:t>Кроме локальной памяти в </a:t>
            </a:r>
            <a:r>
              <a:rPr lang="ru-RU" sz="3200" dirty="0" err="1"/>
              <a:t>минипроцессоре</a:t>
            </a:r>
            <a:r>
              <a:rPr lang="ru-RU" sz="3200" dirty="0"/>
              <a:t> есть ещё одна область памяти, во всех архитектурах примерно в четыре раза </a:t>
            </a:r>
            <a:r>
              <a:rPr lang="ru-RU" sz="3200" dirty="0" err="1"/>
              <a:t>бо́льшая</a:t>
            </a:r>
            <a:r>
              <a:rPr lang="ru-RU" sz="3200" dirty="0"/>
              <a:t> по объему. Она разделена поровну между всеми исполняющимися нитями, это регистры для хранения переменных и промежуточных результатов вычислений.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4592" y="0"/>
            <a:ext cx="9220200" cy="1043051"/>
          </a:xfrm>
        </p:spPr>
        <p:txBody>
          <a:bodyPr/>
          <a:lstStyle/>
          <a:p>
            <a:r>
              <a:rPr lang="ru-RU" b="1" dirty="0" err="1">
                <a:solidFill>
                  <a:schemeClr val="accent6">
                    <a:lumMod val="50000"/>
                  </a:schemeClr>
                </a:solidFill>
              </a:rPr>
              <a:t>Ахитектура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99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648" y="174053"/>
            <a:ext cx="4858512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50000"/>
                  </a:schemeClr>
                </a:solidFill>
              </a:rPr>
              <a:t>Классические задачи для </a:t>
            </a:r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GPU</a:t>
            </a:r>
            <a:endParaRPr lang="ru-RU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938528"/>
            <a:ext cx="11850624" cy="4590288"/>
          </a:xfrm>
        </p:spPr>
        <p:txBody>
          <a:bodyPr>
            <a:normAutofit/>
          </a:bodyPr>
          <a:lstStyle/>
          <a:p>
            <a:r>
              <a:rPr lang="ru-RU" sz="3200" dirty="0"/>
              <a:t>задача вычисления взаимодействия N тел, создающих гравитационное поле</a:t>
            </a:r>
            <a:br>
              <a:rPr lang="ru-RU" sz="3200" dirty="0"/>
            </a:br>
            <a:endParaRPr lang="en-US" sz="3200" dirty="0"/>
          </a:p>
          <a:p>
            <a:r>
              <a:rPr lang="ru-RU" sz="3200" dirty="0"/>
              <a:t>задача расчёта столкновение шаровых скоплений из сотен тысяч звезд</a:t>
            </a:r>
            <a:br>
              <a:rPr lang="ru-RU" sz="3200" dirty="0"/>
            </a:br>
            <a:endParaRPr lang="ru-RU" sz="3200" dirty="0"/>
          </a:p>
          <a:p>
            <a:r>
              <a:rPr lang="ru-RU" sz="3200" dirty="0"/>
              <a:t>рассчитать варианты эволюции одной системы при различных вариантах начальных скоростей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1353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5" r="2" b="2"/>
          <a:stretch/>
        </p:blipFill>
        <p:spPr>
          <a:xfrm>
            <a:off x="6667500" y="1614922"/>
            <a:ext cx="5074070" cy="42726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5560" y="-1"/>
            <a:ext cx="689762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50000"/>
                  </a:schemeClr>
                </a:solidFill>
              </a:rPr>
              <a:t>Кластер Джереми </a:t>
            </a:r>
            <a:r>
              <a:rPr lang="ru-RU" sz="5400" b="1" dirty="0" err="1">
                <a:solidFill>
                  <a:schemeClr val="accent6">
                    <a:lumMod val="50000"/>
                  </a:schemeClr>
                </a:solidFill>
              </a:rPr>
              <a:t>Госни</a:t>
            </a:r>
            <a:endParaRPr lang="ru-RU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25562"/>
            <a:ext cx="6473952" cy="55324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/>
              <a:t>На конференции Passwords^12 Джереми </a:t>
            </a:r>
            <a:r>
              <a:rPr lang="ru-RU" dirty="0" err="1"/>
              <a:t>Госни</a:t>
            </a:r>
            <a:r>
              <a:rPr lang="ru-RU" dirty="0"/>
              <a:t> (</a:t>
            </a:r>
            <a:r>
              <a:rPr lang="ru-RU" dirty="0" err="1"/>
              <a:t>Jeremi</a:t>
            </a:r>
            <a:r>
              <a:rPr lang="ru-RU" dirty="0"/>
              <a:t> </a:t>
            </a:r>
            <a:r>
              <a:rPr lang="ru-RU" dirty="0" err="1"/>
              <a:t>Gosney</a:t>
            </a:r>
            <a:r>
              <a:rPr lang="ru-RU" dirty="0"/>
              <a:t>) продемонстрировал кластер GPU, позволяющий взламывать пароли за считанные секунды. В нынешней версии кластера используется 14 видеокарт, но теоретически возможно распределение нагрузки до 128 GPU.</a:t>
            </a:r>
          </a:p>
          <a:p>
            <a:pPr>
              <a:lnSpc>
                <a:spcPct val="80000"/>
              </a:lnSpc>
            </a:pPr>
            <a:r>
              <a:rPr lang="ru-RU" dirty="0"/>
              <a:t>Кластер "перемалывает" 180 млрд. хэшей MD5 в секунду. Также можно просчитывать до 63 млрд. хэшей SHA1. Намного более сложные хэши </a:t>
            </a:r>
            <a:r>
              <a:rPr lang="ru-RU" dirty="0" err="1"/>
              <a:t>Bcrypt</a:t>
            </a:r>
            <a:r>
              <a:rPr lang="ru-RU" dirty="0"/>
              <a:t> и Sha512cryt просчитываются медленнее - до 71 000 или 364 000 комбинаций в секунду.</a:t>
            </a:r>
          </a:p>
          <a:p>
            <a:pPr>
              <a:lnSpc>
                <a:spcPct val="80000"/>
              </a:lnSpc>
            </a:pPr>
            <a:r>
              <a:rPr lang="ru-RU" dirty="0"/>
              <a:t>Кластер может просчитывать 384 млрд. хэшей NTLM в секунду</a:t>
            </a:r>
          </a:p>
        </p:txBody>
      </p:sp>
    </p:spTree>
    <p:extLst>
      <p:ext uri="{BB962C8B-B14F-4D97-AF65-F5344CB8AC3E}">
        <p14:creationId xmlns:p14="http://schemas.microsoft.com/office/powerpoint/2010/main" val="382890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648" y="174053"/>
            <a:ext cx="485851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50000"/>
                  </a:schemeClr>
                </a:solidFill>
              </a:rPr>
              <a:t>Взлом паролей</a:t>
            </a:r>
            <a:endParaRPr lang="ru-RU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700784"/>
            <a:ext cx="11850624" cy="5157216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Производятся попытки угадать пароль, </a:t>
            </a:r>
            <a:r>
              <a:rPr lang="ru-RU" sz="3200" dirty="0" err="1"/>
              <a:t>хешируя</a:t>
            </a:r>
            <a:r>
              <a:rPr lang="ru-RU" sz="3200" dirty="0"/>
              <a:t> его и сравнивая полученный </a:t>
            </a:r>
            <a:r>
              <a:rPr lang="ru-RU" sz="3200" dirty="0" err="1"/>
              <a:t>хеш</a:t>
            </a:r>
            <a:r>
              <a:rPr lang="ru-RU" sz="3200" dirty="0"/>
              <a:t> с существующим. Если </a:t>
            </a:r>
            <a:r>
              <a:rPr lang="ru-RU" sz="3200" dirty="0" err="1"/>
              <a:t>хеши</a:t>
            </a:r>
            <a:r>
              <a:rPr lang="ru-RU" sz="3200" dirty="0"/>
              <a:t> совпали - пароль взломан. Основное отличие между взломом и обычным входом в систему состоит в том, что при взломе производятся сотни тысяч, если не миллионы таких сравнений в секунду.</a:t>
            </a:r>
          </a:p>
          <a:p>
            <a:r>
              <a:rPr lang="ru-RU" sz="3200" dirty="0"/>
              <a:t>В мирных целях можно использовать взлом паролей для восстановления забытых паролей от онлайн аккаунтов, также это используется системными администраторами для профилактики на регулярной основе.</a:t>
            </a:r>
          </a:p>
          <a:p>
            <a:r>
              <a:rPr lang="ru-RU" sz="3200" dirty="0"/>
              <a:t>Для взлома паролей в большинстве случаев используется перебор.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64831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921</Words>
  <Application>Microsoft Office PowerPoint</Application>
  <PresentationFormat>Широкоэкранный</PresentationFormat>
  <Paragraphs>94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Взлом паролей с применением GPU</vt:lpstr>
      <vt:lpstr>Презентация PowerPoint</vt:lpstr>
      <vt:lpstr>Хэширование</vt:lpstr>
      <vt:lpstr>GPU</vt:lpstr>
      <vt:lpstr>Ахитектура</vt:lpstr>
      <vt:lpstr>Ахитектура</vt:lpstr>
      <vt:lpstr>Классические задачи для GPU</vt:lpstr>
      <vt:lpstr>Кластер Джереми Госни</vt:lpstr>
      <vt:lpstr>Взлом паролей</vt:lpstr>
      <vt:lpstr>Основные способы перебора пароля</vt:lpstr>
      <vt:lpstr>Взлом алгоритма MD5</vt:lpstr>
      <vt:lpstr>Взлом алгоритма MD5</vt:lpstr>
      <vt:lpstr>Hashcat</vt:lpstr>
      <vt:lpstr>Hashcat</vt:lpstr>
      <vt:lpstr>Особенности Hashcat</vt:lpstr>
      <vt:lpstr>Рассмотрим пример</vt:lpstr>
      <vt:lpstr>Презентация PowerPoint</vt:lpstr>
      <vt:lpstr>Презентация PowerPoint</vt:lpstr>
      <vt:lpstr>Презентация PowerPoint</vt:lpstr>
      <vt:lpstr>Проблемы развития GPU-вычислений</vt:lpstr>
      <vt:lpstr>Итог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Взлом паролей с применением GPU</dc:title>
  <dc:creator>Мария Мамонова</dc:creator>
  <cp:lastModifiedBy>Мария Мамонова</cp:lastModifiedBy>
  <cp:revision>11</cp:revision>
  <dcterms:created xsi:type="dcterms:W3CDTF">2017-04-11T08:34:31Z</dcterms:created>
  <dcterms:modified xsi:type="dcterms:W3CDTF">2017-04-13T10:14:05Z</dcterms:modified>
</cp:coreProperties>
</file>