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1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3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8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8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E78C24-0A43-49F8-A7D4-C44DD4FF6B8B}" type="datetimeFigureOut">
              <a:rPr lang="ru-RU" smtClean="0"/>
              <a:t>27.04.2017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67149A-3980-4D91-B836-04B1F0255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lliamspublishing.com/PDF/5-8459-0847-7/part.pdf" TargetMode="External"/><Relationship Id="rId3" Type="http://schemas.openxmlformats.org/officeDocument/2006/relationships/hyperlink" Target="https://habrahabr.ru/post/100950/" TargetMode="External"/><Relationship Id="rId7" Type="http://schemas.openxmlformats.org/officeDocument/2006/relationships/hyperlink" Target="http://www.securitylab.ru/analytics/478912.php" TargetMode="External"/><Relationship Id="rId2" Type="http://schemas.openxmlformats.org/officeDocument/2006/relationships/hyperlink" Target="http://fb.ru/article/225952/algoritm-diffi-hellmana-naznachen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uit.ru/studies/courses/553/409/lecture/9383?page=4" TargetMode="External"/><Relationship Id="rId5" Type="http://schemas.openxmlformats.org/officeDocument/2006/relationships/hyperlink" Target="http://www.intuit.ru/studies/courses/691/547/lecture/12391?page=4" TargetMode="External"/><Relationship Id="rId4" Type="http://schemas.openxmlformats.org/officeDocument/2006/relationships/hyperlink" Target="https://ru.wikipedia.org/wiki/&#1055;&#1088;&#1086;&#1090;&#1086;&#1082;&#1086;&#1083;_&#1044;&#1080;&#1092;&#1092;&#1080;_&#8212;_&#1061;&#1077;&#1083;&#1083;&#1084;&#1072;&#1085;&#1072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Модификации протокола </a:t>
            </a:r>
            <a:r>
              <a:rPr lang="ru-RU" dirty="0" err="1"/>
              <a:t>Диффи-Хеллмана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9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>
          <a:xfrm>
            <a:off x="2529853" y="97902"/>
            <a:ext cx="7259943" cy="67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69" y="0"/>
            <a:ext cx="11322997" cy="1457224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Криптографические системы на эллиптических кривых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69" y="1690688"/>
            <a:ext cx="10894979" cy="4943576"/>
          </a:xfrm>
        </p:spPr>
        <p:txBody>
          <a:bodyPr>
            <a:normAutofit/>
          </a:bodyPr>
          <a:lstStyle/>
          <a:p>
            <a:r>
              <a:rPr lang="ru-RU" dirty="0"/>
              <a:t>В 1985 году американские ученые Н. </a:t>
            </a:r>
            <a:r>
              <a:rPr lang="ru-RU" dirty="0" err="1"/>
              <a:t>Коблиц</a:t>
            </a:r>
            <a:r>
              <a:rPr lang="ru-RU" dirty="0"/>
              <a:t> (</a:t>
            </a:r>
            <a:r>
              <a:rPr lang="ru-RU" dirty="0" err="1"/>
              <a:t>Neal</a:t>
            </a:r>
            <a:r>
              <a:rPr lang="ru-RU" dirty="0"/>
              <a:t> </a:t>
            </a:r>
            <a:r>
              <a:rPr lang="ru-RU" dirty="0" err="1"/>
              <a:t>Koblitz</a:t>
            </a:r>
            <a:r>
              <a:rPr lang="ru-RU" dirty="0"/>
              <a:t>) и В. Миллер (</a:t>
            </a:r>
            <a:r>
              <a:rPr lang="ru-RU" dirty="0" err="1"/>
              <a:t>Victor</a:t>
            </a:r>
            <a:r>
              <a:rPr lang="ru-RU" dirty="0"/>
              <a:t> </a:t>
            </a:r>
            <a:r>
              <a:rPr lang="ru-RU" dirty="0" err="1"/>
              <a:t>Miller</a:t>
            </a:r>
            <a:r>
              <a:rPr lang="ru-RU" dirty="0"/>
              <a:t>) предложили использовать для криптосистем с открытым ключом теорию эллиптических кривых. </a:t>
            </a:r>
          </a:p>
          <a:p>
            <a:r>
              <a:rPr lang="ru-RU" dirty="0"/>
              <a:t>С 1998 года использование эллиптических кривых для решения криптографических задач, таких, как цифровая подпись, было закреплено в стандартах США ANSI X9.62 и FIPS 186-2, а в 2001 году аналогичный стандарт, ГОСТ Р34.10-2001, был принят и в России.</a:t>
            </a:r>
          </a:p>
          <a:p>
            <a:r>
              <a:rPr lang="ru-RU" dirty="0"/>
              <a:t>Вычисление обратных функций на эллиптических кривых значительно сложнее, чем вычисление дискретных логарифмов или решение задачи факторизации (алгоритм RSA). </a:t>
            </a:r>
          </a:p>
          <a:p>
            <a:r>
              <a:rPr lang="ru-RU" dirty="0"/>
              <a:t>В криптографии используются эллиптические кривые на плоскости, определяемые уравнениями вида:</a:t>
            </a:r>
          </a:p>
          <a:p>
            <a:pPr marL="0" indent="0">
              <a:buNone/>
            </a:pPr>
            <a:r>
              <a:rPr lang="ru-RU" i="1" dirty="0"/>
              <a:t>				Y</a:t>
            </a:r>
            <a:r>
              <a:rPr lang="ru-RU" i="1" baseline="30000" dirty="0"/>
              <a:t>2</a:t>
            </a:r>
            <a:r>
              <a:rPr lang="ru-RU" i="1" dirty="0"/>
              <a:t>= X</a:t>
            </a:r>
            <a:r>
              <a:rPr lang="ru-RU" i="1" baseline="30000" dirty="0"/>
              <a:t>3</a:t>
            </a:r>
            <a:r>
              <a:rPr lang="ru-RU" i="1" dirty="0"/>
              <a:t>+ </a:t>
            </a:r>
            <a:r>
              <a:rPr lang="ru-RU" i="1" dirty="0" err="1"/>
              <a:t>аХ</a:t>
            </a:r>
            <a:r>
              <a:rPr lang="ru-RU" i="1" dirty="0"/>
              <a:t> + b </a:t>
            </a:r>
            <a:r>
              <a:rPr lang="ru-RU" i="1" dirty="0" err="1"/>
              <a:t>mod</a:t>
            </a:r>
            <a:r>
              <a:rPr lang="ru-RU" i="1" dirty="0"/>
              <a:t> р</a:t>
            </a:r>
          </a:p>
          <a:p>
            <a:r>
              <a:rPr lang="ru-RU" dirty="0"/>
              <a:t>Криптографические методы на эллиптических кривых считаются перспективными и, закрепленные в различных стандартах, находят применение в современных системах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6395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сообщений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Пользователи А и Б обмениваются открытыми ключами.</a:t>
            </a:r>
          </a:p>
          <a:p>
            <a:pPr lvl="0"/>
            <a:r>
              <a:rPr lang="ru-RU" dirty="0"/>
              <a:t>Пользователь А шифрует свое сообщение открытым ключом пользователя Б и пересылает половину зашифрованного сообщения пользователю Б.</a:t>
            </a:r>
          </a:p>
          <a:p>
            <a:pPr lvl="0"/>
            <a:r>
              <a:rPr lang="ru-RU" dirty="0"/>
              <a:t>Пользователь Б шифрует свое сообщение открытым ключом пользователя А и пересылает половину зашифрованного сообщения пользователю А.</a:t>
            </a:r>
          </a:p>
          <a:p>
            <a:pPr lvl="0"/>
            <a:r>
              <a:rPr lang="ru-RU" dirty="0"/>
              <a:t>Пользователь А пересылает вторую половину зашифрованного сообщения пользователю Б.</a:t>
            </a:r>
          </a:p>
          <a:p>
            <a:pPr lvl="0"/>
            <a:r>
              <a:rPr lang="ru-RU" dirty="0"/>
              <a:t>Пользователь Б соединяет обе полученные половины сообщения от пользователя А и расшифровывает его своим закрытым ключом. Затем посылает вторую половину своего зашифрованного сообщения пользователю А.</a:t>
            </a:r>
          </a:p>
          <a:p>
            <a:pPr lvl="0"/>
            <a:r>
              <a:rPr lang="ru-RU" dirty="0"/>
              <a:t>Пользователь А складывает полученные от пользователя Б половины сообщения и расшифровывает его своим закрытым ключом.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5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t="12023" r="-1" b="2270"/>
          <a:stretch/>
        </p:blipFill>
        <p:spPr bwMode="auto">
          <a:xfrm>
            <a:off x="6338316" y="1904281"/>
            <a:ext cx="5074070" cy="427268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ЭЦП в качестве защиты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1700"/>
              <a:t>Вариант того, как выглядит алгоритм при использовании ЭЦП:</a:t>
            </a:r>
          </a:p>
          <a:p>
            <a:pPr lvl="0">
              <a:lnSpc>
                <a:spcPct val="80000"/>
              </a:lnSpc>
            </a:pPr>
            <a:r>
              <a:rPr lang="ru-RU" sz="1700"/>
              <a:t>После вычисления R</a:t>
            </a:r>
            <a:r>
              <a:rPr lang="ru-RU" sz="1700" baseline="-25000"/>
              <a:t>1</a:t>
            </a:r>
            <a:r>
              <a:rPr lang="ru-RU" sz="1700"/>
              <a:t> Алиса передает R</a:t>
            </a:r>
            <a:r>
              <a:rPr lang="ru-RU" sz="1700" baseline="-25000"/>
              <a:t>1</a:t>
            </a:r>
            <a:r>
              <a:rPr lang="ru-RU" sz="1700"/>
              <a:t> Бобу</a:t>
            </a:r>
          </a:p>
          <a:p>
            <a:pPr lvl="0">
              <a:lnSpc>
                <a:spcPct val="80000"/>
              </a:lnSpc>
            </a:pPr>
            <a:r>
              <a:rPr lang="ru-RU" sz="1700"/>
              <a:t>После вычисления R</a:t>
            </a:r>
            <a:r>
              <a:rPr lang="ru-RU" sz="1700" baseline="-25000"/>
              <a:t>2</a:t>
            </a:r>
            <a:r>
              <a:rPr lang="ru-RU" sz="1700"/>
              <a:t> и ключа сеанса Боб конкатенирует ID Алисы, R</a:t>
            </a:r>
            <a:r>
              <a:rPr lang="ru-RU" sz="1700" baseline="-25000"/>
              <a:t>1</a:t>
            </a:r>
            <a:r>
              <a:rPr lang="ru-RU" sz="1700"/>
              <a:t> и R</a:t>
            </a:r>
            <a:r>
              <a:rPr lang="ru-RU" sz="1700" baseline="-25000"/>
              <a:t>2</a:t>
            </a:r>
            <a:r>
              <a:rPr lang="ru-RU" sz="1700"/>
              <a:t>. Затем он подписывает результат своим секретным ключом. Боб теперь передает R</a:t>
            </a:r>
            <a:r>
              <a:rPr lang="ru-RU" sz="1700" baseline="-25000"/>
              <a:t>2</a:t>
            </a:r>
            <a:r>
              <a:rPr lang="ru-RU" sz="1700"/>
              <a:t>, подпись и собственное свидетельство общедоступного ключа Алисе. Подпись зашифрована ключом сеанса.</a:t>
            </a:r>
          </a:p>
          <a:p>
            <a:pPr lvl="0">
              <a:lnSpc>
                <a:spcPct val="80000"/>
              </a:lnSpc>
            </a:pPr>
            <a:r>
              <a:rPr lang="ru-RU" sz="1700"/>
              <a:t>После вычисления ключа сеанса, если подпись Боба проверена, Алиса связывает ID Боба, R</a:t>
            </a:r>
            <a:r>
              <a:rPr lang="ru-RU" sz="1700" baseline="-25000"/>
              <a:t>1</a:t>
            </a:r>
            <a:r>
              <a:rPr lang="ru-RU" sz="1700"/>
              <a:t> и R</a:t>
            </a:r>
            <a:r>
              <a:rPr lang="ru-RU" sz="1700" baseline="-25000"/>
              <a:t>2</a:t>
            </a:r>
            <a:r>
              <a:rPr lang="ru-RU" sz="1700"/>
              <a:t>. Затем она подписывает результат своим собственным секретным ключом и передает это Бобу. Подпись зашифрована ключом сеанса </a:t>
            </a:r>
          </a:p>
          <a:p>
            <a:pPr lvl="0">
              <a:lnSpc>
                <a:spcPct val="80000"/>
              </a:lnSpc>
            </a:pPr>
            <a:r>
              <a:rPr lang="ru-RU" sz="1700"/>
              <a:t>Если подпись Алисы проверена, Боб сохраняет ключ сеанса</a:t>
            </a:r>
          </a:p>
          <a:p>
            <a:pPr>
              <a:lnSpc>
                <a:spcPct val="80000"/>
              </a:lnSpc>
            </a:pPr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77220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740" y="1147864"/>
            <a:ext cx="11537005" cy="44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2016 была представлена работа, показавшая возможность по подготовке специальных конечных полей для алгоритма </a:t>
            </a:r>
            <a:r>
              <a:rPr lang="ru-RU" dirty="0" err="1"/>
              <a:t>Диффи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r>
              <a:rPr lang="ru-RU" dirty="0"/>
              <a:t> (DH). Выбранное исследователями простое число p специального вида (размером 1024 бита) выглядит обычным для пользователей, но упрощает на несколько порядков сложность вычислений по методу SNFS для решения задачи дискретного логарифмирования. Для борьбы с атакой предлагается увеличить размер модуля до 2048 бит.</a:t>
            </a:r>
          </a:p>
          <a:p>
            <a:r>
              <a:rPr lang="ru-RU" dirty="0"/>
              <a:t>В чистом виде алгоритм </a:t>
            </a:r>
            <a:r>
              <a:rPr lang="ru-RU" dirty="0" err="1"/>
              <a:t>Диффи-Хеллмана</a:t>
            </a:r>
            <a:r>
              <a:rPr lang="ru-RU" dirty="0"/>
              <a:t> уязвим для модификации данных в канале связи, в том числе для атаки «Человек посередине», поэтому схемы с его использованием применяют дополнительные методы односторонней или двусторонней аутентификации, т.е. системы электронно-цифровых подписей.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98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10847962" cy="4348163"/>
          </a:xfrm>
        </p:spPr>
        <p:txBody>
          <a:bodyPr/>
          <a:lstStyle/>
          <a:p>
            <a:pPr lvl="0"/>
            <a:r>
              <a:rPr lang="ru-RU" u="sng" dirty="0">
                <a:hlinkClick r:id="rId2"/>
              </a:rPr>
              <a:t>http://fb.ru/article/225952/algoritm-diffi-hellmana-naznachenie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https://habrahabr.ru/post/100950/</a:t>
            </a:r>
            <a:endParaRPr lang="ru-RU" dirty="0"/>
          </a:p>
          <a:p>
            <a:pPr lvl="0"/>
            <a:r>
              <a:rPr lang="ru-RU" u="sng" dirty="0">
                <a:hlinkClick r:id="rId4"/>
              </a:rPr>
              <a:t>https://ru.wikipedia.org/wiki/Протокол_Диффи_—_Хеллмана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http://www.intuit.ru/studies/courses/691/547/lecture/12391?page=4</a:t>
            </a:r>
            <a:endParaRPr lang="ru-RU" dirty="0"/>
          </a:p>
          <a:p>
            <a:pPr lvl="0"/>
            <a:r>
              <a:rPr lang="ru-RU" u="sng" dirty="0">
                <a:hlinkClick r:id="rId6"/>
              </a:rPr>
              <a:t>http://www.intuit.ru/studies/courses/553/409/lecture/9383?page=4</a:t>
            </a:r>
            <a:endParaRPr lang="ru-RU" dirty="0"/>
          </a:p>
          <a:p>
            <a:pPr lvl="0"/>
            <a:r>
              <a:rPr lang="ru-RU" u="sng" dirty="0">
                <a:hlinkClick r:id="rId7"/>
              </a:rPr>
              <a:t>http://www.securitylab.ru/analytics/478912.php</a:t>
            </a:r>
            <a:endParaRPr lang="ru-RU" dirty="0"/>
          </a:p>
          <a:p>
            <a:pPr lvl="0"/>
            <a:r>
              <a:rPr lang="ru-RU" u="sng" dirty="0">
                <a:hlinkClick r:id="rId8"/>
              </a:rPr>
              <a:t>http://www.williamspublishing.com/PDF/5-8459-0847-7/part.pdf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12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28033" y="5564221"/>
            <a:ext cx="6173821" cy="452336"/>
          </a:xfrm>
        </p:spPr>
        <p:txBody>
          <a:bodyPr>
            <a:normAutofit/>
          </a:bodyPr>
          <a:lstStyle/>
          <a:p>
            <a:r>
              <a:rPr lang="ru-RU" dirty="0"/>
              <a:t>Презентацию подготовила Мамонова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6387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ru-RU" dirty="0" err="1"/>
              <a:t>Диффи-Хеллмана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ru-RU" dirty="0" err="1"/>
              <a:t>Диффи-Хеллмана</a:t>
            </a:r>
            <a:r>
              <a:rPr lang="ru-RU" dirty="0"/>
              <a:t> (англ. </a:t>
            </a:r>
            <a:r>
              <a:rPr lang="ru-RU" dirty="0" err="1"/>
              <a:t>Diffie-Hellman</a:t>
            </a:r>
            <a:r>
              <a:rPr lang="ru-RU" dirty="0"/>
              <a:t>, DH) — криптографический протокол, позволяющий двум и более сторонам получить общий секретный ключ, используя незащищенный от прослушивания канал связи. </a:t>
            </a:r>
          </a:p>
          <a:p>
            <a:r>
              <a:rPr lang="ru-RU" dirty="0"/>
              <a:t>Алгоритм был впервые опубликован </a:t>
            </a:r>
            <a:r>
              <a:rPr lang="ru-RU" dirty="0" err="1"/>
              <a:t>Уитфилдом</a:t>
            </a:r>
            <a:r>
              <a:rPr lang="ru-RU" dirty="0"/>
              <a:t> </a:t>
            </a:r>
            <a:r>
              <a:rPr lang="ru-RU" dirty="0" err="1"/>
              <a:t>Диффи</a:t>
            </a:r>
            <a:r>
              <a:rPr lang="ru-RU" dirty="0"/>
              <a:t> Мартином </a:t>
            </a:r>
            <a:r>
              <a:rPr lang="ru-RU" dirty="0" err="1"/>
              <a:t>Хеллманом</a:t>
            </a:r>
            <a:r>
              <a:rPr lang="ru-RU" dirty="0"/>
              <a:t> в 1976 году.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" r="2" b="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70000"/>
              </a:lnSpc>
            </a:pPr>
            <a:r>
              <a:rPr lang="ru-RU" sz="1900"/>
              <a:t>Алиса выбирает большое случайное число x, такое, что 0 &lt; x &lt; p - 1, и вычисляет R</a:t>
            </a:r>
            <a:r>
              <a:rPr lang="ru-RU" sz="1900" baseline="-25000"/>
              <a:t>1</a:t>
            </a:r>
            <a:r>
              <a:rPr lang="ru-RU" sz="1900"/>
              <a:t> = g</a:t>
            </a:r>
            <a:r>
              <a:rPr lang="ru-RU" sz="1900" baseline="30000"/>
              <a:t>x</a:t>
            </a:r>
            <a:r>
              <a:rPr lang="ru-RU" sz="1900"/>
              <a:t> mod p.</a:t>
            </a:r>
          </a:p>
          <a:p>
            <a:pPr lvl="0">
              <a:lnSpc>
                <a:spcPct val="70000"/>
              </a:lnSpc>
            </a:pPr>
            <a:r>
              <a:rPr lang="ru-RU" sz="1900"/>
              <a:t>Боб выбирает другое большое случайное число y, такое, что 0 &lt; y &lt; p -1, и вычисляет R</a:t>
            </a:r>
            <a:r>
              <a:rPr lang="ru-RU" sz="1900" baseline="-25000"/>
              <a:t>2</a:t>
            </a:r>
            <a:r>
              <a:rPr lang="ru-RU" sz="1900"/>
              <a:t> = g</a:t>
            </a:r>
            <a:r>
              <a:rPr lang="ru-RU" sz="1900" baseline="30000"/>
              <a:t>y</a:t>
            </a:r>
            <a:r>
              <a:rPr lang="ru-RU" sz="1900"/>
              <a:t> mod p.</a:t>
            </a:r>
          </a:p>
          <a:p>
            <a:pPr lvl="0">
              <a:lnSpc>
                <a:spcPct val="70000"/>
              </a:lnSpc>
            </a:pPr>
            <a:r>
              <a:rPr lang="ru-RU" sz="1900"/>
              <a:t>Алиса передает Бобу R</a:t>
            </a:r>
            <a:r>
              <a:rPr lang="ru-RU" sz="1900" baseline="-25000"/>
              <a:t>1</a:t>
            </a:r>
            <a:r>
              <a:rPr lang="ru-RU" sz="1900"/>
              <a:t>. Обратите внимание, что Алиса не передает значение x ; она передает только R</a:t>
            </a:r>
            <a:r>
              <a:rPr lang="ru-RU" sz="1900" baseline="-25000"/>
              <a:t>1</a:t>
            </a:r>
            <a:r>
              <a:rPr lang="ru-RU" sz="1900"/>
              <a:t>.</a:t>
            </a:r>
          </a:p>
          <a:p>
            <a:pPr lvl="0">
              <a:lnSpc>
                <a:spcPct val="70000"/>
              </a:lnSpc>
            </a:pPr>
            <a:r>
              <a:rPr lang="ru-RU" sz="1900"/>
              <a:t>Боб передает Алисе R</a:t>
            </a:r>
            <a:r>
              <a:rPr lang="ru-RU" sz="1900" baseline="-25000"/>
              <a:t>2</a:t>
            </a:r>
            <a:r>
              <a:rPr lang="ru-RU" sz="1900"/>
              <a:t>. Снова обратите внимание, что Боб не передает значение y, он передает только R</a:t>
            </a:r>
            <a:r>
              <a:rPr lang="ru-RU" sz="1900" baseline="-25000"/>
              <a:t>2</a:t>
            </a:r>
            <a:r>
              <a:rPr lang="ru-RU" sz="1900"/>
              <a:t>.</a:t>
            </a:r>
          </a:p>
          <a:p>
            <a:pPr lvl="0">
              <a:lnSpc>
                <a:spcPct val="70000"/>
              </a:lnSpc>
            </a:pPr>
            <a:r>
              <a:rPr lang="ru-RU" sz="1900"/>
              <a:t>Алиса вычисляет K = (R</a:t>
            </a:r>
            <a:r>
              <a:rPr lang="ru-RU" sz="1900" baseline="-25000"/>
              <a:t>2</a:t>
            </a:r>
            <a:r>
              <a:rPr lang="ru-RU" sz="1900"/>
              <a:t>)</a:t>
            </a:r>
            <a:r>
              <a:rPr lang="ru-RU" sz="1900" baseline="30000"/>
              <a:t>x</a:t>
            </a:r>
            <a:r>
              <a:rPr lang="ru-RU" sz="1900"/>
              <a:t> mod p.</a:t>
            </a:r>
          </a:p>
          <a:p>
            <a:pPr lvl="0">
              <a:lnSpc>
                <a:spcPct val="70000"/>
              </a:lnSpc>
            </a:pPr>
            <a:r>
              <a:rPr lang="ru-RU" sz="1900"/>
              <a:t>Боб также вычисляет K = (R</a:t>
            </a:r>
            <a:r>
              <a:rPr lang="ru-RU" sz="1900" baseline="-25000"/>
              <a:t>1</a:t>
            </a:r>
            <a:r>
              <a:rPr lang="ru-RU" sz="1900"/>
              <a:t>)</a:t>
            </a:r>
            <a:r>
              <a:rPr lang="ru-RU" sz="1900" baseline="30000"/>
              <a:t>y</a:t>
            </a:r>
            <a:r>
              <a:rPr lang="ru-RU" sz="1900"/>
              <a:t> mod p.</a:t>
            </a:r>
            <a:br>
              <a:rPr lang="ru-RU" sz="1900"/>
            </a:br>
            <a:endParaRPr lang="ru-RU" sz="1900"/>
          </a:p>
          <a:p>
            <a:pPr>
              <a:lnSpc>
                <a:spcPct val="70000"/>
              </a:lnSpc>
            </a:pPr>
            <a:r>
              <a:rPr lang="en-US" sz="1900" i="1"/>
              <a:t>K = (g</a:t>
            </a:r>
            <a:r>
              <a:rPr lang="en-US" sz="1900" i="1" baseline="30000"/>
              <a:t>x</a:t>
            </a:r>
            <a:r>
              <a:rPr lang="en-US" sz="1900" i="1"/>
              <a:t> mod p)</a:t>
            </a:r>
            <a:r>
              <a:rPr lang="en-US" sz="1900" i="1" baseline="30000"/>
              <a:t>y</a:t>
            </a:r>
            <a:r>
              <a:rPr lang="en-US" sz="1900" i="1"/>
              <a:t> mod p = (g</a:t>
            </a:r>
            <a:r>
              <a:rPr lang="en-US" sz="1900" i="1" baseline="30000"/>
              <a:t>y</a:t>
            </a:r>
            <a:r>
              <a:rPr lang="en-US" sz="1900" i="1"/>
              <a:t>mod p)</a:t>
            </a:r>
            <a:r>
              <a:rPr lang="en-US" sz="1900" i="1" baseline="30000"/>
              <a:t>x</a:t>
            </a:r>
            <a:r>
              <a:rPr lang="en-US" sz="1900" i="1"/>
              <a:t> mod p = g</a:t>
            </a:r>
            <a:r>
              <a:rPr lang="en-US" sz="1900" i="1" baseline="30000"/>
              <a:t>xy</a:t>
            </a:r>
            <a:r>
              <a:rPr lang="en-US" sz="1900" i="1"/>
              <a:t> mod p</a:t>
            </a:r>
            <a:r>
              <a:rPr lang="en-US" sz="1900"/>
              <a:t>	</a:t>
            </a:r>
            <a:endParaRPr lang="ru-RU" sz="1900"/>
          </a:p>
        </p:txBody>
      </p:sp>
    </p:spTree>
    <p:extLst>
      <p:ext uri="{BB962C8B-B14F-4D97-AF65-F5344CB8AC3E}">
        <p14:creationId xmlns:p14="http://schemas.microsoft.com/office/powerpoint/2010/main" val="40995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66258"/>
            <a:ext cx="4391638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для чисел р и </a:t>
            </a:r>
            <a:r>
              <a:rPr lang="en-US" dirty="0"/>
              <a:t>g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p является случайным простым числом</a:t>
            </a:r>
          </a:p>
          <a:p>
            <a:pPr lvl="0"/>
            <a:r>
              <a:rPr lang="ru-RU" dirty="0"/>
              <a:t>(p-1)/2 также должно быть случайным простым числом (для повышения безопасности)</a:t>
            </a:r>
          </a:p>
          <a:p>
            <a:pPr lvl="0"/>
            <a:r>
              <a:rPr lang="ru-RU" dirty="0"/>
              <a:t>g является первообразным корнем по модулю p (также является простым числом)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1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Алиса выбирает x = 3 и вычисляет R</a:t>
            </a:r>
            <a:r>
              <a:rPr lang="ru-RU" baseline="-25000" dirty="0"/>
              <a:t>1</a:t>
            </a:r>
            <a:r>
              <a:rPr lang="ru-RU" dirty="0"/>
              <a:t> = 7</a:t>
            </a:r>
            <a:r>
              <a:rPr lang="ru-RU" baseline="30000" dirty="0"/>
              <a:t>3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23 = 21.</a:t>
            </a:r>
          </a:p>
          <a:p>
            <a:pPr lvl="0"/>
            <a:r>
              <a:rPr lang="ru-RU" dirty="0"/>
              <a:t>Боб выбирает y = 6 и вычисляет R</a:t>
            </a:r>
            <a:r>
              <a:rPr lang="ru-RU" baseline="-25000" dirty="0"/>
              <a:t>2</a:t>
            </a:r>
            <a:r>
              <a:rPr lang="ru-RU" dirty="0"/>
              <a:t> = 7</a:t>
            </a:r>
            <a:r>
              <a:rPr lang="ru-RU" baseline="30000" dirty="0"/>
              <a:t>6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23 = 4.</a:t>
            </a:r>
          </a:p>
          <a:p>
            <a:pPr lvl="0"/>
            <a:r>
              <a:rPr lang="ru-RU" dirty="0"/>
              <a:t>Алиса передает число 21 Бобу.</a:t>
            </a:r>
          </a:p>
          <a:p>
            <a:pPr lvl="0"/>
            <a:r>
              <a:rPr lang="ru-RU" dirty="0"/>
              <a:t>Боб передает число 4 Алисе.</a:t>
            </a:r>
          </a:p>
          <a:p>
            <a:pPr lvl="0"/>
            <a:r>
              <a:rPr lang="ru-RU" dirty="0"/>
              <a:t>Алиса вычисляет симметричный ключ K = 4</a:t>
            </a:r>
            <a:r>
              <a:rPr lang="ru-RU" baseline="30000" dirty="0"/>
              <a:t>3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23 = 18.</a:t>
            </a:r>
          </a:p>
          <a:p>
            <a:pPr lvl="0"/>
            <a:r>
              <a:rPr lang="ru-RU" dirty="0"/>
              <a:t>Боб вычисляет симметричный ключ K = 21</a:t>
            </a:r>
            <a:r>
              <a:rPr lang="ru-RU" baseline="30000" dirty="0"/>
              <a:t>6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23 = 18.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36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Диффи-Хеллмана</a:t>
            </a:r>
            <a:r>
              <a:rPr lang="ru-RU" dirty="0"/>
              <a:t> с тремя и более участниками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Стороны договариваются о параметрах алгоритма p и g</a:t>
            </a:r>
          </a:p>
          <a:p>
            <a:pPr lvl="0"/>
            <a:r>
              <a:rPr lang="ru-RU" dirty="0"/>
              <a:t>Стороны, Алиса, Боб и Кэрол генерируют свои ключи — a, b и c соответственно.</a:t>
            </a:r>
          </a:p>
          <a:p>
            <a:pPr lvl="0"/>
            <a:r>
              <a:rPr lang="ru-RU" dirty="0"/>
              <a:t>Алиса вычисляет </a:t>
            </a:r>
            <a:r>
              <a:rPr lang="ru-RU" dirty="0" err="1"/>
              <a:t>g</a:t>
            </a:r>
            <a:r>
              <a:rPr lang="ru-RU" baseline="30000" dirty="0" err="1"/>
              <a:t>a</a:t>
            </a:r>
            <a:r>
              <a:rPr lang="ru-RU" dirty="0"/>
              <a:t> и посылает его Бобу</a:t>
            </a:r>
          </a:p>
          <a:p>
            <a:pPr lvl="0"/>
            <a:r>
              <a:rPr lang="ru-RU" dirty="0"/>
              <a:t>Боб вычисляет (</a:t>
            </a:r>
            <a:r>
              <a:rPr lang="ru-RU" dirty="0" err="1"/>
              <a:t>g</a:t>
            </a:r>
            <a:r>
              <a:rPr lang="ru-RU" baseline="30000" dirty="0" err="1"/>
              <a:t>a</a:t>
            </a:r>
            <a:r>
              <a:rPr lang="ru-RU" dirty="0"/>
              <a:t>)</a:t>
            </a:r>
            <a:r>
              <a:rPr lang="ru-RU" baseline="30000" dirty="0"/>
              <a:t>b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ab</a:t>
            </a:r>
            <a:r>
              <a:rPr lang="ru-RU" dirty="0"/>
              <a:t> и посылает его Кэрол</a:t>
            </a:r>
          </a:p>
          <a:p>
            <a:pPr lvl="0"/>
            <a:r>
              <a:rPr lang="ru-RU" dirty="0"/>
              <a:t>Кэрол вычисляет (</a:t>
            </a:r>
            <a:r>
              <a:rPr lang="ru-RU" dirty="0" err="1"/>
              <a:t>g</a:t>
            </a:r>
            <a:r>
              <a:rPr lang="ru-RU" baseline="30000" dirty="0" err="1"/>
              <a:t>ab</a:t>
            </a:r>
            <a:r>
              <a:rPr lang="ru-RU" dirty="0"/>
              <a:t>)</a:t>
            </a:r>
            <a:r>
              <a:rPr lang="ru-RU" baseline="30000" dirty="0"/>
              <a:t>c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abc</a:t>
            </a:r>
            <a:r>
              <a:rPr lang="ru-RU" dirty="0"/>
              <a:t> и получает тем самым общий секретный ключ</a:t>
            </a:r>
          </a:p>
          <a:p>
            <a:pPr lvl="0"/>
            <a:r>
              <a:rPr lang="ru-RU" dirty="0"/>
              <a:t>Боб вычисляет </a:t>
            </a:r>
            <a:r>
              <a:rPr lang="ru-RU" dirty="0" err="1"/>
              <a:t>g</a:t>
            </a:r>
            <a:r>
              <a:rPr lang="ru-RU" baseline="30000" dirty="0" err="1"/>
              <a:t>b</a:t>
            </a:r>
            <a:r>
              <a:rPr lang="ru-RU" dirty="0"/>
              <a:t> и посылает его Кэрол</a:t>
            </a:r>
          </a:p>
          <a:p>
            <a:pPr lvl="0"/>
            <a:r>
              <a:rPr lang="ru-RU" dirty="0"/>
              <a:t>Кэрол вычисляет (</a:t>
            </a:r>
            <a:r>
              <a:rPr lang="ru-RU" dirty="0" err="1"/>
              <a:t>g</a:t>
            </a:r>
            <a:r>
              <a:rPr lang="ru-RU" baseline="30000" dirty="0" err="1"/>
              <a:t>b</a:t>
            </a:r>
            <a:r>
              <a:rPr lang="ru-RU" dirty="0"/>
              <a:t>)</a:t>
            </a:r>
            <a:r>
              <a:rPr lang="ru-RU" baseline="30000" dirty="0"/>
              <a:t>c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bc</a:t>
            </a:r>
            <a:r>
              <a:rPr lang="ru-RU" dirty="0"/>
              <a:t> и посылает его Алисе</a:t>
            </a:r>
          </a:p>
          <a:p>
            <a:pPr lvl="0"/>
            <a:r>
              <a:rPr lang="ru-RU" dirty="0"/>
              <a:t>Алиса вычисляет (</a:t>
            </a:r>
            <a:r>
              <a:rPr lang="ru-RU" dirty="0" err="1"/>
              <a:t>g</a:t>
            </a:r>
            <a:r>
              <a:rPr lang="ru-RU" baseline="30000" dirty="0" err="1"/>
              <a:t>bc</a:t>
            </a:r>
            <a:r>
              <a:rPr lang="ru-RU" dirty="0"/>
              <a:t>)</a:t>
            </a:r>
            <a:r>
              <a:rPr lang="ru-RU" baseline="30000" dirty="0"/>
              <a:t>a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bca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abc</a:t>
            </a:r>
            <a:r>
              <a:rPr lang="ru-RU" dirty="0"/>
              <a:t> — общий секретный ключ</a:t>
            </a:r>
          </a:p>
          <a:p>
            <a:pPr lvl="0"/>
            <a:r>
              <a:rPr lang="ru-RU" dirty="0"/>
              <a:t>Кэрол вычисляет </a:t>
            </a:r>
            <a:r>
              <a:rPr lang="ru-RU" dirty="0" err="1"/>
              <a:t>g</a:t>
            </a:r>
            <a:r>
              <a:rPr lang="ru-RU" baseline="30000" dirty="0" err="1"/>
              <a:t>c</a:t>
            </a:r>
            <a:r>
              <a:rPr lang="ru-RU" baseline="30000" dirty="0"/>
              <a:t> </a:t>
            </a:r>
            <a:r>
              <a:rPr lang="ru-RU" dirty="0"/>
              <a:t>и посылает его Алисе</a:t>
            </a:r>
          </a:p>
          <a:p>
            <a:pPr lvl="0"/>
            <a:r>
              <a:rPr lang="ru-RU" dirty="0"/>
              <a:t>Алиса вычисляет (</a:t>
            </a:r>
            <a:r>
              <a:rPr lang="ru-RU" dirty="0" err="1"/>
              <a:t>g</a:t>
            </a:r>
            <a:r>
              <a:rPr lang="ru-RU" baseline="30000" dirty="0" err="1"/>
              <a:t>c</a:t>
            </a:r>
            <a:r>
              <a:rPr lang="ru-RU" dirty="0"/>
              <a:t>)</a:t>
            </a:r>
            <a:r>
              <a:rPr lang="ru-RU" baseline="30000" dirty="0"/>
              <a:t>a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ca</a:t>
            </a:r>
            <a:r>
              <a:rPr lang="ru-RU" dirty="0"/>
              <a:t> и посылает его Бобу</a:t>
            </a:r>
          </a:p>
          <a:p>
            <a:pPr lvl="0"/>
            <a:r>
              <a:rPr lang="ru-RU" dirty="0"/>
              <a:t>Боб вычисляет (</a:t>
            </a:r>
            <a:r>
              <a:rPr lang="ru-RU" dirty="0" err="1"/>
              <a:t>g</a:t>
            </a:r>
            <a:r>
              <a:rPr lang="ru-RU" baseline="30000" dirty="0" err="1"/>
              <a:t>ca</a:t>
            </a:r>
            <a:r>
              <a:rPr lang="ru-RU" dirty="0"/>
              <a:t>)</a:t>
            </a:r>
            <a:r>
              <a:rPr lang="ru-RU" baseline="30000" dirty="0"/>
              <a:t>b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cab</a:t>
            </a:r>
            <a:r>
              <a:rPr lang="ru-RU" dirty="0"/>
              <a:t> = </a:t>
            </a:r>
            <a:r>
              <a:rPr lang="ru-RU" dirty="0" err="1"/>
              <a:t>g</a:t>
            </a:r>
            <a:r>
              <a:rPr lang="ru-RU" baseline="30000" dirty="0" err="1"/>
              <a:t>abc</a:t>
            </a:r>
            <a:r>
              <a:rPr lang="ru-RU" dirty="0"/>
              <a:t> и также получает общий секретный ключ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2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протокола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Стойкость разделенного ключа в протоколе </a:t>
            </a:r>
            <a:r>
              <a:rPr lang="ru-RU" dirty="0" err="1"/>
              <a:t>Диффи</a:t>
            </a:r>
            <a:r>
              <a:rPr lang="ru-RU" dirty="0"/>
              <a:t>–</a:t>
            </a:r>
            <a:r>
              <a:rPr lang="ru-RU" dirty="0" err="1"/>
              <a:t>Хеллмана</a:t>
            </a:r>
            <a:r>
              <a:rPr lang="ru-RU" dirty="0"/>
              <a:t> обеспечивается вычислением значения K = </a:t>
            </a:r>
            <a:r>
              <a:rPr lang="ru-RU" dirty="0" err="1"/>
              <a:t>g</a:t>
            </a:r>
            <a:r>
              <a:rPr lang="ru-RU" baseline="30000" dirty="0" err="1"/>
              <a:t>ab</a:t>
            </a:r>
            <a:r>
              <a:rPr lang="ru-RU" baseline="30000" dirty="0"/>
              <a:t> </a:t>
            </a:r>
            <a:r>
              <a:rPr lang="ru-RU" dirty="0" err="1"/>
              <a:t>modp</a:t>
            </a:r>
            <a:r>
              <a:rPr lang="ru-RU" dirty="0"/>
              <a:t> по заданным числам </a:t>
            </a:r>
            <a:r>
              <a:rPr lang="ru-RU" dirty="0" err="1"/>
              <a:t>g</a:t>
            </a:r>
            <a:r>
              <a:rPr lang="ru-RU" baseline="30000" dirty="0" err="1"/>
              <a:t>a</a:t>
            </a:r>
            <a:r>
              <a:rPr lang="ru-RU" dirty="0"/>
              <a:t> и </a:t>
            </a:r>
            <a:r>
              <a:rPr lang="ru-RU" dirty="0" err="1"/>
              <a:t>g</a:t>
            </a:r>
            <a:r>
              <a:rPr lang="ru-RU" baseline="30000" dirty="0" err="1"/>
              <a:t>b</a:t>
            </a:r>
            <a:r>
              <a:rPr lang="ru-RU" dirty="0"/>
              <a:t>. Эта задача называется вычислительной проблемой </a:t>
            </a:r>
            <a:r>
              <a:rPr lang="ru-RU" dirty="0" err="1"/>
              <a:t>Диффи</a:t>
            </a:r>
            <a:r>
              <a:rPr lang="ru-RU" dirty="0"/>
              <a:t>–</a:t>
            </a:r>
            <a:r>
              <a:rPr lang="ru-RU" dirty="0" err="1"/>
              <a:t>Хеллмана</a:t>
            </a:r>
            <a:r>
              <a:rPr lang="ru-RU" dirty="0"/>
              <a:t> (CDH </a:t>
            </a:r>
            <a:r>
              <a:rPr lang="ru-RU" dirty="0" err="1"/>
              <a:t>problem</a:t>
            </a:r>
            <a:r>
              <a:rPr lang="ru-RU" dirty="0"/>
              <a:t> —</a:t>
            </a:r>
            <a:r>
              <a:rPr lang="ru-RU" dirty="0" err="1"/>
              <a:t>Diffie-Hellman</a:t>
            </a:r>
            <a:r>
              <a:rPr lang="ru-RU" dirty="0"/>
              <a:t> </a:t>
            </a:r>
            <a:r>
              <a:rPr lang="ru-RU" dirty="0" err="1"/>
              <a:t>problem</a:t>
            </a:r>
            <a:r>
              <a:rPr lang="ru-RU" dirty="0"/>
              <a:t>).</a:t>
            </a:r>
          </a:p>
          <a:p>
            <a:r>
              <a:rPr lang="ru-RU" dirty="0"/>
              <a:t>Проблема </a:t>
            </a:r>
            <a:r>
              <a:rPr lang="ru-RU" dirty="0" err="1"/>
              <a:t>Диффи</a:t>
            </a:r>
            <a:r>
              <a:rPr lang="ru-RU" dirty="0"/>
              <a:t>–</a:t>
            </a:r>
            <a:r>
              <a:rPr lang="ru-RU" dirty="0" err="1"/>
              <a:t>Хеллмана</a:t>
            </a:r>
            <a:r>
              <a:rPr lang="ru-RU" dirty="0"/>
              <a:t> опирается на сложность дискретного логарифмирования.</a:t>
            </a:r>
          </a:p>
          <a:p>
            <a:r>
              <a:rPr lang="ru-RU" dirty="0"/>
              <a:t>Проблема </a:t>
            </a:r>
            <a:r>
              <a:rPr lang="ru-RU" dirty="0" err="1"/>
              <a:t>Диффи</a:t>
            </a:r>
            <a:r>
              <a:rPr lang="ru-RU" dirty="0"/>
              <a:t>–</a:t>
            </a:r>
            <a:r>
              <a:rPr lang="ru-RU" dirty="0" err="1"/>
              <a:t>Хеллмана</a:t>
            </a:r>
            <a:r>
              <a:rPr lang="ru-RU" dirty="0"/>
              <a:t> и задача дискретного логарифмирования считаются неразрешимыми в конечной абелевой группе большого порядка.</a:t>
            </a:r>
          </a:p>
          <a:p>
            <a:r>
              <a:rPr lang="ru-RU" dirty="0"/>
              <a:t>Следует заметить, что данный алгоритм, как и все алгоритмы асимметричного шифрования, уязвим для атак типа "</a:t>
            </a:r>
            <a:r>
              <a:rPr lang="ru-RU" dirty="0" err="1"/>
              <a:t>man-in-the-middle</a:t>
            </a:r>
            <a:r>
              <a:rPr lang="ru-RU" dirty="0"/>
              <a:t>" ("человек в середине"). </a:t>
            </a:r>
          </a:p>
        </p:txBody>
      </p:sp>
    </p:spTree>
    <p:extLst>
      <p:ext uri="{BB962C8B-B14F-4D97-AF65-F5344CB8AC3E}">
        <p14:creationId xmlns:p14="http://schemas.microsoft.com/office/powerpoint/2010/main" val="300822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b="446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Мan-in-middle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ru-RU" sz="2000"/>
              <a:t>Меллори получает один ключ общий с Алисой (которая считает, что это Боб) и один ключ общий с Бобом (который считает, что это Алиса). А, следовательно, он может получать от Алисы любое сообщение для Боба, расшифровать его ключом, прочитать, зашифровать ключом и передать Бобу.</a:t>
            </a:r>
          </a:p>
        </p:txBody>
      </p:sp>
    </p:spTree>
    <p:extLst>
      <p:ext uri="{BB962C8B-B14F-4D97-AF65-F5344CB8AC3E}">
        <p14:creationId xmlns:p14="http://schemas.microsoft.com/office/powerpoint/2010/main" val="148160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22</TotalTime>
  <Words>1096</Words>
  <Application>Microsoft Office PowerPoint</Application>
  <PresentationFormat>Широкоэкранный</PresentationFormat>
  <Paragraphs>75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Cambria</vt:lpstr>
      <vt:lpstr>Rockwell</vt:lpstr>
      <vt:lpstr>Rockwell Condensed</vt:lpstr>
      <vt:lpstr>Wingdings</vt:lpstr>
      <vt:lpstr>Дерево</vt:lpstr>
      <vt:lpstr>Модификации протокола Диффи-Хеллмана</vt:lpstr>
      <vt:lpstr>Протокол Диффи-Хеллмана</vt:lpstr>
      <vt:lpstr>Алгоритм</vt:lpstr>
      <vt:lpstr>Презентация PowerPoint</vt:lpstr>
      <vt:lpstr>Условия для чисел р и g:</vt:lpstr>
      <vt:lpstr>Пример</vt:lpstr>
      <vt:lpstr>Алгоритм Диффи-Хеллмана с тремя и более участниками</vt:lpstr>
      <vt:lpstr>Безопасность протокола</vt:lpstr>
      <vt:lpstr>Мan-in-middle</vt:lpstr>
      <vt:lpstr>Презентация PowerPoint</vt:lpstr>
      <vt:lpstr>Криптографические системы на эллиптических кривых</vt:lpstr>
      <vt:lpstr>Разделение сообщений</vt:lpstr>
      <vt:lpstr>ЭЦП в качестве защиты</vt:lpstr>
      <vt:lpstr>Презентация PowerPoint</vt:lpstr>
      <vt:lpstr>Заключение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Модификации протокола Диффи-Хеллмана</dc:title>
  <dc:creator>Мария Мамонова</dc:creator>
  <cp:lastModifiedBy>Мария Мамонова</cp:lastModifiedBy>
  <cp:revision>4</cp:revision>
  <dcterms:created xsi:type="dcterms:W3CDTF">2017-04-27T16:23:44Z</dcterms:created>
  <dcterms:modified xsi:type="dcterms:W3CDTF">2017-04-27T16:49:03Z</dcterms:modified>
</cp:coreProperties>
</file>