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8" r:id="rId2"/>
    <p:sldId id="257" r:id="rId3"/>
    <p:sldId id="270" r:id="rId4"/>
    <p:sldId id="300" r:id="rId5"/>
    <p:sldId id="271" r:id="rId6"/>
    <p:sldId id="299" r:id="rId7"/>
    <p:sldId id="272" r:id="rId8"/>
    <p:sldId id="273" r:id="rId9"/>
    <p:sldId id="259" r:id="rId10"/>
    <p:sldId id="260" r:id="rId11"/>
    <p:sldId id="261" r:id="rId12"/>
    <p:sldId id="262" r:id="rId13"/>
    <p:sldId id="263" r:id="rId14"/>
    <p:sldId id="264" r:id="rId15"/>
    <p:sldId id="266" r:id="rId16"/>
    <p:sldId id="267" r:id="rId17"/>
    <p:sldId id="274" r:id="rId18"/>
    <p:sldId id="276" r:id="rId19"/>
    <p:sldId id="278" r:id="rId20"/>
    <p:sldId id="286" r:id="rId21"/>
    <p:sldId id="279" r:id="rId22"/>
    <p:sldId id="287" r:id="rId23"/>
    <p:sldId id="280" r:id="rId24"/>
    <p:sldId id="301" r:id="rId25"/>
    <p:sldId id="302" r:id="rId26"/>
    <p:sldId id="282" r:id="rId27"/>
    <p:sldId id="303" r:id="rId28"/>
    <p:sldId id="284" r:id="rId29"/>
    <p:sldId id="304" r:id="rId30"/>
    <p:sldId id="288" r:id="rId31"/>
    <p:sldId id="289" r:id="rId32"/>
    <p:sldId id="290" r:id="rId33"/>
    <p:sldId id="291" r:id="rId34"/>
    <p:sldId id="292" r:id="rId35"/>
    <p:sldId id="293" r:id="rId36"/>
    <p:sldId id="268" r:id="rId37"/>
    <p:sldId id="298" r:id="rId38"/>
    <p:sldId id="297" r:id="rId39"/>
    <p:sldId id="294" r:id="rId40"/>
    <p:sldId id="296"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04BDA-0D44-4294-B835-2A501DD03F6B}" type="datetimeFigureOut">
              <a:rPr lang="en-IN" smtClean="0"/>
              <a:t>09-06-2020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36855-EF9C-425F-9478-A88FA3766C68}" type="slidenum">
              <a:rPr lang="en-IN" smtClean="0"/>
              <a:t>‹#›</a:t>
            </a:fld>
            <a:endParaRPr lang="en-IN"/>
          </a:p>
        </p:txBody>
      </p:sp>
    </p:spTree>
    <p:extLst>
      <p:ext uri="{BB962C8B-B14F-4D97-AF65-F5344CB8AC3E}">
        <p14:creationId xmlns:p14="http://schemas.microsoft.com/office/powerpoint/2010/main" val="376166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7A36855-EF9C-425F-9478-A88FA3766C68}" type="slidenum">
              <a:rPr lang="en-IN" smtClean="0"/>
              <a:t>1</a:t>
            </a:fld>
            <a:endParaRPr lang="en-IN"/>
          </a:p>
        </p:txBody>
      </p:sp>
    </p:spTree>
    <p:extLst>
      <p:ext uri="{BB962C8B-B14F-4D97-AF65-F5344CB8AC3E}">
        <p14:creationId xmlns:p14="http://schemas.microsoft.com/office/powerpoint/2010/main" val="321139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2D3547-B211-45B4-B3B5-28BE8108CA0A}"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465298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2DC1E6-38A7-4339-889E-3F436A6D5247}"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707674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9B0D7-645D-47E9-ADBF-F1306C7F8FD0}"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0867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C1116-DF40-4B56-A21E-B6E5FC541FAC}"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823691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0F631D-D7F9-48BE-B3D5-27E4880827BC}"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9163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95A7C-C115-4C11-A1A2-89035F8BEDA4}"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1540156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DE3A8-C09B-4B7E-86B5-1CE296FD1899}"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2277911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DFC926-5A59-4064-BB5A-2493D6014970}"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1224089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CF84B-87EE-4957-ADDA-FDB7CB147D97}"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2639031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43FF2-0C28-4996-B2A6-160909511A8A}" type="datetime1">
              <a:rPr lang="en-US" smtClean="0"/>
              <a:t>6/9/2020</a:t>
            </a:fld>
            <a:endParaRPr lang="en-US"/>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6" name="Slide Number Placeholder 5"/>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1837085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2404E5-D804-46C5-83FF-E6E0A6FE5F08}" type="datetime1">
              <a:rPr lang="en-US" smtClean="0"/>
              <a:t>6/9/2020</a:t>
            </a:fld>
            <a:endParaRPr lang="en-US"/>
          </a:p>
        </p:txBody>
      </p:sp>
      <p:sp>
        <p:nvSpPr>
          <p:cNvPr id="6" name="Footer Placeholder 5"/>
          <p:cNvSpPr>
            <a:spLocks noGrp="1"/>
          </p:cNvSpPr>
          <p:nvPr>
            <p:ph type="ftr" sz="quarter" idx="11"/>
          </p:nvPr>
        </p:nvSpPr>
        <p:spPr/>
        <p:txBody>
          <a:bodyPr/>
          <a:lstStyle/>
          <a:p>
            <a:r>
              <a:rPr lang="en-US" smtClean="0"/>
              <a:t>Ms.Dudhmale M.N.</a:t>
            </a:r>
            <a:endParaRPr lang="en-US"/>
          </a:p>
        </p:txBody>
      </p:sp>
      <p:sp>
        <p:nvSpPr>
          <p:cNvPr id="7" name="Slide Number Placeholder 6"/>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755679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1C6F1F-5E9D-4EBA-A39A-89DB48C362A7}" type="datetime1">
              <a:rPr lang="en-US" smtClean="0"/>
              <a:t>6/9/2020</a:t>
            </a:fld>
            <a:endParaRPr lang="en-US"/>
          </a:p>
        </p:txBody>
      </p:sp>
      <p:sp>
        <p:nvSpPr>
          <p:cNvPr id="8" name="Footer Placeholder 7"/>
          <p:cNvSpPr>
            <a:spLocks noGrp="1"/>
          </p:cNvSpPr>
          <p:nvPr>
            <p:ph type="ftr" sz="quarter" idx="11"/>
          </p:nvPr>
        </p:nvSpPr>
        <p:spPr/>
        <p:txBody>
          <a:bodyPr/>
          <a:lstStyle/>
          <a:p>
            <a:r>
              <a:rPr lang="en-US" smtClean="0"/>
              <a:t>Ms.Dudhmale M.N.</a:t>
            </a:r>
            <a:endParaRPr lang="en-US"/>
          </a:p>
        </p:txBody>
      </p:sp>
      <p:sp>
        <p:nvSpPr>
          <p:cNvPr id="9" name="Slide Number Placeholder 8"/>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383351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87091E-847A-4B49-B353-251EDB60630B}" type="datetime1">
              <a:rPr lang="en-US" smtClean="0"/>
              <a:t>6/9/2020</a:t>
            </a:fld>
            <a:endParaRPr lang="en-US"/>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580095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026FC-BD98-466A-849A-5574303388C5}" type="datetime1">
              <a:rPr lang="en-US" smtClean="0"/>
              <a:t>6/9/2020</a:t>
            </a:fld>
            <a:endParaRPr lang="en-US"/>
          </a:p>
        </p:txBody>
      </p:sp>
      <p:sp>
        <p:nvSpPr>
          <p:cNvPr id="3" name="Footer Placeholder 2"/>
          <p:cNvSpPr>
            <a:spLocks noGrp="1"/>
          </p:cNvSpPr>
          <p:nvPr>
            <p:ph type="ftr" sz="quarter" idx="11"/>
          </p:nvPr>
        </p:nvSpPr>
        <p:spPr/>
        <p:txBody>
          <a:bodyPr/>
          <a:lstStyle/>
          <a:p>
            <a:r>
              <a:rPr lang="en-US" smtClean="0"/>
              <a:t>Ms.Dudhmale M.N.</a:t>
            </a:r>
            <a:endParaRPr lang="en-US"/>
          </a:p>
        </p:txBody>
      </p:sp>
      <p:sp>
        <p:nvSpPr>
          <p:cNvPr id="4" name="Slide Number Placeholder 3"/>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4273141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1EBD5-0C59-4D9F-8252-4115A5FBE46F}" type="datetime1">
              <a:rPr lang="en-US" smtClean="0"/>
              <a:t>6/9/2020</a:t>
            </a:fld>
            <a:endParaRPr lang="en-US"/>
          </a:p>
        </p:txBody>
      </p:sp>
      <p:sp>
        <p:nvSpPr>
          <p:cNvPr id="6" name="Footer Placeholder 5"/>
          <p:cNvSpPr>
            <a:spLocks noGrp="1"/>
          </p:cNvSpPr>
          <p:nvPr>
            <p:ph type="ftr" sz="quarter" idx="11"/>
          </p:nvPr>
        </p:nvSpPr>
        <p:spPr/>
        <p:txBody>
          <a:bodyPr/>
          <a:lstStyle/>
          <a:p>
            <a:r>
              <a:rPr lang="en-US" smtClean="0"/>
              <a:t>Ms.Dudhmale M.N.</a:t>
            </a:r>
            <a:endParaRPr lang="en-US"/>
          </a:p>
        </p:txBody>
      </p:sp>
      <p:sp>
        <p:nvSpPr>
          <p:cNvPr id="7" name="Slide Number Placeholder 6"/>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3800740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CC770-F043-49C8-952E-3E2B8089C8CA}" type="datetime1">
              <a:rPr lang="en-US" smtClean="0"/>
              <a:t>6/9/2020</a:t>
            </a:fld>
            <a:endParaRPr lang="en-US"/>
          </a:p>
        </p:txBody>
      </p:sp>
      <p:sp>
        <p:nvSpPr>
          <p:cNvPr id="6" name="Footer Placeholder 5"/>
          <p:cNvSpPr>
            <a:spLocks noGrp="1"/>
          </p:cNvSpPr>
          <p:nvPr>
            <p:ph type="ftr" sz="quarter" idx="11"/>
          </p:nvPr>
        </p:nvSpPr>
        <p:spPr/>
        <p:txBody>
          <a:bodyPr/>
          <a:lstStyle/>
          <a:p>
            <a:r>
              <a:rPr lang="en-US" smtClean="0"/>
              <a:t>Ms.Dudhmale M.N.</a:t>
            </a:r>
            <a:endParaRPr lang="en-US"/>
          </a:p>
        </p:txBody>
      </p:sp>
      <p:sp>
        <p:nvSpPr>
          <p:cNvPr id="7" name="Slide Number Placeholder 6"/>
          <p:cNvSpPr>
            <a:spLocks noGrp="1"/>
          </p:cNvSpPr>
          <p:nvPr>
            <p:ph type="sldNum" sz="quarter" idx="12"/>
          </p:nvPr>
        </p:nvSpPr>
        <p:spPr/>
        <p:txBody>
          <a:bodyPr/>
          <a:lstStyle/>
          <a:p>
            <a:fld id="{8F76640F-6F2A-4D69-9848-75A1F044B672}" type="slidenum">
              <a:rPr lang="en-US" smtClean="0"/>
              <a:t>‹#›</a:t>
            </a:fld>
            <a:endParaRPr lang="en-US"/>
          </a:p>
        </p:txBody>
      </p:sp>
    </p:spTree>
    <p:extLst>
      <p:ext uri="{BB962C8B-B14F-4D97-AF65-F5344CB8AC3E}">
        <p14:creationId xmlns:p14="http://schemas.microsoft.com/office/powerpoint/2010/main" val="1237133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C63540-1ABF-4752-B8A8-5A414F3E3618}" type="datetime1">
              <a:rPr lang="en-US" smtClean="0"/>
              <a:t>6/9/2020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Ms.Dudhmale M.N.</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76640F-6F2A-4D69-9848-75A1F044B672}" type="slidenum">
              <a:rPr lang="en-US" smtClean="0"/>
              <a:t>‹#›</a:t>
            </a:fld>
            <a:endParaRPr lang="en-US"/>
          </a:p>
        </p:txBody>
      </p:sp>
    </p:spTree>
    <p:extLst>
      <p:ext uri="{BB962C8B-B14F-4D97-AF65-F5344CB8AC3E}">
        <p14:creationId xmlns:p14="http://schemas.microsoft.com/office/powerpoint/2010/main" val="866906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755" y="1247862"/>
            <a:ext cx="9144000" cy="1031697"/>
          </a:xfrm>
          <a:solidFill>
            <a:schemeClr val="accent2">
              <a:lumMod val="60000"/>
              <a:lumOff val="40000"/>
            </a:schemeClr>
          </a:solidFill>
          <a:ln w="28575">
            <a:solidFill>
              <a:schemeClr val="tx1"/>
            </a:solidFill>
          </a:ln>
        </p:spPr>
        <p:txBody>
          <a:bodyPr>
            <a:noAutofit/>
          </a:bodyPr>
          <a:lstStyle/>
          <a:p>
            <a:pPr algn="ctr"/>
            <a:r>
              <a:rPr lang="en-US" sz="4400" b="1" dirty="0" smtClean="0">
                <a:ln w="0"/>
                <a:solidFill>
                  <a:schemeClr val="tx1"/>
                </a:solidFill>
                <a:effectLst>
                  <a:outerShdw blurRad="38100" dist="19050" dir="2700000" algn="tl" rotWithShape="0">
                    <a:schemeClr val="dk1">
                      <a:alpha val="40000"/>
                    </a:schemeClr>
                  </a:outerShdw>
                </a:effectLst>
                <a:latin typeface="Stencil Std" panose="00000800000000000000" pitchFamily="50" charset="0"/>
              </a:rPr>
              <a:t>Unit:1</a:t>
            </a:r>
            <a:endParaRPr lang="en-US" sz="4400" b="1" dirty="0">
              <a:ln w="0"/>
              <a:solidFill>
                <a:schemeClr val="tx1"/>
              </a:solidFill>
              <a:effectLst>
                <a:outerShdw blurRad="38100" dist="19050" dir="2700000" algn="tl" rotWithShape="0">
                  <a:schemeClr val="dk1">
                    <a:alpha val="40000"/>
                  </a:schemeClr>
                </a:outerShdw>
              </a:effectLst>
              <a:latin typeface="Stencil Std" panose="00000800000000000000" pitchFamily="50" charset="0"/>
            </a:endParaRPr>
          </a:p>
        </p:txBody>
      </p:sp>
      <p:sp>
        <p:nvSpPr>
          <p:cNvPr id="3" name="Subtitle 2"/>
          <p:cNvSpPr>
            <a:spLocks noGrp="1"/>
          </p:cNvSpPr>
          <p:nvPr>
            <p:ph type="subTitle" idx="1"/>
          </p:nvPr>
        </p:nvSpPr>
        <p:spPr>
          <a:xfrm>
            <a:off x="379828" y="2453328"/>
            <a:ext cx="11338559" cy="1359017"/>
          </a:xfrm>
          <a:solidFill>
            <a:schemeClr val="accent4">
              <a:lumMod val="40000"/>
              <a:lumOff val="60000"/>
            </a:schemeClr>
          </a:solidFill>
          <a:ln w="38100">
            <a:solidFill>
              <a:schemeClr val="tx1"/>
            </a:solidFill>
          </a:ln>
        </p:spPr>
        <p:txBody>
          <a:bodyPr>
            <a:normAutofit fontScale="85000" lnSpcReduction="20000"/>
          </a:bodyPr>
          <a:lstStyle/>
          <a:p>
            <a:r>
              <a:rPr lang="en-US" sz="5400" b="1" dirty="0" smtClean="0">
                <a:solidFill>
                  <a:schemeClr val="accent2">
                    <a:lumMod val="75000"/>
                  </a:schemeClr>
                </a:solidFill>
                <a:latin typeface="Stencil Std" panose="00000800000000000000" pitchFamily="50" charset="0"/>
                <a:cs typeface="Times New Roman" panose="02020603050405020304" pitchFamily="18" charset="0"/>
              </a:rPr>
              <a:t>Basics of Computer Graphics</a:t>
            </a:r>
          </a:p>
          <a:p>
            <a:pPr algn="ctr"/>
            <a:r>
              <a:rPr lang="en-US" sz="4700" b="1" dirty="0" smtClean="0">
                <a:solidFill>
                  <a:schemeClr val="accent2">
                    <a:lumMod val="75000"/>
                  </a:schemeClr>
                </a:solidFill>
                <a:latin typeface="Stencil Std" panose="00000800000000000000" pitchFamily="50" charset="0"/>
                <a:cs typeface="Times New Roman" panose="02020603050405020304" pitchFamily="18" charset="0"/>
              </a:rPr>
              <a:t>Marks :6</a:t>
            </a:r>
            <a:endParaRPr lang="en-US" sz="4700" b="1" dirty="0">
              <a:solidFill>
                <a:schemeClr val="accent2">
                  <a:lumMod val="75000"/>
                </a:schemeClr>
              </a:solidFill>
              <a:latin typeface="Stencil Std" panose="00000800000000000000" pitchFamily="50"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a:t>
            </a:fld>
            <a:endParaRPr lang="en-US"/>
          </a:p>
        </p:txBody>
      </p:sp>
    </p:spTree>
    <p:extLst>
      <p:ext uri="{BB962C8B-B14F-4D97-AF65-F5344CB8AC3E}">
        <p14:creationId xmlns:p14="http://schemas.microsoft.com/office/powerpoint/2010/main" val="2238835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fade">
                                      <p:cBhvr>
                                        <p:cTn id="25" dur="2000"/>
                                        <p:tgtEl>
                                          <p:spTgt spid="3">
                                            <p:bg/>
                                          </p:spTgt>
                                        </p:tgtEl>
                                      </p:cBhvr>
                                    </p:animEffect>
                                    <p:anim calcmode="lin" valueType="num">
                                      <p:cBhvr>
                                        <p:cTn id="26" dur="2000" fill="hold"/>
                                        <p:tgtEl>
                                          <p:spTgt spid="3">
                                            <p:bg/>
                                          </p:spTgt>
                                        </p:tgtEl>
                                        <p:attrNameLst>
                                          <p:attrName>ppt_w</p:attrName>
                                        </p:attrNameLst>
                                      </p:cBhvr>
                                      <p:tavLst>
                                        <p:tav tm="0" fmla="#ppt_w*sin(2.5*pi*$)">
                                          <p:val>
                                            <p:fltVal val="0"/>
                                          </p:val>
                                        </p:tav>
                                        <p:tav tm="100000">
                                          <p:val>
                                            <p:fltVal val="1"/>
                                          </p:val>
                                        </p:tav>
                                      </p:tavLst>
                                    </p:anim>
                                    <p:anim calcmode="lin" valueType="num">
                                      <p:cBhvr>
                                        <p:cTn id="27" dur="2000" fill="hold"/>
                                        <p:tgtEl>
                                          <p:spTgt spid="3">
                                            <p:bg/>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2000"/>
                                        <p:tgtEl>
                                          <p:spTgt spid="3">
                                            <p:txEl>
                                              <p:pRg st="0" end="0"/>
                                            </p:txEl>
                                          </p:spTgt>
                                        </p:tgtEl>
                                      </p:cBhvr>
                                    </p:animEffect>
                                    <p:anim calcmode="lin" valueType="num">
                                      <p:cBhvr>
                                        <p:cTn id="3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2000"/>
                                        <p:tgtEl>
                                          <p:spTgt spid="3">
                                            <p:txEl>
                                              <p:pRg st="1" end="1"/>
                                            </p:txEl>
                                          </p:spTgt>
                                        </p:tgtEl>
                                      </p:cBhvr>
                                    </p:animEffect>
                                    <p:anim calcmode="lin" valueType="num">
                                      <p:cBhvr>
                                        <p:cTn id="4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4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690160" cy="1002349"/>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5411" y="1601160"/>
            <a:ext cx="9395133" cy="433868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electron gun emits a beam of electrons (cathode rays).</a:t>
            </a:r>
          </a:p>
          <a:p>
            <a:pPr algn="just">
              <a:lnSpc>
                <a:spcPct val="150000"/>
              </a:lnSpc>
            </a:pPr>
            <a:r>
              <a:rPr lang="en-US" sz="2400" dirty="0">
                <a:latin typeface="Times New Roman" panose="02020603050405020304" pitchFamily="18" charset="0"/>
                <a:cs typeface="Times New Roman" panose="02020603050405020304" pitchFamily="18" charset="0"/>
              </a:rPr>
              <a:t>The electron beam passes through focusing and deflection systems that direct it towards specified positions on the phosphor-coated screen</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When the beam hits the screen, the phosphor emits a small spot of light at each position contacted by the electron beam.</a:t>
            </a:r>
          </a:p>
          <a:p>
            <a:pPr algn="just">
              <a:lnSpc>
                <a:spcPct val="150000"/>
              </a:lnSpc>
            </a:pPr>
            <a:r>
              <a:rPr lang="en-US" sz="2400" dirty="0" smtClean="0">
                <a:latin typeface="Times New Roman" panose="02020603050405020304" pitchFamily="18" charset="0"/>
                <a:cs typeface="Times New Roman" panose="02020603050405020304" pitchFamily="18" charset="0"/>
              </a:rPr>
              <a:t>It redraws the picture by directing the electron beam back over the same screen points quickly.</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10</a:t>
            </a:fld>
            <a:endParaRPr lang="en-US"/>
          </a:p>
        </p:txBody>
      </p:sp>
    </p:spTree>
    <p:extLst>
      <p:ext uri="{BB962C8B-B14F-4D97-AF65-F5344CB8AC3E}">
        <p14:creationId xmlns:p14="http://schemas.microsoft.com/office/powerpoint/2010/main" val="7921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91882" y="468923"/>
            <a:ext cx="10149097" cy="1233488"/>
          </a:xfrm>
          <a:solidFill>
            <a:schemeClr val="accent5">
              <a:lumMod val="40000"/>
              <a:lumOff val="60000"/>
            </a:schemeClr>
          </a:solidFill>
        </p:spPr>
        <p:txBody>
          <a:bodyPr>
            <a:normAutofit/>
          </a:bodyPr>
          <a:lstStyle/>
          <a:p>
            <a:pPr algn="ctr"/>
            <a:r>
              <a:rPr lang="en-US" sz="40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Cathode Rays Tube</a:t>
            </a:r>
            <a:endParaRPr 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1" y="1913531"/>
            <a:ext cx="9697791" cy="4127831"/>
          </a:xfrm>
        </p:spPr>
      </p:pic>
      <p:sp>
        <p:nvSpPr>
          <p:cNvPr id="8" name="TextBox 7"/>
          <p:cNvSpPr txBox="1"/>
          <p:nvPr/>
        </p:nvSpPr>
        <p:spPr>
          <a:xfrm>
            <a:off x="2491120" y="6449067"/>
            <a:ext cx="5484119"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 Cathode Rays Tube</a:t>
            </a:r>
            <a:endParaRPr lang="en-US" b="1"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Ms.Dudhmale M.N.</a:t>
            </a:r>
            <a:endParaRPr lang="en-US"/>
          </a:p>
        </p:txBody>
      </p:sp>
      <p:sp>
        <p:nvSpPr>
          <p:cNvPr id="3" name="Slide Number Placeholder 2"/>
          <p:cNvSpPr>
            <a:spLocks noGrp="1"/>
          </p:cNvSpPr>
          <p:nvPr>
            <p:ph type="sldNum" sz="quarter" idx="12"/>
          </p:nvPr>
        </p:nvSpPr>
        <p:spPr/>
        <p:txBody>
          <a:bodyPr/>
          <a:lstStyle/>
          <a:p>
            <a:fld id="{8F76640F-6F2A-4D69-9848-75A1F044B672}" type="slidenum">
              <a:rPr lang="en-US" smtClean="0"/>
              <a:t>11</a:t>
            </a:fld>
            <a:endParaRPr lang="en-US"/>
          </a:p>
        </p:txBody>
      </p:sp>
    </p:spTree>
    <p:extLst>
      <p:ext uri="{BB962C8B-B14F-4D97-AF65-F5344CB8AC3E}">
        <p14:creationId xmlns:p14="http://schemas.microsoft.com/office/powerpoint/2010/main" val="1005079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40921" cy="1036320"/>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546" y="1645920"/>
            <a:ext cx="8596668" cy="3880773"/>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There are two ways by which we can display an object on the screen:</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Raster Scan Display</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Random scan display</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12</a:t>
            </a:fld>
            <a:endParaRPr lang="en-US"/>
          </a:p>
        </p:txBody>
      </p:sp>
    </p:spTree>
    <p:extLst>
      <p:ext uri="{BB962C8B-B14F-4D97-AF65-F5344CB8AC3E}">
        <p14:creationId xmlns:p14="http://schemas.microsoft.com/office/powerpoint/2010/main" val="1936433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a:solidFill>
            <a:schemeClr val="accent5">
              <a:lumMod val="40000"/>
              <a:lumOff val="60000"/>
            </a:schemeClr>
          </a:solidFill>
        </p:spPr>
        <p:txBody>
          <a:bodyPr>
            <a:normAutofit fontScale="90000"/>
          </a:bodyPr>
          <a:lstStyle/>
          <a:p>
            <a:pPr algn="ctr"/>
            <a:r>
              <a:rPr lang="en-US" sz="49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Raster Scan Graphics</a:t>
            </a:r>
            <a:br>
              <a:rPr lang="en-US" sz="49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sz="49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2282"/>
            <a:ext cx="10515600" cy="5343940"/>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electron beam is swept across the screen, one row at a time from top to bottom. </a:t>
            </a:r>
          </a:p>
          <a:p>
            <a:pPr algn="just">
              <a:lnSpc>
                <a:spcPct val="150000"/>
              </a:lnSpc>
            </a:pPr>
            <a:r>
              <a:rPr lang="en-US" sz="2400" dirty="0" smtClean="0">
                <a:latin typeface="Times New Roman" panose="02020603050405020304" pitchFamily="18" charset="0"/>
                <a:cs typeface="Times New Roman" panose="02020603050405020304" pitchFamily="18" charset="0"/>
              </a:rPr>
              <a:t>As the electron beam moves across each row, the beam intensity is turned on and off to create a pattern of illuminated spots.</a:t>
            </a:r>
          </a:p>
          <a:p>
            <a:pPr algn="just">
              <a:lnSpc>
                <a:spcPct val="150000"/>
              </a:lnSpc>
            </a:pPr>
            <a:r>
              <a:rPr lang="en-US" sz="2400" dirty="0" smtClean="0">
                <a:latin typeface="Times New Roman" panose="02020603050405020304" pitchFamily="18" charset="0"/>
                <a:cs typeface="Times New Roman" panose="02020603050405020304" pitchFamily="18" charset="0"/>
              </a:rPr>
              <a:t>Picture definition is stored in memory area called the </a:t>
            </a:r>
            <a:r>
              <a:rPr lang="en-US" sz="2400" b="1" dirty="0" smtClean="0">
                <a:latin typeface="Times New Roman" panose="02020603050405020304" pitchFamily="18" charset="0"/>
                <a:cs typeface="Times New Roman" panose="02020603050405020304" pitchFamily="18" charset="0"/>
              </a:rPr>
              <a:t>Refresh Buffer</a:t>
            </a:r>
            <a:r>
              <a:rPr lang="en-US" sz="2400" dirty="0" smtClean="0">
                <a:latin typeface="Times New Roman" panose="02020603050405020304" pitchFamily="18" charset="0"/>
                <a:cs typeface="Times New Roman" panose="02020603050405020304" pitchFamily="18" charset="0"/>
              </a:rPr>
              <a:t> or </a:t>
            </a:r>
            <a:r>
              <a:rPr lang="en-US" sz="2400" b="1" dirty="0" smtClean="0">
                <a:latin typeface="Times New Roman" panose="02020603050405020304" pitchFamily="18" charset="0"/>
                <a:cs typeface="Times New Roman" panose="02020603050405020304" pitchFamily="18" charset="0"/>
              </a:rPr>
              <a:t>Frame Buffer</a:t>
            </a:r>
            <a:r>
              <a:rPr lang="en-US" sz="2400" dirty="0" smtClean="0">
                <a:latin typeface="Times New Roman" panose="02020603050405020304" pitchFamily="18" charset="0"/>
                <a:cs typeface="Times New Roman" panose="02020603050405020304" pitchFamily="18" charset="0"/>
              </a:rPr>
              <a:t>. </a:t>
            </a:r>
          </a:p>
          <a:p>
            <a:pPr algn="just">
              <a:lnSpc>
                <a:spcPct val="150000"/>
              </a:lnSpc>
            </a:pPr>
            <a:r>
              <a:rPr lang="en-US" sz="2400" dirty="0" smtClean="0">
                <a:latin typeface="Times New Roman" panose="02020603050405020304" pitchFamily="18" charset="0"/>
                <a:cs typeface="Times New Roman" panose="02020603050405020304" pitchFamily="18" charset="0"/>
              </a:rPr>
              <a:t>This memory area holds the set of intensity values for all the screen points. </a:t>
            </a:r>
          </a:p>
          <a:p>
            <a:pPr algn="just">
              <a:lnSpc>
                <a:spcPct val="150000"/>
              </a:lnSpc>
            </a:pPr>
            <a:r>
              <a:rPr lang="en-US" sz="2400" dirty="0" smtClean="0">
                <a:latin typeface="Times New Roman" panose="02020603050405020304" pitchFamily="18" charset="0"/>
                <a:cs typeface="Times New Roman" panose="02020603050405020304" pitchFamily="18" charset="0"/>
              </a:rPr>
              <a:t>Stored intensity values are then retrieved from the refresh buffer and “painted” on the screen one row (scan line)</a:t>
            </a: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13</a:t>
            </a:fld>
            <a:endParaRPr lang="en-US"/>
          </a:p>
        </p:txBody>
      </p:sp>
    </p:spTree>
    <p:extLst>
      <p:ext uri="{BB962C8B-B14F-4D97-AF65-F5344CB8AC3E}">
        <p14:creationId xmlns:p14="http://schemas.microsoft.com/office/powerpoint/2010/main" val="3770770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639"/>
            <a:ext cx="10179556" cy="901523"/>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65162"/>
            <a:ext cx="10514407" cy="5296626"/>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Each screen point is referred to as a </a:t>
            </a:r>
            <a:r>
              <a:rPr lang="en-US" sz="2200" b="1" dirty="0" smtClean="0">
                <a:solidFill>
                  <a:srgbClr val="FF0000"/>
                </a:solidFill>
                <a:latin typeface="Times New Roman" panose="02020603050405020304" pitchFamily="18" charset="0"/>
                <a:cs typeface="Times New Roman" panose="02020603050405020304" pitchFamily="18" charset="0"/>
              </a:rPr>
              <a:t>pixel (picture element)</a:t>
            </a:r>
            <a:r>
              <a:rPr lang="en-US" sz="2200" dirty="0" smtClean="0">
                <a:solidFill>
                  <a:srgbClr val="FF0000"/>
                </a:solidFill>
                <a:latin typeface="Times New Roman" panose="02020603050405020304" pitchFamily="18" charset="0"/>
                <a:cs typeface="Times New Roman" panose="02020603050405020304" pitchFamily="18" charset="0"/>
              </a:rPr>
              <a:t> or </a:t>
            </a:r>
            <a:r>
              <a:rPr lang="en-US" sz="2200" b="1" dirty="0" err="1" smtClean="0">
                <a:solidFill>
                  <a:srgbClr val="FF0000"/>
                </a:solidFill>
                <a:latin typeface="Times New Roman" panose="02020603050405020304" pitchFamily="18" charset="0"/>
                <a:cs typeface="Times New Roman" panose="02020603050405020304" pitchFamily="18" charset="0"/>
              </a:rPr>
              <a:t>pel</a:t>
            </a:r>
            <a:r>
              <a:rPr lang="en-US" sz="2200" dirty="0" smtClean="0">
                <a:latin typeface="Times New Roman" panose="02020603050405020304" pitchFamily="18" charset="0"/>
                <a:cs typeface="Times New Roman" panose="02020603050405020304" pitchFamily="18" charset="0"/>
              </a:rPr>
              <a:t>. </a:t>
            </a:r>
          </a:p>
          <a:p>
            <a:pPr algn="just">
              <a:lnSpc>
                <a:spcPct val="150000"/>
              </a:lnSpc>
            </a:pPr>
            <a:r>
              <a:rPr lang="en-US" sz="2200" dirty="0" smtClean="0">
                <a:latin typeface="Times New Roman" panose="02020603050405020304" pitchFamily="18" charset="0"/>
                <a:cs typeface="Times New Roman" panose="02020603050405020304" pitchFamily="18" charset="0"/>
              </a:rPr>
              <a:t>At the end of each scan line, the electron beam returns to the left side of the screen to begin displaying the next scan line.</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nSpc>
                <a:spcPct val="150000"/>
              </a:lnSpc>
            </a:pPr>
            <a:endParaRPr lang="en-US" sz="2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818" y="3169600"/>
            <a:ext cx="6527410" cy="3286125"/>
          </a:xfrm>
          <a:prstGeom prst="rect">
            <a:avLst/>
          </a:prstGeom>
          <a:ln>
            <a:solidFill>
              <a:schemeClr val="tx1"/>
            </a:solidFill>
          </a:ln>
        </p:spPr>
      </p:pic>
      <p:sp>
        <p:nvSpPr>
          <p:cNvPr id="6" name="TextBox 5"/>
          <p:cNvSpPr txBox="1"/>
          <p:nvPr/>
        </p:nvSpPr>
        <p:spPr>
          <a:xfrm>
            <a:off x="198543" y="5837696"/>
            <a:ext cx="363184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 Raster Scan Display</a:t>
            </a:r>
            <a:endParaRPr lang="en-US"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Ms.Dudhmale M.N.</a:t>
            </a:r>
            <a:endParaRPr lang="en-US"/>
          </a:p>
        </p:txBody>
      </p:sp>
      <p:sp>
        <p:nvSpPr>
          <p:cNvPr id="7" name="Slide Number Placeholder 6"/>
          <p:cNvSpPr>
            <a:spLocks noGrp="1"/>
          </p:cNvSpPr>
          <p:nvPr>
            <p:ph type="sldNum" sz="quarter" idx="12"/>
          </p:nvPr>
        </p:nvSpPr>
        <p:spPr/>
        <p:txBody>
          <a:bodyPr/>
          <a:lstStyle/>
          <a:p>
            <a:fld id="{8F76640F-6F2A-4D69-9848-75A1F044B672}" type="slidenum">
              <a:rPr lang="en-US" smtClean="0"/>
              <a:t>14</a:t>
            </a:fld>
            <a:endParaRPr lang="en-US"/>
          </a:p>
        </p:txBody>
      </p:sp>
    </p:spTree>
    <p:extLst>
      <p:ext uri="{BB962C8B-B14F-4D97-AF65-F5344CB8AC3E}">
        <p14:creationId xmlns:p14="http://schemas.microsoft.com/office/powerpoint/2010/main" val="1700766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a:solidFill>
            <a:schemeClr val="accent5">
              <a:lumMod val="60000"/>
              <a:lumOff val="40000"/>
            </a:schemeClr>
          </a:solidFill>
        </p:spPr>
        <p:txBody>
          <a:bodyPr>
            <a:normAutofit/>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Random Scan Display</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352282"/>
            <a:ext cx="10515600" cy="5370490"/>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The electron beam is directed only to the part of the screen where the picture is to be drawn rather than scanning from left to right and top to bottom as in raster scan</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779" y="3020766"/>
            <a:ext cx="7118252" cy="3476625"/>
          </a:xfrm>
          <a:prstGeom prst="rect">
            <a:avLst/>
          </a:prstGeom>
        </p:spPr>
      </p:pic>
      <p:sp>
        <p:nvSpPr>
          <p:cNvPr id="3" name="Footer Placeholder 2"/>
          <p:cNvSpPr>
            <a:spLocks noGrp="1"/>
          </p:cNvSpPr>
          <p:nvPr>
            <p:ph type="ftr" sz="quarter" idx="11"/>
          </p:nvPr>
        </p:nvSpPr>
        <p:spPr/>
        <p:txBody>
          <a:bodyPr/>
          <a:lstStyle/>
          <a:p>
            <a:r>
              <a:rPr lang="en-US" smtClean="0"/>
              <a:t>Ms.Dudhmale M.N.</a:t>
            </a:r>
            <a:endParaRPr lang="en-US"/>
          </a:p>
        </p:txBody>
      </p:sp>
      <p:sp>
        <p:nvSpPr>
          <p:cNvPr id="4" name="Slide Number Placeholder 3"/>
          <p:cNvSpPr>
            <a:spLocks noGrp="1"/>
          </p:cNvSpPr>
          <p:nvPr>
            <p:ph type="sldNum" sz="quarter" idx="12"/>
          </p:nvPr>
        </p:nvSpPr>
        <p:spPr/>
        <p:txBody>
          <a:bodyPr/>
          <a:lstStyle/>
          <a:p>
            <a:fld id="{8F76640F-6F2A-4D69-9848-75A1F044B672}" type="slidenum">
              <a:rPr lang="en-US" smtClean="0"/>
              <a:t>15</a:t>
            </a:fld>
            <a:endParaRPr lang="en-US"/>
          </a:p>
        </p:txBody>
      </p:sp>
    </p:spTree>
    <p:extLst>
      <p:ext uri="{BB962C8B-B14F-4D97-AF65-F5344CB8AC3E}">
        <p14:creationId xmlns:p14="http://schemas.microsoft.com/office/powerpoint/2010/main" val="1493172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205314" cy="922986"/>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61375"/>
            <a:ext cx="10205314" cy="4873901"/>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Picture definition is stored as a set of line-drawing commands in an area of memory referred to as the </a:t>
            </a:r>
            <a:r>
              <a:rPr lang="en-US" sz="2200" b="1" dirty="0" smtClean="0">
                <a:solidFill>
                  <a:srgbClr val="FF0000"/>
                </a:solidFill>
                <a:latin typeface="Times New Roman" panose="02020603050405020304" pitchFamily="18" charset="0"/>
                <a:cs typeface="Times New Roman" panose="02020603050405020304" pitchFamily="18" charset="0"/>
              </a:rPr>
              <a:t>refresh display file</a:t>
            </a:r>
            <a:r>
              <a:rPr lang="en-US" sz="2200" dirty="0" smtClean="0">
                <a:solidFill>
                  <a:srgbClr val="FF0000"/>
                </a:solidFill>
                <a:latin typeface="Times New Roman" panose="02020603050405020304" pitchFamily="18" charset="0"/>
                <a:cs typeface="Times New Roman" panose="02020603050405020304" pitchFamily="18" charset="0"/>
              </a:rPr>
              <a:t>.</a:t>
            </a:r>
          </a:p>
          <a:p>
            <a:pPr algn="just">
              <a:lnSpc>
                <a:spcPct val="150000"/>
              </a:lnSpc>
            </a:pPr>
            <a:r>
              <a:rPr lang="en-US" sz="2200" dirty="0" smtClean="0">
                <a:latin typeface="Times New Roman" panose="02020603050405020304" pitchFamily="18" charset="0"/>
                <a:cs typeface="Times New Roman" panose="02020603050405020304" pitchFamily="18" charset="0"/>
              </a:rPr>
              <a:t>To display a specified picture, the system cycles through the set of commands in the display file, drawing each component line in turn. </a:t>
            </a:r>
          </a:p>
          <a:p>
            <a:pPr algn="just">
              <a:lnSpc>
                <a:spcPct val="150000"/>
              </a:lnSpc>
            </a:pPr>
            <a:r>
              <a:rPr lang="en-US" sz="2200" dirty="0" smtClean="0">
                <a:latin typeface="Times New Roman" panose="02020603050405020304" pitchFamily="18" charset="0"/>
                <a:cs typeface="Times New Roman" panose="02020603050405020304" pitchFamily="18" charset="0"/>
              </a:rPr>
              <a:t>After all the line-drawing commands are processed, the system cycles back to the first line command in the list. </a:t>
            </a:r>
            <a:endParaRPr lang="en-US"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16</a:t>
            </a:fld>
            <a:endParaRPr lang="en-US"/>
          </a:p>
        </p:txBody>
      </p:sp>
    </p:spTree>
    <p:extLst>
      <p:ext uri="{BB962C8B-B14F-4D97-AF65-F5344CB8AC3E}">
        <p14:creationId xmlns:p14="http://schemas.microsoft.com/office/powerpoint/2010/main" val="4160474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716" y="351692"/>
            <a:ext cx="10738547" cy="1055077"/>
          </a:xfrm>
          <a:solidFill>
            <a:schemeClr val="accent5">
              <a:lumMod val="60000"/>
              <a:lumOff val="40000"/>
            </a:schemeClr>
          </a:solidFill>
        </p:spPr>
        <p:txBody>
          <a:bodyPr>
            <a:no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Difference between Raster  &amp; Random scan </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732289" y="1388034"/>
            <a:ext cx="5157787" cy="446931"/>
          </a:xfrm>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Raster scan	</a:t>
            </a:r>
            <a:r>
              <a:rPr lang="en-US" dirty="0" smtClean="0"/>
              <a:t>	</a:t>
            </a:r>
            <a:endParaRPr lang="en-US" dirty="0"/>
          </a:p>
        </p:txBody>
      </p:sp>
      <p:sp>
        <p:nvSpPr>
          <p:cNvPr id="6" name="Content Placeholder 5"/>
          <p:cNvSpPr>
            <a:spLocks noGrp="1"/>
          </p:cNvSpPr>
          <p:nvPr>
            <p:ph sz="half" idx="2"/>
          </p:nvPr>
        </p:nvSpPr>
        <p:spPr>
          <a:xfrm>
            <a:off x="450166" y="1875627"/>
            <a:ext cx="5722034" cy="4834662"/>
          </a:xfrm>
        </p:spPr>
        <p:txBody>
          <a:bodyPr>
            <a:normAutofit fontScale="85000" lnSpcReduction="20000"/>
          </a:bodyPr>
          <a:lstStyle/>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In raster scan ,beam is moved all over the screen on scan line at a time from top to bottom &amp; then back to top.</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The refresh process is independent of the complexity of the image.</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Scan conversion is required.</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Scan conversion h/w is required.</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Cost is </a:t>
            </a:r>
            <a:r>
              <a:rPr lang="en-US" sz="2400" dirty="0" smtClean="0">
                <a:latin typeface="Times New Roman" panose="02020603050405020304" pitchFamily="18" charset="0"/>
                <a:cs typeface="Times New Roman" panose="02020603050405020304" pitchFamily="18" charset="0"/>
              </a:rPr>
              <a:t>low.</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Raster display has ability to display area filled with solid colors. </a:t>
            </a:r>
            <a:endParaRPr lang="en-US" sz="2400" dirty="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endParaRPr lang="en-US" sz="3100" dirty="0" smtClean="0">
              <a:latin typeface="Times New Roman" panose="02020603050405020304" pitchFamily="18" charset="0"/>
              <a:cs typeface="Times New Roman" panose="02020603050405020304" pitchFamily="18" charset="0"/>
            </a:endParaRPr>
          </a:p>
          <a:p>
            <a:pPr marL="457200" indent="-457200" algn="just">
              <a:lnSpc>
                <a:spcPct val="110000"/>
              </a:lnSpc>
              <a:buFont typeface="+mj-lt"/>
              <a:buAutoNum type="arabicPeriod"/>
            </a:pPr>
            <a:endParaRPr lang="en-US" sz="31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3"/>
          </p:nvPr>
        </p:nvSpPr>
        <p:spPr>
          <a:xfrm>
            <a:off x="5890076" y="1447431"/>
            <a:ext cx="5183188" cy="428196"/>
          </a:xfrm>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Random scan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4"/>
          </p:nvPr>
        </p:nvSpPr>
        <p:spPr>
          <a:xfrm>
            <a:off x="6172200" y="1916289"/>
            <a:ext cx="5518052" cy="4794000"/>
          </a:xfrm>
        </p:spPr>
        <p:txBody>
          <a:bodyPr>
            <a:normAutofit/>
          </a:bodyPr>
          <a:lstStyle/>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In random scan ,the beam is moved between end points of graphics primitives.</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It flickers when the no. of primitives in buffer becomes too large.</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Scan conversion is not required.</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Scan conversion h\w is not required.</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Cost is high.</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Draws only lines &amp; characters.</a:t>
            </a: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Ms.Dudhmale M.N.</a:t>
            </a:r>
            <a:endParaRPr lang="en-US"/>
          </a:p>
        </p:txBody>
      </p:sp>
      <p:sp>
        <p:nvSpPr>
          <p:cNvPr id="3" name="Slide Number Placeholder 2"/>
          <p:cNvSpPr>
            <a:spLocks noGrp="1"/>
          </p:cNvSpPr>
          <p:nvPr>
            <p:ph type="sldNum" sz="quarter" idx="12"/>
          </p:nvPr>
        </p:nvSpPr>
        <p:spPr/>
        <p:txBody>
          <a:bodyPr/>
          <a:lstStyle/>
          <a:p>
            <a:fld id="{8F76640F-6F2A-4D69-9848-75A1F044B672}" type="slidenum">
              <a:rPr lang="en-US" smtClean="0"/>
              <a:t>17</a:t>
            </a:fld>
            <a:endParaRPr lang="en-US"/>
          </a:p>
        </p:txBody>
      </p:sp>
    </p:spTree>
    <p:extLst>
      <p:ext uri="{BB962C8B-B14F-4D97-AF65-F5344CB8AC3E}">
        <p14:creationId xmlns:p14="http://schemas.microsoft.com/office/powerpoint/2010/main" val="1525840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0" y="314179"/>
            <a:ext cx="10141911" cy="858592"/>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Color Video Monitor</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15153"/>
            <a:ext cx="10515600" cy="4708771"/>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It displaying color pictures has been used with random-scan monitors.</a:t>
            </a:r>
          </a:p>
          <a:p>
            <a:pPr algn="just">
              <a:lnSpc>
                <a:spcPct val="150000"/>
              </a:lnSpc>
            </a:pPr>
            <a:r>
              <a:rPr lang="en-US" sz="2200" dirty="0" smtClean="0">
                <a:latin typeface="Times New Roman" panose="02020603050405020304" pitchFamily="18" charset="0"/>
                <a:cs typeface="Times New Roman" panose="02020603050405020304" pitchFamily="18" charset="0"/>
              </a:rPr>
              <a:t>The basic principal behind colored displays is that  combining 3 basic color- Red, Blue &amp; Green can produce every color.</a:t>
            </a:r>
          </a:p>
          <a:p>
            <a:pPr algn="just">
              <a:lnSpc>
                <a:spcPct val="150000"/>
              </a:lnSpc>
            </a:pPr>
            <a:r>
              <a:rPr lang="en-US" sz="2200" dirty="0" smtClean="0">
                <a:latin typeface="Times New Roman" panose="02020603050405020304" pitchFamily="18" charset="0"/>
                <a:cs typeface="Times New Roman" panose="02020603050405020304" pitchFamily="18" charset="0"/>
              </a:rPr>
              <a:t>Video color monitors are:</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Shadow Mask Technique</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Beam Penetration Technique.</a:t>
            </a: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18</a:t>
            </a:fld>
            <a:endParaRPr lang="en-US"/>
          </a:p>
        </p:txBody>
      </p:sp>
    </p:spTree>
    <p:extLst>
      <p:ext uri="{BB962C8B-B14F-4D97-AF65-F5344CB8AC3E}">
        <p14:creationId xmlns:p14="http://schemas.microsoft.com/office/powerpoint/2010/main" val="120285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10"/>
            <a:ext cx="10515600" cy="974277"/>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Beam penetration technique</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6523"/>
            <a:ext cx="10515600" cy="5118601"/>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The CRT is similar to simple CRT but it make the use of multi  colored phosphorus of no. layers.</a:t>
            </a:r>
          </a:p>
          <a:p>
            <a:pPr algn="just">
              <a:lnSpc>
                <a:spcPct val="150000"/>
              </a:lnSpc>
            </a:pPr>
            <a:r>
              <a:rPr lang="en-US" sz="2200" dirty="0" smtClean="0">
                <a:latin typeface="Times New Roman" panose="02020603050405020304" pitchFamily="18" charset="0"/>
                <a:cs typeface="Times New Roman" panose="02020603050405020304" pitchFamily="18" charset="0"/>
              </a:rPr>
              <a:t>It is used with random scan monitor.</a:t>
            </a:r>
          </a:p>
          <a:p>
            <a:pPr algn="just">
              <a:lnSpc>
                <a:spcPct val="150000"/>
              </a:lnSpc>
            </a:pPr>
            <a:r>
              <a:rPr lang="en-US" sz="2200" dirty="0" smtClean="0">
                <a:latin typeface="Times New Roman" panose="02020603050405020304" pitchFamily="18" charset="0"/>
                <a:cs typeface="Times New Roman" panose="02020603050405020304" pitchFamily="18" charset="0"/>
              </a:rPr>
              <a:t>The CRT screen is coated with two phosphor layers. The red phosphorus coated screen deposited behind green phosphorus. </a:t>
            </a:r>
          </a:p>
          <a:p>
            <a:pPr algn="just">
              <a:lnSpc>
                <a:spcPct val="150000"/>
              </a:lnSpc>
            </a:pPr>
            <a:r>
              <a:rPr lang="en-US" sz="2200" dirty="0" smtClean="0">
                <a:latin typeface="Times New Roman" panose="02020603050405020304" pitchFamily="18" charset="0"/>
                <a:cs typeface="Times New Roman" panose="02020603050405020304" pitchFamily="18" charset="0"/>
              </a:rPr>
              <a:t>If low speed beam strike on the screen, then only red colored phosphorus is activated.</a:t>
            </a:r>
          </a:p>
          <a:p>
            <a:pPr algn="just">
              <a:lnSpc>
                <a:spcPct val="150000"/>
              </a:lnSpc>
            </a:pPr>
            <a:r>
              <a:rPr lang="en-US" sz="2200" dirty="0" smtClean="0">
                <a:latin typeface="Times New Roman" panose="02020603050405020304" pitchFamily="18" charset="0"/>
                <a:cs typeface="Times New Roman" panose="02020603050405020304" pitchFamily="18" charset="0"/>
              </a:rPr>
              <a:t>High speed beam strike on the screen then green colored phosphorus is activated.</a:t>
            </a: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19</a:t>
            </a:fld>
            <a:endParaRPr lang="en-US"/>
          </a:p>
        </p:txBody>
      </p:sp>
    </p:spTree>
    <p:extLst>
      <p:ext uri="{BB962C8B-B14F-4D97-AF65-F5344CB8AC3E}">
        <p14:creationId xmlns:p14="http://schemas.microsoft.com/office/powerpoint/2010/main" val="3488898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a:solidFill>
            <a:schemeClr val="accent5">
              <a:lumMod val="40000"/>
              <a:lumOff val="60000"/>
            </a:schemeClr>
          </a:solidFill>
        </p:spPr>
        <p:txBody>
          <a:bodyPr>
            <a:normAutofit/>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What is Computer Graphics?</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8344"/>
            <a:ext cx="10515600" cy="4958365"/>
          </a:xfrm>
        </p:spPr>
        <p:txBody>
          <a:bodyPr>
            <a:normAutofit fontScale="92500"/>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Computer graphics is an art of drawing pictures on computer screens with the help of programming. It involves computations, creation, and manipulation of data. </a:t>
            </a:r>
          </a:p>
          <a:p>
            <a:pPr algn="just">
              <a:lnSpc>
                <a:spcPct val="150000"/>
              </a:lnSpc>
            </a:pPr>
            <a:r>
              <a:rPr lang="en-US" sz="2400" dirty="0" smtClean="0">
                <a:latin typeface="Times New Roman" panose="02020603050405020304" pitchFamily="18" charset="0"/>
                <a:cs typeface="Times New Roman" panose="02020603050405020304" pitchFamily="18" charset="0"/>
              </a:rPr>
              <a:t>Computer graphics is process of generation of images of virtual scenes using computer hardware.</a:t>
            </a:r>
          </a:p>
          <a:p>
            <a:pPr algn="just">
              <a:lnSpc>
                <a:spcPct val="150000"/>
              </a:lnSpc>
            </a:pPr>
            <a:r>
              <a:rPr lang="en-US" sz="2400" dirty="0" smtClean="0">
                <a:latin typeface="Times New Roman" panose="02020603050405020304" pitchFamily="18" charset="0"/>
                <a:cs typeface="Times New Roman" panose="02020603050405020304" pitchFamily="18" charset="0"/>
              </a:rPr>
              <a:t>Computer graphics is the use of computer hardware &amp; software to create, manipulate &amp; present picture &amp;images.</a:t>
            </a:r>
          </a:p>
          <a:p>
            <a:pPr algn="just">
              <a:lnSpc>
                <a:spcPct val="150000"/>
              </a:lnSpc>
            </a:pPr>
            <a:r>
              <a:rPr lang="en-US" sz="2400" dirty="0" smtClean="0">
                <a:latin typeface="Times New Roman" panose="02020603050405020304" pitchFamily="18" charset="0"/>
                <a:cs typeface="Times New Roman" panose="02020603050405020304" pitchFamily="18" charset="0"/>
              </a:rPr>
              <a:t>Computer graphics is pictorial representation &amp; manipulation of data by a computer.</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a:t>
            </a:fld>
            <a:endParaRPr lang="en-US"/>
          </a:p>
        </p:txBody>
      </p:sp>
    </p:spTree>
    <p:extLst>
      <p:ext uri="{BB962C8B-B14F-4D97-AF65-F5344CB8AC3E}">
        <p14:creationId xmlns:p14="http://schemas.microsoft.com/office/powerpoint/2010/main" val="80901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463639"/>
            <a:ext cx="10515600" cy="1017431"/>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02273"/>
            <a:ext cx="10515600" cy="4695893"/>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The beam with intermediate speed gives  red &amp; green combination</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dirty="0" smtClean="0">
                <a:latin typeface="Times New Roman" panose="02020603050405020304" pitchFamily="18" charset="0"/>
                <a:cs typeface="Times New Roman" panose="02020603050405020304" pitchFamily="18" charset="0"/>
              </a:rPr>
              <a:t>The beam accelerating voltage control the speed of beam &amp; produce different screen color.</a:t>
            </a:r>
          </a:p>
          <a:p>
            <a:pPr>
              <a:lnSpc>
                <a:spcPct val="150000"/>
              </a:lnSpc>
            </a:pPr>
            <a:r>
              <a:rPr lang="en-US" sz="2200" b="1" dirty="0" smtClean="0">
                <a:solidFill>
                  <a:srgbClr val="FF0000"/>
                </a:solidFill>
                <a:latin typeface="Times New Roman" panose="02020603050405020304" pitchFamily="18" charset="0"/>
                <a:cs typeface="Times New Roman" panose="02020603050405020304" pitchFamily="18" charset="0"/>
              </a:rPr>
              <a:t>Drawback:</a:t>
            </a:r>
          </a:p>
          <a:p>
            <a:pPr>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Limited range of color.</a:t>
            </a:r>
          </a:p>
          <a:p>
            <a:pPr>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Need to change beam accelerating voltage which is difficult</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20</a:t>
            </a:fld>
            <a:endParaRPr lang="en-US"/>
          </a:p>
        </p:txBody>
      </p:sp>
    </p:spTree>
    <p:extLst>
      <p:ext uri="{BB962C8B-B14F-4D97-AF65-F5344CB8AC3E}">
        <p14:creationId xmlns:p14="http://schemas.microsoft.com/office/powerpoint/2010/main" val="870418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360608"/>
            <a:ext cx="10398498" cy="1017431"/>
          </a:xfrm>
          <a:solidFill>
            <a:schemeClr val="accent5">
              <a:lumMod val="60000"/>
              <a:lumOff val="40000"/>
            </a:schemeClr>
          </a:solidFill>
        </p:spPr>
        <p:txBody>
          <a:bodyPr>
            <a:normAutofit fontScale="90000"/>
          </a:bodyPr>
          <a:lstStyle/>
          <a:p>
            <a:pPr algn="ctr"/>
            <a:r>
              <a:rPr lang="en-US" sz="3200" b="1" dirty="0" smtClean="0">
                <a:solidFill>
                  <a:srgbClr val="FF0000"/>
                </a:solidFill>
                <a:latin typeface="Times New Roman" panose="02020603050405020304" pitchFamily="18" charset="0"/>
                <a:cs typeface="Times New Roman" panose="02020603050405020304" pitchFamily="18" charset="0"/>
              </a:rPr>
              <a:t/>
            </a:r>
            <a:br>
              <a:rPr lang="en-US" sz="3200" b="1" dirty="0" smtClean="0">
                <a:solidFill>
                  <a:srgbClr val="FF0000"/>
                </a:solidFill>
                <a:latin typeface="Times New Roman" panose="02020603050405020304" pitchFamily="18" charset="0"/>
                <a:cs typeface="Times New Roman" panose="02020603050405020304" pitchFamily="18" charset="0"/>
              </a:rPr>
            </a:br>
            <a:r>
              <a:rPr lang="en-US" sz="4400" b="1" dirty="0" smtClean="0">
                <a:solidFill>
                  <a:schemeClr val="tx1"/>
                </a:solidFill>
                <a:latin typeface="Times New Roman" panose="02020603050405020304" pitchFamily="18" charset="0"/>
                <a:cs typeface="Times New Roman" panose="02020603050405020304" pitchFamily="18" charset="0"/>
              </a:rPr>
              <a:t>Shadow Mask Technique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2" y="1390917"/>
            <a:ext cx="10565923" cy="5241702"/>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It is commonly used in raster scan system.</a:t>
            </a:r>
          </a:p>
          <a:p>
            <a:pPr algn="just">
              <a:lnSpc>
                <a:spcPct val="150000"/>
              </a:lnSpc>
            </a:pPr>
            <a:r>
              <a:rPr lang="en-US" sz="2200" dirty="0" smtClean="0">
                <a:latin typeface="Times New Roman" panose="02020603050405020304" pitchFamily="18" charset="0"/>
                <a:cs typeface="Times New Roman" panose="02020603050405020304" pitchFamily="18" charset="0"/>
              </a:rPr>
              <a:t>It produce much wider range of color than beam penetration method.</a:t>
            </a:r>
          </a:p>
          <a:p>
            <a:pPr algn="just">
              <a:lnSpc>
                <a:spcPct val="150000"/>
              </a:lnSpc>
            </a:pPr>
            <a:r>
              <a:rPr lang="en-US" sz="2200" dirty="0" smtClean="0">
                <a:latin typeface="Times New Roman" panose="02020603050405020304" pitchFamily="18" charset="0"/>
                <a:cs typeface="Times New Roman" panose="02020603050405020304" pitchFamily="18" charset="0"/>
              </a:rPr>
              <a:t>In this type of CRT metal plate having small round holes in triangular pattern called shadow mask which is inserted behind phosphorous layer.</a:t>
            </a:r>
          </a:p>
          <a:p>
            <a:pPr algn="just">
              <a:lnSpc>
                <a:spcPct val="150000"/>
              </a:lnSpc>
            </a:pPr>
            <a:r>
              <a:rPr lang="en-US" sz="2200" dirty="0" smtClean="0">
                <a:latin typeface="Times New Roman" panose="02020603050405020304" pitchFamily="18" charset="0"/>
                <a:cs typeface="Times New Roman" panose="02020603050405020304" pitchFamily="18" charset="0"/>
              </a:rPr>
              <a:t>Electron gun is consist of 3 electron guns grouped in triangle.</a:t>
            </a:r>
          </a:p>
          <a:p>
            <a:pPr algn="just">
              <a:lnSpc>
                <a:spcPct val="150000"/>
              </a:lnSpc>
            </a:pPr>
            <a:r>
              <a:rPr lang="en-US" sz="2200" dirty="0" smtClean="0">
                <a:latin typeface="Times New Roman" panose="02020603050405020304" pitchFamily="18" charset="0"/>
                <a:cs typeface="Times New Roman" panose="02020603050405020304" pitchFamily="18" charset="0"/>
              </a:rPr>
              <a:t>Each gun responsible for red green &amp; blue component of light of phosphorous.</a:t>
            </a:r>
          </a:p>
          <a:p>
            <a:pPr algn="just">
              <a:lnSpc>
                <a:spcPct val="150000"/>
              </a:lnSpc>
            </a:pPr>
            <a:r>
              <a:rPr lang="en-US" sz="2200" dirty="0" smtClean="0">
                <a:latin typeface="Times New Roman" panose="02020603050405020304" pitchFamily="18" charset="0"/>
                <a:cs typeface="Times New Roman" panose="02020603050405020304" pitchFamily="18" charset="0"/>
              </a:rPr>
              <a:t>These 3 electron gun strike the screen in three slightly different spots.</a:t>
            </a:r>
          </a:p>
          <a:p>
            <a:pPr algn="just">
              <a:lnSpc>
                <a:spcPct val="150000"/>
              </a:lnSpc>
            </a:pPr>
            <a:r>
              <a:rPr lang="en-US" sz="2200" dirty="0" smtClean="0">
                <a:latin typeface="Times New Roman" panose="02020603050405020304" pitchFamily="18" charset="0"/>
                <a:cs typeface="Times New Roman" panose="02020603050405020304" pitchFamily="18" charset="0"/>
              </a:rPr>
              <a:t>By varying intensity of three electron beams we can retain different colors. </a:t>
            </a: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21</a:t>
            </a:fld>
            <a:endParaRPr lang="en-US"/>
          </a:p>
        </p:txBody>
      </p:sp>
    </p:spTree>
    <p:extLst>
      <p:ext uri="{BB962C8B-B14F-4D97-AF65-F5344CB8AC3E}">
        <p14:creationId xmlns:p14="http://schemas.microsoft.com/office/powerpoint/2010/main" val="2309468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022"/>
            <a:ext cx="9883342" cy="978604"/>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6520" y="1518122"/>
            <a:ext cx="9444970" cy="50758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Footer Placeholder 2"/>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22</a:t>
            </a:fld>
            <a:endParaRPr lang="en-US"/>
          </a:p>
        </p:txBody>
      </p:sp>
    </p:spTree>
    <p:extLst>
      <p:ext uri="{BB962C8B-B14F-4D97-AF65-F5344CB8AC3E}">
        <p14:creationId xmlns:p14="http://schemas.microsoft.com/office/powerpoint/2010/main" val="1730636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7426"/>
            <a:ext cx="10541241" cy="1019645"/>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Flat Panel Display</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320086"/>
            <a:ext cx="10515600" cy="5415566"/>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Flat panel display having small  volume, light in weight and required less power as compare to CRT.</a:t>
            </a:r>
          </a:p>
          <a:p>
            <a:pPr algn="just">
              <a:lnSpc>
                <a:spcPct val="150000"/>
              </a:lnSpc>
            </a:pPr>
            <a:r>
              <a:rPr lang="en-US" sz="2400" dirty="0" smtClean="0">
                <a:latin typeface="Times New Roman" panose="02020603050405020304" pitchFamily="18" charset="0"/>
                <a:cs typeface="Times New Roman" panose="02020603050405020304" pitchFamily="18" charset="0"/>
              </a:rPr>
              <a:t>Current use of flat panel displays include small TV monitors, calculators, packet video games.</a:t>
            </a:r>
          </a:p>
          <a:p>
            <a:pPr algn="just">
              <a:lnSpc>
                <a:spcPct val="150000"/>
              </a:lnSpc>
            </a:pPr>
            <a:r>
              <a:rPr lang="en-US" sz="2400" dirty="0" smtClean="0">
                <a:latin typeface="Times New Roman" panose="02020603050405020304" pitchFamily="18" charset="0"/>
                <a:cs typeface="Times New Roman" panose="02020603050405020304" pitchFamily="18" charset="0"/>
              </a:rPr>
              <a:t>Flat panel display is classified into two categories:</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Emissive display</a:t>
            </a:r>
          </a:p>
          <a:p>
            <a:pPr algn="just">
              <a:lnSpc>
                <a:spcPct val="150000"/>
              </a:lnSpc>
            </a:pPr>
            <a:r>
              <a:rPr lang="en-US" sz="2400" dirty="0" smtClean="0">
                <a:latin typeface="Times New Roman" panose="02020603050405020304" pitchFamily="18" charset="0"/>
                <a:cs typeface="Times New Roman" panose="02020603050405020304" pitchFamily="18" charset="0"/>
              </a:rPr>
              <a:t>Non-emissive display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nSpc>
                <a:spcPct val="150000"/>
              </a:lnSpc>
            </a:pPr>
            <a:endParaRPr lang="en-IN" dirty="0"/>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929" y="3116687"/>
            <a:ext cx="4627071" cy="3618965"/>
          </a:xfrm>
          <a:prstGeom prst="rect">
            <a:avLst/>
          </a:prstGeom>
        </p:spPr>
      </p:pic>
    </p:spTree>
    <p:extLst>
      <p:ext uri="{BB962C8B-B14F-4D97-AF65-F5344CB8AC3E}">
        <p14:creationId xmlns:p14="http://schemas.microsoft.com/office/powerpoint/2010/main" val="1666990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4" y="384890"/>
            <a:ext cx="10308345" cy="884945"/>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544" y="1269835"/>
            <a:ext cx="10308345" cy="5241106"/>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Emissive display convert electrical energy into light</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b="1" dirty="0" smtClean="0">
                <a:latin typeface="Times New Roman" panose="02020603050405020304" pitchFamily="18" charset="0"/>
                <a:cs typeface="Times New Roman" panose="02020603050405020304" pitchFamily="18" charset="0"/>
              </a:rPr>
              <a:t>Examples of emissive display are plasma panel display, LED</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Non –emissive display convert sunlight into graphics pattern</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b="1" dirty="0" smtClean="0">
                <a:solidFill>
                  <a:schemeClr val="tx1"/>
                </a:solidFill>
                <a:latin typeface="Times New Roman" panose="02020603050405020304" pitchFamily="18" charset="0"/>
                <a:cs typeface="Times New Roman" panose="02020603050405020304" pitchFamily="18" charset="0"/>
              </a:rPr>
              <a:t>Example of Non emissive display is LCD</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429" y="3330531"/>
            <a:ext cx="3943350" cy="3390900"/>
          </a:xfrm>
          <a:prstGeom prst="rect">
            <a:avLst/>
          </a:prstGeom>
        </p:spPr>
      </p:pic>
    </p:spTree>
    <p:extLst>
      <p:ext uri="{BB962C8B-B14F-4D97-AF65-F5344CB8AC3E}">
        <p14:creationId xmlns:p14="http://schemas.microsoft.com/office/powerpoint/2010/main" val="417032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93690"/>
            <a:ext cx="10308345" cy="884945"/>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81666"/>
            <a:ext cx="10308345" cy="5241106"/>
          </a:xfrm>
        </p:spPr>
        <p:txBody>
          <a:bodyPr>
            <a:norm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Advantage:</a:t>
            </a:r>
          </a:p>
          <a:p>
            <a:pPr marL="457200" indent="-457200" algn="just">
              <a:lnSpc>
                <a:spcPct val="150000"/>
              </a:lnSpc>
              <a:buFont typeface="+mj-lt"/>
              <a:buAutoNum type="alphaLcPeriod"/>
            </a:pPr>
            <a:r>
              <a:rPr lang="en-US" sz="2400" dirty="0">
                <a:latin typeface="Times New Roman" panose="02020603050405020304" pitchFamily="18" charset="0"/>
                <a:cs typeface="Times New Roman" panose="02020603050405020304" pitchFamily="18" charset="0"/>
              </a:rPr>
              <a:t>Light weight , less bulky device.</a:t>
            </a:r>
          </a:p>
          <a:p>
            <a:pPr marL="457200" indent="-457200" algn="just">
              <a:lnSpc>
                <a:spcPct val="150000"/>
              </a:lnSpc>
              <a:buFont typeface="+mj-lt"/>
              <a:buAutoNum type="alphaLcPeriod"/>
            </a:pPr>
            <a:r>
              <a:rPr lang="en-US" sz="2400" dirty="0">
                <a:latin typeface="Times New Roman" panose="02020603050405020304" pitchFamily="18" charset="0"/>
                <a:cs typeface="Times New Roman" panose="02020603050405020304" pitchFamily="18" charset="0"/>
              </a:rPr>
              <a:t>Produce flicker free image</a:t>
            </a:r>
          </a:p>
          <a:p>
            <a:pPr marL="457200" indent="-457200" algn="just">
              <a:lnSpc>
                <a:spcPct val="150000"/>
              </a:lnSpc>
              <a:buFont typeface="+mj-lt"/>
              <a:buAutoNum type="alphaLcPeriod"/>
            </a:pPr>
            <a:r>
              <a:rPr lang="en-US" sz="2400" dirty="0">
                <a:latin typeface="Times New Roman" panose="02020603050405020304" pitchFamily="18" charset="0"/>
                <a:cs typeface="Times New Roman" panose="02020603050405020304" pitchFamily="18" charset="0"/>
              </a:rPr>
              <a:t>Refreshing not require</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b="1" dirty="0" smtClean="0">
                <a:solidFill>
                  <a:srgbClr val="FF0000"/>
                </a:solidFill>
                <a:latin typeface="Times New Roman" panose="02020603050405020304" pitchFamily="18" charset="0"/>
                <a:cs typeface="Times New Roman" panose="02020603050405020304" pitchFamily="18" charset="0"/>
              </a:rPr>
              <a:t>Disadvantage:</a:t>
            </a:r>
          </a:p>
          <a:p>
            <a:pPr marL="457200" indent="-457200" algn="just">
              <a:lnSpc>
                <a:spcPct val="150000"/>
              </a:lnSpc>
              <a:buFont typeface="+mj-lt"/>
              <a:buAutoNum type="alphaLcPeriod"/>
            </a:pPr>
            <a:r>
              <a:rPr lang="en-US" sz="2400" dirty="0" smtClean="0">
                <a:latin typeface="Times New Roman" panose="02020603050405020304" pitchFamily="18" charset="0"/>
                <a:cs typeface="Times New Roman" panose="02020603050405020304" pitchFamily="18" charset="0"/>
              </a:rPr>
              <a:t>Poor resolution</a:t>
            </a:r>
          </a:p>
          <a:p>
            <a:pPr marL="457200" indent="-457200" algn="just">
              <a:lnSpc>
                <a:spcPct val="150000"/>
              </a:lnSpc>
              <a:buFont typeface="+mj-lt"/>
              <a:buAutoNum type="alphaLcPeriod"/>
            </a:pPr>
            <a:r>
              <a:rPr lang="en-US" sz="2400" dirty="0" smtClean="0">
                <a:latin typeface="Times New Roman" panose="02020603050405020304" pitchFamily="18" charset="0"/>
                <a:cs typeface="Times New Roman" panose="02020603050405020304" pitchFamily="18" charset="0"/>
              </a:rPr>
              <a:t>Very costly</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25</a:t>
            </a:fld>
            <a:endParaRPr lang="en-US"/>
          </a:p>
        </p:txBody>
      </p:sp>
    </p:spTree>
    <p:extLst>
      <p:ext uri="{BB962C8B-B14F-4D97-AF65-F5344CB8AC3E}">
        <p14:creationId xmlns:p14="http://schemas.microsoft.com/office/powerpoint/2010/main" val="2345503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8869"/>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Light Emitting Diode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8612"/>
            <a:ext cx="10417935" cy="5072492"/>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LED </a:t>
            </a:r>
            <a:r>
              <a:rPr lang="en-US" sz="2200" dirty="0">
                <a:latin typeface="Times New Roman" panose="02020603050405020304" pitchFamily="18" charset="0"/>
                <a:cs typeface="Times New Roman" panose="02020603050405020304" pitchFamily="18" charset="0"/>
              </a:rPr>
              <a:t>Display (light-emitting diode display) is a screen display technology that uses a panel of LEDs as the light source.</a:t>
            </a:r>
          </a:p>
          <a:p>
            <a:pPr algn="just">
              <a:lnSpc>
                <a:spcPct val="150000"/>
              </a:lnSpc>
            </a:pPr>
            <a:r>
              <a:rPr lang="en-US" sz="2200" dirty="0" smtClean="0">
                <a:latin typeface="Times New Roman" panose="02020603050405020304" pitchFamily="18" charset="0"/>
                <a:cs typeface="Times New Roman" panose="02020603050405020304" pitchFamily="18" charset="0"/>
              </a:rPr>
              <a:t>LED screen  are flat display </a:t>
            </a:r>
            <a:r>
              <a:rPr lang="en-US" sz="2200" dirty="0" smtClean="0">
                <a:latin typeface="Times New Roman" panose="02020603050405020304" pitchFamily="18" charset="0"/>
                <a:cs typeface="Times New Roman" panose="02020603050405020304" pitchFamily="18" charset="0"/>
              </a:rPr>
              <a:t>which</a:t>
            </a:r>
          </a:p>
          <a:p>
            <a:pPr algn="just">
              <a:lnSpc>
                <a:spcPct val="150000"/>
              </a:lnSpc>
            </a:pPr>
            <a:r>
              <a:rPr lang="en-US"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26</a:t>
            </a:fld>
            <a:endParaRPr lang="en-US"/>
          </a:p>
        </p:txBody>
      </p:sp>
    </p:spTree>
    <p:extLst>
      <p:ext uri="{BB962C8B-B14F-4D97-AF65-F5344CB8AC3E}">
        <p14:creationId xmlns:p14="http://schemas.microsoft.com/office/powerpoint/2010/main" val="161625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8869"/>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Light Emitting Diode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7032" y="1333995"/>
            <a:ext cx="10417935" cy="5072492"/>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472" y="2071037"/>
            <a:ext cx="3961327" cy="3407899"/>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053" y="2071038"/>
            <a:ext cx="6074802" cy="340789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66633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125"/>
            <a:ext cx="10515600" cy="867610"/>
          </a:xfrm>
          <a:solidFill>
            <a:schemeClr val="accent5">
              <a:lumMod val="60000"/>
              <a:lumOff val="40000"/>
            </a:schemeClr>
          </a:solidFill>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Liquid Crystal Display</a:t>
            </a:r>
            <a:endParaRPr lang="en-IN" sz="4000" dirty="0">
              <a:solidFill>
                <a:schemeClr val="tx1"/>
              </a:solidFill>
            </a:endParaRPr>
          </a:p>
        </p:txBody>
      </p:sp>
      <p:sp>
        <p:nvSpPr>
          <p:cNvPr id="3" name="Content Placeholder 2"/>
          <p:cNvSpPr>
            <a:spLocks noGrp="1"/>
          </p:cNvSpPr>
          <p:nvPr>
            <p:ph idx="1"/>
          </p:nvPr>
        </p:nvSpPr>
        <p:spPr>
          <a:xfrm>
            <a:off x="677334" y="1210614"/>
            <a:ext cx="10515600" cy="5396248"/>
          </a:xfrm>
        </p:spPr>
        <p:txBody>
          <a:bodyPr>
            <a:normAutofit fontScale="92500" lnSpcReduction="10000"/>
          </a:bodyPr>
          <a:lstStyle/>
          <a:p>
            <a:pPr>
              <a:lnSpc>
                <a:spcPct val="160000"/>
              </a:lnSpc>
            </a:pPr>
            <a:r>
              <a:rPr lang="en-US" sz="2400" dirty="0" smtClean="0">
                <a:latin typeface="Times New Roman" panose="02020603050405020304" pitchFamily="18" charset="0"/>
                <a:cs typeface="Times New Roman" panose="02020603050405020304" pitchFamily="18" charset="0"/>
              </a:rPr>
              <a:t>Liquid crystal material is filled in between two plates.</a:t>
            </a:r>
          </a:p>
          <a:p>
            <a:pPr>
              <a:lnSpc>
                <a:spcPct val="160000"/>
              </a:lnSpc>
            </a:pPr>
            <a:r>
              <a:rPr lang="en-US" sz="2400" dirty="0" smtClean="0">
                <a:latin typeface="Times New Roman" panose="02020603050405020304" pitchFamily="18" charset="0"/>
                <a:cs typeface="Times New Roman" panose="02020603050405020304" pitchFamily="18" charset="0"/>
              </a:rPr>
              <a:t>One plates have horizontal transparent conductor &amp; other end glass plate have  vertical polarizer &amp; vertical conductors are built into it</a:t>
            </a:r>
          </a:p>
          <a:p>
            <a:pPr>
              <a:lnSpc>
                <a:spcPct val="160000"/>
              </a:lnSpc>
            </a:pPr>
            <a:r>
              <a:rPr lang="en-US" sz="2400" dirty="0" smtClean="0">
                <a:latin typeface="Times New Roman" panose="02020603050405020304" pitchFamily="18" charset="0"/>
                <a:cs typeface="Times New Roman" panose="02020603050405020304" pitchFamily="18" charset="0"/>
              </a:rPr>
              <a:t>Polarizer light passing through material is twisted so that it will pass through opposite polarizer.</a:t>
            </a:r>
          </a:p>
          <a:p>
            <a:pPr>
              <a:lnSpc>
                <a:spcPct val="160000"/>
              </a:lnSpc>
            </a:pPr>
            <a:r>
              <a:rPr lang="en-US" sz="2400" dirty="0" smtClean="0">
                <a:latin typeface="Times New Roman" panose="02020603050405020304" pitchFamily="18" charset="0"/>
                <a:cs typeface="Times New Roman" panose="02020603050405020304" pitchFamily="18" charset="0"/>
              </a:rPr>
              <a:t>The light is reflected back to viewer.</a:t>
            </a:r>
          </a:p>
          <a:p>
            <a:pPr>
              <a:lnSpc>
                <a:spcPct val="160000"/>
              </a:lnSpc>
            </a:pPr>
            <a:r>
              <a:rPr lang="en-US" sz="2400" dirty="0" smtClean="0">
                <a:latin typeface="Times New Roman" panose="02020603050405020304" pitchFamily="18" charset="0"/>
                <a:cs typeface="Times New Roman" panose="02020603050405020304" pitchFamily="18" charset="0"/>
              </a:rPr>
              <a:t>To turn OFF pixel, we apply voltage to two interesting  conductor to align molecules so that light is not twisted.</a:t>
            </a:r>
          </a:p>
          <a:p>
            <a:pPr>
              <a:lnSpc>
                <a:spcPct val="160000"/>
              </a:lnSpc>
            </a:pPr>
            <a:r>
              <a:rPr lang="en-US" sz="2400" dirty="0" smtClean="0">
                <a:latin typeface="Times New Roman" panose="02020603050405020304" pitchFamily="18" charset="0"/>
                <a:cs typeface="Times New Roman" panose="02020603050405020304" pitchFamily="18" charset="0"/>
              </a:rPr>
              <a:t>Picture definition are stored in refresh buffer.</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28</a:t>
            </a:fld>
            <a:endParaRPr lang="en-US"/>
          </a:p>
        </p:txBody>
      </p:sp>
    </p:spTree>
    <p:extLst>
      <p:ext uri="{BB962C8B-B14F-4D97-AF65-F5344CB8AC3E}">
        <p14:creationId xmlns:p14="http://schemas.microsoft.com/office/powerpoint/2010/main" val="1527719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125"/>
            <a:ext cx="10515600" cy="867610"/>
          </a:xfrm>
          <a:solidFill>
            <a:schemeClr val="accent5">
              <a:lumMod val="60000"/>
              <a:lumOff val="40000"/>
            </a:schemeClr>
          </a:solidFill>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Liquid Crystal Display</a:t>
            </a:r>
            <a:endParaRPr lang="en-IN" sz="4000" dirty="0">
              <a:solidFill>
                <a:schemeClr val="tx1"/>
              </a:solidFill>
            </a:endParaRPr>
          </a:p>
        </p:txBody>
      </p:sp>
      <p:sp>
        <p:nvSpPr>
          <p:cNvPr id="3" name="Content Placeholder 2"/>
          <p:cNvSpPr>
            <a:spLocks noGrp="1"/>
          </p:cNvSpPr>
          <p:nvPr>
            <p:ph idx="1"/>
          </p:nvPr>
        </p:nvSpPr>
        <p:spPr>
          <a:xfrm>
            <a:off x="677334" y="1210614"/>
            <a:ext cx="10515600" cy="5396248"/>
          </a:xfrm>
        </p:spPr>
        <p:txBody>
          <a:bodyPr>
            <a:normAutofit/>
          </a:bodyPr>
          <a:lstStyle/>
          <a:p>
            <a:pPr>
              <a:lnSpc>
                <a:spcPct val="160000"/>
              </a:lnSpc>
            </a:pPr>
            <a:r>
              <a:rPr lang="en-US" sz="2400" dirty="0" smtClean="0">
                <a:latin typeface="Times New Roman" panose="02020603050405020304" pitchFamily="18" charset="0"/>
                <a:cs typeface="Times New Roman" panose="02020603050405020304" pitchFamily="18" charset="0"/>
              </a:rPr>
              <a:t>Liquid crystal material is filled in between two plates.</a:t>
            </a:r>
          </a:p>
          <a:p>
            <a:pPr>
              <a:lnSpc>
                <a:spcPct val="160000"/>
              </a:lnSpc>
            </a:pPr>
            <a:r>
              <a:rPr lang="en-US" sz="2400" dirty="0" smtClean="0">
                <a:latin typeface="Times New Roman" panose="02020603050405020304" pitchFamily="18" charset="0"/>
                <a:cs typeface="Times New Roman" panose="02020603050405020304" pitchFamily="18" charset="0"/>
              </a:rPr>
              <a:t>One plates have horizontal transparent conductor &amp; other end glass plate have  vertical polarizer &amp; vertical conductors are built into it</a:t>
            </a:r>
          </a:p>
          <a:p>
            <a:pPr>
              <a:lnSpc>
                <a:spcPct val="160000"/>
              </a:lnSpc>
            </a:pPr>
            <a:r>
              <a:rPr lang="en-US" sz="2400" dirty="0" smtClean="0">
                <a:latin typeface="Times New Roman" panose="02020603050405020304" pitchFamily="18" charset="0"/>
                <a:cs typeface="Times New Roman" panose="02020603050405020304" pitchFamily="18" charset="0"/>
              </a:rPr>
              <a:t>Polarizer light passing through material is twisted so that it will pass through opposite polarizer</a:t>
            </a:r>
            <a:r>
              <a:rPr lang="en-US" sz="2400" dirty="0" smtClean="0">
                <a:latin typeface="Times New Roman" panose="02020603050405020304" pitchFamily="18" charset="0"/>
                <a:cs typeface="Times New Roman" panose="02020603050405020304" pitchFamily="18" charset="0"/>
              </a:rPr>
              <a:t>.</a:t>
            </a:r>
          </a:p>
          <a:p>
            <a:pPr>
              <a:lnSpc>
                <a:spcPct val="160000"/>
              </a:lnSpc>
            </a:pPr>
            <a:endParaRPr lang="en-US"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29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596" y="4146997"/>
            <a:ext cx="4762500" cy="225949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17783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578"/>
            <a:ext cx="10515600" cy="969471"/>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5308"/>
            <a:ext cx="10515600" cy="4941179"/>
          </a:xfrm>
        </p:spPr>
        <p:txBody>
          <a:bodyPr>
            <a:normAutofit/>
          </a:bodyPr>
          <a:lstStyle/>
          <a:p>
            <a:r>
              <a:rPr lang="en-US" sz="2200" b="1" dirty="0" smtClean="0">
                <a:latin typeface="Times New Roman" panose="02020603050405020304" pitchFamily="18" charset="0"/>
                <a:cs typeface="Times New Roman" panose="02020603050405020304" pitchFamily="18" charset="0"/>
              </a:rPr>
              <a:t>Pixel:</a:t>
            </a:r>
            <a:r>
              <a:rPr lang="en-US" sz="2200" dirty="0" smtClean="0">
                <a:latin typeface="Times New Roman" panose="02020603050405020304" pitchFamily="18" charset="0"/>
                <a:cs typeface="Times New Roman" panose="02020603050405020304" pitchFamily="18" charset="0"/>
              </a:rPr>
              <a:t> The smallest element of an image.</a:t>
            </a:r>
          </a:p>
          <a:p>
            <a:pPr>
              <a:lnSpc>
                <a:spcPct val="150000"/>
              </a:lnSpc>
            </a:pPr>
            <a:r>
              <a:rPr lang="en-US" sz="2200" b="1" dirty="0" smtClean="0">
                <a:latin typeface="Times New Roman" panose="02020603050405020304" pitchFamily="18" charset="0"/>
                <a:cs typeface="Times New Roman" panose="02020603050405020304" pitchFamily="18" charset="0"/>
              </a:rPr>
              <a:t>Resolution: </a:t>
            </a:r>
            <a:r>
              <a:rPr lang="en-US" sz="2200" dirty="0" smtClean="0">
                <a:latin typeface="Times New Roman" panose="02020603050405020304" pitchFamily="18" charset="0"/>
                <a:cs typeface="Times New Roman" panose="02020603050405020304" pitchFamily="18" charset="0"/>
              </a:rPr>
              <a:t>refers to the total number of count of pixels in an digital image.  Example: If an image has M rows and N columns, then its resolution can be defined as M X N.</a:t>
            </a:r>
            <a:endParaRPr lang="en-US" sz="2200" b="1"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Monitor resolution of 800 x 600, 640 x 480.</a:t>
            </a:r>
          </a:p>
          <a:p>
            <a:pPr>
              <a:lnSpc>
                <a:spcPct val="150000"/>
              </a:lnSpc>
            </a:pPr>
            <a:endParaRPr lang="en-US" sz="22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71" y="3851565"/>
            <a:ext cx="6774287" cy="2420446"/>
          </a:xfrm>
          <a:prstGeom prst="rect">
            <a:avLst/>
          </a:prstGeom>
          <a:ln w="28575">
            <a:solidFill>
              <a:schemeClr val="tx2"/>
            </a:solidFill>
          </a:ln>
        </p:spPr>
      </p:pic>
    </p:spTree>
    <p:extLst>
      <p:ext uri="{BB962C8B-B14F-4D97-AF65-F5344CB8AC3E}">
        <p14:creationId xmlns:p14="http://schemas.microsoft.com/office/powerpoint/2010/main" val="2357938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965915"/>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Bitmap &amp;Vector based Graphics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180496"/>
            <a:ext cx="10515600" cy="5542671"/>
          </a:xfrm>
        </p:spPr>
        <p:txBody>
          <a:bodyPr>
            <a:norm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Before image can be displayed on the screen it must be created by computer program in special part of computer memory call frame buffer.</a:t>
            </a:r>
          </a:p>
          <a:p>
            <a:pPr algn="just">
              <a:lnSpc>
                <a:spcPct val="150000"/>
              </a:lnSpc>
            </a:pPr>
            <a:r>
              <a:rPr lang="en-US" sz="2200" dirty="0" smtClean="0">
                <a:latin typeface="Times New Roman" panose="02020603050405020304" pitchFamily="18" charset="0"/>
                <a:cs typeface="Times New Roman" panose="02020603050405020304" pitchFamily="18" charset="0"/>
              </a:rPr>
              <a:t> producing image in frame buffer is to use block of memory called bitmap to store small &amp; detailed figure.</a:t>
            </a:r>
          </a:p>
          <a:p>
            <a:pPr algn="just">
              <a:lnSpc>
                <a:spcPct val="150000"/>
              </a:lnSpc>
            </a:pPr>
            <a:r>
              <a:rPr lang="en-US" sz="2200" b="1" dirty="0" smtClean="0">
                <a:solidFill>
                  <a:srgbClr val="FF0000"/>
                </a:solidFill>
                <a:latin typeface="Times New Roman" panose="02020603050405020304" pitchFamily="18" charset="0"/>
                <a:cs typeface="Times New Roman" panose="02020603050405020304" pitchFamily="18" charset="0"/>
              </a:rPr>
              <a:t>There are 2 types of computer graphics</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Bitmapped graphics</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Vector based graphics</a:t>
            </a:r>
          </a:p>
          <a:p>
            <a:pPr algn="just">
              <a:lnSpc>
                <a:spcPct val="150000"/>
              </a:lnSpc>
            </a:pPr>
            <a:r>
              <a:rPr lang="en-US" sz="2200" dirty="0" smtClean="0">
                <a:latin typeface="Times New Roman" panose="02020603050405020304" pitchFamily="18" charset="0"/>
                <a:cs typeface="Times New Roman" panose="02020603050405020304" pitchFamily="18" charset="0"/>
              </a:rPr>
              <a:t>Bitmapped graphics is computer graphics that r stored as collection of bits in memory location corresponding pixels on the screen.</a:t>
            </a:r>
          </a:p>
          <a:p>
            <a:pPr algn="just">
              <a:lnSpc>
                <a:spcPct val="150000"/>
              </a:lnSpc>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30</a:t>
            </a:fld>
            <a:endParaRPr lang="en-US"/>
          </a:p>
        </p:txBody>
      </p:sp>
    </p:spTree>
    <p:extLst>
      <p:ext uri="{BB962C8B-B14F-4D97-AF65-F5344CB8AC3E}">
        <p14:creationId xmlns:p14="http://schemas.microsoft.com/office/powerpoint/2010/main" val="1450156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951"/>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49986"/>
            <a:ext cx="10515600" cy="5172411"/>
          </a:xfrm>
        </p:spPr>
        <p:txBody>
          <a:bodyPr>
            <a:normAutofit/>
          </a:bodyPr>
          <a:lstStyle/>
          <a:p>
            <a:r>
              <a:rPr lang="en-US" sz="2400" dirty="0" smtClean="0">
                <a:latin typeface="Times New Roman" panose="02020603050405020304" pitchFamily="18" charset="0"/>
                <a:cs typeface="Times New Roman" panose="02020603050405020304" pitchFamily="18" charset="0"/>
              </a:rPr>
              <a:t>In bitmapped  images are treated as collection of dots</a:t>
            </a:r>
          </a:p>
          <a:p>
            <a:pPr algn="just">
              <a:lnSpc>
                <a:spcPct val="150000"/>
              </a:lnSpc>
            </a:pPr>
            <a:r>
              <a:rPr lang="en-US" sz="2400" dirty="0" smtClean="0">
                <a:latin typeface="Times New Roman" panose="02020603050405020304" pitchFamily="18" charset="0"/>
                <a:cs typeface="Times New Roman" panose="02020603050405020304" pitchFamily="18" charset="0"/>
              </a:rPr>
              <a:t>Within computer memory , bitmapped graphics images are treated as array of bits that describe characters of individual pixels.</a:t>
            </a:r>
          </a:p>
          <a:p>
            <a:pPr algn="just">
              <a:lnSpc>
                <a:spcPct val="150000"/>
              </a:lnSpc>
            </a:pPr>
            <a:r>
              <a:rPr lang="en-US" sz="2400" dirty="0" smtClean="0">
                <a:latin typeface="Times New Roman" panose="02020603050405020304" pitchFamily="18" charset="0"/>
                <a:cs typeface="Times New Roman" panose="02020603050405020304" pitchFamily="18" charset="0"/>
              </a:rPr>
              <a:t>In vector display</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31</a:t>
            </a:fld>
            <a:endParaRPr lang="en-US"/>
          </a:p>
        </p:txBody>
      </p:sp>
    </p:spTree>
    <p:extLst>
      <p:ext uri="{BB962C8B-B14F-4D97-AF65-F5344CB8AC3E}">
        <p14:creationId xmlns:p14="http://schemas.microsoft.com/office/powerpoint/2010/main" val="1144922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28" y="236336"/>
            <a:ext cx="10515600" cy="871247"/>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Display File interpreter</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5528" y="1107582"/>
            <a:ext cx="10711971" cy="5434886"/>
          </a:xfrm>
        </p:spPr>
        <p:txBody>
          <a:bodyPr>
            <a:no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In raster scan display image information is stored in frame buffer.</a:t>
            </a:r>
          </a:p>
          <a:p>
            <a:pPr algn="just">
              <a:lnSpc>
                <a:spcPct val="150000"/>
              </a:lnSpc>
            </a:pPr>
            <a:r>
              <a:rPr lang="en-US" sz="2200" dirty="0" smtClean="0">
                <a:latin typeface="Times New Roman" panose="02020603050405020304" pitchFamily="18" charset="0"/>
                <a:cs typeface="Times New Roman" panose="02020603050405020304" pitchFamily="18" charset="0"/>
              </a:rPr>
              <a:t>Frame buffer stores intensity values of all pixels on screen.</a:t>
            </a:r>
          </a:p>
          <a:p>
            <a:pPr algn="just">
              <a:lnSpc>
                <a:spcPct val="150000"/>
              </a:lnSpc>
            </a:pPr>
            <a:r>
              <a:rPr lang="en-US" sz="2200" dirty="0" smtClean="0">
                <a:latin typeface="Times New Roman" panose="02020603050405020304" pitchFamily="18" charset="0"/>
                <a:cs typeface="Times New Roman" panose="02020603050405020304" pitchFamily="18" charset="0"/>
              </a:rPr>
              <a:t>Vector (random) only line commands necessary to make picture are stored.</a:t>
            </a:r>
          </a:p>
          <a:p>
            <a:pPr algn="just">
              <a:lnSpc>
                <a:spcPct val="150000"/>
              </a:lnSpc>
            </a:pPr>
            <a:r>
              <a:rPr lang="en-US" sz="2200" dirty="0" smtClean="0">
                <a:latin typeface="Times New Roman" panose="02020603050405020304" pitchFamily="18" charset="0"/>
                <a:cs typeface="Times New Roman" panose="02020603050405020304" pitchFamily="18" charset="0"/>
              </a:rPr>
              <a:t>These commands are stored in file called display file.</a:t>
            </a:r>
          </a:p>
          <a:p>
            <a:pPr algn="just">
              <a:lnSpc>
                <a:spcPct val="150000"/>
              </a:lnSpc>
            </a:pPr>
            <a:r>
              <a:rPr lang="en-US" sz="2200" dirty="0" smtClean="0">
                <a:latin typeface="Times New Roman" panose="02020603050405020304" pitchFamily="18" charset="0"/>
                <a:cs typeface="Times New Roman" panose="02020603050405020304" pitchFamily="18" charset="0"/>
              </a:rPr>
              <a:t>Picture information firstly stored in display file in the form of commands</a:t>
            </a:r>
          </a:p>
          <a:p>
            <a:pPr algn="just">
              <a:lnSpc>
                <a:spcPct val="150000"/>
              </a:lnSpc>
            </a:pPr>
            <a:r>
              <a:rPr lang="en-US" sz="2200" dirty="0" smtClean="0">
                <a:latin typeface="Times New Roman" panose="02020603050405020304" pitchFamily="18" charset="0"/>
                <a:cs typeface="Times New Roman" panose="02020603050405020304" pitchFamily="18" charset="0"/>
              </a:rPr>
              <a:t>Some program execute these commands &amp; convert them into appropriate image on screen.</a:t>
            </a:r>
          </a:p>
          <a:p>
            <a:pPr algn="just">
              <a:lnSpc>
                <a:spcPct val="150000"/>
              </a:lnSpc>
            </a:pPr>
            <a:r>
              <a:rPr lang="en-US" sz="2200" dirty="0" smtClean="0">
                <a:latin typeface="Times New Roman" panose="02020603050405020304" pitchFamily="18" charset="0"/>
                <a:cs typeface="Times New Roman" panose="02020603050405020304" pitchFamily="18" charset="0"/>
              </a:rPr>
              <a:t>The program which convert these commands into actual picture is called display file interpreter.</a:t>
            </a:r>
          </a:p>
          <a:p>
            <a:pPr algn="just">
              <a:lnSpc>
                <a:spcPct val="150000"/>
              </a:lnSpc>
            </a:pPr>
            <a:r>
              <a:rPr lang="en-US" sz="2200" dirty="0">
                <a:latin typeface="Times New Roman" panose="02020603050405020304" pitchFamily="18" charset="0"/>
                <a:cs typeface="Times New Roman" panose="02020603050405020304" pitchFamily="18" charset="0"/>
              </a:rPr>
              <a:t>It serve as interface between graphics program &amp; display device.</a:t>
            </a:r>
          </a:p>
          <a:p>
            <a:pPr algn="just">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32</a:t>
            </a:fld>
            <a:endParaRPr lang="en-US"/>
          </a:p>
        </p:txBody>
      </p:sp>
    </p:spTree>
    <p:extLst>
      <p:ext uri="{BB962C8B-B14F-4D97-AF65-F5344CB8AC3E}">
        <p14:creationId xmlns:p14="http://schemas.microsoft.com/office/powerpoint/2010/main" val="3448789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23" y="94669"/>
            <a:ext cx="10515600" cy="935641"/>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Display File Structure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0623" y="1030310"/>
            <a:ext cx="10515600" cy="5376177"/>
          </a:xfrm>
        </p:spPr>
        <p:txBody>
          <a:bodyPr>
            <a:no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Display file contains series of commands to draw required picture.</a:t>
            </a:r>
          </a:p>
          <a:p>
            <a:pPr algn="just">
              <a:lnSpc>
                <a:spcPct val="150000"/>
              </a:lnSpc>
            </a:pPr>
            <a:r>
              <a:rPr lang="en-US" sz="2200" dirty="0" smtClean="0">
                <a:latin typeface="Times New Roman" panose="02020603050405020304" pitchFamily="18" charset="0"/>
                <a:cs typeface="Times New Roman" panose="02020603050405020304" pitchFamily="18" charset="0"/>
              </a:rPr>
              <a:t>These commands are made up of two parts:</a:t>
            </a:r>
          </a:p>
          <a:p>
            <a:pPr algn="just">
              <a:lnSpc>
                <a:spcPct val="15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Operation code(op code)</a:t>
            </a:r>
          </a:p>
          <a:p>
            <a:pPr algn="just">
              <a:lnSpc>
                <a:spcPct val="15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Operands</a:t>
            </a:r>
          </a:p>
          <a:p>
            <a:pPr algn="just">
              <a:lnSpc>
                <a:spcPct val="150000"/>
              </a:lnSpc>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op code identifies what type of commands it is &amp; operands provide coordinates of point(x ,y) to process commands.</a:t>
            </a:r>
          </a:p>
          <a:p>
            <a:pPr algn="just">
              <a:lnSpc>
                <a:spcPct val="150000"/>
              </a:lnSpc>
            </a:pPr>
            <a:r>
              <a:rPr lang="en-US" sz="2200" dirty="0" smtClean="0">
                <a:latin typeface="Times New Roman" panose="02020603050405020304" pitchFamily="18" charset="0"/>
                <a:cs typeface="Times New Roman" panose="02020603050405020304" pitchFamily="18" charset="0"/>
              </a:rPr>
              <a:t>Each commands require 3 array to store itself in display file.</a:t>
            </a: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33</a:t>
            </a:fld>
            <a:endParaRPr lang="en-US"/>
          </a:p>
        </p:txBody>
      </p:sp>
    </p:spTree>
    <p:extLst>
      <p:ext uri="{BB962C8B-B14F-4D97-AF65-F5344CB8AC3E}">
        <p14:creationId xmlns:p14="http://schemas.microsoft.com/office/powerpoint/2010/main" val="36720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313610"/>
            <a:ext cx="10515600" cy="935641"/>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9252"/>
            <a:ext cx="10515600" cy="5157236"/>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First array store [DF-OP] op code. second array store x coordinates, third stored y coordinates</a:t>
            </a:r>
          </a:p>
          <a:p>
            <a:pPr algn="just">
              <a:lnSpc>
                <a:spcPct val="150000"/>
              </a:lnSpc>
            </a:pPr>
            <a:r>
              <a:rPr lang="en-US" sz="2200" dirty="0" smtClean="0">
                <a:latin typeface="Times New Roman" panose="02020603050405020304" pitchFamily="18" charset="0"/>
                <a:cs typeface="Times New Roman" panose="02020603050405020304" pitchFamily="18" charset="0"/>
              </a:rPr>
              <a:t>Suppose we want to display 3 commands from display file .</a:t>
            </a:r>
          </a:p>
          <a:p>
            <a:pPr algn="just">
              <a:lnSpc>
                <a:spcPct val="150000"/>
              </a:lnSpc>
            </a:pPr>
            <a:r>
              <a:rPr lang="en-US" sz="2200" dirty="0" smtClean="0">
                <a:latin typeface="Times New Roman" panose="02020603050405020304" pitchFamily="18" charset="0"/>
                <a:cs typeface="Times New Roman" panose="02020603050405020304" pitchFamily="18" charset="0"/>
              </a:rPr>
              <a:t>Suppose  only basic commands are used like LINE &amp; MOVE ,op code for this commands are 1 for MOVE  commands,2 for LINE. </a:t>
            </a:r>
          </a:p>
          <a:p>
            <a:pPr algn="just">
              <a:lnSpc>
                <a:spcPct val="150000"/>
              </a:lnSpc>
            </a:pPr>
            <a:r>
              <a:rPr lang="en-US" sz="2200" dirty="0" smtClean="0">
                <a:latin typeface="Times New Roman" panose="02020603050405020304" pitchFamily="18" charset="0"/>
                <a:cs typeface="Times New Roman" panose="02020603050405020304" pitchFamily="18" charset="0"/>
              </a:rPr>
              <a:t>DF-OP[] =1 means MOVE</a:t>
            </a:r>
          </a:p>
          <a:p>
            <a:pPr algn="just">
              <a:lnSpc>
                <a:spcPct val="150000"/>
              </a:lnSpc>
            </a:pPr>
            <a:r>
              <a:rPr lang="en-US" sz="2200" dirty="0" smtClean="0">
                <a:latin typeface="Times New Roman" panose="02020603050405020304" pitchFamily="18" charset="0"/>
                <a:cs typeface="Times New Roman" panose="02020603050405020304" pitchFamily="18" charset="0"/>
              </a:rPr>
              <a:t>DF=OP[]=2 means LINE.</a:t>
            </a:r>
            <a:endParaRPr lang="en-IN"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34</a:t>
            </a:fld>
            <a:endParaRPr lang="en-US"/>
          </a:p>
        </p:txBody>
      </p:sp>
    </p:spTree>
    <p:extLst>
      <p:ext uri="{BB962C8B-B14F-4D97-AF65-F5344CB8AC3E}">
        <p14:creationId xmlns:p14="http://schemas.microsoft.com/office/powerpoint/2010/main" val="1274508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888643"/>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IN" sz="4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0659596"/>
              </p:ext>
            </p:extLst>
          </p:nvPr>
        </p:nvGraphicFramePr>
        <p:xfrm>
          <a:off x="838200" y="1159099"/>
          <a:ext cx="10515600" cy="2490736"/>
        </p:xfrm>
        <a:graphic>
          <a:graphicData uri="http://schemas.openxmlformats.org/drawingml/2006/table">
            <a:tbl>
              <a:tblPr firstRow="1" bandRow="1">
                <a:tableStyleId>{7DF18680-E054-41AD-8BC1-D1AEF772440D}</a:tableStyleId>
              </a:tblPr>
              <a:tblGrid>
                <a:gridCol w="3051220"/>
                <a:gridCol w="3959180"/>
                <a:gridCol w="3505200"/>
              </a:tblGrid>
              <a:tr h="540912">
                <a:tc>
                  <a:txBody>
                    <a:bodyPr/>
                    <a:lstStyle/>
                    <a:p>
                      <a:pPr algn="ctr"/>
                      <a:r>
                        <a:rPr lang="en-US" dirty="0" smtClean="0"/>
                        <a:t>DF-OP</a:t>
                      </a:r>
                      <a:endParaRPr lang="en-IN" dirty="0"/>
                    </a:p>
                  </a:txBody>
                  <a:tcPr/>
                </a:tc>
                <a:tc>
                  <a:txBody>
                    <a:bodyPr/>
                    <a:lstStyle/>
                    <a:p>
                      <a:pPr algn="ctr"/>
                      <a:r>
                        <a:rPr lang="en-US" dirty="0" smtClean="0"/>
                        <a:t>DF-X</a:t>
                      </a:r>
                      <a:endParaRPr lang="en-IN" dirty="0"/>
                    </a:p>
                  </a:txBody>
                  <a:tcPr/>
                </a:tc>
                <a:tc>
                  <a:txBody>
                    <a:bodyPr/>
                    <a:lstStyle/>
                    <a:p>
                      <a:pPr algn="ctr"/>
                      <a:r>
                        <a:rPr lang="en-US" dirty="0" smtClean="0"/>
                        <a:t>DF-Y</a:t>
                      </a:r>
                      <a:endParaRPr lang="en-IN" dirty="0"/>
                    </a:p>
                  </a:txBody>
                  <a:tcPr/>
                </a:tc>
              </a:tr>
              <a:tr h="487456">
                <a:tc>
                  <a:txBody>
                    <a:bodyPr/>
                    <a:lstStyle/>
                    <a:p>
                      <a:pPr algn="ctr"/>
                      <a:r>
                        <a:rPr lang="en-US" dirty="0" smtClean="0"/>
                        <a:t>1</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r>
              <a:tr h="487456">
                <a:tc>
                  <a:txBody>
                    <a:bodyPr/>
                    <a:lstStyle/>
                    <a:p>
                      <a:pPr algn="ctr"/>
                      <a:r>
                        <a:rPr lang="en-US" dirty="0" smtClean="0"/>
                        <a:t>2</a:t>
                      </a:r>
                      <a:endParaRPr lang="en-IN" dirty="0"/>
                    </a:p>
                  </a:txBody>
                  <a:tcPr anchor="ctr"/>
                </a:tc>
                <a:tc>
                  <a:txBody>
                    <a:bodyPr/>
                    <a:lstStyle/>
                    <a:p>
                      <a:pPr algn="ctr"/>
                      <a:r>
                        <a:rPr lang="en-US" dirty="0" smtClean="0"/>
                        <a:t>5</a:t>
                      </a:r>
                      <a:endParaRPr lang="en-IN" dirty="0"/>
                    </a:p>
                  </a:txBody>
                  <a:tcPr anchor="ctr"/>
                </a:tc>
                <a:tc>
                  <a:txBody>
                    <a:bodyPr/>
                    <a:lstStyle/>
                    <a:p>
                      <a:pPr algn="ctr"/>
                      <a:r>
                        <a:rPr lang="en-US" dirty="0" smtClean="0"/>
                        <a:t>5</a:t>
                      </a:r>
                      <a:endParaRPr lang="en-IN" dirty="0"/>
                    </a:p>
                  </a:txBody>
                  <a:tcPr anchor="ctr"/>
                </a:tc>
              </a:tr>
              <a:tr h="487456">
                <a:tc>
                  <a:txBody>
                    <a:bodyPr/>
                    <a:lstStyle/>
                    <a:p>
                      <a:pPr algn="ctr"/>
                      <a:r>
                        <a:rPr lang="en-US" dirty="0" smtClean="0"/>
                        <a:t>1</a:t>
                      </a:r>
                      <a:endParaRPr lang="en-IN" dirty="0"/>
                    </a:p>
                  </a:txBody>
                  <a:tcPr anchor="ctr"/>
                </a:tc>
                <a:tc>
                  <a:txBody>
                    <a:bodyPr/>
                    <a:lstStyle/>
                    <a:p>
                      <a:pPr algn="ctr"/>
                      <a:r>
                        <a:rPr lang="en-US" dirty="0" smtClean="0"/>
                        <a:t>10</a:t>
                      </a:r>
                      <a:endParaRPr lang="en-IN" dirty="0"/>
                    </a:p>
                  </a:txBody>
                  <a:tcPr anchor="ctr"/>
                </a:tc>
                <a:tc>
                  <a:txBody>
                    <a:bodyPr/>
                    <a:lstStyle/>
                    <a:p>
                      <a:pPr algn="ctr"/>
                      <a:r>
                        <a:rPr lang="en-US" dirty="0" smtClean="0"/>
                        <a:t>10</a:t>
                      </a:r>
                      <a:endParaRPr lang="en-IN" dirty="0"/>
                    </a:p>
                  </a:txBody>
                  <a:tcPr anchor="ctr"/>
                </a:tc>
              </a:tr>
              <a:tr h="487456">
                <a:tc>
                  <a:txBody>
                    <a:bodyPr/>
                    <a:lstStyle/>
                    <a:p>
                      <a:pPr algn="ctr"/>
                      <a:r>
                        <a:rPr lang="en-US" dirty="0" smtClean="0"/>
                        <a:t>2</a:t>
                      </a:r>
                      <a:endParaRPr lang="en-IN" dirty="0"/>
                    </a:p>
                  </a:txBody>
                  <a:tcPr anchor="ctr"/>
                </a:tc>
                <a:tc>
                  <a:txBody>
                    <a:bodyPr/>
                    <a:lstStyle/>
                    <a:p>
                      <a:pPr algn="ctr"/>
                      <a:r>
                        <a:rPr lang="en-US" dirty="0" smtClean="0"/>
                        <a:t>15</a:t>
                      </a:r>
                      <a:endParaRPr lang="en-IN" dirty="0"/>
                    </a:p>
                  </a:txBody>
                  <a:tcPr anchor="ctr"/>
                </a:tc>
                <a:tc>
                  <a:txBody>
                    <a:bodyPr/>
                    <a:lstStyle/>
                    <a:p>
                      <a:pPr algn="ctr"/>
                      <a:r>
                        <a:rPr lang="en-US" dirty="0" smtClean="0"/>
                        <a:t>15</a:t>
                      </a:r>
                      <a:endParaRPr lang="en-IN" dirty="0"/>
                    </a:p>
                  </a:txBody>
                  <a:tcPr anchor="ctr"/>
                </a:tc>
              </a:tr>
            </a:tbl>
          </a:graphicData>
        </a:graphic>
      </p:graphicFrame>
      <p:cxnSp>
        <p:nvCxnSpPr>
          <p:cNvPr id="6" name="Straight Connector 5"/>
          <p:cNvCxnSpPr/>
          <p:nvPr/>
        </p:nvCxnSpPr>
        <p:spPr>
          <a:xfrm flipH="1">
            <a:off x="2125014" y="3992451"/>
            <a:ext cx="25758" cy="247274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468192" y="6272011"/>
            <a:ext cx="5409126" cy="1288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2807594" y="5087156"/>
            <a:ext cx="888643" cy="55379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4365937" y="3992451"/>
            <a:ext cx="1275009" cy="68258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991673" y="3928056"/>
            <a:ext cx="0" cy="6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92462" y="3928056"/>
            <a:ext cx="1184856" cy="369332"/>
          </a:xfrm>
          <a:prstGeom prst="rect">
            <a:avLst/>
          </a:prstGeom>
          <a:noFill/>
        </p:spPr>
        <p:txBody>
          <a:bodyPr wrap="square" rtlCol="0">
            <a:spAutoFit/>
          </a:bodyPr>
          <a:lstStyle/>
          <a:p>
            <a:r>
              <a:rPr lang="en-US" dirty="0" smtClean="0"/>
              <a:t>(15,15)</a:t>
            </a:r>
            <a:endParaRPr lang="en-IN" dirty="0"/>
          </a:p>
        </p:txBody>
      </p:sp>
      <p:sp>
        <p:nvSpPr>
          <p:cNvPr id="20" name="TextBox 19"/>
          <p:cNvSpPr txBox="1"/>
          <p:nvPr/>
        </p:nvSpPr>
        <p:spPr>
          <a:xfrm>
            <a:off x="4391695" y="4859491"/>
            <a:ext cx="875763" cy="369332"/>
          </a:xfrm>
          <a:prstGeom prst="rect">
            <a:avLst/>
          </a:prstGeom>
          <a:noFill/>
        </p:spPr>
        <p:txBody>
          <a:bodyPr wrap="square" rtlCol="0">
            <a:spAutoFit/>
          </a:bodyPr>
          <a:lstStyle/>
          <a:p>
            <a:r>
              <a:rPr lang="en-US" dirty="0" smtClean="0"/>
              <a:t>(10,10)</a:t>
            </a:r>
            <a:endParaRPr lang="en-IN" dirty="0"/>
          </a:p>
        </p:txBody>
      </p:sp>
      <p:sp>
        <p:nvSpPr>
          <p:cNvPr id="21" name="TextBox 20"/>
          <p:cNvSpPr txBox="1"/>
          <p:nvPr/>
        </p:nvSpPr>
        <p:spPr>
          <a:xfrm>
            <a:off x="3032973" y="4583686"/>
            <a:ext cx="882203" cy="369332"/>
          </a:xfrm>
          <a:prstGeom prst="rect">
            <a:avLst/>
          </a:prstGeom>
          <a:noFill/>
        </p:spPr>
        <p:txBody>
          <a:bodyPr wrap="square" rtlCol="0">
            <a:spAutoFit/>
          </a:bodyPr>
          <a:lstStyle/>
          <a:p>
            <a:r>
              <a:rPr lang="en-US" dirty="0" smtClean="0"/>
              <a:t>(5,5)</a:t>
            </a:r>
            <a:endParaRPr lang="en-IN" dirty="0"/>
          </a:p>
        </p:txBody>
      </p:sp>
      <p:sp>
        <p:nvSpPr>
          <p:cNvPr id="22" name="TextBox 21"/>
          <p:cNvSpPr txBox="1"/>
          <p:nvPr/>
        </p:nvSpPr>
        <p:spPr>
          <a:xfrm>
            <a:off x="2369712" y="5811540"/>
            <a:ext cx="901521" cy="369332"/>
          </a:xfrm>
          <a:prstGeom prst="rect">
            <a:avLst/>
          </a:prstGeom>
          <a:noFill/>
        </p:spPr>
        <p:txBody>
          <a:bodyPr wrap="square" rtlCol="0">
            <a:spAutoFit/>
          </a:bodyPr>
          <a:lstStyle/>
          <a:p>
            <a:r>
              <a:rPr lang="en-US" dirty="0" smtClean="0"/>
              <a:t>(3,3)</a:t>
            </a:r>
            <a:endParaRPr lang="en-IN" dirty="0"/>
          </a:p>
        </p:txBody>
      </p:sp>
      <p:sp>
        <p:nvSpPr>
          <p:cNvPr id="23" name="TextBox 22"/>
          <p:cNvSpPr txBox="1"/>
          <p:nvPr/>
        </p:nvSpPr>
        <p:spPr>
          <a:xfrm>
            <a:off x="3915176" y="6465195"/>
            <a:ext cx="1635618" cy="369332"/>
          </a:xfrm>
          <a:prstGeom prst="rect">
            <a:avLst/>
          </a:prstGeom>
          <a:noFill/>
        </p:spPr>
        <p:txBody>
          <a:bodyPr wrap="square" rtlCol="0">
            <a:spAutoFit/>
          </a:bodyPr>
          <a:lstStyle/>
          <a:p>
            <a:r>
              <a:rPr lang="en-US" dirty="0" smtClean="0"/>
              <a:t>X -axis</a:t>
            </a:r>
            <a:endParaRPr lang="en-IN" dirty="0"/>
          </a:p>
        </p:txBody>
      </p:sp>
      <p:sp>
        <p:nvSpPr>
          <p:cNvPr id="24" name="TextBox 23"/>
          <p:cNvSpPr txBox="1"/>
          <p:nvPr/>
        </p:nvSpPr>
        <p:spPr>
          <a:xfrm>
            <a:off x="1468192" y="4675032"/>
            <a:ext cx="412123" cy="1477328"/>
          </a:xfrm>
          <a:prstGeom prst="rect">
            <a:avLst/>
          </a:prstGeom>
          <a:noFill/>
        </p:spPr>
        <p:txBody>
          <a:bodyPr wrap="square" rtlCol="0">
            <a:spAutoFit/>
          </a:bodyPr>
          <a:lstStyle/>
          <a:p>
            <a:r>
              <a:rPr lang="en-US" dirty="0" smtClean="0"/>
              <a:t>Y</a:t>
            </a:r>
          </a:p>
          <a:p>
            <a:r>
              <a:rPr lang="en-US" dirty="0" smtClean="0"/>
              <a:t>-Axis</a:t>
            </a:r>
            <a:endParaRPr lang="en-IN" dirty="0"/>
          </a:p>
        </p:txBody>
      </p:sp>
      <p:sp>
        <p:nvSpPr>
          <p:cNvPr id="3" name="Footer Placeholder 2"/>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35</a:t>
            </a:fld>
            <a:endParaRPr lang="en-US"/>
          </a:p>
        </p:txBody>
      </p:sp>
    </p:spTree>
    <p:extLst>
      <p:ext uri="{BB962C8B-B14F-4D97-AF65-F5344CB8AC3E}">
        <p14:creationId xmlns:p14="http://schemas.microsoft.com/office/powerpoint/2010/main" val="1865789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5083"/>
            <a:ext cx="10515600" cy="1026942"/>
          </a:xfrm>
          <a:solidFill>
            <a:schemeClr val="accent5">
              <a:lumMod val="60000"/>
              <a:lumOff val="40000"/>
            </a:schemeClr>
          </a:solidFill>
        </p:spPr>
        <p:txBody>
          <a:bodyPr>
            <a:normAutofit/>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Application of Computer Graphics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2812"/>
            <a:ext cx="10515600" cy="5615188"/>
          </a:xfrm>
        </p:spPr>
        <p:txBody>
          <a:bodyPr>
            <a:noAutofit/>
          </a:bodyPr>
          <a:lstStyle/>
          <a:p>
            <a:pPr algn="just">
              <a:lnSpc>
                <a:spcPct val="160000"/>
              </a:lnSpc>
            </a:pPr>
            <a:r>
              <a:rPr lang="en-US" sz="2200" b="1" dirty="0" smtClean="0">
                <a:latin typeface="Times New Roman" panose="02020603050405020304" pitchFamily="18" charset="0"/>
                <a:cs typeface="Times New Roman" panose="02020603050405020304" pitchFamily="18" charset="0"/>
              </a:rPr>
              <a:t>Computer graphics user interfaces (GUIs)</a:t>
            </a:r>
            <a:r>
              <a:rPr lang="en-US" sz="2200" dirty="0" smtClean="0">
                <a:latin typeface="Times New Roman" panose="02020603050405020304" pitchFamily="18" charset="0"/>
                <a:cs typeface="Times New Roman" panose="02020603050405020304" pitchFamily="18" charset="0"/>
              </a:rPr>
              <a:t> − User friendliness is one of the main factors underlying the success &amp; popularity of the any system. </a:t>
            </a:r>
          </a:p>
          <a:p>
            <a:pPr algn="just">
              <a:lnSpc>
                <a:spcPct val="150000"/>
              </a:lnSpc>
            </a:pPr>
            <a:r>
              <a:rPr lang="en-US" sz="2200" b="1" dirty="0" smtClean="0">
                <a:latin typeface="Times New Roman" panose="02020603050405020304" pitchFamily="18" charset="0"/>
                <a:cs typeface="Times New Roman" panose="02020603050405020304" pitchFamily="18" charset="0"/>
              </a:rPr>
              <a:t>Plotting of graphics &amp; charts</a:t>
            </a:r>
            <a:r>
              <a:rPr lang="en-US" sz="2200" dirty="0" smtClean="0">
                <a:latin typeface="Times New Roman" panose="02020603050405020304" pitchFamily="18" charset="0"/>
                <a:cs typeface="Times New Roman" panose="02020603050405020304" pitchFamily="18" charset="0"/>
              </a:rPr>
              <a:t>: Most commonly used to create 2D &amp;3D graphs in the form of graphs, pie-charts.</a:t>
            </a:r>
          </a:p>
          <a:p>
            <a:pPr algn="just">
              <a:lnSpc>
                <a:spcPct val="150000"/>
              </a:lnSpc>
            </a:pPr>
            <a:r>
              <a:rPr lang="en-US" sz="2200" b="1" dirty="0" smtClean="0">
                <a:latin typeface="Times New Roman" panose="02020603050405020304" pitchFamily="18" charset="0"/>
                <a:cs typeface="Times New Roman" panose="02020603050405020304" pitchFamily="18" charset="0"/>
              </a:rPr>
              <a:t>Cartography</a:t>
            </a:r>
            <a:r>
              <a:rPr lang="en-US" sz="2200" dirty="0" smtClean="0">
                <a:latin typeface="Times New Roman" panose="02020603050405020304" pitchFamily="18" charset="0"/>
                <a:cs typeface="Times New Roman" panose="02020603050405020304" pitchFamily="18" charset="0"/>
              </a:rPr>
              <a:t> − Drawing maps.</a:t>
            </a:r>
          </a:p>
          <a:p>
            <a:pPr algn="just">
              <a:lnSpc>
                <a:spcPct val="150000"/>
              </a:lnSpc>
            </a:pPr>
            <a:r>
              <a:rPr lang="en-US" sz="2200" b="1" dirty="0" smtClean="0">
                <a:latin typeface="Times New Roman" panose="02020603050405020304" pitchFamily="18" charset="0"/>
                <a:cs typeface="Times New Roman" panose="02020603050405020304" pitchFamily="18" charset="0"/>
              </a:rPr>
              <a:t>Engineering drawings</a:t>
            </a:r>
            <a:r>
              <a:rPr lang="en-US" sz="2200" dirty="0" smtClean="0">
                <a:latin typeface="Times New Roman" panose="02020603050405020304" pitchFamily="18" charset="0"/>
                <a:cs typeface="Times New Roman" panose="02020603050405020304" pitchFamily="18" charset="0"/>
              </a:rPr>
              <a:t> − mechanical, electrical, civil, etc. - Replacing the blueprints of the past.</a:t>
            </a:r>
          </a:p>
          <a:p>
            <a:pPr algn="just">
              <a:lnSpc>
                <a:spcPct val="150000"/>
              </a:lnSpc>
            </a:pPr>
            <a:r>
              <a:rPr lang="en-US" sz="2200" b="1" dirty="0" smtClean="0">
                <a:latin typeface="Times New Roman" panose="02020603050405020304" pitchFamily="18" charset="0"/>
                <a:cs typeface="Times New Roman" panose="02020603050405020304" pitchFamily="18" charset="0"/>
              </a:rPr>
              <a:t>Simulation &amp; Animation</a:t>
            </a:r>
            <a:r>
              <a:rPr lang="en-US" sz="2200" dirty="0" smtClean="0">
                <a:latin typeface="Times New Roman" panose="02020603050405020304" pitchFamily="18" charset="0"/>
                <a:cs typeface="Times New Roman" panose="02020603050405020304" pitchFamily="18" charset="0"/>
              </a:rPr>
              <a:t>: Use of graphics in simulation makes mathematic model &amp; mechanical system more realistic &amp; easy to study.</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36</a:t>
            </a:fld>
            <a:endParaRPr lang="en-US"/>
          </a:p>
        </p:txBody>
      </p:sp>
    </p:spTree>
    <p:extLst>
      <p:ext uri="{BB962C8B-B14F-4D97-AF65-F5344CB8AC3E}">
        <p14:creationId xmlns:p14="http://schemas.microsoft.com/office/powerpoint/2010/main" val="780270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27" y="493466"/>
            <a:ext cx="9883342" cy="1064878"/>
          </a:xfrm>
          <a:solidFill>
            <a:schemeClr val="accent5">
              <a:lumMod val="60000"/>
              <a:lumOff val="40000"/>
            </a:schemeClr>
          </a:solidFill>
        </p:spPr>
        <p:txBody>
          <a:bodyPr>
            <a:normAutofit/>
          </a:bodyPr>
          <a:lstStyle/>
          <a:p>
            <a:pPr algn="ctr"/>
            <a:r>
              <a:rPr lang="en-US" sz="4000" b="1" dirty="0" smtClean="0">
                <a:ln w="0"/>
                <a:solidFill>
                  <a:schemeClr val="tx1"/>
                </a:solidFill>
                <a:effectLst>
                  <a:outerShdw blurRad="38100" dist="19050" dir="2700000" algn="tl" rotWithShape="0">
                    <a:schemeClr val="dk1">
                      <a:alpha val="40000"/>
                    </a:schemeClr>
                  </a:outerShdw>
                </a:effectLst>
              </a:rPr>
              <a:t>Augmented &amp; virtual reality</a:t>
            </a:r>
            <a:endParaRPr lang="en-IN" sz="4000" b="1" dirty="0">
              <a:ln w="0"/>
              <a:solidFill>
                <a:schemeClr val="tx1"/>
              </a:solidFill>
              <a:effectLst>
                <a:outerShdw blurRad="38100" dist="19050" dir="2700000" algn="tl" rotWithShape="0">
                  <a:schemeClr val="dk1">
                    <a:alpha val="40000"/>
                  </a:scheme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036" y="2210269"/>
            <a:ext cx="8943184" cy="4013655"/>
          </a:xfrm>
          <a:prstGeom prst="rect">
            <a:avLst/>
          </a:prstGeom>
          <a:ln w="228600" cap="sq" cmpd="thickThin">
            <a:solidFill>
              <a:srgbClr val="000000"/>
            </a:solidFill>
            <a:prstDash val="solid"/>
            <a:miter lim="800000"/>
          </a:ln>
          <a:effectLst>
            <a:innerShdw blurRad="76200">
              <a:srgbClr val="000000"/>
            </a:innerShdw>
          </a:effectLst>
        </p:spPr>
      </p:pic>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37</a:t>
            </a:fld>
            <a:endParaRPr lang="en-US"/>
          </a:p>
        </p:txBody>
      </p:sp>
      <p:sp>
        <p:nvSpPr>
          <p:cNvPr id="7" name="TextBox 6"/>
          <p:cNvSpPr txBox="1"/>
          <p:nvPr/>
        </p:nvSpPr>
        <p:spPr>
          <a:xfrm>
            <a:off x="677334" y="2331076"/>
            <a:ext cx="2980266" cy="371028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681458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168" y="425443"/>
            <a:ext cx="9971479" cy="1042749"/>
          </a:xfrm>
          <a:solidFill>
            <a:schemeClr val="accent5">
              <a:lumMod val="60000"/>
              <a:lumOff val="40000"/>
            </a:schemeClr>
          </a:solidFill>
        </p:spPr>
        <p:txBody>
          <a:bodyPr>
            <a:normAutofit/>
          </a:bodyPr>
          <a:lstStyle/>
          <a:p>
            <a:pPr algn="ctr"/>
            <a:r>
              <a:rPr lang="en-US" sz="4000" b="1" dirty="0" smtClean="0">
                <a:ln w="0"/>
                <a:solidFill>
                  <a:schemeClr val="tx1"/>
                </a:solidFill>
                <a:effectLst>
                  <a:outerShdw blurRad="38100" dist="19050" dir="2700000" algn="tl" rotWithShape="0">
                    <a:schemeClr val="dk1">
                      <a:alpha val="40000"/>
                    </a:schemeClr>
                  </a:outerShdw>
                </a:effectLst>
              </a:rPr>
              <a:t>Augmented </a:t>
            </a:r>
            <a:r>
              <a:rPr lang="en-US" sz="4000" b="1" dirty="0" err="1" smtClean="0">
                <a:ln w="0"/>
                <a:solidFill>
                  <a:schemeClr val="tx1"/>
                </a:solidFill>
                <a:effectLst>
                  <a:outerShdw blurRad="38100" dist="19050" dir="2700000" algn="tl" rotWithShape="0">
                    <a:schemeClr val="dk1">
                      <a:alpha val="40000"/>
                    </a:schemeClr>
                  </a:outerShdw>
                </a:effectLst>
              </a:rPr>
              <a:t>Vs</a:t>
            </a:r>
            <a:r>
              <a:rPr lang="en-US" sz="4000" b="1" dirty="0" smtClean="0">
                <a:ln w="0"/>
                <a:solidFill>
                  <a:schemeClr val="tx1"/>
                </a:solidFill>
                <a:effectLst>
                  <a:outerShdw blurRad="38100" dist="19050" dir="2700000" algn="tl" rotWithShape="0">
                    <a:schemeClr val="dk1">
                      <a:alpha val="40000"/>
                    </a:schemeClr>
                  </a:outerShdw>
                </a:effectLst>
              </a:rPr>
              <a:t> virtual reality</a:t>
            </a:r>
            <a:endParaRPr lang="en-IN" sz="4000" b="1" dirty="0">
              <a:ln w="0"/>
              <a:solidFill>
                <a:schemeClr val="tx1"/>
              </a:solidFill>
              <a:effectLst>
                <a:outerShdw blurRad="38100" dist="19050" dir="2700000" algn="tl" rotWithShape="0">
                  <a:schemeClr val="dk1">
                    <a:alpha val="40000"/>
                  </a:scheme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499" y="1929737"/>
            <a:ext cx="8950815" cy="4111625"/>
          </a:xfrm>
          <a:prstGeom prst="rect">
            <a:avLst/>
          </a:prstGeom>
          <a:ln w="228600" cap="sq" cmpd="thickThin">
            <a:solidFill>
              <a:srgbClr val="000000"/>
            </a:solidFill>
            <a:prstDash val="solid"/>
            <a:miter lim="800000"/>
          </a:ln>
          <a:effectLst>
            <a:innerShdw blurRad="76200">
              <a:srgbClr val="000000"/>
            </a:innerShdw>
          </a:effectLst>
        </p:spPr>
      </p:pic>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38</a:t>
            </a:fld>
            <a:endParaRPr lang="en-US"/>
          </a:p>
        </p:txBody>
      </p:sp>
    </p:spTree>
    <p:extLst>
      <p:ext uri="{BB962C8B-B14F-4D97-AF65-F5344CB8AC3E}">
        <p14:creationId xmlns:p14="http://schemas.microsoft.com/office/powerpoint/2010/main" val="1474641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18"/>
            <a:ext cx="10295466" cy="871470"/>
          </a:xfrm>
          <a:solidFill>
            <a:schemeClr val="accent5">
              <a:lumMod val="60000"/>
              <a:lumOff val="40000"/>
            </a:schemeClr>
          </a:solidFill>
        </p:spPr>
        <p:txBody>
          <a:bodyPr/>
          <a:lstStyle/>
          <a:p>
            <a:pPr algn="ctr"/>
            <a:r>
              <a:rPr lang="en-US" b="1" dirty="0" smtClean="0">
                <a:solidFill>
                  <a:sysClr val="windowText" lastClr="000000"/>
                </a:solidFill>
              </a:rPr>
              <a:t>Question Bank</a:t>
            </a:r>
            <a:endParaRPr lang="en-IN" b="1" dirty="0">
              <a:solidFill>
                <a:sysClr val="windowText" lastClr="000000"/>
              </a:solidFill>
            </a:endParaRPr>
          </a:p>
        </p:txBody>
      </p:sp>
      <p:sp>
        <p:nvSpPr>
          <p:cNvPr id="3" name="Content Placeholder 2"/>
          <p:cNvSpPr>
            <a:spLocks noGrp="1"/>
          </p:cNvSpPr>
          <p:nvPr>
            <p:ph idx="1"/>
          </p:nvPr>
        </p:nvSpPr>
        <p:spPr>
          <a:xfrm>
            <a:off x="677334" y="1171977"/>
            <a:ext cx="9973493" cy="5234510"/>
          </a:xfrm>
        </p:spPr>
        <p:txBody>
          <a:bodyPr>
            <a:normAutofit/>
          </a:bodyPr>
          <a:lstStyle/>
          <a:p>
            <a:r>
              <a:rPr lang="en-US" sz="3000" b="1" dirty="0" smtClean="0">
                <a:solidFill>
                  <a:srgbClr val="C00000"/>
                </a:solidFill>
              </a:rPr>
              <a:t>Solve following questions( 2 Marks)</a:t>
            </a:r>
          </a:p>
          <a:p>
            <a:pPr algn="just">
              <a:lnSpc>
                <a:spcPct val="150000"/>
              </a:lnSpc>
              <a:buAutoNum type="arabicPeriod"/>
            </a:pPr>
            <a:r>
              <a:rPr lang="en-US" sz="2600" dirty="0" smtClean="0">
                <a:latin typeface="Calibri" panose="020F0502020204030204" pitchFamily="34" charset="0"/>
                <a:cs typeface="Calibri" panose="020F0502020204030204" pitchFamily="34" charset="0"/>
              </a:rPr>
              <a:t>List any four application of computer graphics</a:t>
            </a:r>
            <a:r>
              <a:rPr lang="en-US" sz="2600" dirty="0" smtClean="0">
                <a:solidFill>
                  <a:srgbClr val="C00000"/>
                </a:solidFill>
                <a:latin typeface="Calibri" panose="020F0502020204030204" pitchFamily="34" charset="0"/>
                <a:cs typeface="Calibri" panose="020F0502020204030204" pitchFamily="34" charset="0"/>
              </a:rPr>
              <a:t>………………………..(R)</a:t>
            </a:r>
            <a:endParaRPr lang="en-IN" sz="2600" dirty="0">
              <a:solidFill>
                <a:srgbClr val="C00000"/>
              </a:solidFill>
              <a:latin typeface="Calibri" panose="020F0502020204030204" pitchFamily="34" charset="0"/>
              <a:cs typeface="Calibri" panose="020F0502020204030204" pitchFamily="34" charset="0"/>
            </a:endParaRPr>
          </a:p>
          <a:p>
            <a:pPr algn="just">
              <a:lnSpc>
                <a:spcPct val="150000"/>
              </a:lnSpc>
              <a:buAutoNum type="arabicPeriod"/>
            </a:pPr>
            <a:r>
              <a:rPr lang="en-US" sz="2600" dirty="0" smtClean="0">
                <a:latin typeface="Calibri" panose="020F0502020204030204" pitchFamily="34" charset="0"/>
                <a:cs typeface="Calibri" panose="020F0502020204030204" pitchFamily="34" charset="0"/>
              </a:rPr>
              <a:t>Draw the labeled diagram of CRT</a:t>
            </a:r>
            <a:r>
              <a:rPr lang="en-US" sz="2600" dirty="0" smtClean="0">
                <a:solidFill>
                  <a:srgbClr val="C00000"/>
                </a:solidFill>
                <a:latin typeface="Calibri" panose="020F0502020204030204" pitchFamily="34" charset="0"/>
                <a:cs typeface="Calibri" panose="020F0502020204030204" pitchFamily="34" charset="0"/>
              </a:rPr>
              <a:t>……………………………………………(R)</a:t>
            </a:r>
          </a:p>
          <a:p>
            <a:pPr algn="just">
              <a:lnSpc>
                <a:spcPct val="150000"/>
              </a:lnSpc>
              <a:buAutoNum type="arabicPeriod"/>
            </a:pPr>
            <a:r>
              <a:rPr lang="en-US" sz="2600" dirty="0" smtClean="0">
                <a:latin typeface="Calibri" panose="020F0502020204030204" pitchFamily="34" charset="0"/>
                <a:cs typeface="Calibri" panose="020F0502020204030204" pitchFamily="34" charset="0"/>
              </a:rPr>
              <a:t>What is resolution  of image</a:t>
            </a:r>
            <a:r>
              <a:rPr lang="en-US" sz="2600" dirty="0" smtClean="0">
                <a:solidFill>
                  <a:srgbClr val="C00000"/>
                </a:solidFill>
                <a:latin typeface="Calibri" panose="020F0502020204030204" pitchFamily="34" charset="0"/>
                <a:cs typeface="Calibri" panose="020F0502020204030204" pitchFamily="34" charset="0"/>
              </a:rPr>
              <a:t>……………………………( R)</a:t>
            </a:r>
          </a:p>
          <a:p>
            <a:pPr algn="just">
              <a:lnSpc>
                <a:spcPct val="150000"/>
              </a:lnSpc>
              <a:buAutoNum type="arabicPeriod"/>
            </a:pPr>
            <a:r>
              <a:rPr lang="en-US" sz="2600" dirty="0" smtClean="0">
                <a:latin typeface="Calibri" panose="020F0502020204030204" pitchFamily="34" charset="0"/>
                <a:cs typeface="Calibri" panose="020F0502020204030204" pitchFamily="34" charset="0"/>
              </a:rPr>
              <a:t>List any two graphics mode function with syntax</a:t>
            </a:r>
            <a:r>
              <a:rPr lang="en-US" sz="2600" dirty="0" smtClean="0">
                <a:solidFill>
                  <a:srgbClr val="C00000"/>
                </a:solidFill>
                <a:latin typeface="Calibri" panose="020F0502020204030204" pitchFamily="34" charset="0"/>
                <a:cs typeface="Calibri" panose="020F0502020204030204" pitchFamily="34" charset="0"/>
              </a:rPr>
              <a:t>………………( R)</a:t>
            </a:r>
          </a:p>
          <a:p>
            <a:pPr algn="just">
              <a:lnSpc>
                <a:spcPct val="150000"/>
              </a:lnSpc>
              <a:buAutoNum type="arabicPeriod"/>
            </a:pPr>
            <a:r>
              <a:rPr lang="en-US" sz="2600" dirty="0" smtClean="0">
                <a:latin typeface="Calibri" panose="020F0502020204030204" pitchFamily="34" charset="0"/>
                <a:cs typeface="Calibri" panose="020F0502020204030204" pitchFamily="34" charset="0"/>
              </a:rPr>
              <a:t>List any two text mode function with syntax</a:t>
            </a:r>
            <a:r>
              <a:rPr lang="en-US" sz="2600" dirty="0" smtClean="0">
                <a:solidFill>
                  <a:srgbClr val="C00000"/>
                </a:solidFill>
                <a:latin typeface="Calibri" panose="020F0502020204030204" pitchFamily="34" charset="0"/>
                <a:cs typeface="Calibri" panose="020F0502020204030204" pitchFamily="34" charset="0"/>
              </a:rPr>
              <a:t>…………………….( R )</a:t>
            </a:r>
          </a:p>
          <a:p>
            <a:pPr algn="just">
              <a:lnSpc>
                <a:spcPct val="150000"/>
              </a:lnSpc>
              <a:buAutoNum type="arabicPeriod"/>
            </a:pPr>
            <a:r>
              <a:rPr lang="en-US" sz="2600" dirty="0">
                <a:latin typeface="Calibri" panose="020F0502020204030204" pitchFamily="34" charset="0"/>
                <a:cs typeface="Calibri" panose="020F0502020204030204" pitchFamily="34" charset="0"/>
              </a:rPr>
              <a:t>Draw the labeled </a:t>
            </a:r>
            <a:r>
              <a:rPr lang="en-US" sz="2600" dirty="0" smtClean="0">
                <a:latin typeface="Calibri" panose="020F0502020204030204" pitchFamily="34" charset="0"/>
                <a:cs typeface="Calibri" panose="020F0502020204030204" pitchFamily="34" charset="0"/>
              </a:rPr>
              <a:t>diagram of shadow mask CRT</a:t>
            </a:r>
            <a:r>
              <a:rPr lang="en-US" sz="2600" dirty="0" smtClean="0">
                <a:solidFill>
                  <a:srgbClr val="C00000"/>
                </a:solidFill>
                <a:latin typeface="Calibri" panose="020F0502020204030204" pitchFamily="34" charset="0"/>
                <a:cs typeface="Calibri" panose="020F0502020204030204" pitchFamily="34" charset="0"/>
              </a:rPr>
              <a:t>…………………(R</a:t>
            </a:r>
            <a:r>
              <a:rPr lang="en-US" sz="2400" dirty="0" smtClean="0">
                <a:solidFill>
                  <a:srgbClr val="C00000"/>
                </a:solidFill>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ct val="150000"/>
              </a:lnSpc>
              <a:buAutoNum type="arabicPeriod"/>
            </a:pPr>
            <a:endParaRPr lang="en-US" sz="2400" dirty="0" smtClean="0"/>
          </a:p>
          <a:p>
            <a:pPr>
              <a:buAutoNum type="arabicPeriod"/>
            </a:pPr>
            <a:endParaRPr lang="en-IN" dirty="0"/>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39</a:t>
            </a:fld>
            <a:endParaRPr lang="en-US"/>
          </a:p>
        </p:txBody>
      </p:sp>
    </p:spTree>
    <p:extLst>
      <p:ext uri="{BB962C8B-B14F-4D97-AF65-F5344CB8AC3E}">
        <p14:creationId xmlns:p14="http://schemas.microsoft.com/office/powerpoint/2010/main" val="683194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578"/>
            <a:ext cx="10515600" cy="969471"/>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5308"/>
            <a:ext cx="10515600" cy="4941179"/>
          </a:xfrm>
        </p:spPr>
        <p:txBody>
          <a:bodyPr>
            <a:normAutofit/>
          </a:bodyPr>
          <a:lstStyle/>
          <a:p>
            <a:r>
              <a:rPr lang="en-US" sz="2200" b="1" dirty="0" smtClean="0">
                <a:latin typeface="Times New Roman" panose="02020603050405020304" pitchFamily="18" charset="0"/>
                <a:cs typeface="Times New Roman" panose="02020603050405020304" pitchFamily="18" charset="0"/>
              </a:rPr>
              <a:t>Pixel:</a:t>
            </a:r>
            <a:r>
              <a:rPr lang="en-US" sz="2200" dirty="0" smtClean="0">
                <a:latin typeface="Times New Roman" panose="02020603050405020304" pitchFamily="18" charset="0"/>
                <a:cs typeface="Times New Roman" panose="02020603050405020304" pitchFamily="18" charset="0"/>
              </a:rPr>
              <a:t> The smallest element of an image.</a:t>
            </a:r>
          </a:p>
          <a:p>
            <a:pPr>
              <a:lnSpc>
                <a:spcPct val="150000"/>
              </a:lnSpc>
            </a:pPr>
            <a:r>
              <a:rPr lang="en-US" sz="2200" b="1" dirty="0" smtClean="0">
                <a:latin typeface="Times New Roman" panose="02020603050405020304" pitchFamily="18" charset="0"/>
                <a:cs typeface="Times New Roman" panose="02020603050405020304" pitchFamily="18" charset="0"/>
              </a:rPr>
              <a:t>Resolution: </a:t>
            </a:r>
            <a:r>
              <a:rPr lang="en-US" sz="2200" dirty="0" smtClean="0">
                <a:latin typeface="Times New Roman" panose="02020603050405020304" pitchFamily="18" charset="0"/>
                <a:cs typeface="Times New Roman" panose="02020603050405020304" pitchFamily="18" charset="0"/>
              </a:rPr>
              <a:t>refers to the total number of count of pixels in an digital image.  Example: If an image has M rows and N columns, then its resolution can be defined as M X N.</a:t>
            </a:r>
            <a:endParaRPr lang="en-US" sz="2200" b="1"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Monitor resolution of 800 x 600, 640 x 480.</a:t>
            </a:r>
          </a:p>
          <a:p>
            <a:pPr>
              <a:lnSpc>
                <a:spcPct val="150000"/>
              </a:lnSpc>
            </a:pPr>
            <a:r>
              <a:rPr lang="en-US" sz="2200" b="1" dirty="0" smtClean="0">
                <a:latin typeface="Times New Roman" panose="02020603050405020304" pitchFamily="18" charset="0"/>
                <a:cs typeface="Times New Roman" panose="02020603050405020304" pitchFamily="18" charset="0"/>
              </a:rPr>
              <a:t>Graphics Mode</a:t>
            </a:r>
            <a:r>
              <a:rPr lang="en-US" sz="2200" dirty="0" smtClean="0">
                <a:latin typeface="Times New Roman" panose="02020603050405020304" pitchFamily="18" charset="0"/>
                <a:cs typeface="Times New Roman" panose="02020603050405020304" pitchFamily="18" charset="0"/>
              </a:rPr>
              <a:t>: graphics mode classified into-</a:t>
            </a:r>
          </a:p>
          <a:p>
            <a:pPr>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Text Mode</a:t>
            </a:r>
          </a:p>
          <a:p>
            <a:pPr>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Graphics Mode</a:t>
            </a:r>
            <a:endParaRPr lang="en-US" sz="2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4</a:t>
            </a:fld>
            <a:endParaRPr lang="en-US"/>
          </a:p>
        </p:txBody>
      </p:sp>
    </p:spTree>
    <p:extLst>
      <p:ext uri="{BB962C8B-B14F-4D97-AF65-F5344CB8AC3E}">
        <p14:creationId xmlns:p14="http://schemas.microsoft.com/office/powerpoint/2010/main" val="711899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122" y="1534843"/>
            <a:ext cx="9664402" cy="4737167"/>
          </a:xfrm>
        </p:spPr>
        <p:txBody>
          <a:bodyPr/>
          <a:lstStyle/>
          <a:p>
            <a:pPr algn="just">
              <a:buAutoNum type="arabicPeriod"/>
            </a:pPr>
            <a:endParaRPr lang="en-US" dirty="0" smtClean="0"/>
          </a:p>
          <a:p>
            <a:pPr algn="just">
              <a:lnSpc>
                <a:spcPct val="150000"/>
              </a:lnSpc>
              <a:buAutoNum type="arabicPeriod"/>
            </a:pPr>
            <a:r>
              <a:rPr lang="en-US" sz="2400" dirty="0">
                <a:latin typeface="Calibri" panose="020F0502020204030204" pitchFamily="34" charset="0"/>
                <a:cs typeface="Calibri" panose="020F0502020204030204" pitchFamily="34" charset="0"/>
              </a:rPr>
              <a:t>What is frame buffer</a:t>
            </a:r>
            <a:r>
              <a:rPr lang="en-US" sz="2400" dirty="0" smtClean="0">
                <a:solidFill>
                  <a:srgbClr val="C00000"/>
                </a:solidFill>
                <a:latin typeface="Calibri" panose="020F0502020204030204" pitchFamily="34" charset="0"/>
                <a:cs typeface="Calibri" panose="020F0502020204030204" pitchFamily="34" charset="0"/>
              </a:rPr>
              <a:t>…………………………………………………..(R)</a:t>
            </a:r>
          </a:p>
          <a:p>
            <a:pPr algn="just">
              <a:lnSpc>
                <a:spcPct val="150000"/>
              </a:lnSpc>
              <a:buAutoNum type="arabicPeriod"/>
            </a:pPr>
            <a:r>
              <a:rPr lang="en-US" dirty="0" smtClean="0"/>
              <a:t> </a:t>
            </a:r>
            <a:r>
              <a:rPr lang="en-US" sz="2400" dirty="0" smtClean="0">
                <a:latin typeface="Calibri" panose="020F0502020204030204" pitchFamily="34" charset="0"/>
                <a:cs typeface="Calibri" panose="020F0502020204030204" pitchFamily="34" charset="0"/>
              </a:rPr>
              <a:t>Define </a:t>
            </a:r>
            <a:r>
              <a:rPr lang="en-US" sz="2400" dirty="0">
                <a:latin typeface="Calibri" panose="020F0502020204030204" pitchFamily="34" charset="0"/>
                <a:cs typeface="Calibri" panose="020F0502020204030204" pitchFamily="34" charset="0"/>
              </a:rPr>
              <a:t>pixel</a:t>
            </a:r>
            <a:r>
              <a:rPr lang="en-US" sz="2400" dirty="0">
                <a:solidFill>
                  <a:srgbClr val="C00000"/>
                </a:solidFill>
                <a:latin typeface="Calibri" panose="020F0502020204030204" pitchFamily="34" charset="0"/>
                <a:cs typeface="Calibri" panose="020F0502020204030204" pitchFamily="34" charset="0"/>
              </a:rPr>
              <a:t>……………………………………………….( R)</a:t>
            </a:r>
          </a:p>
          <a:p>
            <a:pPr algn="just">
              <a:lnSpc>
                <a:spcPct val="150000"/>
              </a:lnSpc>
              <a:buAutoNum type="arabicPeriod"/>
            </a:pPr>
            <a:r>
              <a:rPr lang="en-US" sz="2400" dirty="0">
                <a:solidFill>
                  <a:schemeClr val="tx1"/>
                </a:solidFill>
                <a:latin typeface="Calibri" panose="020F0502020204030204" pitchFamily="34" charset="0"/>
                <a:cs typeface="Calibri" panose="020F0502020204030204" pitchFamily="34" charset="0"/>
              </a:rPr>
              <a:t>What are the different modes of computer graphic</a:t>
            </a:r>
            <a:r>
              <a:rPr lang="en-US" sz="2400" dirty="0">
                <a:latin typeface="Calibri" panose="020F0502020204030204" pitchFamily="34" charset="0"/>
                <a:cs typeface="Calibri" panose="020F0502020204030204" pitchFamily="34" charset="0"/>
              </a:rPr>
              <a:t>s</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R)</a:t>
            </a:r>
          </a:p>
          <a:p>
            <a:pPr algn="just">
              <a:lnSpc>
                <a:spcPct val="150000"/>
              </a:lnSpc>
              <a:buAutoNum type="arabicPeriod"/>
            </a:pPr>
            <a:r>
              <a:rPr lang="en-US" sz="2400" dirty="0">
                <a:latin typeface="Calibri" panose="020F0502020204030204" pitchFamily="34" charset="0"/>
                <a:cs typeface="Calibri" panose="020F0502020204030204" pitchFamily="34" charset="0"/>
              </a:rPr>
              <a:t>List the properties of video display devices…………..( R)</a:t>
            </a:r>
          </a:p>
          <a:p>
            <a:pPr algn="just">
              <a:lnSpc>
                <a:spcPct val="150000"/>
              </a:lnSpc>
              <a:buAutoNum type="arabicPeriod"/>
            </a:pPr>
            <a:r>
              <a:rPr lang="en-US" sz="2400" dirty="0">
                <a:latin typeface="Calibri" panose="020F0502020204030204" pitchFamily="34" charset="0"/>
                <a:cs typeface="Calibri" panose="020F0502020204030204" pitchFamily="34" charset="0"/>
              </a:rPr>
              <a:t>Define virtual reality &amp; augmented reality……………..( R)</a:t>
            </a:r>
          </a:p>
          <a:p>
            <a:pPr algn="just">
              <a:lnSpc>
                <a:spcPct val="150000"/>
              </a:lnSpc>
              <a:buAutoNum type="arabicPeriod"/>
            </a:pPr>
            <a:endParaRPr lang="en-US" sz="2400" dirty="0">
              <a:latin typeface="Calibri" panose="020F0502020204030204" pitchFamily="34" charset="0"/>
              <a:cs typeface="Calibri" panose="020F0502020204030204" pitchFamily="34" charset="0"/>
            </a:endParaRPr>
          </a:p>
          <a:p>
            <a:pPr marL="0" indent="0" algn="just">
              <a:lnSpc>
                <a:spcPct val="150000"/>
              </a:lnSpc>
              <a:buNone/>
            </a:pPr>
            <a:endParaRPr lang="en-IN"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40</a:t>
            </a:fld>
            <a:endParaRPr lang="en-US"/>
          </a:p>
        </p:txBody>
      </p:sp>
      <p:sp>
        <p:nvSpPr>
          <p:cNvPr id="6" name="Title 1"/>
          <p:cNvSpPr>
            <a:spLocks noGrp="1"/>
          </p:cNvSpPr>
          <p:nvPr>
            <p:ph type="title"/>
          </p:nvPr>
        </p:nvSpPr>
        <p:spPr>
          <a:xfrm>
            <a:off x="677334" y="390659"/>
            <a:ext cx="9883342" cy="961623"/>
          </a:xfrm>
          <a:solidFill>
            <a:schemeClr val="accent5">
              <a:lumMod val="60000"/>
              <a:lumOff val="40000"/>
            </a:schemeClr>
          </a:solidFill>
        </p:spPr>
        <p:txBody>
          <a:bodyPr/>
          <a:lstStyle/>
          <a:p>
            <a:pPr algn="ctr"/>
            <a:r>
              <a:rPr lang="en-US" b="1" dirty="0" smtClean="0">
                <a:solidFill>
                  <a:sysClr val="windowText" lastClr="000000"/>
                </a:solidFill>
              </a:rPr>
              <a:t>Question Bank</a:t>
            </a:r>
            <a:endParaRPr lang="en-IN" b="1" dirty="0">
              <a:solidFill>
                <a:sysClr val="windowText" lastClr="000000"/>
              </a:solidFill>
            </a:endParaRPr>
          </a:p>
        </p:txBody>
      </p:sp>
    </p:spTree>
    <p:extLst>
      <p:ext uri="{BB962C8B-B14F-4D97-AF65-F5344CB8AC3E}">
        <p14:creationId xmlns:p14="http://schemas.microsoft.com/office/powerpoint/2010/main" val="281636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6555"/>
            <a:ext cx="9831827" cy="5259096"/>
          </a:xfrm>
        </p:spPr>
        <p:txBody>
          <a:bodyPr>
            <a:normAutofit/>
          </a:bodyPr>
          <a:lstStyle/>
          <a:p>
            <a:r>
              <a:rPr lang="en-US" sz="2400" b="1" dirty="0">
                <a:solidFill>
                  <a:srgbClr val="C00000"/>
                </a:solidFill>
              </a:rPr>
              <a:t>Solve following questions( </a:t>
            </a:r>
            <a:r>
              <a:rPr lang="en-US" sz="2400" b="1" dirty="0" smtClean="0">
                <a:solidFill>
                  <a:srgbClr val="C00000"/>
                </a:solidFill>
              </a:rPr>
              <a:t>4 </a:t>
            </a:r>
            <a:r>
              <a:rPr lang="en-US" sz="2400" b="1" dirty="0">
                <a:solidFill>
                  <a:srgbClr val="C00000"/>
                </a:solidFill>
              </a:rPr>
              <a:t>Marks</a:t>
            </a:r>
            <a:r>
              <a:rPr lang="en-US" sz="2400" b="1" dirty="0" smtClean="0">
                <a:solidFill>
                  <a:srgbClr val="C00000"/>
                </a:solidFill>
              </a:rPr>
              <a:t>)</a:t>
            </a:r>
            <a:endParaRPr lang="en-US" sz="2400" b="1" dirty="0">
              <a:solidFill>
                <a:srgbClr val="C00000"/>
              </a:solidFill>
            </a:endParaRPr>
          </a:p>
          <a:p>
            <a:pPr algn="just">
              <a:lnSpc>
                <a:spcPct val="150000"/>
              </a:lnSpc>
              <a:buAutoNum type="arabicPeriod"/>
            </a:pPr>
            <a:r>
              <a:rPr lang="en-US" sz="2400" dirty="0" smtClean="0">
                <a:latin typeface="Calibri" panose="020F0502020204030204" pitchFamily="34" charset="0"/>
                <a:cs typeface="Calibri" panose="020F0502020204030204" pitchFamily="34" charset="0"/>
              </a:rPr>
              <a:t>Explain raster scan display with block diagram…………….(U)</a:t>
            </a:r>
          </a:p>
          <a:p>
            <a:pPr algn="just">
              <a:lnSpc>
                <a:spcPct val="150000"/>
              </a:lnSpc>
              <a:buAutoNum type="arabicPeriod"/>
            </a:pPr>
            <a:r>
              <a:rPr lang="en-US" sz="2400" dirty="0" smtClean="0">
                <a:latin typeface="Calibri" panose="020F0502020204030204" pitchFamily="34" charset="0"/>
                <a:cs typeface="Calibri" panose="020F0502020204030204" pitchFamily="34" charset="0"/>
              </a:rPr>
              <a:t>Explain the working principal of LCD /LED display……………..( U)</a:t>
            </a:r>
          </a:p>
          <a:p>
            <a:pPr algn="just">
              <a:lnSpc>
                <a:spcPct val="150000"/>
              </a:lnSpc>
              <a:buAutoNum type="arabicPeriod"/>
            </a:pPr>
            <a:r>
              <a:rPr lang="en-US" sz="2400" dirty="0" smtClean="0">
                <a:latin typeface="Calibri" panose="020F0502020204030204" pitchFamily="34" charset="0"/>
                <a:cs typeface="Calibri" panose="020F0502020204030204" pitchFamily="34" charset="0"/>
              </a:rPr>
              <a:t>Differentiate between raster scan &amp; random scan display…….( A)</a:t>
            </a:r>
          </a:p>
          <a:p>
            <a:pPr algn="just">
              <a:lnSpc>
                <a:spcPct val="150000"/>
              </a:lnSpc>
              <a:buAutoNum type="arabicPeriod"/>
            </a:pPr>
            <a:r>
              <a:rPr lang="en-US" sz="2400" dirty="0" smtClean="0">
                <a:latin typeface="Calibri" panose="020F0502020204030204" pitchFamily="34" charset="0"/>
                <a:cs typeface="Calibri" panose="020F0502020204030204" pitchFamily="34" charset="0"/>
              </a:rPr>
              <a:t>Describe display file &amp; its structure………………………..( U)</a:t>
            </a:r>
          </a:p>
          <a:p>
            <a:pPr algn="just">
              <a:lnSpc>
                <a:spcPct val="150000"/>
              </a:lnSpc>
              <a:buAutoNum type="arabicPeriod"/>
            </a:pPr>
            <a:r>
              <a:rPr lang="en-US" sz="2400" dirty="0" smtClean="0">
                <a:latin typeface="Calibri" panose="020F0502020204030204" pitchFamily="34" charset="0"/>
                <a:cs typeface="Calibri" panose="020F0502020204030204" pitchFamily="34" charset="0"/>
              </a:rPr>
              <a:t>Describe shadow mask CRT technique with the help of diagram………(U)</a:t>
            </a:r>
          </a:p>
          <a:p>
            <a:pPr algn="just">
              <a:lnSpc>
                <a:spcPct val="150000"/>
              </a:lnSpc>
              <a:buAutoNum type="arabicPeriod"/>
            </a:pPr>
            <a:r>
              <a:rPr lang="en-US" sz="2400" dirty="0" smtClean="0">
                <a:latin typeface="Calibri" panose="020F0502020204030204" pitchFamily="34" charset="0"/>
                <a:cs typeface="Calibri" panose="020F0502020204030204" pitchFamily="34" charset="0"/>
              </a:rPr>
              <a:t>Explain random scan display with diagram………….( U) </a:t>
            </a:r>
          </a:p>
          <a:p>
            <a:pPr algn="just">
              <a:lnSpc>
                <a:spcPct val="150000"/>
              </a:lnSpc>
              <a:buAutoNum type="arabicPeriod"/>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41</a:t>
            </a:fld>
            <a:endParaRPr lang="en-US"/>
          </a:p>
        </p:txBody>
      </p:sp>
      <p:sp>
        <p:nvSpPr>
          <p:cNvPr id="6" name="Title 1"/>
          <p:cNvSpPr>
            <a:spLocks noGrp="1"/>
          </p:cNvSpPr>
          <p:nvPr>
            <p:ph type="title"/>
          </p:nvPr>
        </p:nvSpPr>
        <p:spPr>
          <a:xfrm>
            <a:off x="677334" y="398977"/>
            <a:ext cx="10025010" cy="987425"/>
          </a:xfrm>
          <a:solidFill>
            <a:schemeClr val="accent5">
              <a:lumMod val="60000"/>
              <a:lumOff val="40000"/>
            </a:schemeClr>
          </a:solidFill>
        </p:spPr>
        <p:txBody>
          <a:bodyPr/>
          <a:lstStyle/>
          <a:p>
            <a:pPr algn="ctr"/>
            <a:r>
              <a:rPr lang="en-US" b="1" dirty="0" smtClean="0">
                <a:solidFill>
                  <a:sysClr val="windowText" lastClr="000000"/>
                </a:solidFill>
              </a:rPr>
              <a:t>Question Bank</a:t>
            </a:r>
            <a:endParaRPr lang="en-IN" b="1" dirty="0">
              <a:solidFill>
                <a:sysClr val="windowText" lastClr="000000"/>
              </a:solidFill>
            </a:endParaRPr>
          </a:p>
        </p:txBody>
      </p:sp>
    </p:spTree>
    <p:extLst>
      <p:ext uri="{BB962C8B-B14F-4D97-AF65-F5344CB8AC3E}">
        <p14:creationId xmlns:p14="http://schemas.microsoft.com/office/powerpoint/2010/main" val="2470544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806853"/>
          </a:xfrm>
          <a:solidFill>
            <a:schemeClr val="accent5">
              <a:lumMod val="40000"/>
              <a:lumOff val="60000"/>
            </a:schemeClr>
          </a:solidFill>
        </p:spPr>
        <p:txBody>
          <a:bodyPr>
            <a:normAutofit/>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Text Mode Functions</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3147"/>
            <a:ext cx="10515600" cy="503446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uts( ): It display string at cursor position .</a:t>
            </a:r>
          </a:p>
          <a:p>
            <a:pPr algn="just">
              <a:lnSpc>
                <a:spcPct val="150000"/>
              </a:lnSpc>
            </a:pPr>
            <a:r>
              <a:rPr lang="en-US" sz="2400" dirty="0" err="1">
                <a:latin typeface="Times New Roman" panose="02020603050405020304" pitchFamily="18" charset="0"/>
                <a:cs typeface="Times New Roman" panose="02020603050405020304" pitchFamily="18" charset="0"/>
              </a:rPr>
              <a:t>p</a:t>
            </a:r>
            <a:r>
              <a:rPr lang="en-US" sz="2400" dirty="0" err="1" smtClean="0">
                <a:latin typeface="Times New Roman" panose="02020603050405020304" pitchFamily="18" charset="0"/>
                <a:cs typeface="Times New Roman" panose="02020603050405020304" pitchFamily="18" charset="0"/>
              </a:rPr>
              <a:t>utch</a:t>
            </a:r>
            <a:r>
              <a:rPr lang="en-US" sz="2400" dirty="0" smtClean="0">
                <a:latin typeface="Times New Roman" panose="02020603050405020304" pitchFamily="18" charset="0"/>
                <a:cs typeface="Times New Roman" panose="02020603050405020304" pitchFamily="18" charset="0"/>
              </a:rPr>
              <a:t>( ): It displays single character</a:t>
            </a:r>
          </a:p>
          <a:p>
            <a:pPr algn="just">
              <a:lnSpc>
                <a:spcPct val="150000"/>
              </a:lnSpc>
            </a:pP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indow( ): Used to create the window on screen.</a:t>
            </a:r>
          </a:p>
          <a:p>
            <a:pPr algn="just">
              <a:lnSpc>
                <a:spcPct val="150000"/>
              </a:lnSpc>
            </a:pPr>
            <a:r>
              <a:rPr lang="en-US" sz="2400" dirty="0" err="1">
                <a:latin typeface="Times New Roman" panose="02020603050405020304" pitchFamily="18" charset="0"/>
                <a:cs typeface="Times New Roman" panose="02020603050405020304" pitchFamily="18" charset="0"/>
              </a:rPr>
              <a:t>g</a:t>
            </a:r>
            <a:r>
              <a:rPr lang="en-US" sz="2400" dirty="0" err="1" smtClean="0">
                <a:latin typeface="Times New Roman" panose="02020603050405020304" pitchFamily="18" charset="0"/>
                <a:cs typeface="Times New Roman" panose="02020603050405020304" pitchFamily="18" charset="0"/>
              </a:rPr>
              <a:t>otoxy</a:t>
            </a:r>
            <a:r>
              <a:rPr lang="en-US" sz="2400" dirty="0" smtClean="0">
                <a:latin typeface="Times New Roman" panose="02020603050405020304" pitchFamily="18" charset="0"/>
                <a:cs typeface="Times New Roman" panose="02020603050405020304" pitchFamily="18" charset="0"/>
              </a:rPr>
              <a:t>( ):It position the cursor at x, y co-ordinate position.</a:t>
            </a:r>
          </a:p>
          <a:p>
            <a:pPr algn="just">
              <a:lnSpc>
                <a:spcPct val="150000"/>
              </a:lnSpc>
            </a:pPr>
            <a:r>
              <a:rPr lang="en-US" sz="2400" dirty="0" err="1">
                <a:latin typeface="Times New Roman" panose="02020603050405020304" pitchFamily="18" charset="0"/>
                <a:cs typeface="Times New Roman" panose="02020603050405020304" pitchFamily="18" charset="0"/>
              </a:rPr>
              <a:t>d</a:t>
            </a:r>
            <a:r>
              <a:rPr lang="en-US" sz="2400" dirty="0" err="1" smtClean="0">
                <a:latin typeface="Times New Roman" panose="02020603050405020304" pitchFamily="18" charset="0"/>
                <a:cs typeface="Times New Roman" panose="02020603050405020304" pitchFamily="18" charset="0"/>
              </a:rPr>
              <a:t>elline</a:t>
            </a:r>
            <a:r>
              <a:rPr lang="en-US" sz="2400" dirty="0" smtClean="0">
                <a:latin typeface="Times New Roman" panose="02020603050405020304" pitchFamily="18" charset="0"/>
                <a:cs typeface="Times New Roman" panose="02020603050405020304" pitchFamily="18" charset="0"/>
              </a:rPr>
              <a:t>( ):It delete a line specified at cursor position.</a:t>
            </a:r>
          </a:p>
          <a:p>
            <a:pPr algn="just">
              <a:lnSpc>
                <a:spcPct val="150000"/>
              </a:lnSpc>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nline( ):it insert the blank line at specified position.</a:t>
            </a:r>
          </a:p>
          <a:p>
            <a:pPr marL="0" indent="0" algn="just">
              <a:lnSpc>
                <a:spcPct val="150000"/>
              </a:lnSpc>
              <a:buNone/>
            </a:pP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5</a:t>
            </a:fld>
            <a:endParaRPr lang="en-US"/>
          </a:p>
        </p:txBody>
      </p:sp>
    </p:spTree>
    <p:extLst>
      <p:ext uri="{BB962C8B-B14F-4D97-AF65-F5344CB8AC3E}">
        <p14:creationId xmlns:p14="http://schemas.microsoft.com/office/powerpoint/2010/main" val="1454101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806853"/>
          </a:xfrm>
          <a:solidFill>
            <a:schemeClr val="accent5">
              <a:lumMod val="40000"/>
              <a:lumOff val="60000"/>
            </a:schemeClr>
          </a:solidFill>
        </p:spPr>
        <p:txBody>
          <a:bodyPr>
            <a:normAutofit/>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Text Mode Functions</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0888"/>
            <a:ext cx="10515600" cy="5165599"/>
          </a:xfrm>
        </p:spPr>
        <p:txBody>
          <a:bodyPr>
            <a:normAutofit/>
          </a:bodyPr>
          <a:lstStyle/>
          <a:p>
            <a:pPr algn="just">
              <a:lnSpc>
                <a:spcPct val="150000"/>
              </a:lnSpc>
            </a:pPr>
            <a:r>
              <a:rPr lang="en-US" sz="2400" dirty="0" err="1" smtClean="0">
                <a:latin typeface="Times New Roman" panose="02020603050405020304" pitchFamily="18" charset="0"/>
                <a:cs typeface="Times New Roman" panose="02020603050405020304" pitchFamily="18" charset="0"/>
              </a:rPr>
              <a:t>textbackground</a:t>
            </a:r>
            <a:r>
              <a:rPr lang="en-US" sz="2400" dirty="0" smtClean="0">
                <a:latin typeface="Times New Roman" panose="02020603050405020304" pitchFamily="18" charset="0"/>
                <a:cs typeface="Times New Roman" panose="02020603050405020304" pitchFamily="18" charset="0"/>
              </a:rPr>
              <a:t>(): It changes text background of text.</a:t>
            </a:r>
          </a:p>
          <a:p>
            <a:pPr algn="just">
              <a:lnSpc>
                <a:spcPct val="150000"/>
              </a:lnSpc>
            </a:pPr>
            <a:r>
              <a:rPr lang="en-US" sz="2400" dirty="0" err="1">
                <a:latin typeface="Times New Roman" panose="02020603050405020304" pitchFamily="18" charset="0"/>
                <a:cs typeface="Times New Roman" panose="02020603050405020304" pitchFamily="18" charset="0"/>
              </a:rPr>
              <a:t>m</a:t>
            </a:r>
            <a:r>
              <a:rPr lang="en-US" sz="2400" dirty="0" err="1" smtClean="0">
                <a:latin typeface="Times New Roman" panose="02020603050405020304" pitchFamily="18" charset="0"/>
                <a:cs typeface="Times New Roman" panose="02020603050405020304" pitchFamily="18" charset="0"/>
              </a:rPr>
              <a:t>oveto</a:t>
            </a:r>
            <a:r>
              <a:rPr lang="en-US" sz="2400" dirty="0" smtClean="0">
                <a:latin typeface="Times New Roman" panose="02020603050405020304" pitchFamily="18" charset="0"/>
                <a:cs typeface="Times New Roman" panose="02020603050405020304" pitchFamily="18" charset="0"/>
              </a:rPr>
              <a:t>( ): It moves the cursor to position which is specified in function.</a:t>
            </a:r>
          </a:p>
          <a:p>
            <a:pPr algn="just">
              <a:lnSpc>
                <a:spcPct val="150000"/>
              </a:lnSpc>
            </a:pP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extcolor</a:t>
            </a:r>
            <a:r>
              <a:rPr lang="en-US" sz="2400" dirty="0" smtClean="0">
                <a:latin typeface="Times New Roman" panose="02020603050405020304" pitchFamily="18" charset="0"/>
                <a:cs typeface="Times New Roman" panose="02020603050405020304" pitchFamily="18" charset="0"/>
              </a:rPr>
              <a:t>( ):used to set color of text.</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6</a:t>
            </a:fld>
            <a:endParaRPr lang="en-US"/>
          </a:p>
        </p:txBody>
      </p:sp>
    </p:spTree>
    <p:extLst>
      <p:ext uri="{BB962C8B-B14F-4D97-AF65-F5344CB8AC3E}">
        <p14:creationId xmlns:p14="http://schemas.microsoft.com/office/powerpoint/2010/main" val="4185388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a:solidFill>
            <a:schemeClr val="accent5">
              <a:lumMod val="40000"/>
              <a:lumOff val="60000"/>
            </a:schemeClr>
          </a:solidFill>
        </p:spPr>
        <p:txBody>
          <a:bodyPr>
            <a:normAutofit/>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Graphics Mode function</a:t>
            </a:r>
            <a:endParaRPr lang="en-US" sz="4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9251"/>
            <a:ext cx="10515600" cy="5396247"/>
          </a:xfrm>
        </p:spPr>
        <p:txBody>
          <a:bodyPr>
            <a:normAutofit/>
          </a:bodyPr>
          <a:lstStyle/>
          <a:p>
            <a:pPr algn="just">
              <a:lnSpc>
                <a:spcPct val="150000"/>
              </a:lnSpc>
            </a:pPr>
            <a:r>
              <a:rPr lang="en-US" sz="2200" dirty="0" err="1">
                <a:latin typeface="Times New Roman" panose="02020603050405020304" pitchFamily="18" charset="0"/>
                <a:cs typeface="Times New Roman" panose="02020603050405020304" pitchFamily="18" charset="0"/>
              </a:rPr>
              <a:t>i</a:t>
            </a:r>
            <a:r>
              <a:rPr lang="en-US" sz="2200" dirty="0" err="1" smtClean="0">
                <a:latin typeface="Times New Roman" panose="02020603050405020304" pitchFamily="18" charset="0"/>
                <a:cs typeface="Times New Roman" panose="02020603050405020304" pitchFamily="18" charset="0"/>
              </a:rPr>
              <a:t>nitgraph</a:t>
            </a:r>
            <a:r>
              <a:rPr lang="en-US" sz="2200" dirty="0" smtClean="0">
                <a:latin typeface="Times New Roman" panose="02020603050405020304" pitchFamily="18" charset="0"/>
                <a:cs typeface="Times New Roman" panose="02020603050405020304" pitchFamily="18" charset="0"/>
              </a:rPr>
              <a:t>(): It initialize the graphics mode</a:t>
            </a:r>
          </a:p>
          <a:p>
            <a:pPr algn="just">
              <a:lnSpc>
                <a:spcPct val="150000"/>
              </a:lnSpc>
            </a:pPr>
            <a:r>
              <a:rPr lang="en-US" sz="2200" i="1" dirty="0" smtClean="0">
                <a:latin typeface="Times New Roman" panose="02020603050405020304" pitchFamily="18" charset="0"/>
                <a:cs typeface="Times New Roman" panose="02020603050405020304" pitchFamily="18" charset="0"/>
              </a:rPr>
              <a:t>Syntax: </a:t>
            </a:r>
            <a:r>
              <a:rPr lang="en-US" sz="2200" i="1" dirty="0" err="1" smtClean="0">
                <a:latin typeface="Times New Roman" panose="02020603050405020304" pitchFamily="18" charset="0"/>
                <a:cs typeface="Times New Roman" panose="02020603050405020304" pitchFamily="18" charset="0"/>
              </a:rPr>
              <a:t>initgraph</a:t>
            </a:r>
            <a:r>
              <a:rPr lang="en-US" sz="2200" i="1" dirty="0" smtClean="0">
                <a:latin typeface="Times New Roman" panose="02020603050405020304" pitchFamily="18" charset="0"/>
                <a:cs typeface="Times New Roman" panose="02020603050405020304" pitchFamily="18" charset="0"/>
              </a:rPr>
              <a:t> ( </a:t>
            </a:r>
            <a:r>
              <a:rPr lang="en-US" sz="2200" i="1" dirty="0" err="1" smtClean="0">
                <a:latin typeface="Times New Roman" panose="02020603050405020304" pitchFamily="18" charset="0"/>
                <a:cs typeface="Times New Roman" panose="02020603050405020304" pitchFamily="18" charset="0"/>
              </a:rPr>
              <a:t>int</a:t>
            </a:r>
            <a:r>
              <a:rPr lang="en-US" sz="2200" i="1" dirty="0" smtClean="0">
                <a:latin typeface="Times New Roman" panose="02020603050405020304" pitchFamily="18" charset="0"/>
                <a:cs typeface="Times New Roman" panose="02020603050405020304" pitchFamily="18" charset="0"/>
              </a:rPr>
              <a:t>  driver, </a:t>
            </a:r>
            <a:r>
              <a:rPr lang="en-US" sz="2200" i="1" dirty="0" err="1" smtClean="0">
                <a:latin typeface="Times New Roman" panose="02020603050405020304" pitchFamily="18" charset="0"/>
                <a:cs typeface="Times New Roman" panose="02020603050405020304" pitchFamily="18" charset="0"/>
              </a:rPr>
              <a:t>int</a:t>
            </a:r>
            <a:r>
              <a:rPr lang="en-US" sz="2200" i="1" dirty="0" smtClean="0">
                <a:latin typeface="Times New Roman" panose="02020603050405020304" pitchFamily="18" charset="0"/>
                <a:cs typeface="Times New Roman" panose="02020603050405020304" pitchFamily="18" charset="0"/>
              </a:rPr>
              <a:t> mode, char path);</a:t>
            </a:r>
          </a:p>
          <a:p>
            <a:pPr marL="457200" indent="-457200" algn="just">
              <a:lnSpc>
                <a:spcPct val="150000"/>
              </a:lnSpc>
              <a:buFont typeface="+mj-lt"/>
              <a:buAutoNum type="alphaLcPeriod"/>
            </a:pPr>
            <a:r>
              <a:rPr lang="en-US" sz="2200" dirty="0" smtClean="0">
                <a:latin typeface="Times New Roman" panose="02020603050405020304" pitchFamily="18" charset="0"/>
                <a:cs typeface="Times New Roman" panose="02020603050405020304" pitchFamily="18" charset="0"/>
              </a:rPr>
              <a:t>Driver:  it specifies the graphics driver name which is used to interface with display adapter.</a:t>
            </a:r>
          </a:p>
          <a:p>
            <a:pPr marL="457200" indent="-457200" algn="just">
              <a:lnSpc>
                <a:spcPct val="150000"/>
              </a:lnSpc>
              <a:buFont typeface="+mj-lt"/>
              <a:buAutoNum type="alphaLcPeriod"/>
            </a:pPr>
            <a:r>
              <a:rPr lang="en-US" sz="2200" dirty="0" smtClean="0">
                <a:latin typeface="Times New Roman" panose="02020603050405020304" pitchFamily="18" charset="0"/>
                <a:cs typeface="Times New Roman" panose="02020603050405020304" pitchFamily="18" charset="0"/>
              </a:rPr>
              <a:t>It specifies the different graphics mode. EGA, VGA,SVGA.</a:t>
            </a:r>
          </a:p>
          <a:p>
            <a:pPr marL="457200" indent="-457200" algn="just">
              <a:lnSpc>
                <a:spcPct val="150000"/>
              </a:lnSpc>
              <a:buFont typeface="+mj-lt"/>
              <a:buAutoNum type="alphaLcPeriod"/>
            </a:pPr>
            <a:r>
              <a:rPr lang="en-US" sz="2200" dirty="0" smtClean="0">
                <a:latin typeface="Times New Roman" panose="02020603050405020304" pitchFamily="18" charset="0"/>
                <a:cs typeface="Times New Roman" panose="02020603050405020304" pitchFamily="18" charset="0"/>
              </a:rPr>
              <a:t>Path: It specifies the path name of graphics driver. Graphics driver contain BGI extension files.</a:t>
            </a:r>
          </a:p>
          <a:p>
            <a:pPr marL="0" indent="0" algn="just">
              <a:lnSpc>
                <a:spcPct val="150000"/>
              </a:lnSpc>
              <a:buNone/>
            </a:pPr>
            <a:r>
              <a:rPr lang="en-US" sz="2200" i="1" dirty="0" smtClean="0">
                <a:latin typeface="Times New Roman" panose="02020603050405020304" pitchFamily="18" charset="0"/>
                <a:cs typeface="Times New Roman" panose="02020603050405020304" pitchFamily="18" charset="0"/>
              </a:rPr>
              <a:t>      Syntax: </a:t>
            </a:r>
            <a:r>
              <a:rPr lang="en-US" sz="2200" i="1" dirty="0" err="1" smtClean="0">
                <a:latin typeface="Times New Roman" panose="02020603050405020304" pitchFamily="18" charset="0"/>
                <a:cs typeface="Times New Roman" panose="02020603050405020304" pitchFamily="18" charset="0"/>
              </a:rPr>
              <a:t>initgraph</a:t>
            </a:r>
            <a:r>
              <a:rPr lang="en-US" sz="2200" i="1" dirty="0" smtClean="0">
                <a:latin typeface="Times New Roman" panose="02020603050405020304" pitchFamily="18" charset="0"/>
                <a:cs typeface="Times New Roman" panose="02020603050405020304" pitchFamily="18" charset="0"/>
              </a:rPr>
              <a:t>(&amp;</a:t>
            </a:r>
            <a:r>
              <a:rPr lang="en-US" sz="2200" i="1" dirty="0" err="1" smtClean="0">
                <a:latin typeface="Times New Roman" panose="02020603050405020304" pitchFamily="18" charset="0"/>
                <a:cs typeface="Times New Roman" panose="02020603050405020304" pitchFamily="18" charset="0"/>
              </a:rPr>
              <a:t>gd</a:t>
            </a:r>
            <a:r>
              <a:rPr lang="en-US" sz="2200" i="1" dirty="0" smtClean="0">
                <a:latin typeface="Times New Roman" panose="02020603050405020304" pitchFamily="18" charset="0"/>
                <a:cs typeface="Times New Roman" panose="02020603050405020304" pitchFamily="18" charset="0"/>
              </a:rPr>
              <a:t>,&amp;</a:t>
            </a:r>
            <a:r>
              <a:rPr lang="en-US" sz="2200" i="1" dirty="0" err="1" smtClean="0">
                <a:latin typeface="Times New Roman" panose="02020603050405020304" pitchFamily="18" charset="0"/>
                <a:cs typeface="Times New Roman" panose="02020603050405020304" pitchFamily="18" charset="0"/>
              </a:rPr>
              <a:t>gm,”C</a:t>
            </a:r>
            <a:r>
              <a:rPr lang="en-US" sz="2200" i="1" dirty="0" smtClean="0">
                <a:latin typeface="Times New Roman" panose="02020603050405020304" pitchFamily="18" charset="0"/>
                <a:cs typeface="Times New Roman" panose="02020603050405020304" pitchFamily="18" charset="0"/>
              </a:rPr>
              <a:t>:\\</a:t>
            </a:r>
            <a:r>
              <a:rPr lang="en-US" sz="2200" i="1" dirty="0" err="1" smtClean="0">
                <a:latin typeface="Times New Roman" panose="02020603050405020304" pitchFamily="18" charset="0"/>
                <a:cs typeface="Times New Roman" panose="02020603050405020304" pitchFamily="18" charset="0"/>
              </a:rPr>
              <a:t>tc</a:t>
            </a:r>
            <a:r>
              <a:rPr lang="en-US" sz="2200" i="1" dirty="0" smtClean="0">
                <a:latin typeface="Times New Roman" panose="02020603050405020304" pitchFamily="18" charset="0"/>
                <a:cs typeface="Times New Roman" panose="02020603050405020304" pitchFamily="18" charset="0"/>
              </a:rPr>
              <a:t>\\</a:t>
            </a:r>
            <a:r>
              <a:rPr lang="en-US" sz="2200" i="1" dirty="0" err="1" smtClean="0">
                <a:latin typeface="Times New Roman" panose="02020603050405020304" pitchFamily="18" charset="0"/>
                <a:cs typeface="Times New Roman" panose="02020603050405020304" pitchFamily="18" charset="0"/>
              </a:rPr>
              <a:t>bgi</a:t>
            </a:r>
            <a:r>
              <a:rPr lang="en-US" sz="2200" i="1"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endParaRPr lang="en-US" sz="2200" i="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7</a:t>
            </a:fld>
            <a:endParaRPr lang="en-US"/>
          </a:p>
        </p:txBody>
      </p:sp>
    </p:spTree>
    <p:extLst>
      <p:ext uri="{BB962C8B-B14F-4D97-AF65-F5344CB8AC3E}">
        <p14:creationId xmlns:p14="http://schemas.microsoft.com/office/powerpoint/2010/main" val="4124697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97" y="609600"/>
            <a:ext cx="9503796" cy="1064654"/>
          </a:xfrm>
          <a:solidFill>
            <a:schemeClr val="accent5">
              <a:lumMod val="40000"/>
              <a:lumOff val="60000"/>
            </a:schemeClr>
          </a:solidFill>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Cont.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3698" y="1581039"/>
            <a:ext cx="8596668" cy="3880773"/>
          </a:xfrm>
        </p:spPr>
        <p:txBody>
          <a:bodyPr/>
          <a:lstStyle/>
          <a:p>
            <a:pPr>
              <a:lnSpc>
                <a:spcPct val="150000"/>
              </a:lnSpc>
            </a:pPr>
            <a:r>
              <a:rPr lang="en-US" sz="2400" dirty="0" err="1">
                <a:latin typeface="Times New Roman" panose="02020603050405020304" pitchFamily="18" charset="0"/>
                <a:cs typeface="Times New Roman" panose="02020603050405020304" pitchFamily="18" charset="0"/>
              </a:rPr>
              <a:t>c</a:t>
            </a:r>
            <a:r>
              <a:rPr lang="en-US" sz="2400" dirty="0" err="1" smtClean="0">
                <a:latin typeface="Times New Roman" panose="02020603050405020304" pitchFamily="18" charset="0"/>
                <a:cs typeface="Times New Roman" panose="02020603050405020304" pitchFamily="18" charset="0"/>
              </a:rPr>
              <a:t>losegraph</a:t>
            </a:r>
            <a:r>
              <a:rPr lang="en-US" sz="2400" dirty="0" smtClean="0">
                <a:latin typeface="Times New Roman" panose="02020603050405020304" pitchFamily="18" charset="0"/>
                <a:cs typeface="Times New Roman" panose="02020603050405020304" pitchFamily="18" charset="0"/>
              </a:rPr>
              <a:t> ( ):It shunt down graphics mode and return to text mode.</a:t>
            </a:r>
          </a:p>
          <a:p>
            <a:pPr>
              <a:lnSpc>
                <a:spcPct val="150000"/>
              </a:lnSpc>
            </a:pPr>
            <a:r>
              <a:rPr lang="en-US" sz="2400" i="1" dirty="0" smtClean="0">
                <a:latin typeface="Times New Roman" panose="02020603050405020304" pitchFamily="18" charset="0"/>
                <a:cs typeface="Times New Roman" panose="02020603050405020304" pitchFamily="18" charset="0"/>
              </a:rPr>
              <a:t>Syntax: </a:t>
            </a:r>
            <a:r>
              <a:rPr lang="en-US" sz="2400" i="1" dirty="0" err="1" smtClean="0">
                <a:latin typeface="Times New Roman" panose="02020603050405020304" pitchFamily="18" charset="0"/>
                <a:cs typeface="Times New Roman" panose="02020603050405020304" pitchFamily="18" charset="0"/>
              </a:rPr>
              <a:t>closegraph</a:t>
            </a:r>
            <a:r>
              <a:rPr lang="en-US" i="1" dirty="0" smtClean="0"/>
              <a:t>();</a:t>
            </a:r>
            <a:endParaRPr lang="en-US" i="1" dirty="0"/>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8</a:t>
            </a:fld>
            <a:endParaRPr lang="en-US"/>
          </a:p>
        </p:txBody>
      </p:sp>
    </p:spTree>
    <p:extLst>
      <p:ext uri="{BB962C8B-B14F-4D97-AF65-F5344CB8AC3E}">
        <p14:creationId xmlns:p14="http://schemas.microsoft.com/office/powerpoint/2010/main" val="699832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89"/>
            <a:ext cx="10515600" cy="858368"/>
          </a:xfrm>
          <a:solidFill>
            <a:schemeClr val="accent5">
              <a:lumMod val="40000"/>
              <a:lumOff val="60000"/>
            </a:schemeClr>
          </a:solidFill>
        </p:spPr>
        <p:txBody>
          <a:bodyPr>
            <a:normAutofit/>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Display Devices</a:t>
            </a:r>
            <a:endParaRPr lang="en-US"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857"/>
            <a:ext cx="10515600" cy="5275442"/>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primary output device in a graphical system is the video monitor.</a:t>
            </a:r>
          </a:p>
          <a:p>
            <a:pPr>
              <a:lnSpc>
                <a:spcPct val="150000"/>
              </a:lnSpc>
            </a:pPr>
            <a:r>
              <a:rPr lang="en-US" sz="2400" dirty="0" smtClean="0">
                <a:latin typeface="Times New Roman" panose="02020603050405020304" pitchFamily="18" charset="0"/>
                <a:cs typeface="Times New Roman" panose="02020603050405020304" pitchFamily="18" charset="0"/>
              </a:rPr>
              <a:t>There are two types of video monitors:</a:t>
            </a: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Monochrome display monitor ( Black &amp; white)</a:t>
            </a: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Color display monitor</a:t>
            </a: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The main element of a video monitor is the </a:t>
            </a:r>
            <a:r>
              <a:rPr lang="en-US" sz="2400" b="1" dirty="0" smtClean="0">
                <a:latin typeface="Times New Roman" panose="02020603050405020304" pitchFamily="18" charset="0"/>
                <a:cs typeface="Times New Roman" panose="02020603050405020304" pitchFamily="18" charset="0"/>
              </a:rPr>
              <a:t>Cathode Ray Tube (CRT).</a:t>
            </a:r>
          </a:p>
          <a:p>
            <a:pPr algn="just">
              <a:lnSpc>
                <a:spcPct val="150000"/>
              </a:lnSpc>
            </a:pPr>
            <a:r>
              <a:rPr lang="en-US" sz="2400" dirty="0" smtClean="0">
                <a:latin typeface="Times New Roman" panose="02020603050405020304" pitchFamily="18" charset="0"/>
                <a:cs typeface="Times New Roman" panose="02020603050405020304" pitchFamily="18" charset="0"/>
              </a:rPr>
              <a:t>The operation of CRT is very simple −</a:t>
            </a:r>
          </a:p>
          <a:p>
            <a:pPr algn="just">
              <a:lnSpc>
                <a:spcPct val="150000"/>
              </a:lnSpc>
            </a:pPr>
            <a:r>
              <a:rPr lang="en-US" sz="2400" dirty="0" smtClean="0">
                <a:latin typeface="Times New Roman" panose="02020603050405020304" pitchFamily="18" charset="0"/>
                <a:cs typeface="Times New Roman" panose="02020603050405020304" pitchFamily="18" charset="0"/>
              </a:rPr>
              <a:t>The CRT is vacuum glass tube.</a:t>
            </a:r>
          </a:p>
        </p:txBody>
      </p:sp>
      <p:sp>
        <p:nvSpPr>
          <p:cNvPr id="4" name="Footer Placeholder 3"/>
          <p:cNvSpPr>
            <a:spLocks noGrp="1"/>
          </p:cNvSpPr>
          <p:nvPr>
            <p:ph type="ftr" sz="quarter" idx="11"/>
          </p:nvPr>
        </p:nvSpPr>
        <p:spPr/>
        <p:txBody>
          <a:bodyPr/>
          <a:lstStyle/>
          <a:p>
            <a:r>
              <a:rPr lang="en-US" smtClean="0"/>
              <a:t>Ms.Dudhmale M.N.</a:t>
            </a:r>
            <a:endParaRPr lang="en-US"/>
          </a:p>
        </p:txBody>
      </p:sp>
      <p:sp>
        <p:nvSpPr>
          <p:cNvPr id="5" name="Slide Number Placeholder 4"/>
          <p:cNvSpPr>
            <a:spLocks noGrp="1"/>
          </p:cNvSpPr>
          <p:nvPr>
            <p:ph type="sldNum" sz="quarter" idx="12"/>
          </p:nvPr>
        </p:nvSpPr>
        <p:spPr/>
        <p:txBody>
          <a:bodyPr/>
          <a:lstStyle/>
          <a:p>
            <a:fld id="{8F76640F-6F2A-4D69-9848-75A1F044B672}" type="slidenum">
              <a:rPr lang="en-US" smtClean="0"/>
              <a:t>9</a:t>
            </a:fld>
            <a:endParaRPr lang="en-US"/>
          </a:p>
        </p:txBody>
      </p:sp>
    </p:spTree>
    <p:extLst>
      <p:ext uri="{BB962C8B-B14F-4D97-AF65-F5344CB8AC3E}">
        <p14:creationId xmlns:p14="http://schemas.microsoft.com/office/powerpoint/2010/main" val="2714158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3208</TotalTime>
  <Words>2407</Words>
  <Application>Microsoft Office PowerPoint</Application>
  <PresentationFormat>Widescreen</PresentationFormat>
  <Paragraphs>326</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Stencil Std</vt:lpstr>
      <vt:lpstr>Times New Roman</vt:lpstr>
      <vt:lpstr>Trebuchet MS</vt:lpstr>
      <vt:lpstr>Wingdings</vt:lpstr>
      <vt:lpstr>Wingdings 3</vt:lpstr>
      <vt:lpstr>Facet</vt:lpstr>
      <vt:lpstr>Unit:1</vt:lpstr>
      <vt:lpstr>What is Computer Graphics?</vt:lpstr>
      <vt:lpstr>Cont.</vt:lpstr>
      <vt:lpstr>Cont.</vt:lpstr>
      <vt:lpstr>Text Mode Functions</vt:lpstr>
      <vt:lpstr>Text Mode Functions</vt:lpstr>
      <vt:lpstr>Graphics Mode function</vt:lpstr>
      <vt:lpstr>Cont.</vt:lpstr>
      <vt:lpstr>Display Devices</vt:lpstr>
      <vt:lpstr>Cont.</vt:lpstr>
      <vt:lpstr>Cathode Rays Tube</vt:lpstr>
      <vt:lpstr>Cont.</vt:lpstr>
      <vt:lpstr>Raster Scan Graphics </vt:lpstr>
      <vt:lpstr>Cont.</vt:lpstr>
      <vt:lpstr>Random Scan Display</vt:lpstr>
      <vt:lpstr>Cont.</vt:lpstr>
      <vt:lpstr>Difference between Raster  &amp; Random scan </vt:lpstr>
      <vt:lpstr>Color Video Monitor</vt:lpstr>
      <vt:lpstr>Beam penetration technique</vt:lpstr>
      <vt:lpstr>Cont.</vt:lpstr>
      <vt:lpstr> Shadow Mask Technique</vt:lpstr>
      <vt:lpstr>Cont.</vt:lpstr>
      <vt:lpstr>Flat Panel Display</vt:lpstr>
      <vt:lpstr>Cont.</vt:lpstr>
      <vt:lpstr>Cont.</vt:lpstr>
      <vt:lpstr>Light Emitting Diode </vt:lpstr>
      <vt:lpstr>Light Emitting Diode </vt:lpstr>
      <vt:lpstr>Liquid Crystal Display</vt:lpstr>
      <vt:lpstr>Liquid Crystal Display</vt:lpstr>
      <vt:lpstr>Bitmap &amp;Vector based Graphics</vt:lpstr>
      <vt:lpstr>Cont.</vt:lpstr>
      <vt:lpstr>Display File interpreter</vt:lpstr>
      <vt:lpstr>Display File Structure</vt:lpstr>
      <vt:lpstr>Cont.</vt:lpstr>
      <vt:lpstr>Cont.</vt:lpstr>
      <vt:lpstr>Application of Computer Graphics</vt:lpstr>
      <vt:lpstr>Augmented &amp; virtual reality</vt:lpstr>
      <vt:lpstr>Augmented Vs virtual reality</vt:lpstr>
      <vt:lpstr>Question Bank</vt:lpstr>
      <vt:lpstr>Question Bank</vt:lpstr>
      <vt:lpstr>Question Bank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user</dc:creator>
  <cp:lastModifiedBy>Admin</cp:lastModifiedBy>
  <cp:revision>136</cp:revision>
  <dcterms:created xsi:type="dcterms:W3CDTF">2019-07-04T07:50:56Z</dcterms:created>
  <dcterms:modified xsi:type="dcterms:W3CDTF">2020-06-09T17:05:21Z</dcterms:modified>
</cp:coreProperties>
</file>