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61"/>
  </p:notesMasterIdLst>
  <p:sldIdLst>
    <p:sldId id="256" r:id="rId2"/>
    <p:sldId id="257" r:id="rId3"/>
    <p:sldId id="266" r:id="rId4"/>
    <p:sldId id="258" r:id="rId5"/>
    <p:sldId id="260" r:id="rId6"/>
    <p:sldId id="262" r:id="rId7"/>
    <p:sldId id="268" r:id="rId8"/>
    <p:sldId id="270" r:id="rId9"/>
    <p:sldId id="269" r:id="rId10"/>
    <p:sldId id="263" r:id="rId11"/>
    <p:sldId id="261" r:id="rId12"/>
    <p:sldId id="264" r:id="rId13"/>
    <p:sldId id="265" r:id="rId14"/>
    <p:sldId id="271" r:id="rId15"/>
    <p:sldId id="272" r:id="rId16"/>
    <p:sldId id="273" r:id="rId17"/>
    <p:sldId id="274" r:id="rId18"/>
    <p:sldId id="276" r:id="rId19"/>
    <p:sldId id="277" r:id="rId20"/>
    <p:sldId id="286" r:id="rId21"/>
    <p:sldId id="320" r:id="rId22"/>
    <p:sldId id="284" r:id="rId23"/>
    <p:sldId id="281" r:id="rId24"/>
    <p:sldId id="282" r:id="rId25"/>
    <p:sldId id="283" r:id="rId26"/>
    <p:sldId id="279" r:id="rId27"/>
    <p:sldId id="280" r:id="rId28"/>
    <p:sldId id="288" r:id="rId29"/>
    <p:sldId id="289" r:id="rId30"/>
    <p:sldId id="290" r:id="rId31"/>
    <p:sldId id="291" r:id="rId32"/>
    <p:sldId id="322" r:id="rId33"/>
    <p:sldId id="292" r:id="rId34"/>
    <p:sldId id="287" r:id="rId35"/>
    <p:sldId id="293" r:id="rId36"/>
    <p:sldId id="295" r:id="rId37"/>
    <p:sldId id="296" r:id="rId38"/>
    <p:sldId id="297" r:id="rId39"/>
    <p:sldId id="298" r:id="rId40"/>
    <p:sldId id="299" r:id="rId41"/>
    <p:sldId id="300" r:id="rId42"/>
    <p:sldId id="321" r:id="rId43"/>
    <p:sldId id="301" r:id="rId44"/>
    <p:sldId id="302" r:id="rId45"/>
    <p:sldId id="303" r:id="rId46"/>
    <p:sldId id="304" r:id="rId47"/>
    <p:sldId id="306" r:id="rId48"/>
    <p:sldId id="307" r:id="rId49"/>
    <p:sldId id="308" r:id="rId50"/>
    <p:sldId id="309" r:id="rId51"/>
    <p:sldId id="312" r:id="rId52"/>
    <p:sldId id="314" r:id="rId53"/>
    <p:sldId id="313" r:id="rId54"/>
    <p:sldId id="310" r:id="rId55"/>
    <p:sldId id="315" r:id="rId56"/>
    <p:sldId id="316" r:id="rId57"/>
    <p:sldId id="317" r:id="rId58"/>
    <p:sldId id="318" r:id="rId59"/>
    <p:sldId id="31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3500" autoAdjust="0"/>
  </p:normalViewPr>
  <p:slideViewPr>
    <p:cSldViewPr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57749-3257-4146-997B-86D2182753FF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70DDB-BD7A-4EA3-81DB-882983F72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3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70DDB-BD7A-4EA3-81DB-882983F7239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95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02756" indent="-270291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081164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513629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4pPr>
            <a:lvl5pPr marL="1946095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378560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811026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243491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675957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E6BD5DBB-4614-49F7-A4A9-C39F063EC012}" type="slidenum">
              <a:rPr lang="ar-SA" sz="1200" u="none">
                <a:solidFill>
                  <a:schemeClr val="tx1"/>
                </a:solidFill>
                <a:latin typeface="Aban" pitchFamily="2" charset="-78"/>
                <a:cs typeface="Aban" pitchFamily="2" charset="-78"/>
              </a:rPr>
              <a:pPr eaLnBrk="1" hangingPunct="1"/>
              <a:t>44</a:t>
            </a:fld>
            <a:endParaRPr lang="en-US" sz="1200" u="none">
              <a:solidFill>
                <a:schemeClr val="tx1"/>
              </a:solidFill>
              <a:latin typeface="Aban" pitchFamily="2" charset="-78"/>
              <a:cs typeface="Aban" pitchFamily="2" charset="-78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571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02756" indent="-270291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081164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513629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4pPr>
            <a:lvl5pPr marL="1946095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378560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811026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243491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675957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732D6BB-4562-4241-AE64-D92CE73547DE}" type="slidenum">
              <a:rPr lang="ar-SA" sz="1200" u="none">
                <a:solidFill>
                  <a:schemeClr val="tx1"/>
                </a:solidFill>
                <a:latin typeface="Aban" pitchFamily="2" charset="-78"/>
                <a:cs typeface="Aban" pitchFamily="2" charset="-78"/>
              </a:rPr>
              <a:pPr eaLnBrk="1" hangingPunct="1"/>
              <a:t>46</a:t>
            </a:fld>
            <a:endParaRPr lang="en-US" sz="1200" u="none">
              <a:solidFill>
                <a:schemeClr val="tx1"/>
              </a:solidFill>
              <a:latin typeface="Aban" pitchFamily="2" charset="-78"/>
              <a:cs typeface="Aban" pitchFamily="2" charset="-7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8130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02756" indent="-270291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081164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513629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4pPr>
            <a:lvl5pPr marL="1946095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378560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811026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243491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675957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FC974B10-9DB0-4C90-9398-E2D942544846}" type="slidenum">
              <a:rPr lang="ar-SA" sz="1200" u="none">
                <a:solidFill>
                  <a:schemeClr val="tx1"/>
                </a:solidFill>
                <a:latin typeface="Aban" pitchFamily="2" charset="-78"/>
                <a:cs typeface="Aban" pitchFamily="2" charset="-78"/>
              </a:rPr>
              <a:pPr eaLnBrk="1" hangingPunct="1"/>
              <a:t>48</a:t>
            </a:fld>
            <a:endParaRPr lang="en-US" sz="1200" u="none">
              <a:solidFill>
                <a:schemeClr val="tx1"/>
              </a:solidFill>
              <a:latin typeface="Aban" pitchFamily="2" charset="-78"/>
              <a:cs typeface="Aban" pitchFamily="2" charset="-78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5346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02756" indent="-270291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081164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513629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4pPr>
            <a:lvl5pPr marL="1946095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378560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811026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243491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675957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4B970DBA-0DAA-40F0-BBF3-CD8D767AC833}" type="slidenum">
              <a:rPr lang="ar-SA" sz="1200" u="none">
                <a:solidFill>
                  <a:schemeClr val="tx1"/>
                </a:solidFill>
                <a:latin typeface="Aban" pitchFamily="2" charset="-78"/>
                <a:cs typeface="Aban" pitchFamily="2" charset="-78"/>
              </a:rPr>
              <a:pPr eaLnBrk="1" hangingPunct="1"/>
              <a:t>33</a:t>
            </a:fld>
            <a:endParaRPr lang="en-US" sz="1200" u="none">
              <a:solidFill>
                <a:schemeClr val="tx1"/>
              </a:solidFill>
              <a:latin typeface="Aban" pitchFamily="2" charset="-78"/>
              <a:cs typeface="Aban" pitchFamily="2" charset="-7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4306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02756" indent="-270291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081164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513629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4pPr>
            <a:lvl5pPr marL="1946095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378560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811026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243491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675957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A6ECDF0-AACD-4EBA-92B2-06361A1EF323}" type="slidenum">
              <a:rPr lang="ar-SA" sz="1200" u="none">
                <a:solidFill>
                  <a:schemeClr val="tx1"/>
                </a:solidFill>
                <a:latin typeface="Aban" pitchFamily="2" charset="-78"/>
                <a:cs typeface="Aban" pitchFamily="2" charset="-78"/>
              </a:rPr>
              <a:pPr eaLnBrk="1" hangingPunct="1"/>
              <a:t>35</a:t>
            </a:fld>
            <a:endParaRPr lang="en-US" sz="1200" u="none">
              <a:solidFill>
                <a:schemeClr val="tx1"/>
              </a:solidFill>
              <a:latin typeface="Aban" pitchFamily="2" charset="-78"/>
              <a:cs typeface="Aban" pitchFamily="2" charset="-7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69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02756" indent="-270291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081164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513629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4pPr>
            <a:lvl5pPr marL="1946095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378560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811026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243491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675957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F395555-0956-4D06-BCAB-70AF20C25001}" type="slidenum">
              <a:rPr lang="ar-SA" sz="1200" u="none">
                <a:solidFill>
                  <a:schemeClr val="tx1"/>
                </a:solidFill>
                <a:latin typeface="Aban" pitchFamily="2" charset="-78"/>
                <a:cs typeface="Aban" pitchFamily="2" charset="-78"/>
              </a:rPr>
              <a:pPr eaLnBrk="1" hangingPunct="1"/>
              <a:t>36</a:t>
            </a:fld>
            <a:endParaRPr lang="en-US" sz="1200" u="none">
              <a:solidFill>
                <a:schemeClr val="tx1"/>
              </a:solidFill>
              <a:latin typeface="Aban" pitchFamily="2" charset="-78"/>
              <a:cs typeface="Aban" pitchFamily="2" charset="-7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031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02756" indent="-270291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081164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513629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4pPr>
            <a:lvl5pPr marL="1946095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378560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811026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243491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675957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253D10F8-FD70-4D51-BC7B-408D65B0A71C}" type="slidenum">
              <a:rPr lang="ar-SA" sz="1200" u="none">
                <a:solidFill>
                  <a:schemeClr val="tx1"/>
                </a:solidFill>
                <a:latin typeface="Aban" pitchFamily="2" charset="-78"/>
                <a:cs typeface="Aban" pitchFamily="2" charset="-78"/>
              </a:rPr>
              <a:pPr eaLnBrk="1" hangingPunct="1"/>
              <a:t>37</a:t>
            </a:fld>
            <a:endParaRPr lang="en-US" sz="1200" u="none">
              <a:solidFill>
                <a:schemeClr val="tx1"/>
              </a:solidFill>
              <a:latin typeface="Aban" pitchFamily="2" charset="-78"/>
              <a:cs typeface="Aban" pitchFamily="2" charset="-7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9594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02756" indent="-270291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081164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513629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4pPr>
            <a:lvl5pPr marL="1946095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378560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811026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243491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675957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63AA20EC-67FC-4019-8657-F2E77FD5DCF5}" type="slidenum">
              <a:rPr lang="ar-SA" sz="1200" u="none">
                <a:solidFill>
                  <a:schemeClr val="tx1"/>
                </a:solidFill>
                <a:latin typeface="Aban" pitchFamily="2" charset="-78"/>
                <a:cs typeface="Aban" pitchFamily="2" charset="-78"/>
              </a:rPr>
              <a:pPr eaLnBrk="1" hangingPunct="1"/>
              <a:t>38</a:t>
            </a:fld>
            <a:endParaRPr lang="en-US" sz="1200" u="none">
              <a:solidFill>
                <a:schemeClr val="tx1"/>
              </a:solidFill>
              <a:latin typeface="Aban" pitchFamily="2" charset="-78"/>
              <a:cs typeface="Aban" pitchFamily="2" charset="-78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6795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02756" indent="-270291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081164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513629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4pPr>
            <a:lvl5pPr marL="1946095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378560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811026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243491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675957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22EC276E-404F-4A8A-897C-047FFA7D46CA}" type="slidenum">
              <a:rPr lang="ar-SA" sz="1200" u="none">
                <a:solidFill>
                  <a:schemeClr val="tx1"/>
                </a:solidFill>
                <a:latin typeface="Aban" pitchFamily="2" charset="-78"/>
                <a:cs typeface="Aban" pitchFamily="2" charset="-78"/>
              </a:rPr>
              <a:pPr eaLnBrk="1" hangingPunct="1"/>
              <a:t>39</a:t>
            </a:fld>
            <a:endParaRPr lang="en-US" sz="1200" u="none">
              <a:solidFill>
                <a:schemeClr val="tx1"/>
              </a:solidFill>
              <a:latin typeface="Aban" pitchFamily="2" charset="-78"/>
              <a:cs typeface="Aban" pitchFamily="2" charset="-7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3219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02756" indent="-270291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081164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513629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4pPr>
            <a:lvl5pPr marL="1946095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378560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811026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243491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675957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932C7359-EF95-416B-94F9-3F07EAE92EB0}" type="slidenum">
              <a:rPr lang="ar-SA" sz="1200" u="none">
                <a:solidFill>
                  <a:schemeClr val="tx1"/>
                </a:solidFill>
                <a:latin typeface="Aban" pitchFamily="2" charset="-78"/>
                <a:cs typeface="Aban" pitchFamily="2" charset="-78"/>
              </a:rPr>
              <a:pPr eaLnBrk="1" hangingPunct="1"/>
              <a:t>40</a:t>
            </a:fld>
            <a:endParaRPr lang="en-US" sz="1200" u="none">
              <a:solidFill>
                <a:schemeClr val="tx1"/>
              </a:solidFill>
              <a:latin typeface="Aban" pitchFamily="2" charset="-78"/>
              <a:cs typeface="Aban" pitchFamily="2" charset="-78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334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02756" indent="-270291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081164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513629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4pPr>
            <a:lvl5pPr marL="1946095" indent="-216233" defTabSz="937009" eaLnBrk="0" hangingPunct="0"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378560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811026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243491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675957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5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3A035D20-1670-4289-9236-98EF8F89909B}" type="slidenum">
              <a:rPr lang="ar-SA" sz="1200" u="none">
                <a:solidFill>
                  <a:schemeClr val="tx1"/>
                </a:solidFill>
                <a:latin typeface="Aban" pitchFamily="2" charset="-78"/>
                <a:cs typeface="Aban" pitchFamily="2" charset="-78"/>
              </a:rPr>
              <a:pPr eaLnBrk="1" hangingPunct="1"/>
              <a:t>43</a:t>
            </a:fld>
            <a:endParaRPr lang="en-US" sz="1200" u="none">
              <a:solidFill>
                <a:schemeClr val="tx1"/>
              </a:solidFill>
              <a:latin typeface="Aban" pitchFamily="2" charset="-78"/>
              <a:cs typeface="Aban" pitchFamily="2" charset="-78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185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9FF0-63C1-489F-8146-04B3561BFEEE}" type="datetime1">
              <a:rPr lang="en-US" smtClean="0"/>
              <a:t>1/14/2021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2AC30FA-DEF7-454E-998E-CAFEE5908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3500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5C2D-6867-4F7B-AE49-94389C12CADE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9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C17-7096-489D-82A5-341E20938B39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5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C17E8-1508-4AC5-AC1B-91DE667B6BB2}" type="datetime1">
              <a:rPr lang="en-US" altLang="en-US" smtClean="0"/>
              <a:t>1/14/2021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Dudhmale M.N.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AFECD-77E8-48DC-9323-A454C225D96C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34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3D6A3-AC1B-4A5E-A8CC-2C2D1EB3840B}" type="datetime1">
              <a:rPr lang="en-US" altLang="en-US" smtClean="0"/>
              <a:t>1/14/2021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Dudhmale M.N.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F78C4-BA5C-4225-ABAD-9365F1E11B29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30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79C2F-5630-41E6-9A64-FA671E20A9BD}" type="datetime1">
              <a:rPr lang="en-US" altLang="en-US" smtClean="0"/>
              <a:t>1/14/2021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Dudhmale M.N.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C8BB8-D76E-4376-9F7E-12B20912C766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3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7D49-CEF5-4105-8C0B-8BD619AFA413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0195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331B-A88C-4954-ADB9-9F345BE701B9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2AC30FA-DEF7-454E-998E-CAFEE5908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72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3B52-48E8-449F-8750-6F32725539B2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277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E364-7327-47B1-AA4C-5F6642834384}" type="datetime1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581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09D8-EF08-45DF-B970-85C429BD550F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0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9708-CF6B-45C1-B826-7D2457CCE29E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1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2A6D-A53A-4337-B70A-8DF9CA40D617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3833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D780-477E-418E-8729-173A264D30E3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2AC30FA-DEF7-454E-998E-CAFEE5908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0283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8530BA-E7AA-42DC-AF86-F89A3B4382F0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2AC30FA-DEF7-454E-998E-CAFEE5908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4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0.png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9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4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8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1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8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61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3828788"/>
            <a:ext cx="6400800" cy="1012560"/>
          </a:xfrm>
        </p:spPr>
        <p:txBody>
          <a:bodyPr/>
          <a:lstStyle/>
          <a:p>
            <a:r>
              <a:rPr lang="en-US" dirty="0" err="1" smtClean="0"/>
              <a:t>Dudhmale</a:t>
            </a:r>
            <a:r>
              <a:rPr lang="en-US" dirty="0" smtClean="0"/>
              <a:t> M.N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4BFB-9B38-4139-A16A-FBC5B521F91B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fld id="{52AC30FA-DEF7-454E-998E-CAFEE59085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904" y="1499097"/>
            <a:ext cx="8122096" cy="164187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Calibri "/>
              </a:rPr>
              <a:t>Unit 3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alibri "/>
                <a:cs typeface="Calibri Light" panose="020F0302020204030204" pitchFamily="34" charset="0"/>
              </a:rPr>
              <a:t>Overview of Transformation</a:t>
            </a:r>
            <a:endParaRPr lang="en-US" b="1" dirty="0">
              <a:latin typeface="Calibri 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4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Exercise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6CC9-19D1-408A-8393-D9158819C673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Translate a polygon with coordinates A(2,5), B (7, 10), and C (10, 2) by 3 units in x direction and 4 units in y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9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Rotation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2F5-C36B-4312-AE69-0710D400EFCF}" type="datetime1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Rotation transformation reposition an object along </a:t>
            </a:r>
            <a:r>
              <a:rPr lang="en-US" dirty="0"/>
              <a:t>a circular path in the </a:t>
            </a:r>
            <a:r>
              <a:rPr lang="en-US" dirty="0" err="1" smtClean="0"/>
              <a:t>xy</a:t>
            </a:r>
            <a:r>
              <a:rPr lang="en-US" dirty="0" smtClean="0"/>
              <a:t> plane.</a:t>
            </a:r>
          </a:p>
          <a:p>
            <a:r>
              <a:rPr lang="en-US" dirty="0"/>
              <a:t>The rotation is performed </a:t>
            </a:r>
            <a:r>
              <a:rPr lang="en-US" dirty="0" smtClean="0"/>
              <a:t>with certain </a:t>
            </a:r>
            <a:r>
              <a:rPr lang="en-US" dirty="0"/>
              <a:t>angle θ, known as rotation angle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836432"/>
            <a:ext cx="33718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4191000"/>
            <a:ext cx="273985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 = r </a:t>
            </a:r>
            <a:r>
              <a:rPr lang="en-US" sz="2800" dirty="0" err="1" smtClean="0">
                <a:latin typeface="+mj-lt"/>
              </a:rPr>
              <a:t>cos</a:t>
            </a:r>
            <a:r>
              <a:rPr lang="en-US" sz="2800" dirty="0" smtClean="0">
                <a:latin typeface="+mj-lt"/>
              </a:rPr>
              <a:t> </a:t>
            </a:r>
            <a:r>
              <a:rPr lang="el-GR" sz="2800" dirty="0" smtClean="0"/>
              <a:t>ϕ</a:t>
            </a:r>
            <a:endParaRPr lang="en-US" sz="2800" dirty="0" smtClean="0"/>
          </a:p>
          <a:p>
            <a:r>
              <a:rPr lang="en-US" sz="2800" dirty="0" smtClean="0">
                <a:latin typeface="+mj-lt"/>
              </a:rPr>
              <a:t>y = r sin </a:t>
            </a:r>
            <a:r>
              <a:rPr lang="el-GR" sz="2800" dirty="0" smtClean="0"/>
              <a:t>ϕ</a:t>
            </a:r>
            <a:endParaRPr lang="en-US" sz="2800" dirty="0" smtClean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x’ = r </a:t>
            </a:r>
            <a:r>
              <a:rPr lang="en-US" sz="2800" dirty="0" err="1" smtClean="0">
                <a:latin typeface="+mj-lt"/>
              </a:rPr>
              <a:t>cos</a:t>
            </a:r>
            <a:r>
              <a:rPr lang="en-US" sz="2800" dirty="0" smtClean="0">
                <a:latin typeface="+mj-lt"/>
              </a:rPr>
              <a:t> (</a:t>
            </a:r>
            <a:r>
              <a:rPr lang="el-GR" sz="3200" dirty="0" smtClean="0"/>
              <a:t>ϕ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+mj-lt"/>
              </a:rPr>
              <a:t>+ </a:t>
            </a:r>
            <a:r>
              <a:rPr lang="el-GR" sz="3200" dirty="0" smtClean="0">
                <a:latin typeface="+mj-lt"/>
              </a:rPr>
              <a:t>θ</a:t>
            </a:r>
            <a:r>
              <a:rPr lang="en-US" sz="2800" dirty="0" smtClean="0">
                <a:latin typeface="+mj-lt"/>
              </a:rPr>
              <a:t>)</a:t>
            </a:r>
          </a:p>
          <a:p>
            <a:r>
              <a:rPr lang="en-US" sz="2800" dirty="0" smtClean="0">
                <a:latin typeface="+mj-lt"/>
              </a:rPr>
              <a:t>y’ = r sin </a:t>
            </a:r>
            <a:r>
              <a:rPr lang="en-US" sz="2400" dirty="0" smtClean="0">
                <a:latin typeface="+mj-lt"/>
              </a:rPr>
              <a:t>(</a:t>
            </a:r>
            <a:r>
              <a:rPr lang="el-GR" sz="3200" dirty="0" smtClean="0"/>
              <a:t>ϕ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+mj-lt"/>
              </a:rPr>
              <a:t> + </a:t>
            </a:r>
            <a:r>
              <a:rPr lang="el-GR" sz="3200" dirty="0" smtClean="0">
                <a:latin typeface="+mj-lt"/>
              </a:rPr>
              <a:t>θ</a:t>
            </a:r>
            <a:r>
              <a:rPr lang="en-US" sz="2400" dirty="0" smtClean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6196" y="5867400"/>
            <a:ext cx="410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 smtClean="0"/>
              <a:t>ᶲ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3836432"/>
            <a:ext cx="37052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56114" y="5801380"/>
            <a:ext cx="300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800" dirty="0" smtClean="0"/>
              <a:t>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7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Cont</a:t>
            </a:r>
            <a:r>
              <a:rPr lang="en-US" dirty="0" smtClean="0">
                <a:solidFill>
                  <a:sysClr val="windowText" lastClr="000000"/>
                </a:solidFill>
              </a:rPr>
              <a:t>….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041-B5CD-4FF5-A576-914886C115BC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x</a:t>
            </a:r>
            <a:r>
              <a:rPr lang="en-US" dirty="0">
                <a:latin typeface="+mj-lt"/>
              </a:rPr>
              <a:t>’</a:t>
            </a:r>
            <a:r>
              <a:rPr lang="en-US" dirty="0" smtClean="0">
                <a:latin typeface="+mj-lt"/>
              </a:rPr>
              <a:t> = r </a:t>
            </a:r>
            <a:r>
              <a:rPr lang="en-US" dirty="0" err="1" smtClean="0">
                <a:latin typeface="+mj-lt"/>
              </a:rPr>
              <a:t>cos</a:t>
            </a:r>
            <a:r>
              <a:rPr lang="en-US" dirty="0" smtClean="0">
                <a:latin typeface="+mj-lt"/>
              </a:rPr>
              <a:t> (</a:t>
            </a:r>
            <a:r>
              <a:rPr lang="el-GR" dirty="0" smtClean="0"/>
              <a:t>ϕ</a:t>
            </a:r>
            <a:r>
              <a:rPr lang="en-US" dirty="0" smtClean="0">
                <a:latin typeface="+mj-lt"/>
              </a:rPr>
              <a:t> + </a:t>
            </a:r>
            <a:r>
              <a:rPr lang="el-GR" dirty="0" smtClean="0">
                <a:latin typeface="+mj-lt"/>
              </a:rPr>
              <a:t>θ</a:t>
            </a:r>
            <a:r>
              <a:rPr lang="en-US" dirty="0" smtClean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y</a:t>
            </a:r>
            <a:r>
              <a:rPr lang="en-US" dirty="0">
                <a:latin typeface="+mj-lt"/>
              </a:rPr>
              <a:t>’</a:t>
            </a:r>
            <a:r>
              <a:rPr lang="en-US" dirty="0" smtClean="0">
                <a:latin typeface="+mj-lt"/>
              </a:rPr>
              <a:t> = r sin (</a:t>
            </a:r>
            <a:r>
              <a:rPr lang="el-GR" dirty="0" smtClean="0"/>
              <a:t>ϕ</a:t>
            </a:r>
            <a:r>
              <a:rPr lang="en-US" dirty="0" smtClean="0">
                <a:latin typeface="+mj-lt"/>
              </a:rPr>
              <a:t> + </a:t>
            </a:r>
            <a:r>
              <a:rPr lang="el-GR" dirty="0" smtClean="0">
                <a:latin typeface="+mj-lt"/>
              </a:rPr>
              <a:t>θ</a:t>
            </a:r>
            <a:r>
              <a:rPr lang="en-US" dirty="0" smtClean="0">
                <a:latin typeface="+mj-lt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x</a:t>
            </a:r>
            <a:r>
              <a:rPr lang="en-US" dirty="0">
                <a:latin typeface="+mj-lt"/>
              </a:rPr>
              <a:t>’</a:t>
            </a:r>
            <a:r>
              <a:rPr lang="en-US" dirty="0" smtClean="0">
                <a:latin typeface="+mj-lt"/>
              </a:rPr>
              <a:t> = r </a:t>
            </a:r>
            <a:r>
              <a:rPr lang="en-US" dirty="0" err="1" smtClean="0">
                <a:latin typeface="+mj-lt"/>
              </a:rPr>
              <a:t>cos</a:t>
            </a:r>
            <a:r>
              <a:rPr lang="en-US" dirty="0" smtClean="0">
                <a:latin typeface="+mj-lt"/>
              </a:rPr>
              <a:t> </a:t>
            </a:r>
            <a:r>
              <a:rPr lang="el-GR" dirty="0" smtClean="0"/>
              <a:t>ϕ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cos</a:t>
            </a:r>
            <a:r>
              <a:rPr lang="en-US" dirty="0" smtClean="0">
                <a:latin typeface="+mj-lt"/>
              </a:rPr>
              <a:t> </a:t>
            </a:r>
            <a:r>
              <a:rPr lang="el-GR" dirty="0" smtClean="0">
                <a:latin typeface="+mj-lt"/>
              </a:rPr>
              <a:t>θ</a:t>
            </a:r>
            <a:r>
              <a:rPr lang="en-US" dirty="0" smtClean="0">
                <a:latin typeface="+mj-lt"/>
              </a:rPr>
              <a:t> – r sin </a:t>
            </a:r>
            <a:r>
              <a:rPr lang="el-GR" dirty="0" smtClean="0"/>
              <a:t>ϕ</a:t>
            </a:r>
            <a:r>
              <a:rPr lang="en-US" dirty="0" smtClean="0">
                <a:latin typeface="+mj-lt"/>
              </a:rPr>
              <a:t> sin </a:t>
            </a:r>
            <a:r>
              <a:rPr lang="el-GR" dirty="0" smtClean="0">
                <a:latin typeface="+mj-lt"/>
              </a:rPr>
              <a:t>θ</a:t>
            </a:r>
            <a:r>
              <a:rPr lang="en-US" dirty="0" smtClean="0">
                <a:latin typeface="+mj-lt"/>
              </a:rPr>
              <a:t> 	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- </a:t>
            </a:r>
            <a:r>
              <a:rPr lang="en-US" sz="2600" dirty="0" smtClean="0">
                <a:latin typeface="+mj-lt"/>
              </a:rPr>
              <a:t>since </a:t>
            </a:r>
            <a:r>
              <a:rPr lang="en-US" sz="2400" dirty="0" err="1" smtClean="0">
                <a:latin typeface="+mj-lt"/>
              </a:rPr>
              <a:t>cos</a:t>
            </a:r>
            <a:r>
              <a:rPr lang="en-US" sz="2400" dirty="0" smtClean="0">
                <a:latin typeface="+mj-lt"/>
              </a:rPr>
              <a:t> (A+B)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y’ = r </a:t>
            </a:r>
            <a:r>
              <a:rPr lang="en-US" dirty="0" err="1" smtClean="0">
                <a:latin typeface="+mj-lt"/>
              </a:rPr>
              <a:t>cos</a:t>
            </a:r>
            <a:r>
              <a:rPr lang="en-US" dirty="0" smtClean="0">
                <a:latin typeface="+mj-lt"/>
              </a:rPr>
              <a:t> </a:t>
            </a:r>
            <a:r>
              <a:rPr lang="el-GR" dirty="0" smtClean="0"/>
              <a:t>ϕ</a:t>
            </a:r>
            <a:r>
              <a:rPr lang="en-US" dirty="0" smtClean="0">
                <a:latin typeface="+mj-lt"/>
              </a:rPr>
              <a:t> sin </a:t>
            </a:r>
            <a:r>
              <a:rPr lang="el-GR" dirty="0" smtClean="0">
                <a:latin typeface="+mj-lt"/>
              </a:rPr>
              <a:t>θ</a:t>
            </a:r>
            <a:r>
              <a:rPr lang="en-US" dirty="0" smtClean="0">
                <a:latin typeface="+mj-lt"/>
              </a:rPr>
              <a:t> + r sin </a:t>
            </a:r>
            <a:r>
              <a:rPr lang="el-GR" dirty="0" smtClean="0"/>
              <a:t>ϕ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cos</a:t>
            </a:r>
            <a:r>
              <a:rPr lang="en-US" dirty="0" smtClean="0">
                <a:latin typeface="+mj-lt"/>
              </a:rPr>
              <a:t> </a:t>
            </a:r>
            <a:r>
              <a:rPr lang="el-GR" dirty="0" smtClean="0">
                <a:latin typeface="+mj-lt"/>
              </a:rPr>
              <a:t>θ</a:t>
            </a:r>
            <a:r>
              <a:rPr lang="en-US" dirty="0" smtClean="0">
                <a:latin typeface="+mj-lt"/>
              </a:rPr>
              <a:t> 	   - </a:t>
            </a:r>
            <a:r>
              <a:rPr lang="en-US" sz="2400" dirty="0" smtClean="0">
                <a:latin typeface="+mj-lt"/>
              </a:rPr>
              <a:t>since sin (A+B)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x’ = x </a:t>
            </a:r>
            <a:r>
              <a:rPr lang="en-US" dirty="0" err="1" smtClean="0">
                <a:latin typeface="+mj-lt"/>
              </a:rPr>
              <a:t>cos</a:t>
            </a:r>
            <a:r>
              <a:rPr lang="en-US" dirty="0" smtClean="0">
                <a:latin typeface="+mj-lt"/>
              </a:rPr>
              <a:t> </a:t>
            </a:r>
            <a:r>
              <a:rPr lang="el-GR" dirty="0" smtClean="0">
                <a:latin typeface="+mj-lt"/>
              </a:rPr>
              <a:t>θ</a:t>
            </a:r>
            <a:r>
              <a:rPr lang="en-US" dirty="0" smtClean="0">
                <a:latin typeface="+mj-lt"/>
              </a:rPr>
              <a:t> – y sin </a:t>
            </a:r>
            <a:r>
              <a:rPr lang="el-GR" dirty="0" smtClean="0">
                <a:latin typeface="+mj-lt"/>
              </a:rPr>
              <a:t>θ</a:t>
            </a:r>
            <a:r>
              <a:rPr lang="en-US" dirty="0" smtClean="0">
                <a:latin typeface="+mj-lt"/>
              </a:rPr>
              <a:t> 	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y’ = x sin </a:t>
            </a:r>
            <a:r>
              <a:rPr lang="el-GR" dirty="0" smtClean="0">
                <a:latin typeface="+mj-lt"/>
              </a:rPr>
              <a:t>θ</a:t>
            </a:r>
            <a:r>
              <a:rPr lang="en-US" dirty="0" smtClean="0">
                <a:latin typeface="+mj-lt"/>
              </a:rPr>
              <a:t> + y </a:t>
            </a:r>
            <a:r>
              <a:rPr lang="en-US" dirty="0" err="1" smtClean="0">
                <a:latin typeface="+mj-lt"/>
              </a:rPr>
              <a:t>cos</a:t>
            </a:r>
            <a:r>
              <a:rPr lang="en-US" dirty="0" smtClean="0">
                <a:latin typeface="+mj-lt"/>
              </a:rPr>
              <a:t> </a:t>
            </a:r>
            <a:r>
              <a:rPr lang="el-GR" dirty="0" smtClean="0">
                <a:latin typeface="+mj-lt"/>
              </a:rPr>
              <a:t>θ</a:t>
            </a:r>
            <a:r>
              <a:rPr lang="en-US" dirty="0" smtClean="0">
                <a:latin typeface="+mj-lt"/>
              </a:rPr>
              <a:t> 	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508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Rotation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FF8E-7DD5-4F0F-ACC1-63811B1E157C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Matrix Form 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latin typeface="+mj-lt"/>
                  </a:rPr>
                  <a:t>		P’ = R . P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" name="Oval 40"/>
          <p:cNvSpPr>
            <a:spLocks noChangeAspect="1" noChangeArrowheads="1"/>
          </p:cNvSpPr>
          <p:nvPr/>
        </p:nvSpPr>
        <p:spPr bwMode="auto">
          <a:xfrm>
            <a:off x="6477000" y="30480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Oval 39"/>
          <p:cNvSpPr>
            <a:spLocks noChangeAspect="1" noChangeArrowheads="1"/>
          </p:cNvSpPr>
          <p:nvPr/>
        </p:nvSpPr>
        <p:spPr bwMode="auto">
          <a:xfrm>
            <a:off x="6096000" y="2743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Oval 38"/>
          <p:cNvSpPr>
            <a:spLocks noChangeAspect="1" noChangeArrowheads="1"/>
          </p:cNvSpPr>
          <p:nvPr/>
        </p:nvSpPr>
        <p:spPr bwMode="auto">
          <a:xfrm>
            <a:off x="6858000" y="3505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95436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Rotation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3E46-35EB-4590-B6FC-0AF28615AC36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81000" y="1066800"/>
            <a:ext cx="4191000" cy="4953000"/>
          </a:xfrm>
          <a:noFill/>
          <a:ln/>
        </p:spPr>
        <p:txBody>
          <a:bodyPr>
            <a:noAutofit/>
          </a:bodyPr>
          <a:lstStyle/>
          <a:p>
            <a:r>
              <a:rPr lang="en-US" dirty="0"/>
              <a:t>A rotation repositions all points in an object along a circular path in the plane centered at the pivot point.</a:t>
            </a:r>
          </a:p>
          <a:p>
            <a:r>
              <a:rPr lang="en-US" dirty="0" smtClean="0"/>
              <a:t>First</a:t>
            </a:r>
            <a:r>
              <a:rPr lang="en-US" dirty="0"/>
              <a:t>, we’ll assume the pivot is at the origin.</a:t>
            </a:r>
          </a:p>
          <a:p>
            <a:pPr>
              <a:buFontTx/>
              <a:buNone/>
            </a:pPr>
            <a:endParaRPr lang="en-US" dirty="0"/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4953000" y="1905000"/>
            <a:ext cx="3276600" cy="3048000"/>
            <a:chOff x="3120" y="1200"/>
            <a:chExt cx="2064" cy="1920"/>
          </a:xfrm>
        </p:grpSpPr>
        <p:grpSp>
          <p:nvGrpSpPr>
            <p:cNvPr id="12294" name="Group 6"/>
            <p:cNvGrpSpPr>
              <a:grpSpLocks/>
            </p:cNvGrpSpPr>
            <p:nvPr/>
          </p:nvGrpSpPr>
          <p:grpSpPr bwMode="auto">
            <a:xfrm>
              <a:off x="3120" y="1200"/>
              <a:ext cx="2064" cy="1920"/>
              <a:chOff x="3120" y="1200"/>
              <a:chExt cx="2064" cy="1920"/>
            </a:xfrm>
          </p:grpSpPr>
          <p:sp>
            <p:nvSpPr>
              <p:cNvPr id="12295" name="Line 7"/>
              <p:cNvSpPr>
                <a:spLocks noChangeShapeType="1"/>
              </p:cNvSpPr>
              <p:nvPr/>
            </p:nvSpPr>
            <p:spPr bwMode="auto">
              <a:xfrm>
                <a:off x="3120" y="1200"/>
                <a:ext cx="0" cy="19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6" name="Line 8"/>
              <p:cNvSpPr>
                <a:spLocks noChangeShapeType="1"/>
              </p:cNvSpPr>
              <p:nvPr/>
            </p:nvSpPr>
            <p:spPr bwMode="auto">
              <a:xfrm>
                <a:off x="3120" y="312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331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3504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369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3888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408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427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>
              <a:off x="4464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>
              <a:off x="46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4848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>
              <a:off x="504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3120" y="292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>
              <a:off x="3120" y="273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21"/>
            <p:cNvSpPr>
              <a:spLocks noChangeShapeType="1"/>
            </p:cNvSpPr>
            <p:nvPr/>
          </p:nvSpPr>
          <p:spPr bwMode="auto">
            <a:xfrm>
              <a:off x="3120" y="254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22"/>
            <p:cNvSpPr>
              <a:spLocks noChangeShapeType="1"/>
            </p:cNvSpPr>
            <p:nvPr/>
          </p:nvSpPr>
          <p:spPr bwMode="auto">
            <a:xfrm>
              <a:off x="3120" y="235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23"/>
            <p:cNvSpPr>
              <a:spLocks noChangeShapeType="1"/>
            </p:cNvSpPr>
            <p:nvPr/>
          </p:nvSpPr>
          <p:spPr bwMode="auto">
            <a:xfrm>
              <a:off x="3120" y="216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24"/>
            <p:cNvSpPr>
              <a:spLocks noChangeShapeType="1"/>
            </p:cNvSpPr>
            <p:nvPr/>
          </p:nvSpPr>
          <p:spPr bwMode="auto">
            <a:xfrm>
              <a:off x="3120" y="19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25"/>
            <p:cNvSpPr>
              <a:spLocks noChangeShapeType="1"/>
            </p:cNvSpPr>
            <p:nvPr/>
          </p:nvSpPr>
          <p:spPr bwMode="auto">
            <a:xfrm>
              <a:off x="3120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>
              <a:off x="3120" y="158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>
              <a:off x="3120" y="13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16" name="Oval 28"/>
          <p:cNvSpPr>
            <a:spLocks noChangeAspect="1" noChangeArrowheads="1"/>
          </p:cNvSpPr>
          <p:nvPr/>
        </p:nvSpPr>
        <p:spPr bwMode="auto">
          <a:xfrm>
            <a:off x="7118350" y="4071938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Oval 29"/>
          <p:cNvSpPr>
            <a:spLocks noChangeAspect="1" noChangeArrowheads="1"/>
          </p:cNvSpPr>
          <p:nvPr/>
        </p:nvSpPr>
        <p:spPr bwMode="auto">
          <a:xfrm>
            <a:off x="5595938" y="2547938"/>
            <a:ext cx="228600" cy="2286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6707188" y="3062288"/>
            <a:ext cx="303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endParaRPr lang="en-US" sz="1800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21" name="Freeform 33"/>
          <p:cNvSpPr>
            <a:spLocks/>
          </p:cNvSpPr>
          <p:nvPr/>
        </p:nvSpPr>
        <p:spPr bwMode="auto">
          <a:xfrm>
            <a:off x="5721350" y="2660650"/>
            <a:ext cx="1524000" cy="1547813"/>
          </a:xfrm>
          <a:custGeom>
            <a:avLst/>
            <a:gdLst>
              <a:gd name="T0" fmla="*/ 960 w 960"/>
              <a:gd name="T1" fmla="*/ 975 h 975"/>
              <a:gd name="T2" fmla="*/ 572 w 960"/>
              <a:gd name="T3" fmla="*/ 340 h 975"/>
              <a:gd name="T4" fmla="*/ 0 w 960"/>
              <a:gd name="T5" fmla="*/ 0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975">
                <a:moveTo>
                  <a:pt x="960" y="975"/>
                </a:moveTo>
                <a:cubicBezTo>
                  <a:pt x="938" y="805"/>
                  <a:pt x="775" y="525"/>
                  <a:pt x="572" y="340"/>
                </a:cubicBezTo>
                <a:cubicBezTo>
                  <a:pt x="369" y="155"/>
                  <a:pt x="184" y="45"/>
                  <a:pt x="0" y="0"/>
                </a:cubicBezTo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 flipV="1">
            <a:off x="4953000" y="4191000"/>
            <a:ext cx="2286000" cy="762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 flipV="1">
            <a:off x="4953000" y="2667000"/>
            <a:ext cx="762000" cy="2286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7086600" y="36988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</a:t>
            </a:r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5486400" y="21336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P’</a:t>
            </a:r>
          </a:p>
        </p:txBody>
      </p:sp>
    </p:spTree>
    <p:extLst>
      <p:ext uri="{BB962C8B-B14F-4D97-AF65-F5344CB8AC3E}">
        <p14:creationId xmlns:p14="http://schemas.microsoft.com/office/powerpoint/2010/main" val="165457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2327" grpId="0" animBg="1"/>
      <p:bldP spid="12326" grpId="0" animBg="1"/>
      <p:bldP spid="12316" grpId="0" animBg="1"/>
      <p:bldP spid="123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65435" y="688929"/>
            <a:ext cx="4419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0" dirty="0"/>
              <a:t>Review Trigonometry</a:t>
            </a:r>
          </a:p>
          <a:p>
            <a:pPr marL="342900" indent="-342900">
              <a:spcBef>
                <a:spcPct val="20000"/>
              </a:spcBef>
            </a:pPr>
            <a:r>
              <a:rPr lang="en-US" b="0" dirty="0"/>
              <a:t>  	=&gt; </a:t>
            </a:r>
            <a:r>
              <a:rPr lang="en-US" b="0" dirty="0" err="1"/>
              <a:t>cos</a:t>
            </a:r>
            <a:r>
              <a:rPr lang="en-US" sz="2800" b="0" dirty="0"/>
              <a:t>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 = x/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r , </a:t>
            </a:r>
            <a:r>
              <a:rPr lang="en-US" b="0" dirty="0">
                <a:cs typeface="Times New Roman" pitchFamily="18" charset="0"/>
                <a:sym typeface="Symbol" pitchFamily="18" charset="2"/>
              </a:rPr>
              <a:t>sin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</a:t>
            </a:r>
            <a:r>
              <a:rPr lang="en-US" b="0" dirty="0">
                <a:cs typeface="Times New Roman" pitchFamily="18" charset="0"/>
                <a:sym typeface="Symbol" pitchFamily="18" charset="2"/>
              </a:rPr>
              <a:t>=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y</a:t>
            </a:r>
            <a:r>
              <a:rPr lang="en-US" b="0" dirty="0">
                <a:cs typeface="Times New Roman" pitchFamily="18" charset="0"/>
                <a:sym typeface="Symbol" pitchFamily="18" charset="2"/>
              </a:rPr>
              <a:t>/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r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= r. </a:t>
            </a:r>
            <a:r>
              <a:rPr lang="en-US" b="0" dirty="0" err="1">
                <a:cs typeface="Times New Roman" pitchFamily="18" charset="0"/>
                <a:sym typeface="Symbol" pitchFamily="18" charset="2"/>
              </a:rPr>
              <a:t>c</a:t>
            </a:r>
            <a:r>
              <a:rPr lang="en-US" b="0" dirty="0" err="1"/>
              <a:t>os</a:t>
            </a:r>
            <a:r>
              <a:rPr lang="en-US" sz="2800" b="0" dirty="0"/>
              <a:t>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, y = </a:t>
            </a:r>
            <a:r>
              <a:rPr lang="en-US" dirty="0" err="1">
                <a:cs typeface="Times New Roman" pitchFamily="18" charset="0"/>
                <a:sym typeface="Symbol" pitchFamily="18" charset="2"/>
              </a:rPr>
              <a:t>r.</a:t>
            </a:r>
            <a:r>
              <a:rPr lang="en-US" b="0" dirty="0" err="1">
                <a:cs typeface="Times New Roman" pitchFamily="18" charset="0"/>
                <a:sym typeface="Symbol" pitchFamily="18" charset="2"/>
              </a:rPr>
              <a:t>sin</a:t>
            </a:r>
            <a:r>
              <a:rPr lang="en-US" b="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b="0" dirty="0"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4953000" y="1905000"/>
            <a:ext cx="3276600" cy="3048000"/>
            <a:chOff x="3120" y="1200"/>
            <a:chExt cx="2064" cy="1920"/>
          </a:xfrm>
        </p:grpSpPr>
        <p:grpSp>
          <p:nvGrpSpPr>
            <p:cNvPr id="13317" name="Group 5"/>
            <p:cNvGrpSpPr>
              <a:grpSpLocks/>
            </p:cNvGrpSpPr>
            <p:nvPr/>
          </p:nvGrpSpPr>
          <p:grpSpPr bwMode="auto">
            <a:xfrm>
              <a:off x="3120" y="1200"/>
              <a:ext cx="2064" cy="1920"/>
              <a:chOff x="3120" y="1200"/>
              <a:chExt cx="2064" cy="1920"/>
            </a:xfrm>
          </p:grpSpPr>
          <p:sp>
            <p:nvSpPr>
              <p:cNvPr id="13318" name="Line 6"/>
              <p:cNvSpPr>
                <a:spLocks noChangeShapeType="1"/>
              </p:cNvSpPr>
              <p:nvPr/>
            </p:nvSpPr>
            <p:spPr bwMode="auto">
              <a:xfrm>
                <a:off x="3120" y="1200"/>
                <a:ext cx="0" cy="19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9" name="Line 7"/>
              <p:cNvSpPr>
                <a:spLocks noChangeShapeType="1"/>
              </p:cNvSpPr>
              <p:nvPr/>
            </p:nvSpPr>
            <p:spPr bwMode="auto">
              <a:xfrm>
                <a:off x="3120" y="312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331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3504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369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3888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>
              <a:off x="408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>
              <a:off x="427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4464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>
              <a:off x="46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4848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504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3120" y="292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3120" y="273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3120" y="254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3120" y="235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3120" y="216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>
              <a:off x="3120" y="19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24"/>
            <p:cNvSpPr>
              <a:spLocks noChangeShapeType="1"/>
            </p:cNvSpPr>
            <p:nvPr/>
          </p:nvSpPr>
          <p:spPr bwMode="auto">
            <a:xfrm>
              <a:off x="3120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25"/>
            <p:cNvSpPr>
              <a:spLocks noChangeShapeType="1"/>
            </p:cNvSpPr>
            <p:nvPr/>
          </p:nvSpPr>
          <p:spPr bwMode="auto">
            <a:xfrm>
              <a:off x="3120" y="158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Line 26"/>
            <p:cNvSpPr>
              <a:spLocks noChangeShapeType="1"/>
            </p:cNvSpPr>
            <p:nvPr/>
          </p:nvSpPr>
          <p:spPr bwMode="auto">
            <a:xfrm>
              <a:off x="3120" y="13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39" name="Oval 27"/>
          <p:cNvSpPr>
            <a:spLocks noChangeAspect="1" noChangeArrowheads="1"/>
          </p:cNvSpPr>
          <p:nvPr/>
        </p:nvSpPr>
        <p:spPr bwMode="auto">
          <a:xfrm>
            <a:off x="7118350" y="4071938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72" name="Group 60"/>
          <p:cNvGrpSpPr>
            <a:grpSpLocks/>
          </p:cNvGrpSpPr>
          <p:nvPr/>
        </p:nvGrpSpPr>
        <p:grpSpPr bwMode="auto">
          <a:xfrm>
            <a:off x="5721350" y="2660650"/>
            <a:ext cx="1524000" cy="1547813"/>
            <a:chOff x="3604" y="1676"/>
            <a:chExt cx="960" cy="975"/>
          </a:xfrm>
        </p:grpSpPr>
        <p:sp>
          <p:nvSpPr>
            <p:cNvPr id="13341" name="Text Box 29"/>
            <p:cNvSpPr txBox="1">
              <a:spLocks noChangeArrowheads="1"/>
            </p:cNvSpPr>
            <p:nvPr/>
          </p:nvSpPr>
          <p:spPr bwMode="auto">
            <a:xfrm>
              <a:off x="4225" y="1929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</a:t>
              </a:r>
              <a:endParaRPr lang="en-US" sz="1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342" name="Freeform 30"/>
            <p:cNvSpPr>
              <a:spLocks/>
            </p:cNvSpPr>
            <p:nvPr/>
          </p:nvSpPr>
          <p:spPr bwMode="auto">
            <a:xfrm>
              <a:off x="3604" y="1676"/>
              <a:ext cx="960" cy="975"/>
            </a:xfrm>
            <a:custGeom>
              <a:avLst/>
              <a:gdLst>
                <a:gd name="T0" fmla="*/ 960 w 960"/>
                <a:gd name="T1" fmla="*/ 975 h 975"/>
                <a:gd name="T2" fmla="*/ 572 w 960"/>
                <a:gd name="T3" fmla="*/ 340 h 975"/>
                <a:gd name="T4" fmla="*/ 0 w 960"/>
                <a:gd name="T5" fmla="*/ 0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975">
                  <a:moveTo>
                    <a:pt x="960" y="975"/>
                  </a:moveTo>
                  <a:cubicBezTo>
                    <a:pt x="938" y="805"/>
                    <a:pt x="775" y="525"/>
                    <a:pt x="572" y="340"/>
                  </a:cubicBezTo>
                  <a:cubicBezTo>
                    <a:pt x="369" y="155"/>
                    <a:pt x="184" y="45"/>
                    <a:pt x="0" y="0"/>
                  </a:cubicBezTo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69" name="Group 57"/>
          <p:cNvGrpSpPr>
            <a:grpSpLocks/>
          </p:cNvGrpSpPr>
          <p:nvPr/>
        </p:nvGrpSpPr>
        <p:grpSpPr bwMode="auto">
          <a:xfrm>
            <a:off x="4953000" y="3733800"/>
            <a:ext cx="2959100" cy="1616075"/>
            <a:chOff x="3120" y="2352"/>
            <a:chExt cx="1864" cy="1018"/>
          </a:xfrm>
        </p:grpSpPr>
        <p:sp>
          <p:nvSpPr>
            <p:cNvPr id="13348" name="Arc 36"/>
            <p:cNvSpPr>
              <a:spLocks/>
            </p:cNvSpPr>
            <p:nvPr/>
          </p:nvSpPr>
          <p:spPr bwMode="auto">
            <a:xfrm>
              <a:off x="3600" y="2928"/>
              <a:ext cx="9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68" name="Group 56"/>
            <p:cNvGrpSpPr>
              <a:grpSpLocks/>
            </p:cNvGrpSpPr>
            <p:nvPr/>
          </p:nvGrpSpPr>
          <p:grpSpPr bwMode="auto">
            <a:xfrm>
              <a:off x="3120" y="2352"/>
              <a:ext cx="1864" cy="1018"/>
              <a:chOff x="3120" y="2352"/>
              <a:chExt cx="1864" cy="1018"/>
            </a:xfrm>
          </p:grpSpPr>
          <p:sp>
            <p:nvSpPr>
              <p:cNvPr id="13346" name="Line 34"/>
              <p:cNvSpPr>
                <a:spLocks noChangeShapeType="1"/>
              </p:cNvSpPr>
              <p:nvPr/>
            </p:nvSpPr>
            <p:spPr bwMode="auto">
              <a:xfrm>
                <a:off x="4560" y="2688"/>
                <a:ext cx="0" cy="384"/>
              </a:xfrm>
              <a:prstGeom prst="line">
                <a:avLst/>
              </a:prstGeom>
              <a:noFill/>
              <a:ln w="9525" cap="rnd">
                <a:solidFill>
                  <a:schemeClr val="accent2"/>
                </a:solidFill>
                <a:prstDash val="sysDot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9" name="Text Box 37"/>
              <p:cNvSpPr txBox="1">
                <a:spLocks noChangeArrowheads="1"/>
              </p:cNvSpPr>
              <p:nvPr/>
            </p:nvSpPr>
            <p:spPr bwMode="auto">
              <a:xfrm>
                <a:off x="3638" y="2854"/>
                <a:ext cx="2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  <a:cs typeface="Times New Roman" pitchFamily="18" charset="0"/>
                    <a:sym typeface="Symbol" pitchFamily="18" charset="2"/>
                  </a:rPr>
                  <a:t></a:t>
                </a:r>
                <a:r>
                  <a:rPr lang="en-US"/>
                  <a:t> </a:t>
                </a:r>
              </a:p>
            </p:txBody>
          </p:sp>
          <p:grpSp>
            <p:nvGrpSpPr>
              <p:cNvPr id="13366" name="Group 54"/>
              <p:cNvGrpSpPr>
                <a:grpSpLocks/>
              </p:cNvGrpSpPr>
              <p:nvPr/>
            </p:nvGrpSpPr>
            <p:grpSpPr bwMode="auto">
              <a:xfrm>
                <a:off x="3120" y="2352"/>
                <a:ext cx="1864" cy="1018"/>
                <a:chOff x="3120" y="2352"/>
                <a:chExt cx="1864" cy="1018"/>
              </a:xfrm>
            </p:grpSpPr>
            <p:sp>
              <p:nvSpPr>
                <p:cNvPr id="1334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120" y="2640"/>
                  <a:ext cx="1440" cy="480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464" y="2352"/>
                  <a:ext cx="52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accent2"/>
                      </a:solidFill>
                    </a:rPr>
                    <a:t>P(x,y)</a:t>
                  </a:r>
                </a:p>
              </p:txBody>
            </p:sp>
            <p:sp>
              <p:nvSpPr>
                <p:cNvPr id="13347" name="Line 35"/>
                <p:cNvSpPr>
                  <a:spLocks noChangeShapeType="1"/>
                </p:cNvSpPr>
                <p:nvPr/>
              </p:nvSpPr>
              <p:spPr bwMode="auto">
                <a:xfrm>
                  <a:off x="3120" y="3159"/>
                  <a:ext cx="1440" cy="0"/>
                </a:xfrm>
                <a:prstGeom prst="line">
                  <a:avLst/>
                </a:prstGeom>
                <a:noFill/>
                <a:ln w="9525" cap="rnd">
                  <a:solidFill>
                    <a:schemeClr val="accent2"/>
                  </a:solidFill>
                  <a:prstDash val="sysDot"/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744" y="312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accent2"/>
                      </a:solidFill>
                    </a:rPr>
                    <a:t>x</a:t>
                  </a:r>
                </a:p>
              </p:txBody>
            </p:sp>
            <p:sp>
              <p:nvSpPr>
                <p:cNvPr id="1335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608" y="272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accent2"/>
                      </a:solidFill>
                    </a:rPr>
                    <a:t>y</a:t>
                  </a:r>
                </a:p>
              </p:txBody>
            </p:sp>
            <p:sp>
              <p:nvSpPr>
                <p:cNvPr id="1335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879" y="2640"/>
                  <a:ext cx="20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r</a:t>
                  </a:r>
                </a:p>
              </p:txBody>
            </p:sp>
          </p:grpSp>
        </p:grpSp>
      </p:grpSp>
      <p:grpSp>
        <p:nvGrpSpPr>
          <p:cNvPr id="13371" name="Group 59"/>
          <p:cNvGrpSpPr>
            <a:grpSpLocks/>
          </p:cNvGrpSpPr>
          <p:nvPr/>
        </p:nvGrpSpPr>
        <p:grpSpPr bwMode="auto">
          <a:xfrm>
            <a:off x="4953000" y="2209800"/>
            <a:ext cx="1581150" cy="3227388"/>
            <a:chOff x="3120" y="1390"/>
            <a:chExt cx="996" cy="2033"/>
          </a:xfrm>
        </p:grpSpPr>
        <p:sp>
          <p:nvSpPr>
            <p:cNvPr id="13340" name="Oval 28"/>
            <p:cNvSpPr>
              <a:spLocks noChangeAspect="1" noChangeArrowheads="1"/>
            </p:cNvSpPr>
            <p:nvPr/>
          </p:nvSpPr>
          <p:spPr bwMode="auto">
            <a:xfrm>
              <a:off x="3525" y="1605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 flipV="1">
              <a:off x="3120" y="1680"/>
              <a:ext cx="480" cy="14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3600" y="1680"/>
              <a:ext cx="0" cy="1392"/>
            </a:xfrm>
            <a:prstGeom prst="line">
              <a:avLst/>
            </a:prstGeom>
            <a:noFill/>
            <a:ln w="9525" cap="rnd">
              <a:solidFill>
                <a:srgbClr val="FF33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7" name="Freeform 45"/>
            <p:cNvSpPr>
              <a:spLocks/>
            </p:cNvSpPr>
            <p:nvPr/>
          </p:nvSpPr>
          <p:spPr bwMode="auto">
            <a:xfrm>
              <a:off x="3216" y="2832"/>
              <a:ext cx="192" cy="192"/>
            </a:xfrm>
            <a:custGeom>
              <a:avLst/>
              <a:gdLst>
                <a:gd name="T0" fmla="*/ 192 w 192"/>
                <a:gd name="T1" fmla="*/ 192 h 192"/>
                <a:gd name="T2" fmla="*/ 144 w 192"/>
                <a:gd name="T3" fmla="*/ 48 h 192"/>
                <a:gd name="T4" fmla="*/ 0 w 192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92">
                  <a:moveTo>
                    <a:pt x="192" y="192"/>
                  </a:moveTo>
                  <a:cubicBezTo>
                    <a:pt x="184" y="136"/>
                    <a:pt x="176" y="80"/>
                    <a:pt x="144" y="48"/>
                  </a:cubicBezTo>
                  <a:cubicBezTo>
                    <a:pt x="112" y="16"/>
                    <a:pt x="56" y="8"/>
                    <a:pt x="0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3120" y="3216"/>
              <a:ext cx="480" cy="0"/>
            </a:xfrm>
            <a:prstGeom prst="line">
              <a:avLst/>
            </a:prstGeom>
            <a:noFill/>
            <a:ln w="9525" cap="rnd">
              <a:solidFill>
                <a:srgbClr val="FF33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9" name="Text Box 47"/>
            <p:cNvSpPr txBox="1">
              <a:spLocks noChangeArrowheads="1"/>
            </p:cNvSpPr>
            <p:nvPr/>
          </p:nvSpPr>
          <p:spPr bwMode="auto">
            <a:xfrm>
              <a:off x="3206" y="31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3300"/>
                  </a:solidFill>
                </a:rPr>
                <a:t>x’</a:t>
              </a:r>
            </a:p>
          </p:txBody>
        </p:sp>
        <p:sp>
          <p:nvSpPr>
            <p:cNvPr id="13360" name="Text Box 48"/>
            <p:cNvSpPr txBox="1">
              <a:spLocks noChangeArrowheads="1"/>
            </p:cNvSpPr>
            <p:nvPr/>
          </p:nvSpPr>
          <p:spPr bwMode="auto">
            <a:xfrm>
              <a:off x="3614" y="2299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y’</a:t>
              </a:r>
            </a:p>
          </p:txBody>
        </p:sp>
        <p:sp>
          <p:nvSpPr>
            <p:cNvPr id="13361" name="Text Box 49"/>
            <p:cNvSpPr txBox="1">
              <a:spLocks noChangeArrowheads="1"/>
            </p:cNvSpPr>
            <p:nvPr/>
          </p:nvSpPr>
          <p:spPr bwMode="auto">
            <a:xfrm>
              <a:off x="3360" y="2688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</a:t>
              </a:r>
              <a:endParaRPr lang="en-US" sz="1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364" name="Text Box 52"/>
            <p:cNvSpPr txBox="1">
              <a:spLocks noChangeArrowheads="1"/>
            </p:cNvSpPr>
            <p:nvPr/>
          </p:nvSpPr>
          <p:spPr bwMode="auto">
            <a:xfrm>
              <a:off x="3456" y="1390"/>
              <a:ext cx="6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3300"/>
                  </a:solidFill>
                </a:rPr>
                <a:t>P’(x’, y’)</a:t>
              </a:r>
            </a:p>
          </p:txBody>
        </p:sp>
        <p:sp>
          <p:nvSpPr>
            <p:cNvPr id="13365" name="Text Box 53"/>
            <p:cNvSpPr txBox="1">
              <a:spLocks noChangeArrowheads="1"/>
            </p:cNvSpPr>
            <p:nvPr/>
          </p:nvSpPr>
          <p:spPr bwMode="auto">
            <a:xfrm>
              <a:off x="3168" y="211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227431" y="2209800"/>
            <a:ext cx="4223529" cy="400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400" b="0" dirty="0">
                <a:cs typeface="Times New Roman" pitchFamily="18" charset="0"/>
                <a:sym typeface="Symbol" pitchFamily="18" charset="2"/>
              </a:rPr>
              <a:t>=&gt; </a:t>
            </a:r>
            <a:r>
              <a:rPr lang="en-US" sz="2400" b="0" dirty="0" err="1">
                <a:cs typeface="Times New Roman" pitchFamily="18" charset="0"/>
                <a:sym typeface="Symbol" pitchFamily="18" charset="2"/>
              </a:rPr>
              <a:t>cos</a:t>
            </a:r>
            <a:r>
              <a:rPr lang="en-US" sz="2400" b="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2400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+ </a:t>
            </a:r>
            <a:r>
              <a:rPr 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) = </a:t>
            </a:r>
            <a:r>
              <a:rPr lang="en-US" sz="2400" dirty="0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x’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/r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x’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= r.</a:t>
            </a:r>
            <a:r>
              <a:rPr lang="en-US" sz="2400" b="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="0" dirty="0" err="1">
                <a:cs typeface="Times New Roman" pitchFamily="18" charset="0"/>
                <a:sym typeface="Symbol" pitchFamily="18" charset="2"/>
              </a:rPr>
              <a:t>cos</a:t>
            </a:r>
            <a:r>
              <a:rPr lang="en-US" sz="2400" b="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2400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+ </a:t>
            </a:r>
            <a:r>
              <a:rPr 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) 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x’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400" dirty="0" err="1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b="0" dirty="0" err="1">
                <a:cs typeface="Times New Roman" pitchFamily="18" charset="0"/>
                <a:sym typeface="Symbol" pitchFamily="18" charset="2"/>
              </a:rPr>
              <a:t>.cos</a:t>
            </a:r>
            <a:r>
              <a:rPr lang="en-US" sz="2400" dirty="0" err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</a:t>
            </a:r>
            <a:r>
              <a:rPr lang="en-US" sz="2400" b="0" dirty="0" err="1">
                <a:cs typeface="Times New Roman" pitchFamily="18" charset="0"/>
                <a:sym typeface="Symbol" pitchFamily="18" charset="2"/>
              </a:rPr>
              <a:t>cos</a:t>
            </a:r>
            <a:r>
              <a:rPr 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-</a:t>
            </a:r>
            <a:r>
              <a:rPr lang="en-US" sz="2400" dirty="0" err="1">
                <a:cs typeface="Times New Roman" pitchFamily="18" charset="0"/>
                <a:sym typeface="Symbol" pitchFamily="18" charset="2"/>
              </a:rPr>
              <a:t>r.</a:t>
            </a:r>
            <a:r>
              <a:rPr lang="en-US" sz="2400" b="0" dirty="0" err="1">
                <a:cs typeface="Times New Roman" pitchFamily="18" charset="0"/>
                <a:sym typeface="Symbol" pitchFamily="18" charset="2"/>
              </a:rPr>
              <a:t>sin</a:t>
            </a:r>
            <a:r>
              <a:rPr lang="en-US" sz="2400" dirty="0" err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</a:t>
            </a:r>
            <a:r>
              <a:rPr lang="en-US" sz="2400" b="0" dirty="0" err="1">
                <a:cs typeface="Times New Roman" pitchFamily="18" charset="0"/>
                <a:sym typeface="Symbol" pitchFamily="18" charset="2"/>
              </a:rPr>
              <a:t>sin</a:t>
            </a:r>
            <a:r>
              <a:rPr 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FF3300"/>
                </a:solidFill>
                <a:sym typeface="Symbol" pitchFamily="18" charset="2"/>
              </a:rPr>
              <a:t>x’ </a:t>
            </a:r>
            <a:r>
              <a:rPr lang="en-US" sz="2400" dirty="0">
                <a:sym typeface="Symbol" pitchFamily="18" charset="2"/>
              </a:rPr>
              <a:t>= </a:t>
            </a:r>
            <a:r>
              <a:rPr lang="en-US" sz="2400" dirty="0" err="1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sz="2400" dirty="0" err="1">
                <a:sym typeface="Symbol" pitchFamily="18" charset="2"/>
              </a:rPr>
              <a:t>.cos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 sz="2400" dirty="0">
                <a:sym typeface="Symbol" pitchFamily="18" charset="2"/>
              </a:rPr>
              <a:t> – </a:t>
            </a:r>
            <a:r>
              <a:rPr lang="en-US" sz="2400" dirty="0" err="1">
                <a:solidFill>
                  <a:schemeClr val="accent2"/>
                </a:solidFill>
                <a:sym typeface="Symbol" pitchFamily="18" charset="2"/>
              </a:rPr>
              <a:t>y</a:t>
            </a:r>
            <a:r>
              <a:rPr lang="en-US" sz="2400" dirty="0" err="1">
                <a:sym typeface="Symbol" pitchFamily="18" charset="2"/>
              </a:rPr>
              <a:t>.sin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</a:t>
            </a:r>
          </a:p>
          <a:p>
            <a:pPr lvl="1">
              <a:spcBef>
                <a:spcPct val="20000"/>
              </a:spcBef>
            </a:pPr>
            <a:endParaRPr lang="en-US" sz="2400" b="0" dirty="0">
              <a:cs typeface="Times New Roman" pitchFamily="18" charset="0"/>
              <a:sym typeface="Symbol" pitchFamily="18" charset="2"/>
            </a:endParaRPr>
          </a:p>
          <a:p>
            <a:pPr lvl="1">
              <a:spcBef>
                <a:spcPct val="20000"/>
              </a:spcBef>
            </a:pPr>
            <a:r>
              <a:rPr lang="en-US" sz="2400" b="0" dirty="0">
                <a:cs typeface="Times New Roman" pitchFamily="18" charset="0"/>
                <a:sym typeface="Symbol" pitchFamily="18" charset="2"/>
              </a:rPr>
              <a:t>=&gt;sin (</a:t>
            </a:r>
            <a:r>
              <a:rPr lang="en-US" sz="2400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+ </a:t>
            </a:r>
            <a:r>
              <a:rPr 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) = </a:t>
            </a:r>
            <a:r>
              <a:rPr lang="en-US" sz="2400" dirty="0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y’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/r</a:t>
            </a:r>
          </a:p>
          <a:p>
            <a:pPr lvl="1">
              <a:spcBef>
                <a:spcPct val="20000"/>
              </a:spcBef>
              <a:buFont typeface="Symbol" pitchFamily="18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dirty="0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y’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= r.</a:t>
            </a:r>
            <a:r>
              <a:rPr lang="en-US" sz="2400" b="0" dirty="0">
                <a:cs typeface="Times New Roman" pitchFamily="18" charset="0"/>
                <a:sym typeface="Symbol" pitchFamily="18" charset="2"/>
              </a:rPr>
              <a:t> sin (</a:t>
            </a:r>
            <a:r>
              <a:rPr lang="en-US" sz="2400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+ </a:t>
            </a:r>
            <a:r>
              <a:rPr 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) 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y’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400" dirty="0" err="1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b="0" dirty="0" err="1">
                <a:cs typeface="Times New Roman" pitchFamily="18" charset="0"/>
                <a:sym typeface="Symbol" pitchFamily="18" charset="2"/>
              </a:rPr>
              <a:t>.cos</a:t>
            </a:r>
            <a:r>
              <a:rPr lang="en-US" sz="2400" dirty="0" err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</a:t>
            </a:r>
            <a:r>
              <a:rPr lang="en-US" sz="2400" b="0" dirty="0" err="1">
                <a:cs typeface="Times New Roman" pitchFamily="18" charset="0"/>
                <a:sym typeface="Symbol" pitchFamily="18" charset="2"/>
              </a:rPr>
              <a:t>sin</a:t>
            </a:r>
            <a:r>
              <a:rPr 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+  </a:t>
            </a:r>
            <a:r>
              <a:rPr lang="en-US" sz="2400" dirty="0" err="1">
                <a:cs typeface="Times New Roman" pitchFamily="18" charset="0"/>
                <a:sym typeface="Symbol" pitchFamily="18" charset="2"/>
              </a:rPr>
              <a:t>r.</a:t>
            </a:r>
            <a:r>
              <a:rPr lang="en-US" sz="2400" b="0" dirty="0" err="1">
                <a:cs typeface="Times New Roman" pitchFamily="18" charset="0"/>
                <a:sym typeface="Symbol" pitchFamily="18" charset="2"/>
              </a:rPr>
              <a:t>sin</a:t>
            </a:r>
            <a:r>
              <a:rPr lang="en-US" sz="2400" dirty="0" err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</a:t>
            </a:r>
            <a:r>
              <a:rPr lang="en-US" sz="2400" b="0" dirty="0" err="1">
                <a:cs typeface="Times New Roman" pitchFamily="18" charset="0"/>
                <a:sym typeface="Symbol" pitchFamily="18" charset="2"/>
              </a:rPr>
              <a:t>cos</a:t>
            </a:r>
            <a:r>
              <a:rPr 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FF3300"/>
                </a:solidFill>
                <a:sym typeface="Symbol" pitchFamily="18" charset="2"/>
              </a:rPr>
              <a:t>y’ </a:t>
            </a:r>
            <a:r>
              <a:rPr lang="en-US" sz="2400" dirty="0">
                <a:sym typeface="Symbol" pitchFamily="18" charset="2"/>
              </a:rPr>
              <a:t>= </a:t>
            </a:r>
            <a:r>
              <a:rPr lang="en-US" sz="2400" dirty="0" err="1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sz="2400" dirty="0" err="1">
                <a:sym typeface="Symbol" pitchFamily="18" charset="2"/>
              </a:rPr>
              <a:t>.sin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 sz="2400" dirty="0">
                <a:sym typeface="Symbol" pitchFamily="18" charset="2"/>
              </a:rPr>
              <a:t> + </a:t>
            </a:r>
            <a:r>
              <a:rPr lang="en-US" sz="2400" dirty="0" err="1">
                <a:solidFill>
                  <a:schemeClr val="accent2"/>
                </a:solidFill>
                <a:sym typeface="Symbol" pitchFamily="18" charset="2"/>
              </a:rPr>
              <a:t>y</a:t>
            </a:r>
            <a:r>
              <a:rPr lang="en-US" sz="2400" dirty="0" err="1">
                <a:sym typeface="Symbol" pitchFamily="18" charset="2"/>
              </a:rPr>
              <a:t>.cos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endParaRPr lang="en-US" sz="2400" dirty="0"/>
          </a:p>
        </p:txBody>
      </p:sp>
      <p:grpSp>
        <p:nvGrpSpPr>
          <p:cNvPr id="13387" name="Group 75"/>
          <p:cNvGrpSpPr>
            <a:grpSpLocks/>
          </p:cNvGrpSpPr>
          <p:nvPr/>
        </p:nvGrpSpPr>
        <p:grpSpPr bwMode="auto">
          <a:xfrm>
            <a:off x="533400" y="2286000"/>
            <a:ext cx="3276600" cy="1828800"/>
            <a:chOff x="336" y="1440"/>
            <a:chExt cx="2064" cy="1152"/>
          </a:xfrm>
        </p:grpSpPr>
        <p:sp>
          <p:nvSpPr>
            <p:cNvPr id="13373" name="Oval 61"/>
            <p:cNvSpPr>
              <a:spLocks noChangeArrowheads="1"/>
            </p:cNvSpPr>
            <p:nvPr/>
          </p:nvSpPr>
          <p:spPr bwMode="auto">
            <a:xfrm>
              <a:off x="960" y="2352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4" name="Oval 62"/>
            <p:cNvSpPr>
              <a:spLocks noChangeArrowheads="1"/>
            </p:cNvSpPr>
            <p:nvPr/>
          </p:nvSpPr>
          <p:spPr bwMode="auto">
            <a:xfrm>
              <a:off x="1920" y="2352"/>
              <a:ext cx="480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7" name="Freeform 65"/>
            <p:cNvSpPr>
              <a:spLocks/>
            </p:cNvSpPr>
            <p:nvPr/>
          </p:nvSpPr>
          <p:spPr bwMode="auto">
            <a:xfrm>
              <a:off x="336" y="1440"/>
              <a:ext cx="720" cy="912"/>
            </a:xfrm>
            <a:custGeom>
              <a:avLst/>
              <a:gdLst>
                <a:gd name="T0" fmla="*/ 720 w 720"/>
                <a:gd name="T1" fmla="*/ 0 h 960"/>
                <a:gd name="T2" fmla="*/ 144 w 720"/>
                <a:gd name="T3" fmla="*/ 192 h 960"/>
                <a:gd name="T4" fmla="*/ 96 w 720"/>
                <a:gd name="T5" fmla="*/ 768 h 960"/>
                <a:gd name="T6" fmla="*/ 720 w 720"/>
                <a:gd name="T7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960">
                  <a:moveTo>
                    <a:pt x="720" y="0"/>
                  </a:moveTo>
                  <a:cubicBezTo>
                    <a:pt x="484" y="32"/>
                    <a:pt x="248" y="64"/>
                    <a:pt x="144" y="192"/>
                  </a:cubicBezTo>
                  <a:cubicBezTo>
                    <a:pt x="40" y="320"/>
                    <a:pt x="0" y="640"/>
                    <a:pt x="96" y="768"/>
                  </a:cubicBezTo>
                  <a:cubicBezTo>
                    <a:pt x="192" y="896"/>
                    <a:pt x="616" y="928"/>
                    <a:pt x="720" y="96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8" name="Freeform 66"/>
            <p:cNvSpPr>
              <a:spLocks/>
            </p:cNvSpPr>
            <p:nvPr/>
          </p:nvSpPr>
          <p:spPr bwMode="auto">
            <a:xfrm>
              <a:off x="2160" y="1440"/>
              <a:ext cx="48" cy="912"/>
            </a:xfrm>
            <a:custGeom>
              <a:avLst/>
              <a:gdLst>
                <a:gd name="T0" fmla="*/ 48 w 48"/>
                <a:gd name="T1" fmla="*/ 0 h 912"/>
                <a:gd name="T2" fmla="*/ 0 w 48"/>
                <a:gd name="T3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" h="912">
                  <a:moveTo>
                    <a:pt x="48" y="0"/>
                  </a:moveTo>
                  <a:cubicBezTo>
                    <a:pt x="28" y="380"/>
                    <a:pt x="8" y="760"/>
                    <a:pt x="0" y="91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88" name="Group 76"/>
          <p:cNvGrpSpPr>
            <a:grpSpLocks/>
          </p:cNvGrpSpPr>
          <p:nvPr/>
        </p:nvGrpSpPr>
        <p:grpSpPr bwMode="auto">
          <a:xfrm>
            <a:off x="685800" y="2286000"/>
            <a:ext cx="3352800" cy="3962400"/>
            <a:chOff x="432" y="1440"/>
            <a:chExt cx="2112" cy="2496"/>
          </a:xfrm>
        </p:grpSpPr>
        <p:sp>
          <p:nvSpPr>
            <p:cNvPr id="13380" name="Oval 68"/>
            <p:cNvSpPr>
              <a:spLocks noChangeArrowheads="1"/>
            </p:cNvSpPr>
            <p:nvPr/>
          </p:nvSpPr>
          <p:spPr bwMode="auto">
            <a:xfrm>
              <a:off x="960" y="3696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1" name="Oval 69"/>
            <p:cNvSpPr>
              <a:spLocks noChangeArrowheads="1"/>
            </p:cNvSpPr>
            <p:nvPr/>
          </p:nvSpPr>
          <p:spPr bwMode="auto">
            <a:xfrm>
              <a:off x="1968" y="3696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2" name="Line 70"/>
            <p:cNvSpPr>
              <a:spLocks noChangeShapeType="1"/>
            </p:cNvSpPr>
            <p:nvPr/>
          </p:nvSpPr>
          <p:spPr bwMode="auto">
            <a:xfrm>
              <a:off x="2256" y="1440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3" name="Freeform 71"/>
            <p:cNvSpPr>
              <a:spLocks/>
            </p:cNvSpPr>
            <p:nvPr/>
          </p:nvSpPr>
          <p:spPr bwMode="auto">
            <a:xfrm>
              <a:off x="432" y="1440"/>
              <a:ext cx="480" cy="2256"/>
            </a:xfrm>
            <a:custGeom>
              <a:avLst/>
              <a:gdLst>
                <a:gd name="T0" fmla="*/ 720 w 720"/>
                <a:gd name="T1" fmla="*/ 0 h 960"/>
                <a:gd name="T2" fmla="*/ 144 w 720"/>
                <a:gd name="T3" fmla="*/ 192 h 960"/>
                <a:gd name="T4" fmla="*/ 96 w 720"/>
                <a:gd name="T5" fmla="*/ 768 h 960"/>
                <a:gd name="T6" fmla="*/ 720 w 720"/>
                <a:gd name="T7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960">
                  <a:moveTo>
                    <a:pt x="720" y="0"/>
                  </a:moveTo>
                  <a:cubicBezTo>
                    <a:pt x="484" y="32"/>
                    <a:pt x="248" y="64"/>
                    <a:pt x="144" y="192"/>
                  </a:cubicBezTo>
                  <a:cubicBezTo>
                    <a:pt x="40" y="320"/>
                    <a:pt x="0" y="640"/>
                    <a:pt x="96" y="768"/>
                  </a:cubicBezTo>
                  <a:cubicBezTo>
                    <a:pt x="192" y="896"/>
                    <a:pt x="616" y="928"/>
                    <a:pt x="720" y="96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89" name="Group 77"/>
          <p:cNvGrpSpPr>
            <a:grpSpLocks/>
          </p:cNvGrpSpPr>
          <p:nvPr/>
        </p:nvGrpSpPr>
        <p:grpSpPr bwMode="auto">
          <a:xfrm>
            <a:off x="4267200" y="4038600"/>
            <a:ext cx="3349625" cy="2098675"/>
            <a:chOff x="2688" y="2544"/>
            <a:chExt cx="2110" cy="1322"/>
          </a:xfrm>
        </p:grpSpPr>
        <p:sp>
          <p:nvSpPr>
            <p:cNvPr id="13384" name="Text Box 72"/>
            <p:cNvSpPr txBox="1">
              <a:spLocks noChangeArrowheads="1"/>
            </p:cNvSpPr>
            <p:nvPr/>
          </p:nvSpPr>
          <p:spPr bwMode="auto">
            <a:xfrm>
              <a:off x="3350" y="3578"/>
              <a:ext cx="1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0"/>
                <a:t>Identity of Trigonometry</a:t>
              </a:r>
              <a:r>
                <a:rPr lang="en-US"/>
                <a:t> </a:t>
              </a:r>
            </a:p>
          </p:txBody>
        </p:sp>
        <p:sp>
          <p:nvSpPr>
            <p:cNvPr id="13385" name="Line 73"/>
            <p:cNvSpPr>
              <a:spLocks noChangeShapeType="1"/>
            </p:cNvSpPr>
            <p:nvPr/>
          </p:nvSpPr>
          <p:spPr bwMode="auto">
            <a:xfrm flipH="1" flipV="1">
              <a:off x="2688" y="2544"/>
              <a:ext cx="72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6" name="Line 74"/>
            <p:cNvSpPr>
              <a:spLocks noChangeShapeType="1"/>
            </p:cNvSpPr>
            <p:nvPr/>
          </p:nvSpPr>
          <p:spPr bwMode="auto">
            <a:xfrm flipH="1">
              <a:off x="2880" y="3744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1EC4-29EB-4BA7-86E6-C6A28336F95C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3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7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30800" y="53906"/>
            <a:ext cx="7772400" cy="9366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r>
              <a:rPr lang="en-US" sz="4400" b="1" dirty="0">
                <a:solidFill>
                  <a:sysClr val="windowText" lastClr="000000"/>
                </a:solidFill>
              </a:rPr>
              <a:t>Rotation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838200"/>
            <a:ext cx="4572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We can write the components: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24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'</a:t>
            </a:r>
            <a:r>
              <a:rPr lang="en-US" sz="2400" i="1" baseline="-250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i="1" baseline="-25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2400" i="1" baseline="-25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i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cos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000" i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n-US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2400" i="1" baseline="-25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i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sin </a:t>
            </a:r>
            <a:r>
              <a:rPr lang="en-US" sz="2000" i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'</a:t>
            </a:r>
            <a:r>
              <a:rPr lang="en-US" sz="2400" i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i="1" baseline="-25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2400" i="1" baseline="-25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 i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sin </a:t>
            </a:r>
            <a:r>
              <a:rPr lang="en-US" sz="2000" i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+ </a:t>
            </a:r>
            <a:r>
              <a:rPr lang="en-US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2400" i="1" baseline="-25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i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cos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000" i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endParaRPr lang="en-US" sz="2400" dirty="0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ctr">
              <a:spcBef>
                <a:spcPct val="20000"/>
              </a:spcBef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or in matrix form: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</a:t>
            </a: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'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= </a:t>
            </a:r>
            <a:r>
              <a:rPr 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•</a:t>
            </a:r>
            <a:r>
              <a:rPr 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rial" pitchFamily="34" charset="0"/>
                <a:sym typeface="Symbol" pitchFamily="18" charset="2"/>
              </a:rPr>
              <a:t>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Symbol" pitchFamily="18" charset="2"/>
              </a:rPr>
              <a:t> can be </a:t>
            </a:r>
            <a:r>
              <a:rPr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Symbol" pitchFamily="18" charset="2"/>
              </a:rPr>
              <a:t>clockwise (-</a:t>
            </a:r>
            <a:r>
              <a:rPr lang="en-US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Symbol" pitchFamily="18" charset="2"/>
              </a:rPr>
              <a:t>ve</a:t>
            </a:r>
            <a:r>
              <a:rPr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Symbol" pitchFamily="18" charset="2"/>
              </a:rPr>
              <a:t>)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Symbol" pitchFamily="18" charset="2"/>
              </a:rPr>
              <a:t> or </a:t>
            </a:r>
            <a:r>
              <a:rPr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Symbol" pitchFamily="18" charset="2"/>
              </a:rPr>
              <a:t>counterclockwise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Symbol" pitchFamily="18" charset="2"/>
              </a:rPr>
              <a:t> (+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Symbol" pitchFamily="18" charset="2"/>
              </a:rPr>
              <a:t>ve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Symbol" pitchFamily="18" charset="2"/>
              </a:rPr>
              <a:t> as our example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Symbol" pitchFamily="18" charset="2"/>
              </a:rPr>
              <a:t>).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Symbol" pitchFamily="18" charset="2"/>
              </a:rPr>
              <a:t>Rotation matrix 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marL="342900" indent="-342900" algn="ctr">
              <a:spcBef>
                <a:spcPct val="20000"/>
              </a:spcBef>
            </a:pPr>
            <a:endParaRPr lang="en-US" dirty="0"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4953000" y="1905000"/>
            <a:ext cx="3276600" cy="3048000"/>
            <a:chOff x="3120" y="1200"/>
            <a:chExt cx="2064" cy="1920"/>
          </a:xfrm>
        </p:grpSpPr>
        <p:grpSp>
          <p:nvGrpSpPr>
            <p:cNvPr id="14341" name="Group 5"/>
            <p:cNvGrpSpPr>
              <a:grpSpLocks/>
            </p:cNvGrpSpPr>
            <p:nvPr/>
          </p:nvGrpSpPr>
          <p:grpSpPr bwMode="auto">
            <a:xfrm>
              <a:off x="3120" y="1200"/>
              <a:ext cx="2064" cy="1920"/>
              <a:chOff x="3120" y="1200"/>
              <a:chExt cx="2064" cy="1920"/>
            </a:xfrm>
          </p:grpSpPr>
          <p:sp>
            <p:nvSpPr>
              <p:cNvPr id="14342" name="Line 6"/>
              <p:cNvSpPr>
                <a:spLocks noChangeShapeType="1"/>
              </p:cNvSpPr>
              <p:nvPr/>
            </p:nvSpPr>
            <p:spPr bwMode="auto">
              <a:xfrm>
                <a:off x="3120" y="1200"/>
                <a:ext cx="0" cy="19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3" name="Line 7"/>
              <p:cNvSpPr>
                <a:spLocks noChangeShapeType="1"/>
              </p:cNvSpPr>
              <p:nvPr/>
            </p:nvSpPr>
            <p:spPr bwMode="auto">
              <a:xfrm>
                <a:off x="3120" y="312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331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3504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369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>
              <a:off x="3888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>
              <a:off x="408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>
              <a:off x="427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>
              <a:off x="4464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>
              <a:off x="46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>
              <a:off x="4848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>
              <a:off x="504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>
              <a:off x="3120" y="292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3120" y="273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3120" y="254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3120" y="235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>
              <a:off x="3120" y="216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3120" y="19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>
              <a:off x="3120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>
              <a:off x="3120" y="158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>
              <a:off x="3120" y="13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63" name="Oval 27"/>
          <p:cNvSpPr>
            <a:spLocks noChangeAspect="1" noChangeArrowheads="1"/>
          </p:cNvSpPr>
          <p:nvPr/>
        </p:nvSpPr>
        <p:spPr bwMode="auto">
          <a:xfrm>
            <a:off x="7118350" y="4071938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Oval 28"/>
          <p:cNvSpPr>
            <a:spLocks noChangeAspect="1" noChangeArrowheads="1"/>
          </p:cNvSpPr>
          <p:nvPr/>
        </p:nvSpPr>
        <p:spPr bwMode="auto">
          <a:xfrm>
            <a:off x="5595938" y="2547938"/>
            <a:ext cx="228600" cy="2286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6707188" y="3062288"/>
            <a:ext cx="303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endParaRPr lang="en-US" sz="1800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66" name="Freeform 30"/>
          <p:cNvSpPr>
            <a:spLocks/>
          </p:cNvSpPr>
          <p:nvPr/>
        </p:nvSpPr>
        <p:spPr bwMode="auto">
          <a:xfrm>
            <a:off x="5721350" y="2660650"/>
            <a:ext cx="1524000" cy="1547813"/>
          </a:xfrm>
          <a:custGeom>
            <a:avLst/>
            <a:gdLst>
              <a:gd name="T0" fmla="*/ 960 w 960"/>
              <a:gd name="T1" fmla="*/ 975 h 975"/>
              <a:gd name="T2" fmla="*/ 572 w 960"/>
              <a:gd name="T3" fmla="*/ 340 h 975"/>
              <a:gd name="T4" fmla="*/ 0 w 960"/>
              <a:gd name="T5" fmla="*/ 0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975">
                <a:moveTo>
                  <a:pt x="960" y="975"/>
                </a:moveTo>
                <a:cubicBezTo>
                  <a:pt x="938" y="805"/>
                  <a:pt x="775" y="525"/>
                  <a:pt x="572" y="340"/>
                </a:cubicBezTo>
                <a:cubicBezTo>
                  <a:pt x="369" y="155"/>
                  <a:pt x="184" y="45"/>
                  <a:pt x="0" y="0"/>
                </a:cubicBezTo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 flipV="1">
            <a:off x="4953000" y="4191000"/>
            <a:ext cx="2286000" cy="762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 flipV="1">
            <a:off x="4953000" y="2667000"/>
            <a:ext cx="762000" cy="2286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7086600" y="3748088"/>
            <a:ext cx="825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P(x,y)</a:t>
            </a:r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7239000" y="4267200"/>
            <a:ext cx="0" cy="60960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>
            <a:off x="4953000" y="5029200"/>
            <a:ext cx="22860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2" name="Arc 36"/>
          <p:cNvSpPr>
            <a:spLocks/>
          </p:cNvSpPr>
          <p:nvPr/>
        </p:nvSpPr>
        <p:spPr bwMode="auto">
          <a:xfrm>
            <a:off x="5715000" y="4648200"/>
            <a:ext cx="1524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5775325" y="4530725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</a:t>
            </a:r>
            <a:r>
              <a:rPr lang="en-US"/>
              <a:t> 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5943600" y="4953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7315200" y="4343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157913" y="419100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14377" name="Line 41"/>
          <p:cNvSpPr>
            <a:spLocks noChangeShapeType="1"/>
          </p:cNvSpPr>
          <p:nvPr/>
        </p:nvSpPr>
        <p:spPr bwMode="auto">
          <a:xfrm>
            <a:off x="5715000" y="2667000"/>
            <a:ext cx="0" cy="2209800"/>
          </a:xfrm>
          <a:prstGeom prst="line">
            <a:avLst/>
          </a:prstGeom>
          <a:noFill/>
          <a:ln w="9525" cap="rnd">
            <a:solidFill>
              <a:srgbClr val="FF3300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8" name="Freeform 42"/>
          <p:cNvSpPr>
            <a:spLocks/>
          </p:cNvSpPr>
          <p:nvPr/>
        </p:nvSpPr>
        <p:spPr bwMode="auto">
          <a:xfrm>
            <a:off x="5105400" y="4495800"/>
            <a:ext cx="304800" cy="304800"/>
          </a:xfrm>
          <a:custGeom>
            <a:avLst/>
            <a:gdLst>
              <a:gd name="T0" fmla="*/ 192 w 192"/>
              <a:gd name="T1" fmla="*/ 192 h 192"/>
              <a:gd name="T2" fmla="*/ 144 w 192"/>
              <a:gd name="T3" fmla="*/ 48 h 192"/>
              <a:gd name="T4" fmla="*/ 0 w 192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192">
                <a:moveTo>
                  <a:pt x="192" y="192"/>
                </a:moveTo>
                <a:cubicBezTo>
                  <a:pt x="184" y="136"/>
                  <a:pt x="176" y="80"/>
                  <a:pt x="144" y="48"/>
                </a:cubicBezTo>
                <a:cubicBezTo>
                  <a:pt x="112" y="16"/>
                  <a:pt x="56" y="8"/>
                  <a:pt x="0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9" name="Line 43"/>
          <p:cNvSpPr>
            <a:spLocks noChangeShapeType="1"/>
          </p:cNvSpPr>
          <p:nvPr/>
        </p:nvSpPr>
        <p:spPr bwMode="auto">
          <a:xfrm>
            <a:off x="4953000" y="5105400"/>
            <a:ext cx="762000" cy="0"/>
          </a:xfrm>
          <a:prstGeom prst="line">
            <a:avLst/>
          </a:prstGeom>
          <a:noFill/>
          <a:ln w="9525" cap="rnd">
            <a:solidFill>
              <a:srgbClr val="FF3300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0" name="Text Box 44"/>
          <p:cNvSpPr txBox="1">
            <a:spLocks noChangeArrowheads="1"/>
          </p:cNvSpPr>
          <p:nvPr/>
        </p:nvSpPr>
        <p:spPr bwMode="auto">
          <a:xfrm>
            <a:off x="5089525" y="50673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x’</a:t>
            </a:r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5737225" y="3649663"/>
            <a:ext cx="51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</a:rPr>
              <a:t>y’</a:t>
            </a:r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5334000" y="42672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</a:t>
            </a:r>
            <a:endParaRPr lang="en-US" sz="1800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5486400" y="2206625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P’(x’, y’)</a:t>
            </a:r>
          </a:p>
        </p:txBody>
      </p:sp>
      <p:graphicFrame>
        <p:nvGraphicFramePr>
          <p:cNvPr id="1438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955789"/>
              </p:ext>
            </p:extLst>
          </p:nvPr>
        </p:nvGraphicFramePr>
        <p:xfrm>
          <a:off x="1371600" y="5461139"/>
          <a:ext cx="2209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3" imgW="1282700" imgH="457200" progId="Equation.3">
                  <p:embed/>
                </p:oleObj>
              </mc:Choice>
              <mc:Fallback>
                <p:oleObj name="Equation" r:id="rId3" imgW="1282700" imgH="4572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61139"/>
                        <a:ext cx="2209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8444-C562-45BC-8616-942CD838F71B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260648"/>
            <a:ext cx="7772400" cy="5013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r>
              <a:rPr lang="en-US" sz="4400" dirty="0">
                <a:solidFill>
                  <a:sysClr val="windowText" lastClr="000000"/>
                </a:solidFill>
              </a:rPr>
              <a:t>Scaling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762000"/>
            <a:ext cx="47244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Scaling changes the size of an object and involves two scale factors, </a:t>
            </a:r>
            <a:r>
              <a:rPr lang="en-US" sz="2400" dirty="0" err="1"/>
              <a:t>S</a:t>
            </a:r>
            <a:r>
              <a:rPr lang="en-US" sz="2400" baseline="-25000" dirty="0" err="1"/>
              <a:t>x</a:t>
            </a:r>
            <a:r>
              <a:rPr lang="en-US" sz="2400" dirty="0"/>
              <a:t> and </a:t>
            </a:r>
            <a:r>
              <a:rPr lang="en-US" sz="2400" dirty="0" err="1"/>
              <a:t>S</a:t>
            </a:r>
            <a:r>
              <a:rPr lang="en-US" sz="2400" baseline="-20000" dirty="0" err="1"/>
              <a:t>y</a:t>
            </a:r>
            <a:r>
              <a:rPr lang="en-US" sz="2400" dirty="0"/>
              <a:t> for the x- and y- coordinates respectively.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Scales are about the origin.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We can write the components: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 </a:t>
            </a:r>
            <a:r>
              <a:rPr lang="en-US" sz="2400" i="1" dirty="0" err="1">
                <a:solidFill>
                  <a:srgbClr val="FF3300"/>
                </a:solidFill>
              </a:rPr>
              <a:t>p</a:t>
            </a:r>
            <a:r>
              <a:rPr lang="en-US" sz="2400" dirty="0" err="1">
                <a:solidFill>
                  <a:srgbClr val="FF3300"/>
                </a:solidFill>
                <a:cs typeface="Arial" pitchFamily="34" charset="0"/>
              </a:rPr>
              <a:t>'</a:t>
            </a:r>
            <a:r>
              <a:rPr lang="en-US" sz="2400" i="1" baseline="-25000" dirty="0" err="1">
                <a:solidFill>
                  <a:schemeClr val="hlink"/>
                </a:solidFill>
              </a:rPr>
              <a:t>x</a:t>
            </a:r>
            <a:r>
              <a:rPr lang="en-US" sz="2400" i="1" baseline="-25000" dirty="0">
                <a:solidFill>
                  <a:schemeClr val="hlink"/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400" i="1" dirty="0" err="1">
                <a:solidFill>
                  <a:srgbClr val="00FF00"/>
                </a:solidFill>
              </a:rPr>
              <a:t>s</a:t>
            </a:r>
            <a:r>
              <a:rPr lang="en-US" sz="2400" i="1" baseline="-25000" dirty="0" err="1">
                <a:solidFill>
                  <a:srgbClr val="00FF00"/>
                </a:solidFill>
              </a:rPr>
              <a:t>x</a:t>
            </a:r>
            <a:r>
              <a:rPr lang="en-US" sz="2400" i="1" baseline="-25000" dirty="0"/>
              <a:t> </a:t>
            </a:r>
            <a:r>
              <a:rPr lang="en-US" sz="2400" dirty="0">
                <a:cs typeface="Arial" pitchFamily="34" charset="0"/>
              </a:rPr>
              <a:t>•</a:t>
            </a:r>
            <a:r>
              <a:rPr lang="en-US" sz="2400" i="1" dirty="0"/>
              <a:t> </a:t>
            </a:r>
            <a:r>
              <a:rPr lang="en-US" sz="2400" i="1" dirty="0" err="1">
                <a:solidFill>
                  <a:schemeClr val="accent2"/>
                </a:solidFill>
              </a:rPr>
              <a:t>p</a:t>
            </a:r>
            <a:r>
              <a:rPr lang="en-US" sz="2400" i="1" baseline="-25000" dirty="0" err="1">
                <a:solidFill>
                  <a:schemeClr val="accent2"/>
                </a:solidFill>
              </a:rPr>
              <a:t>x</a:t>
            </a:r>
            <a:r>
              <a:rPr lang="en-US" sz="2400" i="1" baseline="-25000" dirty="0">
                <a:solidFill>
                  <a:schemeClr val="accent2"/>
                </a:solidFill>
              </a:rPr>
              <a:t> 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sz="2400" i="1" dirty="0" err="1">
                <a:solidFill>
                  <a:srgbClr val="FF3300"/>
                </a:solidFill>
              </a:rPr>
              <a:t>p</a:t>
            </a:r>
            <a:r>
              <a:rPr lang="en-US" sz="2400" dirty="0" err="1">
                <a:solidFill>
                  <a:srgbClr val="FF3300"/>
                </a:solidFill>
                <a:cs typeface="Arial" pitchFamily="34" charset="0"/>
              </a:rPr>
              <a:t>'</a:t>
            </a:r>
            <a:r>
              <a:rPr lang="en-US" sz="2400" i="1" baseline="-25000" dirty="0" err="1">
                <a:solidFill>
                  <a:schemeClr val="hlink"/>
                </a:solidFill>
              </a:rPr>
              <a:t>y</a:t>
            </a:r>
            <a:r>
              <a:rPr lang="en-US" sz="2400" i="1" baseline="-25000" dirty="0">
                <a:solidFill>
                  <a:schemeClr val="hlink"/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400" i="1" dirty="0" err="1">
                <a:solidFill>
                  <a:srgbClr val="00FF00"/>
                </a:solidFill>
              </a:rPr>
              <a:t>s</a:t>
            </a:r>
            <a:r>
              <a:rPr lang="en-US" sz="2400" i="1" baseline="-25000" dirty="0" err="1">
                <a:solidFill>
                  <a:srgbClr val="00FF00"/>
                </a:solidFill>
              </a:rPr>
              <a:t>y</a:t>
            </a:r>
            <a:r>
              <a:rPr lang="en-US" sz="2400" i="1" baseline="-25000" dirty="0"/>
              <a:t> </a:t>
            </a:r>
            <a:r>
              <a:rPr lang="en-US" sz="2400" dirty="0">
                <a:cs typeface="Arial" pitchFamily="34" charset="0"/>
              </a:rPr>
              <a:t>•</a:t>
            </a:r>
            <a:r>
              <a:rPr lang="en-US" sz="2400" i="1" dirty="0"/>
              <a:t> </a:t>
            </a:r>
            <a:r>
              <a:rPr lang="en-US" sz="2400" i="1" dirty="0" err="1">
                <a:solidFill>
                  <a:schemeClr val="accent2"/>
                </a:solidFill>
              </a:rPr>
              <a:t>p</a:t>
            </a:r>
            <a:r>
              <a:rPr lang="en-US" sz="2400" i="1" baseline="-25000" dirty="0" err="1">
                <a:solidFill>
                  <a:schemeClr val="accent2"/>
                </a:solidFill>
              </a:rPr>
              <a:t>y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or in matrix form: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FF3300"/>
                </a:solidFill>
              </a:rPr>
              <a:t>P</a:t>
            </a:r>
            <a:r>
              <a:rPr lang="en-US" sz="2400" dirty="0">
                <a:solidFill>
                  <a:srgbClr val="FF3300"/>
                </a:solidFill>
                <a:cs typeface="Arial" pitchFamily="34" charset="0"/>
              </a:rPr>
              <a:t>'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FF00"/>
                </a:solidFill>
              </a:rPr>
              <a:t>S </a:t>
            </a:r>
            <a:r>
              <a:rPr lang="en-US" sz="2400" dirty="0">
                <a:cs typeface="Arial" pitchFamily="34" charset="0"/>
              </a:rPr>
              <a:t>•</a:t>
            </a:r>
            <a:r>
              <a:rPr lang="en-US" sz="2400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Scale matrix as: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4953000" y="1905000"/>
            <a:ext cx="3276600" cy="3048000"/>
            <a:chOff x="3120" y="1200"/>
            <a:chExt cx="2064" cy="1920"/>
          </a:xfrm>
        </p:grpSpPr>
        <p:grpSp>
          <p:nvGrpSpPr>
            <p:cNvPr id="16389" name="Group 5"/>
            <p:cNvGrpSpPr>
              <a:grpSpLocks/>
            </p:cNvGrpSpPr>
            <p:nvPr/>
          </p:nvGrpSpPr>
          <p:grpSpPr bwMode="auto">
            <a:xfrm>
              <a:off x="3120" y="1200"/>
              <a:ext cx="2064" cy="1920"/>
              <a:chOff x="3120" y="1200"/>
              <a:chExt cx="2064" cy="1920"/>
            </a:xfrm>
          </p:grpSpPr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3120" y="1200"/>
                <a:ext cx="0" cy="19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1" name="Line 7"/>
              <p:cNvSpPr>
                <a:spLocks noChangeShapeType="1"/>
              </p:cNvSpPr>
              <p:nvPr/>
            </p:nvSpPr>
            <p:spPr bwMode="auto">
              <a:xfrm>
                <a:off x="3120" y="312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331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3504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369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3888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408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427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4464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46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>
              <a:off x="4848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504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>
              <a:off x="3120" y="292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>
              <a:off x="3120" y="273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>
              <a:off x="3120" y="254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>
              <a:off x="3120" y="235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>
              <a:off x="3120" y="216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3120" y="19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>
              <a:off x="3120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3120" y="158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>
              <a:off x="3120" y="13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23" name="Group 39"/>
          <p:cNvGrpSpPr>
            <a:grpSpLocks/>
          </p:cNvGrpSpPr>
          <p:nvPr/>
        </p:nvGrpSpPr>
        <p:grpSpPr bwMode="auto">
          <a:xfrm>
            <a:off x="5410200" y="2362200"/>
            <a:ext cx="2133600" cy="2133600"/>
            <a:chOff x="3408" y="1488"/>
            <a:chExt cx="1344" cy="1344"/>
          </a:xfrm>
        </p:grpSpPr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flipV="1">
              <a:off x="3408" y="1488"/>
              <a:ext cx="576" cy="1152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3408" y="2256"/>
              <a:ext cx="576" cy="57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3600" y="2256"/>
              <a:ext cx="1152" cy="57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25" name="AutoShape 41"/>
          <p:cNvSpPr>
            <a:spLocks noChangeArrowheads="1"/>
          </p:cNvSpPr>
          <p:nvPr/>
        </p:nvSpPr>
        <p:spPr bwMode="auto">
          <a:xfrm>
            <a:off x="5410200" y="4114800"/>
            <a:ext cx="304800" cy="381000"/>
          </a:xfrm>
          <a:prstGeom prst="rtTriangle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6" name="AutoShape 42"/>
          <p:cNvSpPr>
            <a:spLocks noChangeArrowheads="1"/>
          </p:cNvSpPr>
          <p:nvPr/>
        </p:nvSpPr>
        <p:spPr bwMode="auto">
          <a:xfrm>
            <a:off x="6324600" y="2362200"/>
            <a:ext cx="1219200" cy="1219200"/>
          </a:xfrm>
          <a:prstGeom prst="rtTriangle">
            <a:avLst/>
          </a:prstGeom>
          <a:noFill/>
          <a:ln w="317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30" name="Group 46"/>
          <p:cNvGrpSpPr>
            <a:grpSpLocks/>
          </p:cNvGrpSpPr>
          <p:nvPr/>
        </p:nvGrpSpPr>
        <p:grpSpPr bwMode="auto">
          <a:xfrm>
            <a:off x="4953000" y="4191000"/>
            <a:ext cx="762000" cy="762000"/>
            <a:chOff x="3120" y="2640"/>
            <a:chExt cx="480" cy="480"/>
          </a:xfrm>
        </p:grpSpPr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 flipH="1">
              <a:off x="3120" y="2640"/>
              <a:ext cx="288" cy="48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flipH="1">
              <a:off x="3120" y="2832"/>
              <a:ext cx="288" cy="28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H="1">
              <a:off x="3120" y="2832"/>
              <a:ext cx="480" cy="28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6431" name="Object 47"/>
          <p:cNvGraphicFramePr>
            <a:graphicFrameLocks noChangeAspect="1"/>
          </p:cNvGraphicFramePr>
          <p:nvPr/>
        </p:nvGraphicFramePr>
        <p:xfrm>
          <a:off x="1447800" y="5562600"/>
          <a:ext cx="1422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Equation" r:id="rId3" imgW="825500" imgH="482600" progId="Equation.3">
                  <p:embed/>
                </p:oleObj>
              </mc:Choice>
              <mc:Fallback>
                <p:oleObj name="Equation" r:id="rId3" imgW="825500" imgH="4826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562600"/>
                        <a:ext cx="14224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34" name="Group 50"/>
          <p:cNvGrpSpPr>
            <a:grpSpLocks/>
          </p:cNvGrpSpPr>
          <p:nvPr/>
        </p:nvGrpSpPr>
        <p:grpSpPr bwMode="auto">
          <a:xfrm>
            <a:off x="5241925" y="3748088"/>
            <a:ext cx="635000" cy="823912"/>
            <a:chOff x="3302" y="2361"/>
            <a:chExt cx="400" cy="519"/>
          </a:xfrm>
        </p:grpSpPr>
        <p:grpSp>
          <p:nvGrpSpPr>
            <p:cNvPr id="16411" name="Group 27"/>
            <p:cNvGrpSpPr>
              <a:grpSpLocks/>
            </p:cNvGrpSpPr>
            <p:nvPr/>
          </p:nvGrpSpPr>
          <p:grpSpPr bwMode="auto">
            <a:xfrm>
              <a:off x="3360" y="2544"/>
              <a:ext cx="342" cy="336"/>
              <a:chOff x="3336" y="2568"/>
              <a:chExt cx="342" cy="336"/>
            </a:xfrm>
          </p:grpSpPr>
          <p:sp>
            <p:nvSpPr>
              <p:cNvPr id="16412" name="Oval 28"/>
              <p:cNvSpPr>
                <a:spLocks noChangeAspect="1" noChangeArrowheads="1"/>
              </p:cNvSpPr>
              <p:nvPr/>
            </p:nvSpPr>
            <p:spPr bwMode="auto">
              <a:xfrm>
                <a:off x="3336" y="2760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3" name="Oval 29"/>
              <p:cNvSpPr>
                <a:spLocks noChangeAspect="1" noChangeArrowheads="1"/>
              </p:cNvSpPr>
              <p:nvPr/>
            </p:nvSpPr>
            <p:spPr bwMode="auto">
              <a:xfrm>
                <a:off x="3534" y="2760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4" name="Oval 30"/>
              <p:cNvSpPr>
                <a:spLocks noChangeAspect="1" noChangeArrowheads="1"/>
              </p:cNvSpPr>
              <p:nvPr/>
            </p:nvSpPr>
            <p:spPr bwMode="auto">
              <a:xfrm>
                <a:off x="3336" y="256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32" name="Text Box 48"/>
            <p:cNvSpPr txBox="1">
              <a:spLocks noChangeArrowheads="1"/>
            </p:cNvSpPr>
            <p:nvPr/>
          </p:nvSpPr>
          <p:spPr bwMode="auto">
            <a:xfrm>
              <a:off x="3302" y="2361"/>
              <a:ext cx="2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P</a:t>
              </a:r>
            </a:p>
          </p:txBody>
        </p:sp>
      </p:grpSp>
      <p:grpSp>
        <p:nvGrpSpPr>
          <p:cNvPr id="16435" name="Group 51"/>
          <p:cNvGrpSpPr>
            <a:grpSpLocks/>
          </p:cNvGrpSpPr>
          <p:nvPr/>
        </p:nvGrpSpPr>
        <p:grpSpPr bwMode="auto">
          <a:xfrm>
            <a:off x="6156325" y="1866900"/>
            <a:ext cx="1463675" cy="1828800"/>
            <a:chOff x="3878" y="1176"/>
            <a:chExt cx="922" cy="1152"/>
          </a:xfrm>
        </p:grpSpPr>
        <p:grpSp>
          <p:nvGrpSpPr>
            <p:cNvPr id="16415" name="Group 31"/>
            <p:cNvGrpSpPr>
              <a:grpSpLocks/>
            </p:cNvGrpSpPr>
            <p:nvPr/>
          </p:nvGrpSpPr>
          <p:grpSpPr bwMode="auto">
            <a:xfrm>
              <a:off x="3888" y="1416"/>
              <a:ext cx="912" cy="912"/>
              <a:chOff x="3912" y="1416"/>
              <a:chExt cx="912" cy="912"/>
            </a:xfrm>
          </p:grpSpPr>
          <p:sp>
            <p:nvSpPr>
              <p:cNvPr id="16416" name="Oval 32"/>
              <p:cNvSpPr>
                <a:spLocks noChangeAspect="1" noChangeArrowheads="1"/>
              </p:cNvSpPr>
              <p:nvPr/>
            </p:nvSpPr>
            <p:spPr bwMode="auto">
              <a:xfrm>
                <a:off x="3912" y="2184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7" name="Oval 33"/>
              <p:cNvSpPr>
                <a:spLocks noChangeAspect="1" noChangeArrowheads="1"/>
              </p:cNvSpPr>
              <p:nvPr/>
            </p:nvSpPr>
            <p:spPr bwMode="auto">
              <a:xfrm>
                <a:off x="4680" y="2184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8" name="Oval 34"/>
              <p:cNvSpPr>
                <a:spLocks noChangeAspect="1" noChangeArrowheads="1"/>
              </p:cNvSpPr>
              <p:nvPr/>
            </p:nvSpPr>
            <p:spPr bwMode="auto">
              <a:xfrm>
                <a:off x="3912" y="1416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33" name="Text Box 49"/>
            <p:cNvSpPr txBox="1">
              <a:spLocks noChangeArrowheads="1"/>
            </p:cNvSpPr>
            <p:nvPr/>
          </p:nvSpPr>
          <p:spPr bwMode="auto">
            <a:xfrm>
              <a:off x="3878" y="1176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3300"/>
                  </a:solidFill>
                </a:rPr>
                <a:t>P’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68EF-4E05-48C8-9447-8BC5B0B990DA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4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accent2"/>
                </a:solidFill>
              </a:rPr>
              <a:t>Scaling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762000"/>
            <a:ext cx="5105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folHlink"/>
                </a:solidFill>
              </a:rPr>
              <a:t>If the scale factors are in between 0 and 1 </a:t>
            </a:r>
            <a:r>
              <a:rPr lang="en-US" sz="2400" dirty="0">
                <a:solidFill>
                  <a:schemeClr val="folHlink"/>
                </a:solidFill>
                <a:sym typeface="Wingdings" pitchFamily="2" charset="2"/>
              </a:rPr>
              <a:t> the points will be moved closer to the origin  the object will be smaller.</a:t>
            </a:r>
            <a:endParaRPr lang="en-US" sz="2400" dirty="0">
              <a:solidFill>
                <a:schemeClr val="folHlink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solidFill>
                <a:schemeClr val="folHlink"/>
              </a:solidFill>
            </a:endParaRP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5410200" y="1600200"/>
            <a:ext cx="3352800" cy="3352800"/>
            <a:chOff x="3120" y="1200"/>
            <a:chExt cx="2064" cy="1920"/>
          </a:xfrm>
        </p:grpSpPr>
        <p:sp>
          <p:nvSpPr>
            <p:cNvPr id="36869" name="Line 5"/>
            <p:cNvSpPr>
              <a:spLocks noChangeShapeType="1"/>
            </p:cNvSpPr>
            <p:nvPr/>
          </p:nvSpPr>
          <p:spPr bwMode="auto">
            <a:xfrm>
              <a:off x="3120" y="1200"/>
              <a:ext cx="0" cy="1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0" name="Line 6"/>
            <p:cNvSpPr>
              <a:spLocks noChangeShapeType="1"/>
            </p:cNvSpPr>
            <p:nvPr/>
          </p:nvSpPr>
          <p:spPr bwMode="auto">
            <a:xfrm>
              <a:off x="3120" y="3120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57150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60198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63246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66294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69342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72390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75438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78486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81534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84582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5410200" y="4648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5410200" y="4343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410200" y="4038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54102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5410200" y="3429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>
            <a:off x="5410200" y="3124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5410200" y="2819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5410200" y="2514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5410200" y="2209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90" name="Group 26"/>
          <p:cNvGrpSpPr>
            <a:grpSpLocks/>
          </p:cNvGrpSpPr>
          <p:nvPr/>
        </p:nvGrpSpPr>
        <p:grpSpPr bwMode="auto">
          <a:xfrm>
            <a:off x="5715000" y="3962400"/>
            <a:ext cx="762000" cy="685800"/>
            <a:chOff x="3600" y="2496"/>
            <a:chExt cx="480" cy="432"/>
          </a:xfrm>
        </p:grpSpPr>
        <p:sp>
          <p:nvSpPr>
            <p:cNvPr id="36891" name="Oval 27"/>
            <p:cNvSpPr>
              <a:spLocks noChangeAspect="1" noChangeArrowheads="1"/>
            </p:cNvSpPr>
            <p:nvPr/>
          </p:nvSpPr>
          <p:spPr bwMode="auto">
            <a:xfrm>
              <a:off x="3600" y="2784"/>
              <a:ext cx="144" cy="144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2" name="Oval 28"/>
            <p:cNvSpPr>
              <a:spLocks noChangeAspect="1" noChangeArrowheads="1"/>
            </p:cNvSpPr>
            <p:nvPr/>
          </p:nvSpPr>
          <p:spPr bwMode="auto">
            <a:xfrm>
              <a:off x="3936" y="2784"/>
              <a:ext cx="144" cy="144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Oval 29"/>
            <p:cNvSpPr>
              <a:spLocks noChangeAspect="1" noChangeArrowheads="1"/>
            </p:cNvSpPr>
            <p:nvPr/>
          </p:nvSpPr>
          <p:spPr bwMode="auto">
            <a:xfrm>
              <a:off x="3600" y="2496"/>
              <a:ext cx="144" cy="144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94" name="Group 30"/>
          <p:cNvGrpSpPr>
            <a:grpSpLocks/>
          </p:cNvGrpSpPr>
          <p:nvPr/>
        </p:nvGrpSpPr>
        <p:grpSpPr bwMode="auto">
          <a:xfrm>
            <a:off x="6667500" y="1600200"/>
            <a:ext cx="2095500" cy="2133600"/>
            <a:chOff x="4200" y="1008"/>
            <a:chExt cx="1320" cy="1344"/>
          </a:xfrm>
        </p:grpSpPr>
        <p:sp>
          <p:nvSpPr>
            <p:cNvPr id="36895" name="Oval 31"/>
            <p:cNvSpPr>
              <a:spLocks noChangeAspect="1" noChangeArrowheads="1"/>
            </p:cNvSpPr>
            <p:nvPr/>
          </p:nvSpPr>
          <p:spPr bwMode="auto">
            <a:xfrm>
              <a:off x="4200" y="2184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Oval 32"/>
            <p:cNvSpPr>
              <a:spLocks noChangeAspect="1" noChangeArrowheads="1"/>
            </p:cNvSpPr>
            <p:nvPr/>
          </p:nvSpPr>
          <p:spPr bwMode="auto">
            <a:xfrm>
              <a:off x="5376" y="2208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Oval 33"/>
            <p:cNvSpPr>
              <a:spLocks noChangeAspect="1" noChangeArrowheads="1"/>
            </p:cNvSpPr>
            <p:nvPr/>
          </p:nvSpPr>
          <p:spPr bwMode="auto">
            <a:xfrm>
              <a:off x="4200" y="1008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98" name="Group 34"/>
          <p:cNvGrpSpPr>
            <a:grpSpLocks/>
          </p:cNvGrpSpPr>
          <p:nvPr/>
        </p:nvGrpSpPr>
        <p:grpSpPr bwMode="auto">
          <a:xfrm>
            <a:off x="6096000" y="1676400"/>
            <a:ext cx="2590800" cy="2590800"/>
            <a:chOff x="3840" y="1056"/>
            <a:chExt cx="1632" cy="1632"/>
          </a:xfrm>
        </p:grpSpPr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 flipV="1">
              <a:off x="3840" y="1056"/>
              <a:ext cx="432" cy="100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 flipV="1">
              <a:off x="3888" y="2256"/>
              <a:ext cx="384" cy="38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 flipV="1">
              <a:off x="4464" y="2256"/>
              <a:ext cx="1008" cy="432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902" name="AutoShape 38"/>
          <p:cNvSpPr>
            <a:spLocks noChangeArrowheads="1"/>
          </p:cNvSpPr>
          <p:nvPr/>
        </p:nvSpPr>
        <p:spPr bwMode="auto">
          <a:xfrm>
            <a:off x="5791200" y="4038600"/>
            <a:ext cx="609600" cy="533400"/>
          </a:xfrm>
          <a:prstGeom prst="rtTriangle">
            <a:avLst/>
          </a:prstGeom>
          <a:noFill/>
          <a:ln w="3175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3" name="AutoShape 39"/>
          <p:cNvSpPr>
            <a:spLocks noChangeArrowheads="1"/>
          </p:cNvSpPr>
          <p:nvPr/>
        </p:nvSpPr>
        <p:spPr bwMode="auto">
          <a:xfrm>
            <a:off x="6781800" y="1752600"/>
            <a:ext cx="1828800" cy="1828800"/>
          </a:xfrm>
          <a:prstGeom prst="rtTriangle">
            <a:avLst/>
          </a:prstGeom>
          <a:noFill/>
          <a:ln w="317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>
            <a:off x="87630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5" name="Line 41"/>
          <p:cNvSpPr>
            <a:spLocks noChangeShapeType="1"/>
          </p:cNvSpPr>
          <p:nvPr/>
        </p:nvSpPr>
        <p:spPr bwMode="auto">
          <a:xfrm>
            <a:off x="5410200" y="1905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6" name="Line 42"/>
          <p:cNvSpPr>
            <a:spLocks noChangeShapeType="1"/>
          </p:cNvSpPr>
          <p:nvPr/>
        </p:nvSpPr>
        <p:spPr bwMode="auto">
          <a:xfrm>
            <a:off x="5410200" y="1600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907" name="Group 43"/>
          <p:cNvGrpSpPr>
            <a:grpSpLocks/>
          </p:cNvGrpSpPr>
          <p:nvPr/>
        </p:nvGrpSpPr>
        <p:grpSpPr bwMode="auto">
          <a:xfrm>
            <a:off x="6019800" y="3124200"/>
            <a:ext cx="1219200" cy="1257300"/>
            <a:chOff x="3792" y="1968"/>
            <a:chExt cx="768" cy="792"/>
          </a:xfrm>
        </p:grpSpPr>
        <p:sp>
          <p:nvSpPr>
            <p:cNvPr id="36908" name="Oval 44"/>
            <p:cNvSpPr>
              <a:spLocks noChangeAspect="1" noChangeArrowheads="1"/>
            </p:cNvSpPr>
            <p:nvPr/>
          </p:nvSpPr>
          <p:spPr bwMode="auto">
            <a:xfrm>
              <a:off x="3792" y="2616"/>
              <a:ext cx="144" cy="1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9" name="Oval 45"/>
            <p:cNvSpPr>
              <a:spLocks noChangeAspect="1" noChangeArrowheads="1"/>
            </p:cNvSpPr>
            <p:nvPr/>
          </p:nvSpPr>
          <p:spPr bwMode="auto">
            <a:xfrm>
              <a:off x="4416" y="2592"/>
              <a:ext cx="144" cy="1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0" name="Oval 46"/>
            <p:cNvSpPr>
              <a:spLocks noChangeAspect="1" noChangeArrowheads="1"/>
            </p:cNvSpPr>
            <p:nvPr/>
          </p:nvSpPr>
          <p:spPr bwMode="auto">
            <a:xfrm>
              <a:off x="3792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911" name="AutoShape 47"/>
          <p:cNvSpPr>
            <a:spLocks noChangeArrowheads="1"/>
          </p:cNvSpPr>
          <p:nvPr/>
        </p:nvSpPr>
        <p:spPr bwMode="auto">
          <a:xfrm>
            <a:off x="6096000" y="3200400"/>
            <a:ext cx="1066800" cy="1066800"/>
          </a:xfrm>
          <a:prstGeom prst="rtTriangle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12" name="Group 48"/>
          <p:cNvGrpSpPr>
            <a:grpSpLocks/>
          </p:cNvGrpSpPr>
          <p:nvPr/>
        </p:nvGrpSpPr>
        <p:grpSpPr bwMode="auto">
          <a:xfrm>
            <a:off x="5791200" y="3200400"/>
            <a:ext cx="1371600" cy="1371600"/>
            <a:chOff x="3648" y="2016"/>
            <a:chExt cx="864" cy="864"/>
          </a:xfrm>
        </p:grpSpPr>
        <p:sp>
          <p:nvSpPr>
            <p:cNvPr id="36913" name="Line 49"/>
            <p:cNvSpPr>
              <a:spLocks noChangeShapeType="1"/>
            </p:cNvSpPr>
            <p:nvPr/>
          </p:nvSpPr>
          <p:spPr bwMode="auto">
            <a:xfrm flipH="1">
              <a:off x="3648" y="2688"/>
              <a:ext cx="192" cy="19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Line 50"/>
            <p:cNvSpPr>
              <a:spLocks noChangeShapeType="1"/>
            </p:cNvSpPr>
            <p:nvPr/>
          </p:nvSpPr>
          <p:spPr bwMode="auto">
            <a:xfrm flipH="1">
              <a:off x="3648" y="2016"/>
              <a:ext cx="192" cy="528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 flipH="1">
              <a:off x="3984" y="2688"/>
              <a:ext cx="528" cy="19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916" name="Group 52"/>
          <p:cNvGrpSpPr>
            <a:grpSpLocks/>
          </p:cNvGrpSpPr>
          <p:nvPr/>
        </p:nvGrpSpPr>
        <p:grpSpPr bwMode="auto">
          <a:xfrm>
            <a:off x="76200" y="2133600"/>
            <a:ext cx="6365875" cy="1928813"/>
            <a:chOff x="48" y="1344"/>
            <a:chExt cx="4010" cy="1215"/>
          </a:xfrm>
        </p:grpSpPr>
        <p:sp>
          <p:nvSpPr>
            <p:cNvPr id="36917" name="Text Box 53"/>
            <p:cNvSpPr txBox="1">
              <a:spLocks noChangeArrowheads="1"/>
            </p:cNvSpPr>
            <p:nvPr/>
          </p:nvSpPr>
          <p:spPr bwMode="auto">
            <a:xfrm>
              <a:off x="3542" y="1752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P(2, 5)</a:t>
              </a:r>
            </a:p>
          </p:txBody>
        </p:sp>
        <p:sp>
          <p:nvSpPr>
            <p:cNvPr id="36918" name="Text Box 54"/>
            <p:cNvSpPr txBox="1">
              <a:spLocks noChangeArrowheads="1"/>
            </p:cNvSpPr>
            <p:nvPr/>
          </p:nvSpPr>
          <p:spPr bwMode="auto">
            <a:xfrm>
              <a:off x="3408" y="2328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P’</a:t>
              </a:r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48" y="1344"/>
              <a:ext cx="288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lang="en-US" dirty="0">
                  <a:solidFill>
                    <a:schemeClr val="folHlink"/>
                  </a:solidFill>
                </a:rPr>
                <a:t> Example :</a:t>
              </a:r>
            </a:p>
            <a:p>
              <a:pPr lvl="1">
                <a:buFontTx/>
                <a:buChar char="•"/>
              </a:pPr>
              <a:r>
                <a:rPr lang="en-US" dirty="0">
                  <a:solidFill>
                    <a:schemeClr val="folHlink"/>
                  </a:solidFill>
                </a:rPr>
                <a:t>P(2, 5), </a:t>
              </a:r>
              <a:r>
                <a:rPr lang="en-US" dirty="0" err="1">
                  <a:solidFill>
                    <a:schemeClr val="folHlink"/>
                  </a:solidFill>
                </a:rPr>
                <a:t>Sx</a:t>
              </a:r>
              <a:r>
                <a:rPr lang="en-US" dirty="0">
                  <a:solidFill>
                    <a:schemeClr val="folHlink"/>
                  </a:solidFill>
                </a:rPr>
                <a:t> = 0.5, </a:t>
              </a:r>
              <a:r>
                <a:rPr lang="en-US" dirty="0" err="1">
                  <a:solidFill>
                    <a:schemeClr val="folHlink"/>
                  </a:solidFill>
                </a:rPr>
                <a:t>Sy</a:t>
              </a:r>
              <a:r>
                <a:rPr lang="en-US" dirty="0">
                  <a:solidFill>
                    <a:schemeClr val="folHlink"/>
                  </a:solidFill>
                </a:rPr>
                <a:t> = 0.5</a:t>
              </a:r>
            </a:p>
            <a:p>
              <a:pPr lvl="1">
                <a:buFontTx/>
                <a:buChar char="•"/>
              </a:pPr>
              <a:r>
                <a:rPr lang="en-US" dirty="0">
                  <a:solidFill>
                    <a:schemeClr val="folHlink"/>
                  </a:solidFill>
                </a:rPr>
                <a:t>Find P’ ?</a:t>
              </a:r>
            </a:p>
          </p:txBody>
        </p:sp>
      </p:grpSp>
      <p:sp>
        <p:nvSpPr>
          <p:cNvPr id="36920" name="Text Box 56"/>
          <p:cNvSpPr txBox="1">
            <a:spLocks noChangeArrowheads="1"/>
          </p:cNvSpPr>
          <p:nvPr/>
        </p:nvSpPr>
        <p:spPr bwMode="auto">
          <a:xfrm>
            <a:off x="120650" y="3352800"/>
            <a:ext cx="49847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If the scale factors are larger than 1 </a:t>
            </a:r>
            <a:r>
              <a:rPr lang="en-US">
                <a:sym typeface="Wingdings" pitchFamily="2" charset="2"/>
              </a:rPr>
              <a:t> the points will be moved away from the origin  the object will be larger.</a:t>
            </a:r>
            <a:endParaRPr lang="en-US"/>
          </a:p>
        </p:txBody>
      </p:sp>
      <p:grpSp>
        <p:nvGrpSpPr>
          <p:cNvPr id="36924" name="Group 60"/>
          <p:cNvGrpSpPr>
            <a:grpSpLocks/>
          </p:cNvGrpSpPr>
          <p:nvPr/>
        </p:nvGrpSpPr>
        <p:grpSpPr bwMode="auto">
          <a:xfrm>
            <a:off x="228600" y="1309688"/>
            <a:ext cx="6781800" cy="4906962"/>
            <a:chOff x="144" y="825"/>
            <a:chExt cx="4272" cy="3091"/>
          </a:xfrm>
        </p:grpSpPr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4164" y="825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3300"/>
                  </a:solidFill>
                </a:rPr>
                <a:t>P’</a:t>
              </a: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144" y="3168"/>
              <a:ext cx="288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lang="en-US" dirty="0"/>
                <a:t> Example :</a:t>
              </a:r>
            </a:p>
            <a:p>
              <a:pPr lvl="1">
                <a:buFontTx/>
                <a:buChar char="•"/>
              </a:pPr>
              <a:r>
                <a:rPr lang="en-US" dirty="0">
                  <a:solidFill>
                    <a:schemeClr val="accent2"/>
                  </a:solidFill>
                </a:rPr>
                <a:t>P(2, 5),</a:t>
              </a:r>
              <a:r>
                <a:rPr lang="en-US" dirty="0"/>
                <a:t> </a:t>
              </a:r>
              <a:r>
                <a:rPr lang="en-US" dirty="0" err="1"/>
                <a:t>Sx</a:t>
              </a:r>
              <a:r>
                <a:rPr lang="en-US" dirty="0"/>
                <a:t> = 2, </a:t>
              </a:r>
              <a:r>
                <a:rPr lang="en-US" dirty="0" err="1"/>
                <a:t>Sy</a:t>
              </a:r>
              <a:r>
                <a:rPr lang="en-US" dirty="0"/>
                <a:t> = 2</a:t>
              </a:r>
            </a:p>
            <a:p>
              <a:pPr lvl="1">
                <a:buFontTx/>
                <a:buChar char="•"/>
              </a:pPr>
              <a:r>
                <a:rPr lang="en-US" dirty="0"/>
                <a:t>Find </a:t>
              </a:r>
              <a:r>
                <a:rPr lang="en-US" dirty="0">
                  <a:solidFill>
                    <a:srgbClr val="FF3300"/>
                  </a:solidFill>
                </a:rPr>
                <a:t>P’</a:t>
              </a:r>
              <a:r>
                <a:rPr lang="en-US" dirty="0"/>
                <a:t> ?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78BA-939D-40E0-AE36-5A752FFF4369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3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03" grpId="0" animBg="1"/>
      <p:bldP spid="3692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85800" y="192543"/>
            <a:ext cx="7772400" cy="83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sz="4400" dirty="0">
              <a:solidFill>
                <a:schemeClr val="accent2"/>
              </a:solidFill>
            </a:endParaRPr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5410200" y="1600200"/>
            <a:ext cx="3352800" cy="3352800"/>
            <a:chOff x="3120" y="1200"/>
            <a:chExt cx="2064" cy="1920"/>
          </a:xfrm>
        </p:grpSpPr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>
              <a:off x="3120" y="1200"/>
              <a:ext cx="0" cy="1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3120" y="3120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57150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60198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63246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66294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69342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72390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75438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78486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81534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84582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5410200" y="4648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5410200" y="4343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5410200" y="4038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54102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5410200" y="3429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5410200" y="3124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5410200" y="2819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5410200" y="2514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5410200" y="2209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>
            <a:off x="8763000" y="1600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1" name="Line 39"/>
          <p:cNvSpPr>
            <a:spLocks noChangeShapeType="1"/>
          </p:cNvSpPr>
          <p:nvPr/>
        </p:nvSpPr>
        <p:spPr bwMode="auto">
          <a:xfrm>
            <a:off x="5410200" y="1905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2" name="Line 40"/>
          <p:cNvSpPr>
            <a:spLocks noChangeShapeType="1"/>
          </p:cNvSpPr>
          <p:nvPr/>
        </p:nvSpPr>
        <p:spPr bwMode="auto">
          <a:xfrm>
            <a:off x="5410200" y="1600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6" name="Text Box 54"/>
          <p:cNvSpPr txBox="1">
            <a:spLocks noChangeArrowheads="1"/>
          </p:cNvSpPr>
          <p:nvPr/>
        </p:nvSpPr>
        <p:spPr bwMode="auto">
          <a:xfrm>
            <a:off x="212725" y="1031875"/>
            <a:ext cx="481647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 dirty="0"/>
              <a:t> If the scale factors are the same, </a:t>
            </a:r>
            <a:r>
              <a:rPr lang="en-US" sz="2800" dirty="0" err="1"/>
              <a:t>S</a:t>
            </a:r>
            <a:r>
              <a:rPr lang="en-US" sz="2800" baseline="-10000" dirty="0" err="1"/>
              <a:t>x</a:t>
            </a:r>
            <a:r>
              <a:rPr lang="en-US" sz="2800" dirty="0"/>
              <a:t> = </a:t>
            </a:r>
            <a:r>
              <a:rPr lang="en-US" sz="2800" dirty="0" err="1"/>
              <a:t>S</a:t>
            </a:r>
            <a:r>
              <a:rPr lang="en-US" sz="2800" baseline="-10000" dirty="0" err="1"/>
              <a:t>y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 uniform scaling</a:t>
            </a:r>
          </a:p>
          <a:p>
            <a:pPr>
              <a:buFontTx/>
              <a:buChar char="•"/>
            </a:pPr>
            <a:r>
              <a:rPr lang="en-US" sz="2800" dirty="0">
                <a:sym typeface="Wingdings" pitchFamily="2" charset="2"/>
              </a:rPr>
              <a:t> Only change in size (as previous example)</a:t>
            </a:r>
            <a:endParaRPr lang="en-US" sz="2800" dirty="0"/>
          </a:p>
        </p:txBody>
      </p:sp>
      <p:grpSp>
        <p:nvGrpSpPr>
          <p:cNvPr id="18494" name="Group 62"/>
          <p:cNvGrpSpPr>
            <a:grpSpLocks/>
          </p:cNvGrpSpPr>
          <p:nvPr/>
        </p:nvGrpSpPr>
        <p:grpSpPr bwMode="auto">
          <a:xfrm>
            <a:off x="5276850" y="3671888"/>
            <a:ext cx="1047750" cy="957262"/>
            <a:chOff x="3324" y="2313"/>
            <a:chExt cx="660" cy="603"/>
          </a:xfrm>
        </p:grpSpPr>
        <p:sp>
          <p:nvSpPr>
            <p:cNvPr id="18480" name="Text Box 48"/>
            <p:cNvSpPr txBox="1">
              <a:spLocks noChangeArrowheads="1"/>
            </p:cNvSpPr>
            <p:nvPr/>
          </p:nvSpPr>
          <p:spPr bwMode="auto">
            <a:xfrm>
              <a:off x="3324" y="2313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P(1, 2)</a:t>
              </a:r>
            </a:p>
          </p:txBody>
        </p:sp>
        <p:grpSp>
          <p:nvGrpSpPr>
            <p:cNvPr id="18491" name="Group 59"/>
            <p:cNvGrpSpPr>
              <a:grpSpLocks/>
            </p:cNvGrpSpPr>
            <p:nvPr/>
          </p:nvGrpSpPr>
          <p:grpSpPr bwMode="auto">
            <a:xfrm>
              <a:off x="3600" y="2544"/>
              <a:ext cx="384" cy="372"/>
              <a:chOff x="3600" y="2544"/>
              <a:chExt cx="384" cy="372"/>
            </a:xfrm>
          </p:grpSpPr>
          <p:sp>
            <p:nvSpPr>
              <p:cNvPr id="18473" name="Oval 41"/>
              <p:cNvSpPr>
                <a:spLocks noChangeAspect="1" noChangeArrowheads="1"/>
              </p:cNvSpPr>
              <p:nvPr/>
            </p:nvSpPr>
            <p:spPr bwMode="auto">
              <a:xfrm>
                <a:off x="3600" y="277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4" name="Oval 42"/>
              <p:cNvSpPr>
                <a:spLocks noChangeAspect="1" noChangeArrowheads="1"/>
              </p:cNvSpPr>
              <p:nvPr/>
            </p:nvSpPr>
            <p:spPr bwMode="auto">
              <a:xfrm>
                <a:off x="3840" y="277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5" name="Oval 43"/>
              <p:cNvSpPr>
                <a:spLocks noChangeAspect="1" noChangeArrowheads="1"/>
              </p:cNvSpPr>
              <p:nvPr/>
            </p:nvSpPr>
            <p:spPr bwMode="auto">
              <a:xfrm>
                <a:off x="3600" y="254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7" name="Oval 55"/>
              <p:cNvSpPr>
                <a:spLocks noChangeAspect="1" noChangeArrowheads="1"/>
              </p:cNvSpPr>
              <p:nvPr/>
            </p:nvSpPr>
            <p:spPr bwMode="auto">
              <a:xfrm>
                <a:off x="3840" y="2556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88" name="Rectangle 56"/>
          <p:cNvSpPr>
            <a:spLocks noChangeArrowheads="1"/>
          </p:cNvSpPr>
          <p:nvPr/>
        </p:nvSpPr>
        <p:spPr bwMode="auto">
          <a:xfrm>
            <a:off x="5791200" y="4114800"/>
            <a:ext cx="457200" cy="4572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95" name="Group 63"/>
          <p:cNvGrpSpPr>
            <a:grpSpLocks/>
          </p:cNvGrpSpPr>
          <p:nvPr/>
        </p:nvGrpSpPr>
        <p:grpSpPr bwMode="auto">
          <a:xfrm>
            <a:off x="5943600" y="1309688"/>
            <a:ext cx="990600" cy="2119312"/>
            <a:chOff x="3744" y="825"/>
            <a:chExt cx="624" cy="1335"/>
          </a:xfrm>
        </p:grpSpPr>
        <p:sp>
          <p:nvSpPr>
            <p:cNvPr id="18482" name="Text Box 50"/>
            <p:cNvSpPr txBox="1">
              <a:spLocks noChangeArrowheads="1"/>
            </p:cNvSpPr>
            <p:nvPr/>
          </p:nvSpPr>
          <p:spPr bwMode="auto">
            <a:xfrm>
              <a:off x="3744" y="825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3300"/>
                  </a:solidFill>
                </a:rPr>
                <a:t>P’</a:t>
              </a:r>
            </a:p>
          </p:txBody>
        </p:sp>
        <p:grpSp>
          <p:nvGrpSpPr>
            <p:cNvPr id="18493" name="Group 61"/>
            <p:cNvGrpSpPr>
              <a:grpSpLocks/>
            </p:cNvGrpSpPr>
            <p:nvPr/>
          </p:nvGrpSpPr>
          <p:grpSpPr bwMode="auto">
            <a:xfrm>
              <a:off x="3792" y="1008"/>
              <a:ext cx="576" cy="1152"/>
              <a:chOff x="3792" y="1008"/>
              <a:chExt cx="576" cy="1152"/>
            </a:xfrm>
          </p:grpSpPr>
          <p:sp>
            <p:nvSpPr>
              <p:cNvPr id="18462" name="Oval 30"/>
              <p:cNvSpPr>
                <a:spLocks noChangeAspect="1" noChangeArrowheads="1"/>
              </p:cNvSpPr>
              <p:nvPr/>
            </p:nvSpPr>
            <p:spPr bwMode="auto">
              <a:xfrm>
                <a:off x="3792" y="2016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3" name="Oval 31"/>
              <p:cNvSpPr>
                <a:spLocks noChangeAspect="1" noChangeArrowheads="1"/>
              </p:cNvSpPr>
              <p:nvPr/>
            </p:nvSpPr>
            <p:spPr bwMode="auto">
              <a:xfrm>
                <a:off x="4224" y="2016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4" name="Oval 32"/>
              <p:cNvSpPr>
                <a:spLocks noChangeAspect="1" noChangeArrowheads="1"/>
              </p:cNvSpPr>
              <p:nvPr/>
            </p:nvSpPr>
            <p:spPr bwMode="auto">
              <a:xfrm>
                <a:off x="3792" y="1008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9" name="Oval 57"/>
              <p:cNvSpPr>
                <a:spLocks noChangeAspect="1" noChangeArrowheads="1"/>
              </p:cNvSpPr>
              <p:nvPr/>
            </p:nvSpPr>
            <p:spPr bwMode="auto">
              <a:xfrm>
                <a:off x="4224" y="1008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90" name="Rectangle 58"/>
          <p:cNvSpPr>
            <a:spLocks noChangeArrowheads="1"/>
          </p:cNvSpPr>
          <p:nvPr/>
        </p:nvSpPr>
        <p:spPr bwMode="auto">
          <a:xfrm>
            <a:off x="6096000" y="1676400"/>
            <a:ext cx="762000" cy="16764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92" name="Group 60"/>
          <p:cNvGrpSpPr>
            <a:grpSpLocks/>
          </p:cNvGrpSpPr>
          <p:nvPr/>
        </p:nvGrpSpPr>
        <p:grpSpPr bwMode="auto">
          <a:xfrm>
            <a:off x="5791200" y="1676400"/>
            <a:ext cx="1066800" cy="2895600"/>
            <a:chOff x="3648" y="1056"/>
            <a:chExt cx="672" cy="1824"/>
          </a:xfrm>
        </p:grpSpPr>
        <p:sp>
          <p:nvSpPr>
            <p:cNvPr id="18465" name="Line 33"/>
            <p:cNvSpPr>
              <a:spLocks noChangeShapeType="1"/>
            </p:cNvSpPr>
            <p:nvPr/>
          </p:nvSpPr>
          <p:spPr bwMode="auto">
            <a:xfrm flipV="1">
              <a:off x="3648" y="1056"/>
              <a:ext cx="192" cy="158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 flipV="1">
              <a:off x="3936" y="2064"/>
              <a:ext cx="384" cy="81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8" name="Line 46"/>
            <p:cNvSpPr>
              <a:spLocks noChangeShapeType="1"/>
            </p:cNvSpPr>
            <p:nvPr/>
          </p:nvSpPr>
          <p:spPr bwMode="auto">
            <a:xfrm flipV="1">
              <a:off x="3648" y="2064"/>
              <a:ext cx="192" cy="81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34"/>
            <p:cNvSpPr>
              <a:spLocks noChangeShapeType="1"/>
            </p:cNvSpPr>
            <p:nvPr/>
          </p:nvSpPr>
          <p:spPr bwMode="auto">
            <a:xfrm flipV="1">
              <a:off x="3888" y="1056"/>
              <a:ext cx="384" cy="158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96" name="Text Box 64"/>
          <p:cNvSpPr txBox="1">
            <a:spLocks noChangeArrowheads="1"/>
          </p:cNvSpPr>
          <p:nvPr/>
        </p:nvSpPr>
        <p:spPr bwMode="auto">
          <a:xfrm>
            <a:off x="288925" y="3773031"/>
            <a:ext cx="474027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800" dirty="0">
                <a:sym typeface="Wingdings" pitchFamily="2" charset="2"/>
              </a:rPr>
              <a:t>If  </a:t>
            </a:r>
            <a:r>
              <a:rPr lang="en-US" sz="2800" dirty="0" err="1">
                <a:sym typeface="Wingdings" pitchFamily="2" charset="2"/>
              </a:rPr>
              <a:t>S</a:t>
            </a:r>
            <a:r>
              <a:rPr lang="en-US" sz="2800" baseline="-10000" dirty="0" err="1"/>
              <a:t>x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S</a:t>
            </a:r>
            <a:r>
              <a:rPr lang="en-US" sz="2800" baseline="-10000" dirty="0" err="1"/>
              <a:t>y</a:t>
            </a:r>
            <a:r>
              <a:rPr lang="en-US" sz="2800" dirty="0">
                <a:sym typeface="Wingdings" pitchFamily="2" charset="2"/>
              </a:rPr>
              <a:t>  differential scaling.</a:t>
            </a:r>
          </a:p>
          <a:p>
            <a:pPr>
              <a:buFontTx/>
              <a:buChar char="•"/>
            </a:pPr>
            <a:r>
              <a:rPr lang="en-US" sz="2800" dirty="0">
                <a:sym typeface="Wingdings" pitchFamily="2" charset="2"/>
              </a:rPr>
              <a:t>Change in size and shape</a:t>
            </a:r>
          </a:p>
          <a:p>
            <a:pPr>
              <a:buFontTx/>
              <a:buChar char="•"/>
            </a:pPr>
            <a:r>
              <a:rPr lang="en-US" sz="2800" dirty="0">
                <a:sym typeface="Wingdings" pitchFamily="2" charset="2"/>
              </a:rPr>
              <a:t>Example : square  rectangle</a:t>
            </a:r>
          </a:p>
          <a:p>
            <a:pPr lvl="1">
              <a:buFontTx/>
              <a:buChar char="•"/>
            </a:pPr>
            <a:r>
              <a:rPr lang="en-US" sz="2800" dirty="0">
                <a:sym typeface="Wingdings" pitchFamily="2" charset="2"/>
              </a:rPr>
              <a:t>P(1, 3), </a:t>
            </a:r>
            <a:r>
              <a:rPr lang="en-US" sz="2800" dirty="0" err="1">
                <a:sym typeface="Wingdings" pitchFamily="2" charset="2"/>
              </a:rPr>
              <a:t>S</a:t>
            </a:r>
            <a:r>
              <a:rPr lang="en-US" sz="2800" baseline="-10000" dirty="0" err="1"/>
              <a:t>x</a:t>
            </a:r>
            <a:r>
              <a:rPr lang="en-US" sz="2800" dirty="0">
                <a:sym typeface="Wingdings" pitchFamily="2" charset="2"/>
              </a:rPr>
              <a:t> = 2, </a:t>
            </a:r>
            <a:r>
              <a:rPr lang="en-US" sz="2800" dirty="0" err="1">
                <a:sym typeface="Wingdings" pitchFamily="2" charset="2"/>
              </a:rPr>
              <a:t>S</a:t>
            </a:r>
            <a:r>
              <a:rPr lang="en-US" sz="2800" baseline="-10000" dirty="0" err="1"/>
              <a:t>y</a:t>
            </a:r>
            <a:r>
              <a:rPr lang="en-US" sz="2800" dirty="0">
                <a:sym typeface="Wingdings" pitchFamily="2" charset="2"/>
              </a:rPr>
              <a:t> = 5 , P’ 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4AD3-E0AA-4699-9AE3-661AC6EEA943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8" grpId="0" animBg="1"/>
      <p:bldP spid="18490" grpId="0" animBg="1"/>
      <p:bldP spid="1849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Transformation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7528-A221-47CA-9A6A-5AB1EE38A66E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3183" y="1556792"/>
            <a:ext cx="8034833" cy="4615408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Transformation changes the way object appears.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Implementing changes in size of object, its position on screen or its orientation called Transformation.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4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F20-110E-46FE-B6A1-A591864F517B}" type="datetime1">
              <a:rPr lang="en-US" smtClean="0"/>
              <a:t>1/14/2021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[6]-</a:t>
            </a:r>
            <a:fld id="{70FC4ED0-51DF-432F-9ECE-F1AEA4B66AF1}" type="slidenum">
              <a:rPr lang="ar-SA">
                <a:cs typeface="Arial" pitchFamily="34" charset="0"/>
              </a:rPr>
              <a:pPr/>
              <a:t>20</a:t>
            </a:fld>
            <a:endParaRPr lang="en-US"/>
          </a:p>
        </p:txBody>
      </p:sp>
      <p:graphicFrame>
        <p:nvGraphicFramePr>
          <p:cNvPr id="16691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013103"/>
              </p:ext>
            </p:extLst>
          </p:nvPr>
        </p:nvGraphicFramePr>
        <p:xfrm>
          <a:off x="3124200" y="1417638"/>
          <a:ext cx="5486400" cy="528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3" imgW="1866600" imgH="2133360" progId="Equation.3">
                  <p:embed/>
                </p:oleObj>
              </mc:Choice>
              <mc:Fallback>
                <p:oleObj name="Equation" r:id="rId3" imgW="1866600" imgH="2133360" progId="Equation.3">
                  <p:embed/>
                  <p:pic>
                    <p:nvPicPr>
                      <p:cNvPr id="0" name="Picture 3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417638"/>
                        <a:ext cx="5486400" cy="528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1017588" y="1905000"/>
            <a:ext cx="18018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/>
              <a:t>Translation</a:t>
            </a:r>
          </a:p>
          <a:p>
            <a:pPr eaLnBrk="0" hangingPunct="0"/>
            <a:r>
              <a:rPr lang="en-US" sz="2800" b="1" i="1"/>
              <a:t>P’=TP</a:t>
            </a:r>
            <a:endParaRPr lang="en-US" sz="2800"/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981075" y="3581400"/>
            <a:ext cx="19907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/>
              <a:t>Rotation [O]</a:t>
            </a:r>
          </a:p>
          <a:p>
            <a:pPr eaLnBrk="0" hangingPunct="0"/>
            <a:r>
              <a:rPr lang="en-US" sz="2800" b="1" i="1"/>
              <a:t>P’=RP</a:t>
            </a:r>
            <a:endParaRPr lang="en-US" sz="2800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1138238" y="5410200"/>
            <a:ext cx="1261564" cy="9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dirty="0" smtClean="0"/>
              <a:t>Scaling</a:t>
            </a:r>
          </a:p>
          <a:p>
            <a:pPr eaLnBrk="0" hangingPunct="0"/>
            <a:r>
              <a:rPr lang="en-US" sz="2800" b="1" i="1" dirty="0" smtClean="0"/>
              <a:t>P</a:t>
            </a:r>
            <a:r>
              <a:rPr lang="en-US" sz="2800" b="1" i="1" dirty="0"/>
              <a:t>’=SP</a:t>
            </a:r>
            <a:endParaRPr lang="en-US" sz="2800" dirty="0"/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2057400" y="838200"/>
            <a:ext cx="4148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3200" b="1"/>
              <a:t>Basic Transformations</a:t>
            </a:r>
            <a:endParaRPr lang="en-US"/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1017588" y="107950"/>
            <a:ext cx="7897812" cy="806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ctr">
              <a:lnSpc>
                <a:spcPct val="70000"/>
              </a:lnSpc>
            </a:pPr>
            <a:r>
              <a:rPr kumimoji="0" lang="en-US" sz="4000" b="1" dirty="0">
                <a:solidFill>
                  <a:sysClr val="windowText" lastClr="000000"/>
                </a:solidFill>
                <a:latin typeface="Arial Narrow" pitchFamily="34" charset="0"/>
              </a:rPr>
              <a:t>Homogeneous Coordinates</a:t>
            </a:r>
          </a:p>
        </p:txBody>
      </p:sp>
    </p:spTree>
    <p:extLst>
      <p:ext uri="{BB962C8B-B14F-4D97-AF65-F5344CB8AC3E}">
        <p14:creationId xmlns:p14="http://schemas.microsoft.com/office/powerpoint/2010/main" val="27709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F20-110E-46FE-B6A1-A591864F517B}" type="datetime1">
              <a:rPr lang="en-US" smtClean="0"/>
              <a:t>1/14/2021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[6]-</a:t>
            </a:r>
            <a:fld id="{70FC4ED0-51DF-432F-9ECE-F1AEA4B66AF1}" type="slidenum">
              <a:rPr lang="ar-SA">
                <a:cs typeface="Arial" pitchFamily="34" charset="0"/>
              </a:rPr>
              <a:pPr/>
              <a:t>21</a:t>
            </a:fld>
            <a:endParaRPr lang="en-US"/>
          </a:p>
        </p:txBody>
      </p:sp>
      <p:graphicFrame>
        <p:nvGraphicFramePr>
          <p:cNvPr id="16691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915148"/>
              </p:ext>
            </p:extLst>
          </p:nvPr>
        </p:nvGraphicFramePr>
        <p:xfrm>
          <a:off x="3124200" y="1371600"/>
          <a:ext cx="5486400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3" imgW="1866600" imgH="2171520" progId="Equation.3">
                  <p:embed/>
                </p:oleObj>
              </mc:Choice>
              <mc:Fallback>
                <p:oleObj name="Equation" r:id="rId3" imgW="1866600" imgH="21715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371600"/>
                        <a:ext cx="5486400" cy="538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1017588" y="1905000"/>
            <a:ext cx="18018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/>
              <a:t>Translation</a:t>
            </a:r>
          </a:p>
          <a:p>
            <a:pPr eaLnBrk="0" hangingPunct="0"/>
            <a:r>
              <a:rPr lang="en-US" sz="2800" b="1" i="1"/>
              <a:t>P’=TP</a:t>
            </a:r>
            <a:endParaRPr lang="en-US" sz="2800"/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981075" y="3581400"/>
            <a:ext cx="19907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/>
              <a:t>Rotation [O]</a:t>
            </a:r>
          </a:p>
          <a:p>
            <a:pPr eaLnBrk="0" hangingPunct="0"/>
            <a:r>
              <a:rPr lang="en-US" sz="2800" b="1" i="1"/>
              <a:t>P’=RP</a:t>
            </a:r>
            <a:endParaRPr lang="en-US" sz="2800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1138238" y="5410200"/>
            <a:ext cx="1261564" cy="9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dirty="0" smtClean="0"/>
              <a:t>Scaling</a:t>
            </a:r>
          </a:p>
          <a:p>
            <a:pPr eaLnBrk="0" hangingPunct="0"/>
            <a:r>
              <a:rPr lang="en-US" sz="2800" b="1" i="1" dirty="0" smtClean="0"/>
              <a:t>P</a:t>
            </a:r>
            <a:r>
              <a:rPr lang="en-US" sz="2800" b="1" i="1" dirty="0"/>
              <a:t>’=SP</a:t>
            </a:r>
            <a:endParaRPr lang="en-US" sz="2800" dirty="0"/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2057400" y="838200"/>
            <a:ext cx="4148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3200" b="1"/>
              <a:t>Basic Transformations</a:t>
            </a:r>
            <a:endParaRPr lang="en-US"/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1017588" y="107950"/>
            <a:ext cx="7897812" cy="806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ctr">
              <a:lnSpc>
                <a:spcPct val="70000"/>
              </a:lnSpc>
            </a:pPr>
            <a:r>
              <a:rPr kumimoji="0" lang="en-US" sz="4000" b="1" dirty="0">
                <a:solidFill>
                  <a:sysClr val="windowText" lastClr="000000"/>
                </a:solidFill>
                <a:latin typeface="Arial Narrow" pitchFamily="34" charset="0"/>
              </a:rPr>
              <a:t>Homogeneous Coordinates</a:t>
            </a:r>
          </a:p>
        </p:txBody>
      </p:sp>
    </p:spTree>
    <p:extLst>
      <p:ext uri="{BB962C8B-B14F-4D97-AF65-F5344CB8AC3E}">
        <p14:creationId xmlns:p14="http://schemas.microsoft.com/office/powerpoint/2010/main" val="253690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Other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ysClr val="windowText" lastClr="000000"/>
                </a:solidFill>
              </a:rPr>
              <a:t>Transformation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3320-6C17-4615-8AFE-A13FF3F0A2A6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Reflection</a:t>
            </a:r>
          </a:p>
          <a:p>
            <a:pPr lvl="1"/>
            <a:r>
              <a:rPr lang="en-US" dirty="0" smtClean="0"/>
              <a:t>Produces a mirror image of an object relative to an axis of reflection.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Shear</a:t>
            </a:r>
          </a:p>
          <a:p>
            <a:pPr lvl="1"/>
            <a:r>
              <a:rPr lang="en-US" dirty="0" smtClean="0"/>
              <a:t>A transformation that slants the shape of an object is called the shear transformation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X Shear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preserves y coordinates but changes x values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Y Shear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preserves x coordinates but changes y values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7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r>
              <a:rPr lang="en-US" sz="4400" b="1" dirty="0">
                <a:solidFill>
                  <a:sysClr val="windowText" lastClr="000000"/>
                </a:solidFill>
              </a:rPr>
              <a:t>Other transformations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759725" y="12573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FF0000"/>
                </a:solidFill>
              </a:rPr>
              <a:t>Reflection:</a:t>
            </a:r>
          </a:p>
          <a:p>
            <a:pPr marL="342900" indent="-342900">
              <a:spcBef>
                <a:spcPct val="20000"/>
              </a:spcBef>
            </a:pPr>
            <a:endParaRPr lang="en-US" sz="3200" b="0" dirty="0"/>
          </a:p>
          <a:p>
            <a:pPr marL="342900" indent="-342900">
              <a:spcBef>
                <a:spcPct val="20000"/>
              </a:spcBef>
            </a:pPr>
            <a:r>
              <a:rPr lang="en-US" sz="3200" b="0" dirty="0"/>
              <a:t>		    x-axis				y-axis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762000" y="2362200"/>
            <a:ext cx="3276600" cy="2895600"/>
            <a:chOff x="336" y="1296"/>
            <a:chExt cx="2064" cy="1824"/>
          </a:xfrm>
        </p:grpSpPr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>
              <a:off x="134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>
              <a:off x="336" y="2208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1143000" y="2768600"/>
          <a:ext cx="774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Equation" r:id="rId3" imgW="774364" imgH="710891" progId="Equation.3">
                  <p:embed/>
                </p:oleObj>
              </mc:Choice>
              <mc:Fallback>
                <p:oleObj name="Equation" r:id="rId3" imgW="774364" imgH="710891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68600"/>
                        <a:ext cx="7747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6" name="Group 8"/>
          <p:cNvGrpSpPr>
            <a:grpSpLocks/>
          </p:cNvGrpSpPr>
          <p:nvPr/>
        </p:nvGrpSpPr>
        <p:grpSpPr bwMode="auto">
          <a:xfrm>
            <a:off x="5029200" y="2362200"/>
            <a:ext cx="3276600" cy="2895600"/>
            <a:chOff x="336" y="1296"/>
            <a:chExt cx="2064" cy="1824"/>
          </a:xfrm>
        </p:grpSpPr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134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336" y="2208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6997700" y="4114800"/>
          <a:ext cx="774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Equation" r:id="rId5" imgW="774364" imgH="710891" progId="Equation.3">
                  <p:embed/>
                </p:oleObj>
              </mc:Choice>
              <mc:Fallback>
                <p:oleObj name="Equation" r:id="rId5" imgW="774364" imgH="710891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4114800"/>
                        <a:ext cx="7747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0" name="Group 12"/>
          <p:cNvGrpSpPr>
            <a:grpSpLocks/>
          </p:cNvGrpSpPr>
          <p:nvPr/>
        </p:nvGrpSpPr>
        <p:grpSpPr bwMode="auto">
          <a:xfrm>
            <a:off x="2743200" y="2819400"/>
            <a:ext cx="685800" cy="685800"/>
            <a:chOff x="1842" y="2508"/>
            <a:chExt cx="432" cy="432"/>
          </a:xfrm>
        </p:grpSpPr>
        <p:sp>
          <p:nvSpPr>
            <p:cNvPr id="32781" name="Oval 13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Freeform 14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Oval 15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Oval 16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Oval 17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Oval 18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87" name="Group 19"/>
          <p:cNvGrpSpPr>
            <a:grpSpLocks/>
          </p:cNvGrpSpPr>
          <p:nvPr/>
        </p:nvGrpSpPr>
        <p:grpSpPr bwMode="auto">
          <a:xfrm flipV="1">
            <a:off x="2743200" y="4114800"/>
            <a:ext cx="685800" cy="685800"/>
            <a:chOff x="1842" y="2508"/>
            <a:chExt cx="432" cy="432"/>
          </a:xfrm>
        </p:grpSpPr>
        <p:sp>
          <p:nvSpPr>
            <p:cNvPr id="32788" name="Oval 20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9" name="Freeform 21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Oval 22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Oval 23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Oval 24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3" name="Oval 25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94" name="Group 26"/>
          <p:cNvGrpSpPr>
            <a:grpSpLocks/>
          </p:cNvGrpSpPr>
          <p:nvPr/>
        </p:nvGrpSpPr>
        <p:grpSpPr bwMode="auto">
          <a:xfrm>
            <a:off x="7010400" y="2819400"/>
            <a:ext cx="685800" cy="685800"/>
            <a:chOff x="1842" y="2508"/>
            <a:chExt cx="432" cy="432"/>
          </a:xfrm>
        </p:grpSpPr>
        <p:sp>
          <p:nvSpPr>
            <p:cNvPr id="32795" name="Oval 27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6" name="Freeform 28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Oval 29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Oval 30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Oval 31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Oval 32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801" name="Group 33"/>
          <p:cNvGrpSpPr>
            <a:grpSpLocks/>
          </p:cNvGrpSpPr>
          <p:nvPr/>
        </p:nvGrpSpPr>
        <p:grpSpPr bwMode="auto">
          <a:xfrm flipH="1">
            <a:off x="5562600" y="2819400"/>
            <a:ext cx="685800" cy="685800"/>
            <a:chOff x="1842" y="2508"/>
            <a:chExt cx="432" cy="432"/>
          </a:xfrm>
        </p:grpSpPr>
        <p:sp>
          <p:nvSpPr>
            <p:cNvPr id="32802" name="Oval 34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Freeform 35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Oval 36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Oval 37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6" name="Oval 38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7" name="Oval 39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0E69-13EF-4995-B24B-85D38AB7B2B7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r>
              <a:rPr lang="en-US" sz="4400" b="1" dirty="0">
                <a:solidFill>
                  <a:sysClr val="windowText" lastClr="000000"/>
                </a:solidFill>
              </a:rPr>
              <a:t>Other transformations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FF0000"/>
                </a:solidFill>
              </a:rPr>
              <a:t>Reflection:</a:t>
            </a:r>
          </a:p>
          <a:p>
            <a:pPr marL="342900" indent="-342900">
              <a:spcBef>
                <a:spcPct val="20000"/>
              </a:spcBef>
            </a:pPr>
            <a:endParaRPr lang="en-US" sz="3200" b="0" dirty="0"/>
          </a:p>
          <a:p>
            <a:pPr marL="342900" indent="-342900">
              <a:spcBef>
                <a:spcPct val="20000"/>
              </a:spcBef>
            </a:pPr>
            <a:r>
              <a:rPr lang="en-US" sz="3200" b="0" dirty="0"/>
              <a:t>		     origin			            line x=y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762000" y="2362200"/>
            <a:ext cx="3276600" cy="2895600"/>
            <a:chOff x="336" y="1296"/>
            <a:chExt cx="2064" cy="1824"/>
          </a:xfrm>
        </p:grpSpPr>
        <p:sp>
          <p:nvSpPr>
            <p:cNvPr id="33797" name="Line 5"/>
            <p:cNvSpPr>
              <a:spLocks noChangeShapeType="1"/>
            </p:cNvSpPr>
            <p:nvPr/>
          </p:nvSpPr>
          <p:spPr bwMode="auto">
            <a:xfrm>
              <a:off x="134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8" name="Line 6"/>
            <p:cNvSpPr>
              <a:spLocks noChangeShapeType="1"/>
            </p:cNvSpPr>
            <p:nvPr/>
          </p:nvSpPr>
          <p:spPr bwMode="auto">
            <a:xfrm>
              <a:off x="336" y="2208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143000" y="2692400"/>
          <a:ext cx="850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" name="Equation" r:id="rId3" imgW="850531" imgH="710891" progId="Equation.3">
                  <p:embed/>
                </p:oleObj>
              </mc:Choice>
              <mc:Fallback>
                <p:oleObj name="Equation" r:id="rId3" imgW="850531" imgH="710891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92400"/>
                        <a:ext cx="850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0" name="Group 8"/>
          <p:cNvGrpSpPr>
            <a:grpSpLocks/>
          </p:cNvGrpSpPr>
          <p:nvPr/>
        </p:nvGrpSpPr>
        <p:grpSpPr bwMode="auto">
          <a:xfrm>
            <a:off x="5029200" y="2362200"/>
            <a:ext cx="3276600" cy="2895600"/>
            <a:chOff x="336" y="1296"/>
            <a:chExt cx="2064" cy="1824"/>
          </a:xfrm>
        </p:grpSpPr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>
              <a:off x="134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>
              <a:off x="336" y="2208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5486400" y="2667000"/>
          <a:ext cx="685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" name="Equation" r:id="rId5" imgW="685800" imgH="711200" progId="Equation.3">
                  <p:embed/>
                </p:oleObj>
              </mc:Choice>
              <mc:Fallback>
                <p:oleObj name="Equation" r:id="rId5" imgW="685800" imgH="7112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667000"/>
                        <a:ext cx="685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4" name="Group 12"/>
          <p:cNvGrpSpPr>
            <a:grpSpLocks/>
          </p:cNvGrpSpPr>
          <p:nvPr/>
        </p:nvGrpSpPr>
        <p:grpSpPr bwMode="auto">
          <a:xfrm rot="2866306">
            <a:off x="2438400" y="3048000"/>
            <a:ext cx="685800" cy="685800"/>
            <a:chOff x="1842" y="2508"/>
            <a:chExt cx="432" cy="432"/>
          </a:xfrm>
        </p:grpSpPr>
        <p:sp>
          <p:nvSpPr>
            <p:cNvPr id="33805" name="Oval 13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Freeform 14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Oval 15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Oval 16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Oval 17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Oval 18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11" name="Group 19"/>
          <p:cNvGrpSpPr>
            <a:grpSpLocks/>
          </p:cNvGrpSpPr>
          <p:nvPr/>
        </p:nvGrpSpPr>
        <p:grpSpPr bwMode="auto">
          <a:xfrm>
            <a:off x="6705600" y="2362200"/>
            <a:ext cx="685800" cy="685800"/>
            <a:chOff x="1842" y="2508"/>
            <a:chExt cx="432" cy="432"/>
          </a:xfrm>
        </p:grpSpPr>
        <p:sp>
          <p:nvSpPr>
            <p:cNvPr id="33812" name="Oval 20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Freeform 21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Oval 22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Oval 23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Oval 24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Oval 25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18" name="Group 26"/>
          <p:cNvGrpSpPr>
            <a:grpSpLocks/>
          </p:cNvGrpSpPr>
          <p:nvPr/>
        </p:nvGrpSpPr>
        <p:grpSpPr bwMode="auto">
          <a:xfrm rot="2866306" flipH="1" flipV="1">
            <a:off x="1600200" y="3886200"/>
            <a:ext cx="685800" cy="685800"/>
            <a:chOff x="1842" y="2508"/>
            <a:chExt cx="432" cy="432"/>
          </a:xfrm>
        </p:grpSpPr>
        <p:sp>
          <p:nvSpPr>
            <p:cNvPr id="33819" name="Oval 27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Freeform 28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Oval 29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Oval 30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Oval 31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Oval 32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25" name="Line 33"/>
          <p:cNvSpPr>
            <a:spLocks noChangeShapeType="1"/>
          </p:cNvSpPr>
          <p:nvPr/>
        </p:nvSpPr>
        <p:spPr bwMode="auto">
          <a:xfrm flipV="1">
            <a:off x="5181600" y="2362200"/>
            <a:ext cx="2895600" cy="2895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26" name="Group 34"/>
          <p:cNvGrpSpPr>
            <a:grpSpLocks/>
          </p:cNvGrpSpPr>
          <p:nvPr/>
        </p:nvGrpSpPr>
        <p:grpSpPr bwMode="auto">
          <a:xfrm rot="5400000" flipH="1">
            <a:off x="7391400" y="3048000"/>
            <a:ext cx="685800" cy="685800"/>
            <a:chOff x="1842" y="2508"/>
            <a:chExt cx="432" cy="432"/>
          </a:xfrm>
        </p:grpSpPr>
        <p:sp>
          <p:nvSpPr>
            <p:cNvPr id="33827" name="Oval 35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8" name="Freeform 36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Oval 37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0" name="Oval 38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Oval 39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Oval 40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0E81-10E8-4D66-ACE5-06CA93CB2C7A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2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r>
              <a:rPr lang="en-US" sz="4400" b="1" dirty="0">
                <a:solidFill>
                  <a:sysClr val="windowText" lastClr="000000"/>
                </a:solidFill>
              </a:rPr>
              <a:t>Other</a:t>
            </a:r>
            <a:r>
              <a:rPr lang="en-US" sz="4400" b="0" dirty="0">
                <a:solidFill>
                  <a:schemeClr val="tx2"/>
                </a:solidFill>
              </a:rPr>
              <a:t> </a:t>
            </a:r>
            <a:r>
              <a:rPr lang="en-US" sz="4400" b="1" dirty="0">
                <a:solidFill>
                  <a:sysClr val="windowText" lastClr="000000"/>
                </a:solidFill>
              </a:rPr>
              <a:t>transformations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0" dirty="0"/>
              <a:t>Shear:</a:t>
            </a:r>
          </a:p>
          <a:p>
            <a:pPr marL="342900" indent="-342900">
              <a:spcBef>
                <a:spcPct val="20000"/>
              </a:spcBef>
            </a:pPr>
            <a:endParaRPr lang="en-US" sz="3200" b="0" dirty="0"/>
          </a:p>
          <a:p>
            <a:pPr marL="342900" indent="-342900">
              <a:spcBef>
                <a:spcPct val="20000"/>
              </a:spcBef>
            </a:pPr>
            <a:r>
              <a:rPr lang="en-US" sz="3200" b="0" dirty="0"/>
              <a:t>		x-direction			         y-direction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762000" y="2362200"/>
            <a:ext cx="3276600" cy="2895600"/>
            <a:chOff x="336" y="1296"/>
            <a:chExt cx="2064" cy="1824"/>
          </a:xfrm>
        </p:grpSpPr>
        <p:sp>
          <p:nvSpPr>
            <p:cNvPr id="34821" name="Line 5"/>
            <p:cNvSpPr>
              <a:spLocks noChangeShapeType="1"/>
            </p:cNvSpPr>
            <p:nvPr/>
          </p:nvSpPr>
          <p:spPr bwMode="auto">
            <a:xfrm>
              <a:off x="134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>
              <a:off x="336" y="2208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1168400" y="2667000"/>
          <a:ext cx="81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" name="Equation" r:id="rId3" imgW="812447" imgH="710891" progId="Equation.3">
                  <p:embed/>
                </p:oleObj>
              </mc:Choice>
              <mc:Fallback>
                <p:oleObj name="Equation" r:id="rId3" imgW="812447" imgH="710891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2667000"/>
                        <a:ext cx="812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2362200" y="3124200"/>
            <a:ext cx="685800" cy="685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2362200" y="3124200"/>
            <a:ext cx="990600" cy="685800"/>
          </a:xfrm>
          <a:prstGeom prst="parallelogram">
            <a:avLst>
              <a:gd name="adj" fmla="val 43521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26" name="Group 10"/>
          <p:cNvGrpSpPr>
            <a:grpSpLocks/>
          </p:cNvGrpSpPr>
          <p:nvPr/>
        </p:nvGrpSpPr>
        <p:grpSpPr bwMode="auto">
          <a:xfrm>
            <a:off x="5029200" y="2362200"/>
            <a:ext cx="3276600" cy="2895600"/>
            <a:chOff x="336" y="1296"/>
            <a:chExt cx="2064" cy="1824"/>
          </a:xfrm>
        </p:grpSpPr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134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>
              <a:off x="336" y="2208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6629400" y="3124200"/>
            <a:ext cx="685800" cy="685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30" name="Object 14"/>
          <p:cNvGraphicFramePr>
            <a:graphicFrameLocks noChangeAspect="1"/>
          </p:cNvGraphicFramePr>
          <p:nvPr/>
        </p:nvGraphicFramePr>
        <p:xfrm>
          <a:off x="5410200" y="2692400"/>
          <a:ext cx="81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" name="Equation" r:id="rId5" imgW="812447" imgH="710891" progId="Equation.3">
                  <p:embed/>
                </p:oleObj>
              </mc:Choice>
              <mc:Fallback>
                <p:oleObj name="Equation" r:id="rId5" imgW="812447" imgH="710891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692400"/>
                        <a:ext cx="812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AutoShape 15"/>
          <p:cNvSpPr>
            <a:spLocks noChangeArrowheads="1"/>
          </p:cNvSpPr>
          <p:nvPr/>
        </p:nvSpPr>
        <p:spPr bwMode="auto">
          <a:xfrm rot="5400000" flipH="1">
            <a:off x="6477000" y="2971800"/>
            <a:ext cx="990600" cy="685800"/>
          </a:xfrm>
          <a:prstGeom prst="parallelogram">
            <a:avLst>
              <a:gd name="adj" fmla="val 43521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807-DEFA-4B72-BA8B-A05FFFEAD10B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9320" y="5144869"/>
            <a:ext cx="2323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Y’=y</a:t>
            </a:r>
          </a:p>
          <a:p>
            <a:pPr algn="ctr"/>
            <a:r>
              <a:rPr lang="en-US" sz="2400" b="1" dirty="0" smtClean="0"/>
              <a:t>X’=</a:t>
            </a:r>
            <a:r>
              <a:rPr lang="en-US" sz="2400" b="1" dirty="0" err="1" smtClean="0"/>
              <a:t>x+shx</a:t>
            </a:r>
            <a:r>
              <a:rPr lang="en-US" sz="2400" b="1" dirty="0" smtClean="0"/>
              <a:t>*y</a:t>
            </a:r>
            <a:endParaRPr lang="en-IN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03886" y="5223301"/>
            <a:ext cx="2323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x</a:t>
            </a:r>
            <a:r>
              <a:rPr lang="en-US" sz="2400" b="1" dirty="0" smtClean="0"/>
              <a:t>’=</a:t>
            </a:r>
            <a:r>
              <a:rPr lang="en-US" sz="2400" b="1" dirty="0"/>
              <a:t>x</a:t>
            </a:r>
            <a:endParaRPr lang="en-US" sz="2400" b="1" dirty="0" smtClean="0"/>
          </a:p>
          <a:p>
            <a:pPr algn="ctr"/>
            <a:r>
              <a:rPr lang="en-US" sz="2400" b="1" dirty="0"/>
              <a:t>y</a:t>
            </a:r>
            <a:r>
              <a:rPr lang="en-US" sz="2400" b="1" dirty="0" smtClean="0"/>
              <a:t>’=</a:t>
            </a:r>
            <a:r>
              <a:rPr lang="en-US" sz="2400" b="1" dirty="0" err="1" smtClean="0"/>
              <a:t>y+shy</a:t>
            </a:r>
            <a:r>
              <a:rPr lang="en-US" sz="2400" b="1" smtClean="0"/>
              <a:t>*x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7608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animBg="1"/>
      <p:bldP spid="34825" grpId="0" animBg="1"/>
      <p:bldP spid="34829" grpId="0" animBg="1"/>
      <p:bldP spid="348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Rotating About An Arbitrary Point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6762-0A62-4CD6-9C1C-81FD1ED47B05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375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924800" cy="3962400"/>
          </a:xfrm>
        </p:spPr>
        <p:txBody>
          <a:bodyPr/>
          <a:lstStyle/>
          <a:p>
            <a:r>
              <a:rPr lang="en-US" dirty="0"/>
              <a:t>What happens when you apply a rotation transformation to an object that is not at the origin?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Translate the center of rotation to the origin</a:t>
            </a:r>
          </a:p>
          <a:p>
            <a:pPr lvl="1"/>
            <a:r>
              <a:rPr lang="en-US" dirty="0"/>
              <a:t>Rotate the object</a:t>
            </a:r>
          </a:p>
          <a:p>
            <a:pPr lvl="1"/>
            <a:r>
              <a:rPr lang="en-US" dirty="0"/>
              <a:t>Translate back to the original location</a:t>
            </a:r>
          </a:p>
        </p:txBody>
      </p:sp>
    </p:spTree>
    <p:extLst>
      <p:ext uri="{BB962C8B-B14F-4D97-AF65-F5344CB8AC3E}">
        <p14:creationId xmlns:p14="http://schemas.microsoft.com/office/powerpoint/2010/main" val="140095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8825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ysClr val="windowText" lastClr="000000"/>
                </a:solidFill>
              </a:rPr>
              <a:t>Rotating About An Arbitrary Point</a:t>
            </a:r>
          </a:p>
        </p:txBody>
      </p:sp>
      <p:sp>
        <p:nvSpPr>
          <p:cNvPr id="239623" name="Line 7"/>
          <p:cNvSpPr>
            <a:spLocks noChangeShapeType="1"/>
          </p:cNvSpPr>
          <p:nvPr/>
        </p:nvSpPr>
        <p:spPr bwMode="auto">
          <a:xfrm flipV="1">
            <a:off x="1828800" y="14478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>
            <a:off x="990600" y="26670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25" name="Text Box 9"/>
          <p:cNvSpPr txBox="1">
            <a:spLocks noChangeArrowheads="1"/>
          </p:cNvSpPr>
          <p:nvPr/>
        </p:nvSpPr>
        <p:spPr bwMode="auto">
          <a:xfrm>
            <a:off x="29718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39626" name="Text Box 10"/>
          <p:cNvSpPr txBox="1">
            <a:spLocks noChangeArrowheads="1"/>
          </p:cNvSpPr>
          <p:nvPr/>
        </p:nvSpPr>
        <p:spPr bwMode="auto">
          <a:xfrm>
            <a:off x="1447800" y="1371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2286000" y="1676400"/>
            <a:ext cx="1066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28" name="Oval 12"/>
          <p:cNvSpPr>
            <a:spLocks noChangeArrowheads="1"/>
          </p:cNvSpPr>
          <p:nvPr/>
        </p:nvSpPr>
        <p:spPr bwMode="auto">
          <a:xfrm>
            <a:off x="2743200" y="1981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Oval 13"/>
          <p:cNvSpPr>
            <a:spLocks noChangeArrowheads="1"/>
          </p:cNvSpPr>
          <p:nvPr/>
        </p:nvSpPr>
        <p:spPr bwMode="auto">
          <a:xfrm>
            <a:off x="3276600" y="1600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30" name="Line 14"/>
          <p:cNvSpPr>
            <a:spLocks noChangeShapeType="1"/>
          </p:cNvSpPr>
          <p:nvPr/>
        </p:nvSpPr>
        <p:spPr bwMode="auto">
          <a:xfrm>
            <a:off x="2895600" y="2057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31" name="Line 15"/>
          <p:cNvSpPr>
            <a:spLocks noChangeShapeType="1"/>
          </p:cNvSpPr>
          <p:nvPr/>
        </p:nvSpPr>
        <p:spPr bwMode="auto">
          <a:xfrm>
            <a:off x="3733800" y="2133600"/>
            <a:ext cx="10668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32" name="Line 16"/>
          <p:cNvSpPr>
            <a:spLocks noChangeShapeType="1"/>
          </p:cNvSpPr>
          <p:nvPr/>
        </p:nvSpPr>
        <p:spPr bwMode="auto">
          <a:xfrm flipV="1">
            <a:off x="5943600" y="14478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33" name="Line 17"/>
          <p:cNvSpPr>
            <a:spLocks noChangeShapeType="1"/>
          </p:cNvSpPr>
          <p:nvPr/>
        </p:nvSpPr>
        <p:spPr bwMode="auto">
          <a:xfrm>
            <a:off x="5105400" y="26670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34" name="Text Box 18"/>
          <p:cNvSpPr txBox="1">
            <a:spLocks noChangeArrowheads="1"/>
          </p:cNvSpPr>
          <p:nvPr/>
        </p:nvSpPr>
        <p:spPr bwMode="auto">
          <a:xfrm>
            <a:off x="70866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39635" name="Text Box 19"/>
          <p:cNvSpPr txBox="1">
            <a:spLocks noChangeArrowheads="1"/>
          </p:cNvSpPr>
          <p:nvPr/>
        </p:nvSpPr>
        <p:spPr bwMode="auto">
          <a:xfrm>
            <a:off x="5562600" y="1371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39636" name="Rectangle 20"/>
          <p:cNvSpPr>
            <a:spLocks noChangeArrowheads="1"/>
          </p:cNvSpPr>
          <p:nvPr/>
        </p:nvSpPr>
        <p:spPr bwMode="auto">
          <a:xfrm>
            <a:off x="5410200" y="2286000"/>
            <a:ext cx="1066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37" name="Oval 21"/>
          <p:cNvSpPr>
            <a:spLocks noChangeArrowheads="1"/>
          </p:cNvSpPr>
          <p:nvPr/>
        </p:nvSpPr>
        <p:spPr bwMode="auto">
          <a:xfrm>
            <a:off x="5867400" y="25908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38" name="Oval 22"/>
          <p:cNvSpPr>
            <a:spLocks noChangeArrowheads="1"/>
          </p:cNvSpPr>
          <p:nvPr/>
        </p:nvSpPr>
        <p:spPr bwMode="auto">
          <a:xfrm>
            <a:off x="6400800" y="22098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39" name="Line 23"/>
          <p:cNvSpPr>
            <a:spLocks noChangeShapeType="1"/>
          </p:cNvSpPr>
          <p:nvPr/>
        </p:nvSpPr>
        <p:spPr bwMode="auto">
          <a:xfrm>
            <a:off x="6019800" y="2667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40" name="Line 24"/>
          <p:cNvSpPr>
            <a:spLocks noChangeShapeType="1"/>
          </p:cNvSpPr>
          <p:nvPr/>
        </p:nvSpPr>
        <p:spPr bwMode="auto">
          <a:xfrm flipV="1">
            <a:off x="5943600" y="35052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41" name="Line 25"/>
          <p:cNvSpPr>
            <a:spLocks noChangeShapeType="1"/>
          </p:cNvSpPr>
          <p:nvPr/>
        </p:nvSpPr>
        <p:spPr bwMode="auto">
          <a:xfrm>
            <a:off x="5029200" y="47244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42" name="Text Box 26"/>
          <p:cNvSpPr txBox="1">
            <a:spLocks noChangeArrowheads="1"/>
          </p:cNvSpPr>
          <p:nvPr/>
        </p:nvSpPr>
        <p:spPr bwMode="auto">
          <a:xfrm>
            <a:off x="7086600" y="4648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39643" name="Text Box 27"/>
          <p:cNvSpPr txBox="1">
            <a:spLocks noChangeArrowheads="1"/>
          </p:cNvSpPr>
          <p:nvPr/>
        </p:nvSpPr>
        <p:spPr bwMode="auto">
          <a:xfrm>
            <a:off x="556260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39644" name="Rectangle 28"/>
          <p:cNvSpPr>
            <a:spLocks noChangeArrowheads="1"/>
          </p:cNvSpPr>
          <p:nvPr/>
        </p:nvSpPr>
        <p:spPr bwMode="auto">
          <a:xfrm rot="-2553939">
            <a:off x="5410200" y="4343400"/>
            <a:ext cx="1066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5" name="Oval 29"/>
          <p:cNvSpPr>
            <a:spLocks noChangeArrowheads="1"/>
          </p:cNvSpPr>
          <p:nvPr/>
        </p:nvSpPr>
        <p:spPr bwMode="auto">
          <a:xfrm rot="-2553939">
            <a:off x="5867400" y="4648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6" name="Oval 30"/>
          <p:cNvSpPr>
            <a:spLocks noChangeArrowheads="1"/>
          </p:cNvSpPr>
          <p:nvPr/>
        </p:nvSpPr>
        <p:spPr bwMode="auto">
          <a:xfrm rot="-2553939">
            <a:off x="6002338" y="400685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47" name="Line 31"/>
          <p:cNvSpPr>
            <a:spLocks noChangeShapeType="1"/>
          </p:cNvSpPr>
          <p:nvPr/>
        </p:nvSpPr>
        <p:spPr bwMode="auto">
          <a:xfrm rot="-2553939">
            <a:off x="5938838" y="45196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51" name="Line 35"/>
          <p:cNvSpPr>
            <a:spLocks noChangeShapeType="1"/>
          </p:cNvSpPr>
          <p:nvPr/>
        </p:nvSpPr>
        <p:spPr bwMode="auto">
          <a:xfrm>
            <a:off x="4876800" y="2895600"/>
            <a:ext cx="0" cy="12192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59" name="Line 43"/>
          <p:cNvSpPr>
            <a:spLocks noChangeShapeType="1"/>
          </p:cNvSpPr>
          <p:nvPr/>
        </p:nvSpPr>
        <p:spPr bwMode="auto">
          <a:xfrm flipV="1">
            <a:off x="1828800" y="35052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60" name="Line 44"/>
          <p:cNvSpPr>
            <a:spLocks noChangeShapeType="1"/>
          </p:cNvSpPr>
          <p:nvPr/>
        </p:nvSpPr>
        <p:spPr bwMode="auto">
          <a:xfrm>
            <a:off x="914400" y="47244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61" name="Text Box 45"/>
          <p:cNvSpPr txBox="1">
            <a:spLocks noChangeArrowheads="1"/>
          </p:cNvSpPr>
          <p:nvPr/>
        </p:nvSpPr>
        <p:spPr bwMode="auto">
          <a:xfrm>
            <a:off x="2971800" y="4648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39662" name="Text Box 46"/>
          <p:cNvSpPr txBox="1">
            <a:spLocks noChangeArrowheads="1"/>
          </p:cNvSpPr>
          <p:nvPr/>
        </p:nvSpPr>
        <p:spPr bwMode="auto">
          <a:xfrm>
            <a:off x="144780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39663" name="Rectangle 47"/>
          <p:cNvSpPr>
            <a:spLocks noChangeArrowheads="1"/>
          </p:cNvSpPr>
          <p:nvPr/>
        </p:nvSpPr>
        <p:spPr bwMode="auto">
          <a:xfrm rot="-2553939">
            <a:off x="2286000" y="3810000"/>
            <a:ext cx="1066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64" name="Oval 48"/>
          <p:cNvSpPr>
            <a:spLocks noChangeArrowheads="1"/>
          </p:cNvSpPr>
          <p:nvPr/>
        </p:nvSpPr>
        <p:spPr bwMode="auto">
          <a:xfrm rot="-2553939">
            <a:off x="2743200" y="41148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65" name="Oval 49"/>
          <p:cNvSpPr>
            <a:spLocks noChangeArrowheads="1"/>
          </p:cNvSpPr>
          <p:nvPr/>
        </p:nvSpPr>
        <p:spPr bwMode="auto">
          <a:xfrm rot="-2553939">
            <a:off x="2878138" y="347345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66" name="Line 50"/>
          <p:cNvSpPr>
            <a:spLocks noChangeShapeType="1"/>
          </p:cNvSpPr>
          <p:nvPr/>
        </p:nvSpPr>
        <p:spPr bwMode="auto">
          <a:xfrm rot="-2553939">
            <a:off x="2814638" y="39862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67" name="Line 51"/>
          <p:cNvSpPr>
            <a:spLocks noChangeShapeType="1"/>
          </p:cNvSpPr>
          <p:nvPr/>
        </p:nvSpPr>
        <p:spPr bwMode="auto">
          <a:xfrm flipH="1">
            <a:off x="3733800" y="4724400"/>
            <a:ext cx="10668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1F10-0ADD-4E5C-A00E-AC971F1D18C9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5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E44E-91BD-4ED6-80AD-AF33C6F54CFD}" type="datetime1">
              <a:rPr lang="en-US" smtClean="0"/>
              <a:t>1/14/2021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[6]-</a:t>
            </a:r>
            <a:fld id="{A4A7217F-87D6-407E-9528-721F7889CF0B}" type="slidenum">
              <a:rPr lang="ar-SA">
                <a:cs typeface="Arial" charset="0"/>
              </a:rPr>
              <a:pPr/>
              <a:t>28</a:t>
            </a:fld>
            <a:endParaRPr lang="en-US"/>
          </a:p>
        </p:txBody>
      </p:sp>
      <p:sp>
        <p:nvSpPr>
          <p:cNvPr id="157698" name="Line 2"/>
          <p:cNvSpPr>
            <a:spLocks noChangeShapeType="1"/>
          </p:cNvSpPr>
          <p:nvPr/>
        </p:nvSpPr>
        <p:spPr bwMode="auto">
          <a:xfrm>
            <a:off x="3200400" y="4454525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699" name="Line 3"/>
          <p:cNvSpPr>
            <a:spLocks noChangeShapeType="1"/>
          </p:cNvSpPr>
          <p:nvPr/>
        </p:nvSpPr>
        <p:spPr bwMode="auto">
          <a:xfrm flipV="1">
            <a:off x="3200400" y="2016125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0" name="Freeform 4"/>
          <p:cNvSpPr>
            <a:spLocks/>
          </p:cNvSpPr>
          <p:nvPr/>
        </p:nvSpPr>
        <p:spPr bwMode="auto">
          <a:xfrm>
            <a:off x="4630738" y="2244725"/>
            <a:ext cx="992187" cy="1373188"/>
          </a:xfrm>
          <a:custGeom>
            <a:avLst/>
            <a:gdLst>
              <a:gd name="T0" fmla="*/ 0 w 625"/>
              <a:gd name="T1" fmla="*/ 864 h 865"/>
              <a:gd name="T2" fmla="*/ 624 w 625"/>
              <a:gd name="T3" fmla="*/ 864 h 865"/>
              <a:gd name="T4" fmla="*/ 336 w 625"/>
              <a:gd name="T5" fmla="*/ 0 h 865"/>
              <a:gd name="T6" fmla="*/ 0 w 625"/>
              <a:gd name="T7" fmla="*/ 864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5" h="865">
                <a:moveTo>
                  <a:pt x="0" y="864"/>
                </a:moveTo>
                <a:lnTo>
                  <a:pt x="624" y="864"/>
                </a:lnTo>
                <a:lnTo>
                  <a:pt x="336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1" name="Freeform 5"/>
          <p:cNvSpPr>
            <a:spLocks/>
          </p:cNvSpPr>
          <p:nvPr/>
        </p:nvSpPr>
        <p:spPr bwMode="auto">
          <a:xfrm>
            <a:off x="4191000" y="2220913"/>
            <a:ext cx="1219200" cy="1403350"/>
          </a:xfrm>
          <a:custGeom>
            <a:avLst/>
            <a:gdLst>
              <a:gd name="T0" fmla="*/ 282 w 768"/>
              <a:gd name="T1" fmla="*/ 883 h 884"/>
              <a:gd name="T2" fmla="*/ 767 w 768"/>
              <a:gd name="T3" fmla="*/ 490 h 884"/>
              <a:gd name="T4" fmla="*/ 0 w 768"/>
              <a:gd name="T5" fmla="*/ 0 h 884"/>
              <a:gd name="T6" fmla="*/ 282 w 768"/>
              <a:gd name="T7" fmla="*/ 883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884">
                <a:moveTo>
                  <a:pt x="282" y="883"/>
                </a:moveTo>
                <a:lnTo>
                  <a:pt x="767" y="490"/>
                </a:lnTo>
                <a:lnTo>
                  <a:pt x="0" y="0"/>
                </a:lnTo>
                <a:lnTo>
                  <a:pt x="282" y="88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2" name="Arc 6"/>
          <p:cNvSpPr>
            <a:spLocks/>
          </p:cNvSpPr>
          <p:nvPr/>
        </p:nvSpPr>
        <p:spPr bwMode="auto">
          <a:xfrm rot="18900000">
            <a:off x="4402138" y="1941513"/>
            <a:ext cx="458787" cy="381000"/>
          </a:xfrm>
          <a:custGeom>
            <a:avLst/>
            <a:gdLst>
              <a:gd name="G0" fmla="+- 75 0 0"/>
              <a:gd name="G1" fmla="+- 21600 0 0"/>
              <a:gd name="G2" fmla="+- 21600 0 0"/>
              <a:gd name="T0" fmla="*/ 0 w 21675"/>
              <a:gd name="T1" fmla="*/ 0 h 21600"/>
              <a:gd name="T2" fmla="*/ 21675 w 21675"/>
              <a:gd name="T3" fmla="*/ 21600 h 21600"/>
              <a:gd name="T4" fmla="*/ 75 w 2167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75" h="21600" fill="none" extrusionOk="0">
                <a:moveTo>
                  <a:pt x="0" y="0"/>
                </a:moveTo>
                <a:cubicBezTo>
                  <a:pt x="25" y="0"/>
                  <a:pt x="50" y="-1"/>
                  <a:pt x="75" y="0"/>
                </a:cubicBezTo>
                <a:cubicBezTo>
                  <a:pt x="12004" y="0"/>
                  <a:pt x="21675" y="9670"/>
                  <a:pt x="21675" y="21600"/>
                </a:cubicBezTo>
              </a:path>
              <a:path w="21675" h="21600" stroke="0" extrusionOk="0">
                <a:moveTo>
                  <a:pt x="0" y="0"/>
                </a:moveTo>
                <a:cubicBezTo>
                  <a:pt x="25" y="0"/>
                  <a:pt x="50" y="-1"/>
                  <a:pt x="75" y="0"/>
                </a:cubicBezTo>
                <a:cubicBezTo>
                  <a:pt x="12004" y="0"/>
                  <a:pt x="21675" y="9670"/>
                  <a:pt x="21675" y="21600"/>
                </a:cubicBezTo>
                <a:lnTo>
                  <a:pt x="75" y="2160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4038600" y="3540125"/>
            <a:ext cx="140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/>
              <a:t>(x</a:t>
            </a:r>
            <a:r>
              <a:rPr lang="en-US" baseline="-25000"/>
              <a:t>p</a:t>
            </a:r>
            <a:r>
              <a:rPr lang="en-US"/>
              <a:t> , y</a:t>
            </a:r>
            <a:r>
              <a:rPr lang="en-US" baseline="-25000"/>
              <a:t>p</a:t>
            </a:r>
            <a:r>
              <a:rPr lang="en-US"/>
              <a:t>)</a:t>
            </a: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5165725" y="19050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(x,y)</a:t>
            </a: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3413125" y="182880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(x’,y’)</a:t>
            </a: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5461000" y="3733800"/>
            <a:ext cx="1546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Pivot Point</a:t>
            </a:r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 flipH="1" flipV="1">
            <a:off x="5172075" y="3844925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676400" y="5105400"/>
            <a:ext cx="6191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/>
              <a:t>Pivot point is the point of rotation</a:t>
            </a:r>
          </a:p>
          <a:p>
            <a:pPr eaLnBrk="0" hangingPunct="0">
              <a:buFontTx/>
              <a:buChar char="•"/>
            </a:pPr>
            <a:r>
              <a:rPr lang="en-US"/>
              <a:t>Pivot point need not necessarily be on the object</a:t>
            </a:r>
          </a:p>
        </p:txBody>
      </p:sp>
      <p:sp>
        <p:nvSpPr>
          <p:cNvPr id="157710" name="Rectangle 14"/>
          <p:cNvSpPr>
            <a:spLocks noChangeArrowheads="1"/>
          </p:cNvSpPr>
          <p:nvPr/>
        </p:nvSpPr>
        <p:spPr bwMode="auto">
          <a:xfrm>
            <a:off x="957290" y="300022"/>
            <a:ext cx="75438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ctr">
              <a:lnSpc>
                <a:spcPct val="70000"/>
              </a:lnSpc>
            </a:pPr>
            <a:r>
              <a:rPr kumimoji="0" lang="en-US" sz="4000" b="1" dirty="0">
                <a:solidFill>
                  <a:sysClr val="windowText" lastClr="000000"/>
                </a:solidFill>
              </a:rPr>
              <a:t>Rotation About a Pivot Point</a:t>
            </a:r>
          </a:p>
        </p:txBody>
      </p:sp>
    </p:spTree>
    <p:extLst>
      <p:ext uri="{BB962C8B-B14F-4D97-AF65-F5344CB8AC3E}">
        <p14:creationId xmlns:p14="http://schemas.microsoft.com/office/powerpoint/2010/main" val="403304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Line 2"/>
          <p:cNvSpPr>
            <a:spLocks noChangeShapeType="1"/>
          </p:cNvSpPr>
          <p:nvPr/>
        </p:nvSpPr>
        <p:spPr bwMode="auto">
          <a:xfrm>
            <a:off x="762000" y="44196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23" name="Line 3"/>
          <p:cNvSpPr>
            <a:spLocks noChangeShapeType="1"/>
          </p:cNvSpPr>
          <p:nvPr/>
        </p:nvSpPr>
        <p:spPr bwMode="auto">
          <a:xfrm flipV="1">
            <a:off x="762000" y="1981200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24" name="Freeform 4"/>
          <p:cNvSpPr>
            <a:spLocks/>
          </p:cNvSpPr>
          <p:nvPr/>
        </p:nvSpPr>
        <p:spPr bwMode="auto">
          <a:xfrm>
            <a:off x="2192338" y="2209800"/>
            <a:ext cx="992187" cy="1373188"/>
          </a:xfrm>
          <a:custGeom>
            <a:avLst/>
            <a:gdLst>
              <a:gd name="T0" fmla="*/ 0 w 625"/>
              <a:gd name="T1" fmla="*/ 864 h 865"/>
              <a:gd name="T2" fmla="*/ 624 w 625"/>
              <a:gd name="T3" fmla="*/ 864 h 865"/>
              <a:gd name="T4" fmla="*/ 336 w 625"/>
              <a:gd name="T5" fmla="*/ 0 h 865"/>
              <a:gd name="T6" fmla="*/ 0 w 625"/>
              <a:gd name="T7" fmla="*/ 864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5" h="865">
                <a:moveTo>
                  <a:pt x="0" y="864"/>
                </a:moveTo>
                <a:lnTo>
                  <a:pt x="624" y="864"/>
                </a:lnTo>
                <a:lnTo>
                  <a:pt x="336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1600200" y="3505200"/>
            <a:ext cx="140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/>
              <a:t>(x</a:t>
            </a:r>
            <a:r>
              <a:rPr lang="en-US" baseline="-25000"/>
              <a:t>p</a:t>
            </a:r>
            <a:r>
              <a:rPr lang="en-US"/>
              <a:t> , y</a:t>
            </a:r>
            <a:r>
              <a:rPr lang="en-US" baseline="-25000"/>
              <a:t>p</a:t>
            </a:r>
            <a:r>
              <a:rPr lang="en-US"/>
              <a:t>)</a:t>
            </a:r>
          </a:p>
        </p:txBody>
      </p:sp>
      <p:graphicFrame>
        <p:nvGraphicFramePr>
          <p:cNvPr id="15872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750222"/>
              </p:ext>
            </p:extLst>
          </p:nvPr>
        </p:nvGraphicFramePr>
        <p:xfrm>
          <a:off x="1285852" y="4857760"/>
          <a:ext cx="2347912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" name="Equation" r:id="rId3" imgW="711000" imgH="482400" progId="Equation.3">
                  <p:embed/>
                </p:oleObj>
              </mc:Choice>
              <mc:Fallback>
                <p:oleObj name="Equation" r:id="rId3" imgW="711000" imgH="482400" progId="Equation.3">
                  <p:embed/>
                  <p:pic>
                    <p:nvPicPr>
                      <p:cNvPr id="0" name="Picture 2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4857760"/>
                        <a:ext cx="2347912" cy="118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8" name="Freeform 8"/>
          <p:cNvSpPr>
            <a:spLocks/>
          </p:cNvSpPr>
          <p:nvPr/>
        </p:nvSpPr>
        <p:spPr bwMode="auto">
          <a:xfrm>
            <a:off x="6519863" y="2963863"/>
            <a:ext cx="992187" cy="1373187"/>
          </a:xfrm>
          <a:custGeom>
            <a:avLst/>
            <a:gdLst>
              <a:gd name="T0" fmla="*/ 0 w 625"/>
              <a:gd name="T1" fmla="*/ 864 h 865"/>
              <a:gd name="T2" fmla="*/ 624 w 625"/>
              <a:gd name="T3" fmla="*/ 864 h 865"/>
              <a:gd name="T4" fmla="*/ 336 w 625"/>
              <a:gd name="T5" fmla="*/ 0 h 865"/>
              <a:gd name="T6" fmla="*/ 0 w 625"/>
              <a:gd name="T7" fmla="*/ 864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5" h="865">
                <a:moveTo>
                  <a:pt x="0" y="864"/>
                </a:moveTo>
                <a:lnTo>
                  <a:pt x="624" y="864"/>
                </a:lnTo>
                <a:lnTo>
                  <a:pt x="336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>
            <a:off x="6537325" y="43434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 flipV="1">
            <a:off x="6537325" y="21336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2727325" y="1870075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(x,y)</a:t>
            </a:r>
          </a:p>
        </p:txBody>
      </p:sp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7070725" y="2667000"/>
            <a:ext cx="169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/>
              <a:t>(x1, y1)</a:t>
            </a:r>
          </a:p>
        </p:txBody>
      </p:sp>
      <p:sp>
        <p:nvSpPr>
          <p:cNvPr id="158733" name="Text Box 13"/>
          <p:cNvSpPr txBox="1">
            <a:spLocks noChangeArrowheads="1"/>
          </p:cNvSpPr>
          <p:nvPr/>
        </p:nvSpPr>
        <p:spPr bwMode="auto">
          <a:xfrm>
            <a:off x="533400" y="1219200"/>
            <a:ext cx="737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1" u="sng"/>
              <a:t>STEP-1:</a:t>
            </a:r>
            <a:r>
              <a:rPr lang="en-US" sz="2800" b="1"/>
              <a:t>  </a:t>
            </a:r>
            <a:r>
              <a:rPr lang="en-US" sz="2800" b="1">
                <a:solidFill>
                  <a:schemeClr val="tx2"/>
                </a:solidFill>
              </a:rPr>
              <a:t>Translate the pivot point to the origin</a:t>
            </a:r>
            <a:endParaRPr lang="en-US" sz="2800" b="1" u="sng"/>
          </a:p>
        </p:txBody>
      </p:sp>
      <p:sp>
        <p:nvSpPr>
          <p:cNvPr id="158734" name="AutoShape 14"/>
          <p:cNvSpPr>
            <a:spLocks noChangeArrowheads="1"/>
          </p:cNvSpPr>
          <p:nvPr/>
        </p:nvSpPr>
        <p:spPr bwMode="auto">
          <a:xfrm>
            <a:off x="4114800" y="3048000"/>
            <a:ext cx="1219200" cy="6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35" name="Rectangle 15"/>
          <p:cNvSpPr>
            <a:spLocks noChangeArrowheads="1"/>
          </p:cNvSpPr>
          <p:nvPr/>
        </p:nvSpPr>
        <p:spPr bwMode="auto">
          <a:xfrm>
            <a:off x="1219200" y="159038"/>
            <a:ext cx="75438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>
              <a:lnSpc>
                <a:spcPct val="70000"/>
              </a:lnSpc>
            </a:pPr>
            <a:r>
              <a:rPr kumimoji="0" lang="en-US" sz="40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Cont..</a:t>
            </a:r>
            <a:endParaRPr kumimoji="0" lang="en-US" sz="4000" b="1" dirty="0">
              <a:solidFill>
                <a:sysClr val="windowText" lastClr="000000"/>
              </a:solidFill>
              <a:latin typeface="Arial Narrow" pitchFamily="34" charset="0"/>
            </a:endParaRPr>
          </a:p>
        </p:txBody>
      </p:sp>
      <p:graphicFrame>
        <p:nvGraphicFramePr>
          <p:cNvPr id="10267" name="Object 27"/>
          <p:cNvGraphicFramePr>
            <a:graphicFrameLocks noChangeAspect="1"/>
          </p:cNvGraphicFramePr>
          <p:nvPr/>
        </p:nvGraphicFramePr>
        <p:xfrm>
          <a:off x="4822845" y="4745058"/>
          <a:ext cx="26781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" name="Equation" r:id="rId5" imgW="1180800" imgH="711000" progId="Equation.3">
                  <p:embed/>
                </p:oleObj>
              </mc:Choice>
              <mc:Fallback>
                <p:oleObj name="Equation" r:id="rId5" imgW="1180800" imgH="7110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45" y="4745058"/>
                        <a:ext cx="2678113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1850-25B7-4177-B3EE-390CCC89F505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211E-7BA5-4DD9-8C98-BC3B7C124CF1}" type="datetime1">
              <a:rPr lang="en-US" smtClean="0"/>
              <a:t>1/14/2021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2476500" y="4090988"/>
            <a:ext cx="1785938" cy="1395412"/>
            <a:chOff x="576" y="2256"/>
            <a:chExt cx="1536" cy="1200"/>
          </a:xfrm>
        </p:grpSpPr>
        <p:sp>
          <p:nvSpPr>
            <p:cNvPr id="4155" name="Rectangle 4"/>
            <p:cNvSpPr>
              <a:spLocks noChangeArrowheads="1"/>
            </p:cNvSpPr>
            <p:nvPr/>
          </p:nvSpPr>
          <p:spPr bwMode="auto">
            <a:xfrm>
              <a:off x="1104" y="2688"/>
              <a:ext cx="100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56" name="Oval 5"/>
            <p:cNvSpPr>
              <a:spLocks noChangeArrowheads="1"/>
            </p:cNvSpPr>
            <p:nvPr/>
          </p:nvSpPr>
          <p:spPr bwMode="auto">
            <a:xfrm>
              <a:off x="1248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57" name="Rectangle 6"/>
            <p:cNvSpPr>
              <a:spLocks noChangeArrowheads="1"/>
            </p:cNvSpPr>
            <p:nvPr/>
          </p:nvSpPr>
          <p:spPr bwMode="auto">
            <a:xfrm>
              <a:off x="576" y="2256"/>
              <a:ext cx="528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58" name="Oval 7"/>
            <p:cNvSpPr>
              <a:spLocks noChangeArrowheads="1"/>
            </p:cNvSpPr>
            <p:nvPr/>
          </p:nvSpPr>
          <p:spPr bwMode="auto">
            <a:xfrm>
              <a:off x="1776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59" name="Oval 8"/>
            <p:cNvSpPr>
              <a:spLocks noChangeArrowheads="1"/>
            </p:cNvSpPr>
            <p:nvPr/>
          </p:nvSpPr>
          <p:spPr bwMode="auto">
            <a:xfrm>
              <a:off x="720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60" name="Rectangle 9"/>
            <p:cNvSpPr>
              <a:spLocks noChangeArrowheads="1"/>
            </p:cNvSpPr>
            <p:nvPr/>
          </p:nvSpPr>
          <p:spPr bwMode="auto">
            <a:xfrm>
              <a:off x="1776" y="2256"/>
              <a:ext cx="144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61" name="Oval 10"/>
            <p:cNvSpPr>
              <a:spLocks noChangeArrowheads="1"/>
            </p:cNvSpPr>
            <p:nvPr/>
          </p:nvSpPr>
          <p:spPr bwMode="auto">
            <a:xfrm>
              <a:off x="720" y="2400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 flipH="1">
            <a:off x="5334000" y="3962400"/>
            <a:ext cx="1060450" cy="828675"/>
            <a:chOff x="576" y="2256"/>
            <a:chExt cx="1536" cy="1200"/>
          </a:xfrm>
        </p:grpSpPr>
        <p:sp>
          <p:nvSpPr>
            <p:cNvPr id="4148" name="Rectangle 20"/>
            <p:cNvSpPr>
              <a:spLocks noChangeArrowheads="1"/>
            </p:cNvSpPr>
            <p:nvPr/>
          </p:nvSpPr>
          <p:spPr bwMode="auto">
            <a:xfrm>
              <a:off x="1104" y="2688"/>
              <a:ext cx="100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49" name="Oval 21"/>
            <p:cNvSpPr>
              <a:spLocks noChangeArrowheads="1"/>
            </p:cNvSpPr>
            <p:nvPr/>
          </p:nvSpPr>
          <p:spPr bwMode="auto">
            <a:xfrm>
              <a:off x="1248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50" name="Rectangle 22"/>
            <p:cNvSpPr>
              <a:spLocks noChangeArrowheads="1"/>
            </p:cNvSpPr>
            <p:nvPr/>
          </p:nvSpPr>
          <p:spPr bwMode="auto">
            <a:xfrm>
              <a:off x="576" y="2256"/>
              <a:ext cx="528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51" name="Oval 23"/>
            <p:cNvSpPr>
              <a:spLocks noChangeArrowheads="1"/>
            </p:cNvSpPr>
            <p:nvPr/>
          </p:nvSpPr>
          <p:spPr bwMode="auto">
            <a:xfrm>
              <a:off x="1776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52" name="Oval 24"/>
            <p:cNvSpPr>
              <a:spLocks noChangeArrowheads="1"/>
            </p:cNvSpPr>
            <p:nvPr/>
          </p:nvSpPr>
          <p:spPr bwMode="auto">
            <a:xfrm>
              <a:off x="720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53" name="Rectangle 25"/>
            <p:cNvSpPr>
              <a:spLocks noChangeArrowheads="1"/>
            </p:cNvSpPr>
            <p:nvPr/>
          </p:nvSpPr>
          <p:spPr bwMode="auto">
            <a:xfrm>
              <a:off x="1776" y="2256"/>
              <a:ext cx="144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54" name="Oval 26"/>
            <p:cNvSpPr>
              <a:spLocks noChangeArrowheads="1"/>
            </p:cNvSpPr>
            <p:nvPr/>
          </p:nvSpPr>
          <p:spPr bwMode="auto">
            <a:xfrm>
              <a:off x="720" y="2400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</p:grpSp>
      <p:sp>
        <p:nvSpPr>
          <p:cNvPr id="100390" name="Freeform 38"/>
          <p:cNvSpPr>
            <a:spLocks/>
          </p:cNvSpPr>
          <p:nvPr/>
        </p:nvSpPr>
        <p:spPr bwMode="auto">
          <a:xfrm>
            <a:off x="3244850" y="4257675"/>
            <a:ext cx="438150" cy="438150"/>
          </a:xfrm>
          <a:custGeom>
            <a:avLst/>
            <a:gdLst>
              <a:gd name="T0" fmla="*/ 0 w 276"/>
              <a:gd name="T1" fmla="*/ 0 h 276"/>
              <a:gd name="T2" fmla="*/ 0 w 276"/>
              <a:gd name="T3" fmla="*/ 2147483647 h 276"/>
              <a:gd name="T4" fmla="*/ 2147483647 w 276"/>
              <a:gd name="T5" fmla="*/ 2147483647 h 276"/>
              <a:gd name="T6" fmla="*/ 0 60000 65536"/>
              <a:gd name="T7" fmla="*/ 0 60000 65536"/>
              <a:gd name="T8" fmla="*/ 0 60000 65536"/>
              <a:gd name="T9" fmla="*/ 0 w 276"/>
              <a:gd name="T10" fmla="*/ 0 h 276"/>
              <a:gd name="T11" fmla="*/ 276 w 276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6" h="276">
                <a:moveTo>
                  <a:pt x="0" y="0"/>
                </a:moveTo>
                <a:lnTo>
                  <a:pt x="0" y="276"/>
                </a:lnTo>
                <a:lnTo>
                  <a:pt x="276" y="27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269640" y="953438"/>
            <a:ext cx="8390433" cy="5037787"/>
            <a:chOff x="528" y="1428"/>
            <a:chExt cx="4800" cy="2556"/>
          </a:xfrm>
          <a:blipFill>
            <a:blip r:embed="rId3"/>
            <a:tile tx="0" ty="0" sx="100000" sy="100000" flip="none" algn="tl"/>
          </a:blipFill>
        </p:grpSpPr>
        <p:sp>
          <p:nvSpPr>
            <p:cNvPr id="4145" name="Rectangle 35"/>
            <p:cNvSpPr>
              <a:spLocks noChangeArrowheads="1"/>
            </p:cNvSpPr>
            <p:nvPr/>
          </p:nvSpPr>
          <p:spPr bwMode="auto">
            <a:xfrm>
              <a:off x="528" y="1428"/>
              <a:ext cx="4800" cy="2556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46" name="Freeform 37"/>
            <p:cNvSpPr>
              <a:spLocks/>
            </p:cNvSpPr>
            <p:nvPr/>
          </p:nvSpPr>
          <p:spPr bwMode="auto">
            <a:xfrm>
              <a:off x="528" y="3708"/>
              <a:ext cx="276" cy="276"/>
            </a:xfrm>
            <a:custGeom>
              <a:avLst/>
              <a:gdLst>
                <a:gd name="T0" fmla="*/ 0 w 276"/>
                <a:gd name="T1" fmla="*/ 0 h 276"/>
                <a:gd name="T2" fmla="*/ 0 w 276"/>
                <a:gd name="T3" fmla="*/ 276 h 276"/>
                <a:gd name="T4" fmla="*/ 276 w 276"/>
                <a:gd name="T5" fmla="*/ 276 h 276"/>
                <a:gd name="T6" fmla="*/ 0 60000 65536"/>
                <a:gd name="T7" fmla="*/ 0 60000 65536"/>
                <a:gd name="T8" fmla="*/ 0 60000 65536"/>
                <a:gd name="T9" fmla="*/ 0 w 276"/>
                <a:gd name="T10" fmla="*/ 0 h 276"/>
                <a:gd name="T11" fmla="*/ 276 w 276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276">
                  <a:moveTo>
                    <a:pt x="0" y="0"/>
                  </a:moveTo>
                  <a:lnTo>
                    <a:pt x="0" y="276"/>
                  </a:lnTo>
                  <a:lnTo>
                    <a:pt x="276" y="276"/>
                  </a:lnTo>
                </a:path>
              </a:pathLst>
            </a:custGeom>
            <a:grp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x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47" name="Text Box 39"/>
            <p:cNvSpPr txBox="1">
              <a:spLocks noChangeArrowheads="1"/>
            </p:cNvSpPr>
            <p:nvPr/>
          </p:nvSpPr>
          <p:spPr bwMode="auto">
            <a:xfrm>
              <a:off x="568" y="3672"/>
              <a:ext cx="589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nl-NL" sz="2400"/>
                <a:t>image</a:t>
              </a:r>
              <a:endParaRPr lang="en-GB" altLang="nl-NL" sz="2400"/>
            </a:p>
          </p:txBody>
        </p:sp>
      </p:grpSp>
      <p:sp>
        <p:nvSpPr>
          <p:cNvPr id="4103" name="Text Box 41"/>
          <p:cNvSpPr txBox="1">
            <a:spLocks noChangeArrowheads="1"/>
          </p:cNvSpPr>
          <p:nvPr/>
        </p:nvSpPr>
        <p:spPr bwMode="auto">
          <a:xfrm>
            <a:off x="3130550" y="3800475"/>
            <a:ext cx="747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sz="2400"/>
              <a:t>train</a:t>
            </a:r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1552574" y="2914650"/>
            <a:ext cx="438150" cy="563563"/>
            <a:chOff x="978" y="1836"/>
            <a:chExt cx="276" cy="355"/>
          </a:xfrm>
        </p:grpSpPr>
        <p:sp>
          <p:nvSpPr>
            <p:cNvPr id="4143" name="Freeform 42"/>
            <p:cNvSpPr>
              <a:spLocks/>
            </p:cNvSpPr>
            <p:nvPr/>
          </p:nvSpPr>
          <p:spPr bwMode="auto">
            <a:xfrm>
              <a:off x="978" y="1915"/>
              <a:ext cx="276" cy="276"/>
            </a:xfrm>
            <a:custGeom>
              <a:avLst/>
              <a:gdLst>
                <a:gd name="T0" fmla="*/ 0 w 276"/>
                <a:gd name="T1" fmla="*/ 0 h 276"/>
                <a:gd name="T2" fmla="*/ 0 w 276"/>
                <a:gd name="T3" fmla="*/ 276 h 276"/>
                <a:gd name="T4" fmla="*/ 276 w 276"/>
                <a:gd name="T5" fmla="*/ 276 h 276"/>
                <a:gd name="T6" fmla="*/ 0 60000 65536"/>
                <a:gd name="T7" fmla="*/ 0 60000 65536"/>
                <a:gd name="T8" fmla="*/ 0 60000 65536"/>
                <a:gd name="T9" fmla="*/ 0 w 276"/>
                <a:gd name="T10" fmla="*/ 0 h 276"/>
                <a:gd name="T11" fmla="*/ 276 w 276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276">
                  <a:moveTo>
                    <a:pt x="0" y="0"/>
                  </a:moveTo>
                  <a:lnTo>
                    <a:pt x="0" y="276"/>
                  </a:lnTo>
                  <a:lnTo>
                    <a:pt x="276" y="276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44" name="Text Box 43"/>
            <p:cNvSpPr txBox="1">
              <a:spLocks noChangeArrowheads="1"/>
            </p:cNvSpPr>
            <p:nvPr/>
          </p:nvSpPr>
          <p:spPr bwMode="auto">
            <a:xfrm>
              <a:off x="1056" y="1836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nl-NL" sz="2400" dirty="0"/>
            </a:p>
          </p:txBody>
        </p:sp>
      </p:grpSp>
      <p:sp>
        <p:nvSpPr>
          <p:cNvPr id="100397" name="Line 45"/>
          <p:cNvSpPr>
            <a:spLocks noChangeShapeType="1"/>
          </p:cNvSpPr>
          <p:nvPr/>
        </p:nvSpPr>
        <p:spPr bwMode="auto">
          <a:xfrm>
            <a:off x="1552575" y="3478213"/>
            <a:ext cx="1704975" cy="121761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1552575" y="2814638"/>
            <a:ext cx="2825750" cy="828675"/>
            <a:chOff x="978" y="1773"/>
            <a:chExt cx="1780" cy="522"/>
          </a:xfrm>
        </p:grpSpPr>
        <p:grpSp>
          <p:nvGrpSpPr>
            <p:cNvPr id="4134" name="Group 27"/>
            <p:cNvGrpSpPr>
              <a:grpSpLocks/>
            </p:cNvGrpSpPr>
            <p:nvPr/>
          </p:nvGrpSpPr>
          <p:grpSpPr bwMode="auto">
            <a:xfrm>
              <a:off x="2090" y="1773"/>
              <a:ext cx="668" cy="522"/>
              <a:chOff x="576" y="2256"/>
              <a:chExt cx="1536" cy="1200"/>
            </a:xfrm>
          </p:grpSpPr>
          <p:sp>
            <p:nvSpPr>
              <p:cNvPr id="4136" name="Rectangle 28"/>
              <p:cNvSpPr>
                <a:spLocks noChangeArrowheads="1"/>
              </p:cNvSpPr>
              <p:nvPr/>
            </p:nvSpPr>
            <p:spPr bwMode="auto">
              <a:xfrm>
                <a:off x="1104" y="2688"/>
                <a:ext cx="100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  <p:sp>
            <p:nvSpPr>
              <p:cNvPr id="4137" name="Oval 29"/>
              <p:cNvSpPr>
                <a:spLocks noChangeArrowheads="1"/>
              </p:cNvSpPr>
              <p:nvPr/>
            </p:nvSpPr>
            <p:spPr bwMode="auto">
              <a:xfrm>
                <a:off x="1248" y="321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  <p:sp>
            <p:nvSpPr>
              <p:cNvPr id="4138" name="Rectangle 30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528" cy="9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  <p:sp>
            <p:nvSpPr>
              <p:cNvPr id="4139" name="Oval 31"/>
              <p:cNvSpPr>
                <a:spLocks noChangeArrowheads="1"/>
              </p:cNvSpPr>
              <p:nvPr/>
            </p:nvSpPr>
            <p:spPr bwMode="auto">
              <a:xfrm>
                <a:off x="1776" y="321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  <p:sp>
            <p:nvSpPr>
              <p:cNvPr id="4140" name="Oval 32"/>
              <p:cNvSpPr>
                <a:spLocks noChangeArrowheads="1"/>
              </p:cNvSpPr>
              <p:nvPr/>
            </p:nvSpPr>
            <p:spPr bwMode="auto">
              <a:xfrm>
                <a:off x="720" y="321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  <p:sp>
            <p:nvSpPr>
              <p:cNvPr id="4141" name="Rectangle 33"/>
              <p:cNvSpPr>
                <a:spLocks noChangeArrowheads="1"/>
              </p:cNvSpPr>
              <p:nvPr/>
            </p:nvSpPr>
            <p:spPr bwMode="auto">
              <a:xfrm>
                <a:off x="1776" y="2256"/>
                <a:ext cx="144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  <p:sp>
            <p:nvSpPr>
              <p:cNvPr id="4142" name="Oval 34"/>
              <p:cNvSpPr>
                <a:spLocks noChangeArrowheads="1"/>
              </p:cNvSpPr>
              <p:nvPr/>
            </p:nvSpPr>
            <p:spPr bwMode="auto">
              <a:xfrm>
                <a:off x="720" y="2400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</p:grpSp>
        <p:sp>
          <p:nvSpPr>
            <p:cNvPr id="4135" name="Line 47"/>
            <p:cNvSpPr>
              <a:spLocks noChangeShapeType="1"/>
            </p:cNvSpPr>
            <p:nvPr/>
          </p:nvSpPr>
          <p:spPr bwMode="auto">
            <a:xfrm flipV="1">
              <a:off x="978" y="2063"/>
              <a:ext cx="1422" cy="12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2724280" y="4694646"/>
            <a:ext cx="1905000" cy="1157288"/>
            <a:chOff x="1761" y="2958"/>
            <a:chExt cx="1200" cy="729"/>
          </a:xfrm>
        </p:grpSpPr>
        <p:sp>
          <p:nvSpPr>
            <p:cNvPr id="4129" name="Freeform 36"/>
            <p:cNvSpPr>
              <a:spLocks/>
            </p:cNvSpPr>
            <p:nvPr/>
          </p:nvSpPr>
          <p:spPr bwMode="auto">
            <a:xfrm>
              <a:off x="2556" y="3120"/>
              <a:ext cx="276" cy="276"/>
            </a:xfrm>
            <a:custGeom>
              <a:avLst/>
              <a:gdLst>
                <a:gd name="T0" fmla="*/ 0 w 276"/>
                <a:gd name="T1" fmla="*/ 0 h 276"/>
                <a:gd name="T2" fmla="*/ 0 w 276"/>
                <a:gd name="T3" fmla="*/ 276 h 276"/>
                <a:gd name="T4" fmla="*/ 276 w 276"/>
                <a:gd name="T5" fmla="*/ 276 h 276"/>
                <a:gd name="T6" fmla="*/ 0 60000 65536"/>
                <a:gd name="T7" fmla="*/ 0 60000 65536"/>
                <a:gd name="T8" fmla="*/ 0 60000 65536"/>
                <a:gd name="T9" fmla="*/ 0 w 276"/>
                <a:gd name="T10" fmla="*/ 0 h 276"/>
                <a:gd name="T11" fmla="*/ 276 w 276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276">
                  <a:moveTo>
                    <a:pt x="0" y="0"/>
                  </a:moveTo>
                  <a:lnTo>
                    <a:pt x="0" y="276"/>
                  </a:lnTo>
                  <a:lnTo>
                    <a:pt x="276" y="276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30" name="Text Box 40"/>
            <p:cNvSpPr txBox="1">
              <a:spLocks noChangeArrowheads="1"/>
            </p:cNvSpPr>
            <p:nvPr/>
          </p:nvSpPr>
          <p:spPr bwMode="auto">
            <a:xfrm>
              <a:off x="2382" y="3396"/>
              <a:ext cx="5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altLang="nl-NL" sz="2400" dirty="0"/>
                <a:t>wheel</a:t>
              </a:r>
            </a:p>
          </p:txBody>
        </p:sp>
        <p:sp>
          <p:nvSpPr>
            <p:cNvPr id="4131" name="Line 46"/>
            <p:cNvSpPr>
              <a:spLocks noChangeShapeType="1"/>
            </p:cNvSpPr>
            <p:nvPr/>
          </p:nvSpPr>
          <p:spPr bwMode="auto">
            <a:xfrm>
              <a:off x="2052" y="2958"/>
              <a:ext cx="504" cy="4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32" name="Line 48"/>
            <p:cNvSpPr>
              <a:spLocks noChangeShapeType="1"/>
            </p:cNvSpPr>
            <p:nvPr/>
          </p:nvSpPr>
          <p:spPr bwMode="auto">
            <a:xfrm>
              <a:off x="2052" y="2958"/>
              <a:ext cx="96" cy="4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33" name="Line 49"/>
            <p:cNvSpPr>
              <a:spLocks noChangeShapeType="1"/>
            </p:cNvSpPr>
            <p:nvPr/>
          </p:nvSpPr>
          <p:spPr bwMode="auto">
            <a:xfrm flipH="1">
              <a:off x="1761" y="2958"/>
              <a:ext cx="283" cy="4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0402" name="Line 50"/>
          <p:cNvSpPr>
            <a:spLocks noChangeShapeType="1"/>
          </p:cNvSpPr>
          <p:nvPr/>
        </p:nvSpPr>
        <p:spPr bwMode="auto">
          <a:xfrm flipV="1">
            <a:off x="838200" y="3478213"/>
            <a:ext cx="714375" cy="28463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 flipH="1">
            <a:off x="6400800" y="2819400"/>
            <a:ext cx="1060450" cy="828675"/>
            <a:chOff x="576" y="2256"/>
            <a:chExt cx="1536" cy="1200"/>
          </a:xfrm>
        </p:grpSpPr>
        <p:sp>
          <p:nvSpPr>
            <p:cNvPr id="4122" name="Rectangle 56"/>
            <p:cNvSpPr>
              <a:spLocks noChangeArrowheads="1"/>
            </p:cNvSpPr>
            <p:nvPr/>
          </p:nvSpPr>
          <p:spPr bwMode="auto">
            <a:xfrm>
              <a:off x="1104" y="2688"/>
              <a:ext cx="100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23" name="Oval 57"/>
            <p:cNvSpPr>
              <a:spLocks noChangeArrowheads="1"/>
            </p:cNvSpPr>
            <p:nvPr/>
          </p:nvSpPr>
          <p:spPr bwMode="auto">
            <a:xfrm>
              <a:off x="1248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24" name="Rectangle 58"/>
            <p:cNvSpPr>
              <a:spLocks noChangeArrowheads="1"/>
            </p:cNvSpPr>
            <p:nvPr/>
          </p:nvSpPr>
          <p:spPr bwMode="auto">
            <a:xfrm>
              <a:off x="576" y="2256"/>
              <a:ext cx="528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25" name="Oval 59"/>
            <p:cNvSpPr>
              <a:spLocks noChangeArrowheads="1"/>
            </p:cNvSpPr>
            <p:nvPr/>
          </p:nvSpPr>
          <p:spPr bwMode="auto">
            <a:xfrm>
              <a:off x="1776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26" name="Oval 60"/>
            <p:cNvSpPr>
              <a:spLocks noChangeArrowheads="1"/>
            </p:cNvSpPr>
            <p:nvPr/>
          </p:nvSpPr>
          <p:spPr bwMode="auto">
            <a:xfrm>
              <a:off x="720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27" name="Rectangle 61"/>
            <p:cNvSpPr>
              <a:spLocks noChangeArrowheads="1"/>
            </p:cNvSpPr>
            <p:nvPr/>
          </p:nvSpPr>
          <p:spPr bwMode="auto">
            <a:xfrm>
              <a:off x="1776" y="2256"/>
              <a:ext cx="144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28" name="Oval 62"/>
            <p:cNvSpPr>
              <a:spLocks noChangeArrowheads="1"/>
            </p:cNvSpPr>
            <p:nvPr/>
          </p:nvSpPr>
          <p:spPr bwMode="auto">
            <a:xfrm>
              <a:off x="720" y="2400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</p:grpSp>
      <p:grpSp>
        <p:nvGrpSpPr>
          <p:cNvPr id="10" name="Group 63"/>
          <p:cNvGrpSpPr>
            <a:grpSpLocks/>
          </p:cNvGrpSpPr>
          <p:nvPr/>
        </p:nvGrpSpPr>
        <p:grpSpPr bwMode="auto">
          <a:xfrm flipH="1">
            <a:off x="6781800" y="4800600"/>
            <a:ext cx="1060450" cy="828675"/>
            <a:chOff x="576" y="2256"/>
            <a:chExt cx="1536" cy="1200"/>
          </a:xfrm>
        </p:grpSpPr>
        <p:sp>
          <p:nvSpPr>
            <p:cNvPr id="4115" name="Rectangle 64"/>
            <p:cNvSpPr>
              <a:spLocks noChangeArrowheads="1"/>
            </p:cNvSpPr>
            <p:nvPr/>
          </p:nvSpPr>
          <p:spPr bwMode="auto">
            <a:xfrm>
              <a:off x="1104" y="2688"/>
              <a:ext cx="100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16" name="Oval 65"/>
            <p:cNvSpPr>
              <a:spLocks noChangeArrowheads="1"/>
            </p:cNvSpPr>
            <p:nvPr/>
          </p:nvSpPr>
          <p:spPr bwMode="auto">
            <a:xfrm>
              <a:off x="1248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17" name="Rectangle 66"/>
            <p:cNvSpPr>
              <a:spLocks noChangeArrowheads="1"/>
            </p:cNvSpPr>
            <p:nvPr/>
          </p:nvSpPr>
          <p:spPr bwMode="auto">
            <a:xfrm>
              <a:off x="576" y="2256"/>
              <a:ext cx="528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18" name="Oval 67"/>
            <p:cNvSpPr>
              <a:spLocks noChangeArrowheads="1"/>
            </p:cNvSpPr>
            <p:nvPr/>
          </p:nvSpPr>
          <p:spPr bwMode="auto">
            <a:xfrm>
              <a:off x="1776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19" name="Oval 68"/>
            <p:cNvSpPr>
              <a:spLocks noChangeArrowheads="1"/>
            </p:cNvSpPr>
            <p:nvPr/>
          </p:nvSpPr>
          <p:spPr bwMode="auto">
            <a:xfrm>
              <a:off x="720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20" name="Rectangle 69"/>
            <p:cNvSpPr>
              <a:spLocks noChangeArrowheads="1"/>
            </p:cNvSpPr>
            <p:nvPr/>
          </p:nvSpPr>
          <p:spPr bwMode="auto">
            <a:xfrm>
              <a:off x="1776" y="2256"/>
              <a:ext cx="144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21" name="Oval 70"/>
            <p:cNvSpPr>
              <a:spLocks noChangeArrowheads="1"/>
            </p:cNvSpPr>
            <p:nvPr/>
          </p:nvSpPr>
          <p:spPr bwMode="auto">
            <a:xfrm>
              <a:off x="720" y="2400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</p:grpSp>
      <p:sp>
        <p:nvSpPr>
          <p:cNvPr id="100427" name="Text Box 75"/>
          <p:cNvSpPr txBox="1">
            <a:spLocks noChangeArrowheads="1"/>
          </p:cNvSpPr>
          <p:nvPr/>
        </p:nvSpPr>
        <p:spPr bwMode="auto">
          <a:xfrm>
            <a:off x="2405063" y="5562600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nl-NL" sz="2400" b="1" i="1"/>
              <a:t>modelling…</a:t>
            </a:r>
            <a:endParaRPr lang="en-GB" altLang="nl-NL" sz="2400" b="1" i="1"/>
          </a:p>
        </p:txBody>
      </p:sp>
      <p:sp>
        <p:nvSpPr>
          <p:cNvPr id="100428" name="Text Box 76"/>
          <p:cNvSpPr txBox="1">
            <a:spLocks noChangeArrowheads="1"/>
          </p:cNvSpPr>
          <p:nvPr/>
        </p:nvSpPr>
        <p:spPr bwMode="auto">
          <a:xfrm>
            <a:off x="2852738" y="2362200"/>
            <a:ext cx="207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nl-NL" sz="2400" b="1" i="1" dirty="0"/>
              <a:t>instantiation…</a:t>
            </a:r>
            <a:endParaRPr lang="en-GB" altLang="nl-NL" sz="2400" b="1" i="1" dirty="0"/>
          </a:p>
        </p:txBody>
      </p:sp>
      <p:sp>
        <p:nvSpPr>
          <p:cNvPr id="100429" name="Text Box 77"/>
          <p:cNvSpPr txBox="1">
            <a:spLocks noChangeArrowheads="1"/>
          </p:cNvSpPr>
          <p:nvPr/>
        </p:nvSpPr>
        <p:spPr bwMode="auto">
          <a:xfrm>
            <a:off x="781050" y="5029200"/>
            <a:ext cx="145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nl-NL" sz="2400" b="1" i="1"/>
              <a:t>viewing…</a:t>
            </a:r>
            <a:endParaRPr lang="en-GB" altLang="nl-NL" sz="2400" b="1" i="1"/>
          </a:p>
        </p:txBody>
      </p:sp>
      <p:sp>
        <p:nvSpPr>
          <p:cNvPr id="100430" name="Text Box 78"/>
          <p:cNvSpPr txBox="1">
            <a:spLocks noChangeArrowheads="1"/>
          </p:cNvSpPr>
          <p:nvPr/>
        </p:nvSpPr>
        <p:spPr bwMode="auto">
          <a:xfrm>
            <a:off x="6588125" y="3886200"/>
            <a:ext cx="177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nl-NL" sz="2400" b="1" i="1"/>
              <a:t>animation…</a:t>
            </a:r>
            <a:endParaRPr lang="en-GB" altLang="nl-NL" sz="2400" b="1" i="1"/>
          </a:p>
        </p:txBody>
      </p:sp>
    </p:spTree>
    <p:extLst>
      <p:ext uri="{BB962C8B-B14F-4D97-AF65-F5344CB8AC3E}">
        <p14:creationId xmlns:p14="http://schemas.microsoft.com/office/powerpoint/2010/main" val="409477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90" grpId="0" animBg="1"/>
      <p:bldP spid="100397" grpId="0" animBg="1"/>
      <p:bldP spid="100402" grpId="0" animBg="1"/>
      <p:bldP spid="100427" grpId="0" build="p" autoUpdateAnimBg="0"/>
      <p:bldP spid="100428" grpId="0" build="p" autoUpdateAnimBg="0"/>
      <p:bldP spid="100429" grpId="0" build="p" autoUpdateAnimBg="0"/>
      <p:bldP spid="100430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46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540255"/>
              </p:ext>
            </p:extLst>
          </p:nvPr>
        </p:nvGraphicFramePr>
        <p:xfrm>
          <a:off x="4510088" y="2497138"/>
          <a:ext cx="39195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" name="Equation" r:id="rId3" imgW="1422360" imgH="431640" progId="Equation.3">
                  <p:embed/>
                </p:oleObj>
              </mc:Choice>
              <mc:Fallback>
                <p:oleObj name="Equation" r:id="rId3" imgW="1422360" imgH="431640" progId="Equation.3">
                  <p:embed/>
                  <p:pic>
                    <p:nvPicPr>
                      <p:cNvPr id="0" name="Picture 2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2497138"/>
                        <a:ext cx="3919537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8" name="Freeform 4"/>
          <p:cNvSpPr>
            <a:spLocks/>
          </p:cNvSpPr>
          <p:nvPr/>
        </p:nvSpPr>
        <p:spPr bwMode="auto">
          <a:xfrm>
            <a:off x="2201838" y="2406653"/>
            <a:ext cx="992187" cy="1373187"/>
          </a:xfrm>
          <a:custGeom>
            <a:avLst/>
            <a:gdLst>
              <a:gd name="T0" fmla="*/ 0 w 625"/>
              <a:gd name="T1" fmla="*/ 864 h 865"/>
              <a:gd name="T2" fmla="*/ 624 w 625"/>
              <a:gd name="T3" fmla="*/ 864 h 865"/>
              <a:gd name="T4" fmla="*/ 336 w 625"/>
              <a:gd name="T5" fmla="*/ 0 h 865"/>
              <a:gd name="T6" fmla="*/ 0 w 625"/>
              <a:gd name="T7" fmla="*/ 864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5" h="865">
                <a:moveTo>
                  <a:pt x="0" y="864"/>
                </a:moveTo>
                <a:lnTo>
                  <a:pt x="624" y="864"/>
                </a:lnTo>
                <a:lnTo>
                  <a:pt x="336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9" name="Freeform 5"/>
          <p:cNvSpPr>
            <a:spLocks/>
          </p:cNvSpPr>
          <p:nvPr/>
        </p:nvSpPr>
        <p:spPr bwMode="auto">
          <a:xfrm>
            <a:off x="1762100" y="2382840"/>
            <a:ext cx="1219200" cy="1403350"/>
          </a:xfrm>
          <a:custGeom>
            <a:avLst/>
            <a:gdLst>
              <a:gd name="T0" fmla="*/ 282 w 768"/>
              <a:gd name="T1" fmla="*/ 883 h 884"/>
              <a:gd name="T2" fmla="*/ 767 w 768"/>
              <a:gd name="T3" fmla="*/ 490 h 884"/>
              <a:gd name="T4" fmla="*/ 0 w 768"/>
              <a:gd name="T5" fmla="*/ 0 h 884"/>
              <a:gd name="T6" fmla="*/ 282 w 768"/>
              <a:gd name="T7" fmla="*/ 883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884">
                <a:moveTo>
                  <a:pt x="282" y="883"/>
                </a:moveTo>
                <a:lnTo>
                  <a:pt x="767" y="490"/>
                </a:lnTo>
                <a:lnTo>
                  <a:pt x="0" y="0"/>
                </a:lnTo>
                <a:lnTo>
                  <a:pt x="282" y="88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0" name="Arc 6"/>
          <p:cNvSpPr>
            <a:spLocks/>
          </p:cNvSpPr>
          <p:nvPr/>
        </p:nvSpPr>
        <p:spPr bwMode="auto">
          <a:xfrm rot="18900000">
            <a:off x="2125638" y="2103440"/>
            <a:ext cx="458787" cy="381000"/>
          </a:xfrm>
          <a:custGeom>
            <a:avLst/>
            <a:gdLst>
              <a:gd name="G0" fmla="+- 75 0 0"/>
              <a:gd name="G1" fmla="+- 21600 0 0"/>
              <a:gd name="G2" fmla="+- 21600 0 0"/>
              <a:gd name="T0" fmla="*/ 0 w 21675"/>
              <a:gd name="T1" fmla="*/ 0 h 21600"/>
              <a:gd name="T2" fmla="*/ 21675 w 21675"/>
              <a:gd name="T3" fmla="*/ 21600 h 21600"/>
              <a:gd name="T4" fmla="*/ 75 w 2167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75" h="21600" fill="none" extrusionOk="0">
                <a:moveTo>
                  <a:pt x="0" y="0"/>
                </a:moveTo>
                <a:cubicBezTo>
                  <a:pt x="25" y="0"/>
                  <a:pt x="50" y="-1"/>
                  <a:pt x="75" y="0"/>
                </a:cubicBezTo>
                <a:cubicBezTo>
                  <a:pt x="12004" y="0"/>
                  <a:pt x="21675" y="9670"/>
                  <a:pt x="21675" y="21600"/>
                </a:cubicBezTo>
              </a:path>
              <a:path w="21675" h="21600" stroke="0" extrusionOk="0">
                <a:moveTo>
                  <a:pt x="0" y="0"/>
                </a:moveTo>
                <a:cubicBezTo>
                  <a:pt x="25" y="0"/>
                  <a:pt x="50" y="-1"/>
                  <a:pt x="75" y="0"/>
                </a:cubicBezTo>
                <a:cubicBezTo>
                  <a:pt x="12004" y="0"/>
                  <a:pt x="21675" y="9670"/>
                  <a:pt x="21675" y="21600"/>
                </a:cubicBezTo>
                <a:lnTo>
                  <a:pt x="75" y="2160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2219300" y="378619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 flipV="1">
            <a:off x="2219300" y="157639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2676500" y="203359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/>
              <a:t>(x1, y1)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571472" y="1071546"/>
            <a:ext cx="5195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1" u="sng"/>
              <a:t>STEP-2:</a:t>
            </a:r>
            <a:r>
              <a:rPr lang="en-US" sz="2800" b="1"/>
              <a:t>  </a:t>
            </a:r>
            <a:r>
              <a:rPr lang="en-US" sz="2800" b="1">
                <a:solidFill>
                  <a:schemeClr val="tx2"/>
                </a:solidFill>
              </a:rPr>
              <a:t>Rotate about the origin</a:t>
            </a:r>
            <a:endParaRPr lang="en-US" sz="2800" b="1" u="sng"/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1000100" y="195739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dirty="0"/>
              <a:t>(</a:t>
            </a:r>
            <a:r>
              <a:rPr lang="en-US" dirty="0" smtClean="0"/>
              <a:t>x2, y2)</a:t>
            </a:r>
            <a:endParaRPr lang="en-US" dirty="0"/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1104900" y="195293"/>
            <a:ext cx="75438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>
              <a:lnSpc>
                <a:spcPct val="70000"/>
              </a:lnSpc>
            </a:pPr>
            <a:r>
              <a:rPr lang="en-US" sz="40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Cont..</a:t>
            </a:r>
            <a:endParaRPr kumimoji="0" lang="en-US" sz="4000" b="1" dirty="0">
              <a:solidFill>
                <a:sysClr val="windowText" lastClr="000000"/>
              </a:solidFill>
              <a:latin typeface="Arial Narrow" pitchFamily="34" charset="0"/>
            </a:endParaRPr>
          </a:p>
        </p:txBody>
      </p:sp>
      <p:graphicFrame>
        <p:nvGraphicFramePr>
          <p:cNvPr id="11291" name="Object 27"/>
          <p:cNvGraphicFramePr>
            <a:graphicFrameLocks noChangeAspect="1"/>
          </p:cNvGraphicFramePr>
          <p:nvPr/>
        </p:nvGraphicFramePr>
        <p:xfrm>
          <a:off x="2197100" y="4214813"/>
          <a:ext cx="4214813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" name="Equation" r:id="rId5" imgW="1498320" imgH="711000" progId="Equation.3">
                  <p:embed/>
                </p:oleObj>
              </mc:Choice>
              <mc:Fallback>
                <p:oleObj name="Equation" r:id="rId5" imgW="1498320" imgH="7110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4214813"/>
                        <a:ext cx="4214813" cy="207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FD7A-6968-4BE5-9E69-6CE96DF65612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9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Line 2"/>
          <p:cNvSpPr>
            <a:spLocks noChangeShapeType="1"/>
          </p:cNvSpPr>
          <p:nvPr/>
        </p:nvSpPr>
        <p:spPr bwMode="auto">
          <a:xfrm>
            <a:off x="1371600" y="44196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1" name="Line 3"/>
          <p:cNvSpPr>
            <a:spLocks noChangeShapeType="1"/>
          </p:cNvSpPr>
          <p:nvPr/>
        </p:nvSpPr>
        <p:spPr bwMode="auto">
          <a:xfrm flipV="1">
            <a:off x="1371600" y="1981200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077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356421"/>
              </p:ext>
            </p:extLst>
          </p:nvPr>
        </p:nvGraphicFramePr>
        <p:xfrm>
          <a:off x="1285852" y="4929198"/>
          <a:ext cx="255270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Equation" r:id="rId3" imgW="774364" imgH="558558" progId="Equation.3">
                  <p:embed/>
                </p:oleObj>
              </mc:Choice>
              <mc:Fallback>
                <p:oleObj name="Equation" r:id="rId3" imgW="774364" imgH="558558" progId="Equation.3">
                  <p:embed/>
                  <p:pic>
                    <p:nvPicPr>
                      <p:cNvPr id="0" name="Picture 2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4929198"/>
                        <a:ext cx="2552700" cy="1370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4" name="Line 6"/>
          <p:cNvSpPr>
            <a:spLocks noChangeShapeType="1"/>
          </p:cNvSpPr>
          <p:nvPr/>
        </p:nvSpPr>
        <p:spPr bwMode="auto">
          <a:xfrm>
            <a:off x="5867400" y="43434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 flipV="1">
            <a:off x="5867400" y="22098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381000" y="1143000"/>
            <a:ext cx="8386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1" u="sng"/>
              <a:t>STEP-3:</a:t>
            </a:r>
            <a:r>
              <a:rPr lang="en-US" sz="2800" b="1"/>
              <a:t>  </a:t>
            </a:r>
            <a:r>
              <a:rPr lang="en-US" sz="2800" b="1">
                <a:solidFill>
                  <a:schemeClr val="tx2"/>
                </a:solidFill>
              </a:rPr>
              <a:t>Translate the pivot point to original position</a:t>
            </a:r>
            <a:endParaRPr lang="en-US" sz="2800" b="1" u="sng"/>
          </a:p>
        </p:txBody>
      </p:sp>
      <p:sp>
        <p:nvSpPr>
          <p:cNvPr id="160777" name="AutoShape 9"/>
          <p:cNvSpPr>
            <a:spLocks noChangeArrowheads="1"/>
          </p:cNvSpPr>
          <p:nvPr/>
        </p:nvSpPr>
        <p:spPr bwMode="auto">
          <a:xfrm>
            <a:off x="3657600" y="3048000"/>
            <a:ext cx="1219200" cy="6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8" name="Freeform 10"/>
          <p:cNvSpPr>
            <a:spLocks/>
          </p:cNvSpPr>
          <p:nvPr/>
        </p:nvSpPr>
        <p:spPr bwMode="auto">
          <a:xfrm>
            <a:off x="914400" y="3016250"/>
            <a:ext cx="1219200" cy="1403350"/>
          </a:xfrm>
          <a:custGeom>
            <a:avLst/>
            <a:gdLst>
              <a:gd name="T0" fmla="*/ 282 w 768"/>
              <a:gd name="T1" fmla="*/ 883 h 884"/>
              <a:gd name="T2" fmla="*/ 767 w 768"/>
              <a:gd name="T3" fmla="*/ 490 h 884"/>
              <a:gd name="T4" fmla="*/ 0 w 768"/>
              <a:gd name="T5" fmla="*/ 0 h 884"/>
              <a:gd name="T6" fmla="*/ 282 w 768"/>
              <a:gd name="T7" fmla="*/ 883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884">
                <a:moveTo>
                  <a:pt x="282" y="883"/>
                </a:moveTo>
                <a:lnTo>
                  <a:pt x="767" y="490"/>
                </a:lnTo>
                <a:lnTo>
                  <a:pt x="0" y="0"/>
                </a:lnTo>
                <a:lnTo>
                  <a:pt x="282" y="88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212725" y="2555875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(x2, y2)</a:t>
            </a:r>
          </a:p>
        </p:txBody>
      </p:sp>
      <p:sp>
        <p:nvSpPr>
          <p:cNvPr id="160780" name="Freeform 12"/>
          <p:cNvSpPr>
            <a:spLocks/>
          </p:cNvSpPr>
          <p:nvPr/>
        </p:nvSpPr>
        <p:spPr bwMode="auto">
          <a:xfrm>
            <a:off x="6858000" y="2101850"/>
            <a:ext cx="1219200" cy="1403350"/>
          </a:xfrm>
          <a:custGeom>
            <a:avLst/>
            <a:gdLst>
              <a:gd name="T0" fmla="*/ 282 w 768"/>
              <a:gd name="T1" fmla="*/ 883 h 884"/>
              <a:gd name="T2" fmla="*/ 767 w 768"/>
              <a:gd name="T3" fmla="*/ 490 h 884"/>
              <a:gd name="T4" fmla="*/ 0 w 768"/>
              <a:gd name="T5" fmla="*/ 0 h 884"/>
              <a:gd name="T6" fmla="*/ 282 w 768"/>
              <a:gd name="T7" fmla="*/ 883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884">
                <a:moveTo>
                  <a:pt x="282" y="883"/>
                </a:moveTo>
                <a:lnTo>
                  <a:pt x="767" y="490"/>
                </a:lnTo>
                <a:lnTo>
                  <a:pt x="0" y="0"/>
                </a:lnTo>
                <a:lnTo>
                  <a:pt x="282" y="88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81" name="Text Box 13"/>
          <p:cNvSpPr txBox="1">
            <a:spLocks noChangeArrowheads="1"/>
          </p:cNvSpPr>
          <p:nvPr/>
        </p:nvSpPr>
        <p:spPr bwMode="auto">
          <a:xfrm>
            <a:off x="6800850" y="3429000"/>
            <a:ext cx="104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/>
              <a:t>(x</a:t>
            </a:r>
            <a:r>
              <a:rPr lang="en-US" baseline="-25000"/>
              <a:t>p</a:t>
            </a:r>
            <a:r>
              <a:rPr lang="en-US"/>
              <a:t>, y</a:t>
            </a:r>
            <a:r>
              <a:rPr lang="en-US" baseline="-25000"/>
              <a:t>p</a:t>
            </a:r>
            <a:r>
              <a:rPr lang="en-US"/>
              <a:t>)</a:t>
            </a:r>
          </a:p>
        </p:txBody>
      </p:sp>
      <p:sp>
        <p:nvSpPr>
          <p:cNvPr id="160782" name="Text Box 14"/>
          <p:cNvSpPr txBox="1">
            <a:spLocks noChangeArrowheads="1"/>
          </p:cNvSpPr>
          <p:nvPr/>
        </p:nvSpPr>
        <p:spPr bwMode="auto">
          <a:xfrm>
            <a:off x="5867400" y="1752600"/>
            <a:ext cx="104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(x’, y’)</a:t>
            </a:r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1285852" y="258624"/>
            <a:ext cx="75438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>
              <a:lnSpc>
                <a:spcPct val="70000"/>
              </a:lnSpc>
            </a:pPr>
            <a:r>
              <a:rPr kumimoji="0" lang="en-US" sz="40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Cont</a:t>
            </a:r>
            <a:r>
              <a:rPr kumimoji="0" lang="en-US" sz="4000" b="1" dirty="0" smtClean="0">
                <a:solidFill>
                  <a:schemeClr val="tx2"/>
                </a:solidFill>
                <a:latin typeface="Arial Narrow" pitchFamily="34" charset="0"/>
              </a:rPr>
              <a:t>..</a:t>
            </a:r>
            <a:endParaRPr kumimoji="0" lang="en-US" sz="40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graphicFrame>
        <p:nvGraphicFramePr>
          <p:cNvPr id="1231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320949"/>
              </p:ext>
            </p:extLst>
          </p:nvPr>
        </p:nvGraphicFramePr>
        <p:xfrm>
          <a:off x="5345113" y="4714875"/>
          <a:ext cx="1989137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Equation" r:id="rId5" imgW="774360" imgH="711000" progId="Equation.3">
                  <p:embed/>
                </p:oleObj>
              </mc:Choice>
              <mc:Fallback>
                <p:oleObj name="Equation" r:id="rId5" imgW="774360" imgH="7110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113" y="4714875"/>
                        <a:ext cx="1989137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A5B6-5ECF-4C12-A412-5682ED8CFF40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7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9708-CF6B-45C1-B826-7D2457CCE29E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339054"/>
              </p:ext>
            </p:extLst>
          </p:nvPr>
        </p:nvGraphicFramePr>
        <p:xfrm>
          <a:off x="434975" y="981075"/>
          <a:ext cx="2274888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3" imgW="1002960" imgH="711000" progId="Equation.3">
                  <p:embed/>
                </p:oleObj>
              </mc:Choice>
              <mc:Fallback>
                <p:oleObj name="Equation" r:id="rId3" imgW="1002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981075"/>
                        <a:ext cx="2274888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791395"/>
              </p:ext>
            </p:extLst>
          </p:nvPr>
        </p:nvGraphicFramePr>
        <p:xfrm>
          <a:off x="3059832" y="908720"/>
          <a:ext cx="3500438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5" imgW="1244520" imgH="711000" progId="Equation.3">
                  <p:embed/>
                </p:oleObj>
              </mc:Choice>
              <mc:Fallback>
                <p:oleObj name="Equation" r:id="rId5" imgW="12445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908720"/>
                        <a:ext cx="3500438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333901"/>
              </p:ext>
            </p:extLst>
          </p:nvPr>
        </p:nvGraphicFramePr>
        <p:xfrm>
          <a:off x="6804248" y="1007432"/>
          <a:ext cx="1989137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7" imgW="774360" imgH="711000" progId="Equation.3">
                  <p:embed/>
                </p:oleObj>
              </mc:Choice>
              <mc:Fallback>
                <p:oleObj name="Equation" r:id="rId7" imgW="774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1007432"/>
                        <a:ext cx="1989137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254034"/>
              </p:ext>
            </p:extLst>
          </p:nvPr>
        </p:nvGraphicFramePr>
        <p:xfrm>
          <a:off x="914400" y="3714079"/>
          <a:ext cx="7321550" cy="2234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9" imgW="2603160" imgH="711000" progId="Equation.3">
                  <p:embed/>
                </p:oleObj>
              </mc:Choice>
              <mc:Fallback>
                <p:oleObj name="Equation" r:id="rId9" imgW="2603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14079"/>
                        <a:ext cx="7321550" cy="2234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4"/>
            <a:ext cx="8229600" cy="722312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 eaLnBrk="1" hangingPunct="1"/>
            <a:r>
              <a:rPr lang="en-US" sz="3600" b="1" dirty="0" smtClean="0">
                <a:solidFill>
                  <a:sysClr val="windowText" lastClr="000000"/>
                </a:solidFill>
                <a:latin typeface="Times New Roman" pitchFamily="18" charset="0"/>
              </a:rPr>
              <a:t>3D Coordinate Systems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19200"/>
            <a:ext cx="4248150" cy="5638800"/>
          </a:xfrm>
          <a:ln w="127000">
            <a:solidFill>
              <a:srgbClr val="00FFFF"/>
            </a:solidFill>
          </a:ln>
        </p:spPr>
        <p:txBody>
          <a:bodyPr/>
          <a:lstStyle/>
          <a:p>
            <a:pPr marL="571500" indent="-571500" algn="ctr" eaLnBrk="1" hangingPunct="1">
              <a:defRPr/>
            </a:pPr>
            <a:r>
              <a:rPr lang="en-US" sz="36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Right Hand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coordinate system:</a:t>
            </a:r>
          </a:p>
        </p:txBody>
      </p:sp>
      <p:graphicFrame>
        <p:nvGraphicFramePr>
          <p:cNvPr id="4098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23280961"/>
              </p:ext>
            </p:extLst>
          </p:nvPr>
        </p:nvGraphicFramePr>
        <p:xfrm>
          <a:off x="1233488" y="2286000"/>
          <a:ext cx="2357437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Bitmap Image" r:id="rId4" imgW="2914286" imgH="2800741" progId="PBrush">
                  <p:embed/>
                </p:oleObj>
              </mc:Choice>
              <mc:Fallback>
                <p:oleObj name="Bitmap Image" r:id="rId4" imgW="2914286" imgH="2800741" progId="PBrush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2286000"/>
                        <a:ext cx="2357437" cy="226536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607B8C-3174-4C22-A54C-594A774891B8}" type="datetime1">
              <a:rPr lang="en-US" altLang="en-US" smtClean="0"/>
              <a:t>1/14/2021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Dudhmale M.N.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FECD-77E8-48DC-9323-A454C225D96C}" type="slidenum">
              <a:rPr lang="ar-SA" altLang="en-US" smtClean="0"/>
              <a:pPr>
                <a:defRPr/>
              </a:pPr>
              <a:t>33</a:t>
            </a:fld>
            <a:endParaRPr lang="en-US" altLang="en-US"/>
          </a:p>
        </p:txBody>
      </p:sp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5716588" y="2060575"/>
          <a:ext cx="2311400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9" name="Bitmap Image" r:id="rId6" imgW="2619048" imgH="2857899" progId="PBrush">
                  <p:embed/>
                </p:oleObj>
              </mc:Choice>
              <mc:Fallback>
                <p:oleObj name="Bitmap Image" r:id="rId6" imgW="2619048" imgH="2857899" progId="PBrush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588" y="2060575"/>
                        <a:ext cx="2311400" cy="25209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2" name="Picture 8" descr="3dt1-1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724400"/>
            <a:ext cx="2592387" cy="1928813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00FFFF"/>
            </a:solidFill>
            <a:miter lim="800000"/>
            <a:headEnd/>
            <a:tailEnd/>
          </a:ln>
        </p:spPr>
      </p:pic>
      <p:pic>
        <p:nvPicPr>
          <p:cNvPr id="4103" name="Picture 9" descr="3dt1-2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724400"/>
            <a:ext cx="2305050" cy="193198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FF"/>
            </a:solidFill>
            <a:miter lim="800000"/>
            <a:headEnd/>
            <a:tailEnd/>
          </a:ln>
        </p:spPr>
      </p:pic>
      <p:sp>
        <p:nvSpPr>
          <p:cNvPr id="1008653" name="Rectangle 13"/>
          <p:cNvSpPr>
            <a:spLocks noChangeArrowheads="1"/>
          </p:cNvSpPr>
          <p:nvPr/>
        </p:nvSpPr>
        <p:spPr bwMode="auto">
          <a:xfrm>
            <a:off x="4716463" y="1143000"/>
            <a:ext cx="4176712" cy="5715000"/>
          </a:xfrm>
          <a:prstGeom prst="rect">
            <a:avLst/>
          </a:prstGeom>
          <a:noFill/>
          <a:ln w="127000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571500" indent="-5715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600" b="1" i="1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Left Hand</a:t>
            </a:r>
            <a:r>
              <a:rPr lang="en-US" sz="2400" b="1" u="none" dirty="0"/>
              <a:t> coordinate system:</a:t>
            </a:r>
          </a:p>
        </p:txBody>
      </p:sp>
    </p:spTree>
    <p:extLst>
      <p:ext uri="{BB962C8B-B14F-4D97-AF65-F5344CB8AC3E}">
        <p14:creationId xmlns:p14="http://schemas.microsoft.com/office/powerpoint/2010/main" val="35920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61759"/>
            <a:ext cx="8083296" cy="11430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3 D </a:t>
            </a:r>
            <a:r>
              <a:rPr lang="en-US" b="1" dirty="0" smtClean="0">
                <a:solidFill>
                  <a:sysClr val="windowText" lastClr="000000"/>
                </a:solidFill>
              </a:rPr>
              <a:t>Translation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4C42-A79B-4773-9455-6A1FEAFC9172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3504" y="1447800"/>
            <a:ext cx="8083296" cy="47625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translation, an object is displaced and direction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original position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object point p’=(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’,y’,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 can be found by applying the transform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tx,ty,tz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p=(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6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=distance moved by object along x-axis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=distance moved by object along y-axis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=distance moved by object along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z-axis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4"/>
            <a:ext cx="8229600" cy="765174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 eaLnBrk="1" hangingPunct="1"/>
            <a:r>
              <a:rPr lang="en-US" sz="3600" b="1" dirty="0" smtClean="0">
                <a:solidFill>
                  <a:sysClr val="windowText" lastClr="000000"/>
                </a:solidFill>
                <a:latin typeface="Times New Roman" pitchFamily="18" charset="0"/>
              </a:rPr>
              <a:t>3D Translation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199"/>
            <a:ext cx="8002588" cy="4911725"/>
          </a:xfrm>
        </p:spPr>
        <p:txBody>
          <a:bodyPr/>
          <a:lstStyle/>
          <a:p>
            <a:pPr marL="571500" indent="-571500" eaLnBrk="1" hangingPunct="1"/>
            <a:r>
              <a:rPr lang="en-US" sz="3200" b="1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translated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to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P'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by: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8E833D-EA92-4255-B49A-808A56AC6F3E}" type="datetime1">
              <a:rPr lang="en-US" altLang="en-US" smtClean="0"/>
              <a:t>1/14/2021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Dudhmale M.N.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FECD-77E8-48DC-9323-A454C225D96C}" type="slidenum">
              <a:rPr lang="ar-SA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0" y="388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/>
        </p:nvGraphicFramePr>
        <p:xfrm>
          <a:off x="3492500" y="3573463"/>
          <a:ext cx="18732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2" name="Equation" r:id="rId4" imgW="1012680" imgH="258840" progId="Equation.3">
                  <p:embed/>
                </p:oleObj>
              </mc:Choice>
              <mc:Fallback>
                <p:oleObj name="Equation" r:id="rId4" imgW="1012680" imgH="25884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573463"/>
                        <a:ext cx="18732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136374"/>
              </p:ext>
            </p:extLst>
          </p:nvPr>
        </p:nvGraphicFramePr>
        <p:xfrm>
          <a:off x="2779713" y="4346575"/>
          <a:ext cx="3627437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3" name="Equation" r:id="rId6" imgW="1688760" imgH="914400" progId="Equation.3">
                  <p:embed/>
                </p:oleObj>
              </mc:Choice>
              <mc:Fallback>
                <p:oleObj name="Equation" r:id="rId6" imgW="1688760" imgH="9144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4346575"/>
                        <a:ext cx="3627437" cy="2051050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3" name="Group 9"/>
          <p:cNvGrpSpPr>
            <a:grpSpLocks/>
          </p:cNvGrpSpPr>
          <p:nvPr/>
        </p:nvGrpSpPr>
        <p:grpSpPr bwMode="auto">
          <a:xfrm>
            <a:off x="4593208" y="1497012"/>
            <a:ext cx="4105275" cy="2519362"/>
            <a:chOff x="1292" y="2614"/>
            <a:chExt cx="2404" cy="1658"/>
          </a:xfrm>
        </p:grpSpPr>
        <p:pic>
          <p:nvPicPr>
            <p:cNvPr id="6154" name="Picture 10" descr="11-1a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2614"/>
              <a:ext cx="2404" cy="1658"/>
            </a:xfrm>
            <a:prstGeom prst="rect">
              <a:avLst/>
            </a:prstGeom>
            <a:noFill/>
            <a:ln w="5715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198" y="3022"/>
              <a:ext cx="139" cy="136"/>
            </a:xfrm>
            <a:prstGeom prst="ellipse">
              <a:avLst/>
            </a:prstGeom>
            <a:solidFill>
              <a:srgbClr val="FF6600"/>
            </a:solidFill>
            <a:ln w="9525" algn="ctr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u="none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2018" y="3521"/>
              <a:ext cx="136" cy="1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03504" y="2492896"/>
            <a:ext cx="2600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dirty="0" smtClean="0"/>
              <a:t>’=</a:t>
            </a:r>
            <a:r>
              <a:rPr lang="en-US" sz="2400" b="1" dirty="0" err="1" smtClean="0"/>
              <a:t>x+tx</a:t>
            </a:r>
            <a:endParaRPr lang="en-US" sz="2400" b="1" dirty="0" smtClean="0"/>
          </a:p>
          <a:p>
            <a:r>
              <a:rPr lang="en-US" sz="2400" b="1" dirty="0"/>
              <a:t>y</a:t>
            </a:r>
            <a:r>
              <a:rPr lang="en-US" sz="2400" b="1" dirty="0" smtClean="0"/>
              <a:t>’=</a:t>
            </a:r>
            <a:r>
              <a:rPr lang="en-US" sz="2400" b="1" dirty="0" err="1" smtClean="0"/>
              <a:t>y+ty</a:t>
            </a:r>
            <a:endParaRPr lang="en-US" sz="2400" b="1" dirty="0" smtClean="0"/>
          </a:p>
          <a:p>
            <a:r>
              <a:rPr lang="en-US" sz="2400" b="1" dirty="0" smtClean="0"/>
              <a:t>z’=</a:t>
            </a:r>
            <a:r>
              <a:rPr lang="en-US" sz="2400" b="1" dirty="0" err="1" smtClean="0"/>
              <a:t>z+tz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3582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75998"/>
            <a:ext cx="8229600" cy="788987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 eaLnBrk="1" hangingPunct="1"/>
            <a:r>
              <a:rPr lang="en-US" sz="3600" b="1" dirty="0" smtClean="0">
                <a:solidFill>
                  <a:sysClr val="windowText" lastClr="000000"/>
                </a:solidFill>
                <a:latin typeface="Times New Roman" pitchFamily="18" charset="0"/>
              </a:rPr>
              <a:t>3D Translation</a:t>
            </a:r>
          </a:p>
        </p:txBody>
      </p:sp>
      <p:sp>
        <p:nvSpPr>
          <p:cNvPr id="71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1108075"/>
            <a:ext cx="8856663" cy="4530725"/>
          </a:xfrm>
        </p:spPr>
        <p:txBody>
          <a:bodyPr/>
          <a:lstStyle/>
          <a:p>
            <a:pPr marL="571500" indent="-571500" eaLnBrk="1" hangingPunct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Object represented as a set of polygon surfaces, is translated by translate each vertex  of each surface and redraw the polygon facets in the new position.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113FF6-B0DE-435A-B1E2-CABD56B42220}" type="datetime1">
              <a:rPr lang="en-US" altLang="en-US" smtClean="0"/>
              <a:t>1/14/2021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Dudhmale M.N.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9F78C4-BA5C-4225-ABAD-9365F1E11B29}" type="slidenum">
              <a:rPr lang="ar-SA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7177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8" name="Rectangle 5"/>
          <p:cNvSpPr>
            <a:spLocks noChangeArrowheads="1"/>
          </p:cNvSpPr>
          <p:nvPr/>
        </p:nvSpPr>
        <p:spPr bwMode="auto">
          <a:xfrm>
            <a:off x="0" y="388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9" name="Rectangle 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180" name="Group 20"/>
          <p:cNvGrpSpPr>
            <a:grpSpLocks/>
          </p:cNvGrpSpPr>
          <p:nvPr/>
        </p:nvGrpSpPr>
        <p:grpSpPr bwMode="auto">
          <a:xfrm>
            <a:off x="2536825" y="2898775"/>
            <a:ext cx="4679950" cy="3311525"/>
            <a:chOff x="384" y="720"/>
            <a:chExt cx="2494" cy="2051"/>
          </a:xfrm>
        </p:grpSpPr>
        <p:graphicFrame>
          <p:nvGraphicFramePr>
            <p:cNvPr id="7171" name="Object 16"/>
            <p:cNvGraphicFramePr>
              <a:graphicFrameLocks noChangeAspect="1"/>
            </p:cNvGraphicFramePr>
            <p:nvPr/>
          </p:nvGraphicFramePr>
          <p:xfrm>
            <a:off x="384" y="720"/>
            <a:ext cx="2494" cy="20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6" name="Visio" r:id="rId4" imgW="5169877" imgH="4257378" progId="">
                    <p:embed/>
                  </p:oleObj>
                </mc:Choice>
                <mc:Fallback>
                  <p:oleObj name="Visio" r:id="rId4" imgW="5169877" imgH="4257378" progId="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720"/>
                          <a:ext cx="2494" cy="205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FF00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" name="Object 17"/>
            <p:cNvGraphicFramePr>
              <a:graphicFrameLocks noChangeAspect="1"/>
            </p:cNvGraphicFramePr>
            <p:nvPr/>
          </p:nvGraphicFramePr>
          <p:xfrm>
            <a:off x="1198" y="1680"/>
            <a:ext cx="81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7" name="Equation" r:id="rId6" imgW="799753" imgH="241195" progId="Equation.3">
                    <p:embed/>
                  </p:oleObj>
                </mc:Choice>
                <mc:Fallback>
                  <p:oleObj name="Equation" r:id="rId6" imgW="799753" imgH="241195" progId="Equation.3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8" y="1680"/>
                          <a:ext cx="816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3" name="Object 18"/>
            <p:cNvGraphicFramePr>
              <a:graphicFrameLocks noChangeAspect="1"/>
            </p:cNvGraphicFramePr>
            <p:nvPr/>
          </p:nvGraphicFramePr>
          <p:xfrm>
            <a:off x="574" y="1872"/>
            <a:ext cx="493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8" name="Equation" r:id="rId8" imgW="482181" imgH="215713" progId="Equation.3">
                    <p:embed/>
                  </p:oleObj>
                </mc:Choice>
                <mc:Fallback>
                  <p:oleObj name="Equation" r:id="rId8" imgW="482181" imgH="215713" progId="Equation.3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" y="1872"/>
                          <a:ext cx="493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" name="Object 19"/>
            <p:cNvGraphicFramePr>
              <a:graphicFrameLocks noChangeAspect="1"/>
            </p:cNvGraphicFramePr>
            <p:nvPr/>
          </p:nvGraphicFramePr>
          <p:xfrm>
            <a:off x="2062" y="1440"/>
            <a:ext cx="61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9" name="Equation" r:id="rId10" imgW="596641" imgH="215806" progId="Equation.3">
                    <p:embed/>
                  </p:oleObj>
                </mc:Choice>
                <mc:Fallback>
                  <p:oleObj name="Equation" r:id="rId10" imgW="596641" imgH="215806" progId="Equation.3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2" y="1440"/>
                          <a:ext cx="610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1" name="Text Box 26"/>
          <p:cNvSpPr txBox="1">
            <a:spLocks noChangeArrowheads="1"/>
          </p:cNvSpPr>
          <p:nvPr/>
        </p:nvSpPr>
        <p:spPr bwMode="auto">
          <a:xfrm>
            <a:off x="323850" y="5805488"/>
            <a:ext cx="25193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5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5280" cy="1139825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</a:rPr>
              <a:t>3D Rotation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35ED55-E7F9-4DCB-B187-D0FBBAE2F3F5}" type="datetime1">
              <a:rPr lang="en-US" altLang="en-US" smtClean="0"/>
              <a:t>1/14/2021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Dudhmale M.N.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9F78C4-BA5C-4225-ABAD-9365F1E11B29}" type="slidenum">
              <a:rPr lang="ar-SA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388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1964" name="Rectangle 12"/>
          <p:cNvSpPr>
            <a:spLocks noChangeArrowheads="1"/>
          </p:cNvSpPr>
          <p:nvPr/>
        </p:nvSpPr>
        <p:spPr bwMode="auto">
          <a:xfrm>
            <a:off x="457200" y="1511443"/>
            <a:ext cx="8532812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71500" indent="-5715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rotations are specified by a </a:t>
            </a:r>
            <a:r>
              <a:rPr lang="en-US" sz="3600" b="1" i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axis</a:t>
            </a:r>
            <a:r>
              <a:rPr lang="en-US"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 </a:t>
            </a:r>
            <a:r>
              <a:rPr lang="en-US" sz="3600" b="1" i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r>
              <a:rPr lang="en-US"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u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u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two-dimensions there is only one choice of a rotation axis that leaves points in the plane.</a:t>
            </a:r>
            <a:r>
              <a:rPr 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u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sz="2800" u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03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626" y="303684"/>
            <a:ext cx="8229600" cy="1027582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</a:rPr>
              <a:t>3D Rotation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E333-196A-4035-80E5-663911E75F91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Dudhmale</a:t>
            </a:r>
            <a:r>
              <a:rPr lang="en-US" dirty="0" smtClean="0"/>
              <a:t> M.N.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388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42625" y="1731875"/>
            <a:ext cx="8229601" cy="407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easiest </a:t>
            </a:r>
            <a:r>
              <a:rPr lang="en-US" sz="2800" b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axes</a:t>
            </a:r>
            <a:r>
              <a:rPr lang="en-US" sz="24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those that parallel to the coordinate axis.</a:t>
            </a:r>
          </a:p>
          <a:p>
            <a:pPr marL="571500" indent="-5715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u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r>
              <a:rPr lang="en-US" sz="24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r>
              <a:rPr lang="en-US" sz="2800" b="1" u="none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angles</a:t>
            </a:r>
            <a:r>
              <a:rPr lang="en-US" sz="24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produce counterclockwise rotations about a coordinate </a:t>
            </a:r>
            <a:r>
              <a:rPr lang="en-US" sz="2400" u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axis, </a:t>
            </a:r>
            <a:r>
              <a:rPr lang="en-US" sz="240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are looking along the positive half of the axis toward the coordinate origin.</a:t>
            </a:r>
          </a:p>
        </p:txBody>
      </p:sp>
    </p:spTree>
    <p:extLst>
      <p:ext uri="{BB962C8B-B14F-4D97-AF65-F5344CB8AC3E}">
        <p14:creationId xmlns:p14="http://schemas.microsoft.com/office/powerpoint/2010/main" val="115859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049F-80A6-4284-8256-E82799CE2BD8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125538"/>
            <a:ext cx="8229600" cy="5005387"/>
          </a:xfrm>
          <a:solidFill>
            <a:srgbClr val="92D050"/>
          </a:solidFill>
        </p:spPr>
        <p:txBody>
          <a:bodyPr/>
          <a:lstStyle/>
          <a:p>
            <a:pPr marL="571500" indent="-571500" algn="ctr" eaLnBrk="1" hangingPunct="1">
              <a:buFont typeface="Wingdings" pitchFamily="2" charset="2"/>
              <a:buNone/>
            </a:pPr>
            <a:endParaRPr lang="en-US" sz="61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ctr" eaLnBrk="1" hangingPunct="1">
              <a:buFont typeface="Wingdings" pitchFamily="2" charset="2"/>
              <a:buNone/>
            </a:pPr>
            <a:r>
              <a:rPr lang="en-US" sz="61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Coordinate Axis Rotations</a:t>
            </a:r>
            <a:endParaRPr lang="en-US" sz="48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14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Basic 2D Transformation</a:t>
            </a:r>
            <a:endParaRPr lang="en-US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fld id="{2F9B6B32-9E56-4AA5-9803-A8381DA00CA1}" type="datetime1">
              <a:rPr lang="en-US" sz="1600" smtClean="0">
                <a:solidFill>
                  <a:schemeClr val="tx1"/>
                </a:solidFill>
              </a:rPr>
              <a:pPr algn="ctr"/>
              <a:t>1/14/2021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Dudhmale</a:t>
            </a:r>
            <a:r>
              <a:rPr lang="en-US" sz="1600" dirty="0" smtClean="0">
                <a:solidFill>
                  <a:schemeClr val="tx1"/>
                </a:solidFill>
              </a:rPr>
              <a:t> M.N.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700808"/>
            <a:ext cx="7772400" cy="45094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Translation</a:t>
            </a:r>
          </a:p>
          <a:p>
            <a:r>
              <a:rPr lang="en-US" sz="2800" dirty="0" smtClean="0"/>
              <a:t>Scaling </a:t>
            </a:r>
          </a:p>
          <a:p>
            <a:r>
              <a:rPr lang="en-US" sz="2800" dirty="0" smtClean="0"/>
              <a:t>Rotation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164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49756"/>
            <a:ext cx="7772400" cy="967882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</a:rPr>
              <a:t>Coordinate Axis Rotations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F6EF-DB02-40AC-90FB-ED1D740759EA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8201" name="Picture 12" descr="11-4a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181" y="2326023"/>
            <a:ext cx="2396359" cy="1727200"/>
          </a:xfrm>
          <a:solidFill>
            <a:srgbClr val="FFFFCC"/>
          </a:solidFill>
          <a:ln w="57150" cap="flat" algn="ctr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0" y="388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Rectangle 6"/>
          <p:cNvSpPr>
            <a:spLocks noChangeArrowheads="1"/>
          </p:cNvSpPr>
          <p:nvPr/>
        </p:nvSpPr>
        <p:spPr bwMode="auto">
          <a:xfrm>
            <a:off x="468313" y="1417638"/>
            <a:ext cx="8532812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3200" b="1" u="none" dirty="0"/>
              <a:t>Z-axis rotation: </a:t>
            </a:r>
            <a:r>
              <a:rPr lang="en-US" sz="2800" u="none" dirty="0"/>
              <a:t>rotation about z-axis in anticlockwise direction</a:t>
            </a:r>
          </a:p>
        </p:txBody>
      </p:sp>
      <p:graphicFrame>
        <p:nvGraphicFramePr>
          <p:cNvPr id="81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73813"/>
              </p:ext>
            </p:extLst>
          </p:nvPr>
        </p:nvGraphicFramePr>
        <p:xfrm>
          <a:off x="755576" y="2484438"/>
          <a:ext cx="202406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6" name="Equation" r:id="rId5" imgW="952200" imgH="914400" progId="Equation.3">
                  <p:embed/>
                </p:oleObj>
              </mc:Choice>
              <mc:Fallback>
                <p:oleObj name="Equation" r:id="rId5" imgW="952200" imgH="9144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484438"/>
                        <a:ext cx="2024063" cy="17272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57150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1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0467"/>
              </p:ext>
            </p:extLst>
          </p:nvPr>
        </p:nvGraphicFramePr>
        <p:xfrm>
          <a:off x="2921957" y="4908715"/>
          <a:ext cx="25685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7" name="Equation" r:id="rId7" imgW="876240" imgH="215640" progId="Equation.3">
                  <p:embed/>
                </p:oleObj>
              </mc:Choice>
              <mc:Fallback>
                <p:oleObj name="Equation" r:id="rId7" imgW="876240" imgH="21564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957" y="4908715"/>
                        <a:ext cx="2568575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16"/>
          <p:cNvSpPr>
            <a:spLocks noChangeArrowheads="1"/>
          </p:cNvSpPr>
          <p:nvPr/>
        </p:nvSpPr>
        <p:spPr bwMode="auto">
          <a:xfrm>
            <a:off x="0" y="3538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3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214313"/>
            <a:ext cx="8443912" cy="85725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ysClr val="windowText" lastClr="000000"/>
                </a:solidFill>
              </a:rPr>
              <a:t>Cont..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7EE2-18FF-4159-BB71-D0D53518D0DB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9221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314458"/>
            <a:ext cx="8229600" cy="32575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Note that the +</a:t>
            </a:r>
            <a:r>
              <a:rPr lang="en-US" sz="2400" dirty="0" err="1" smtClean="0"/>
              <a:t>ve</a:t>
            </a:r>
            <a:r>
              <a:rPr lang="en-US" sz="2400" dirty="0" smtClean="0"/>
              <a:t> values of rotation angle </a:t>
            </a:r>
            <a:r>
              <a:rPr lang="az-Cyrl-AZ" sz="2400" dirty="0" smtClean="0">
                <a:latin typeface="Times New Roman" pitchFamily="18" charset="0"/>
                <a:cs typeface="Times New Roman" pitchFamily="18" charset="0"/>
              </a:rPr>
              <a:t>Ө</a:t>
            </a:r>
            <a:r>
              <a:rPr lang="en-US" sz="2400" dirty="0" smtClean="0"/>
              <a:t> will produce a rotation in the anticlockwise direction whereas –</a:t>
            </a:r>
            <a:r>
              <a:rPr lang="en-US" sz="2400" dirty="0" err="1" smtClean="0"/>
              <a:t>ve</a:t>
            </a:r>
            <a:r>
              <a:rPr lang="en-US" sz="2400" dirty="0" smtClean="0"/>
              <a:t> values of </a:t>
            </a:r>
            <a:r>
              <a:rPr lang="en-US" sz="2400" dirty="0"/>
              <a:t> </a:t>
            </a:r>
            <a:r>
              <a:rPr lang="az-Cyrl-AZ" sz="2400" dirty="0">
                <a:latin typeface="Times New Roman" pitchFamily="18" charset="0"/>
                <a:cs typeface="Times New Roman" pitchFamily="18" charset="0"/>
              </a:rPr>
              <a:t>Ө</a:t>
            </a:r>
            <a:r>
              <a:rPr lang="en-US" sz="2400" dirty="0"/>
              <a:t> </a:t>
            </a:r>
            <a:r>
              <a:rPr lang="en-US" sz="2400" dirty="0" smtClean="0"/>
              <a:t>    produce a rotation in the clockwise direction.</a:t>
            </a:r>
          </a:p>
          <a:p>
            <a:r>
              <a:rPr lang="en-US" sz="2400" dirty="0" smtClean="0"/>
              <a:t>in this case angle </a:t>
            </a:r>
            <a:r>
              <a:rPr lang="az-Cyrl-AZ" sz="2400" dirty="0" smtClean="0">
                <a:latin typeface="Times New Roman" pitchFamily="18" charset="0"/>
                <a:cs typeface="Times New Roman" pitchFamily="18" charset="0"/>
              </a:rPr>
              <a:t>Ө</a:t>
            </a:r>
            <a:r>
              <a:rPr lang="en-US" sz="2400" dirty="0" smtClean="0"/>
              <a:t>   is taken as –</a:t>
            </a:r>
            <a:r>
              <a:rPr lang="en-US" sz="2400" dirty="0" err="1" smtClean="0"/>
              <a:t>ve</a:t>
            </a:r>
            <a:r>
              <a:rPr lang="en-US" sz="2400" dirty="0" smtClean="0"/>
              <a:t>. According to the trigonometric law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                     </a:t>
            </a:r>
            <a:r>
              <a:rPr lang="en-US" sz="2400" dirty="0" err="1" smtClean="0"/>
              <a:t>cos</a:t>
            </a:r>
            <a:r>
              <a:rPr lang="en-US" sz="2400" dirty="0" smtClean="0"/>
              <a:t>(-</a:t>
            </a:r>
            <a:r>
              <a:rPr lang="az-Cyrl-AZ" sz="2400" dirty="0" smtClean="0">
                <a:latin typeface="Times New Roman" pitchFamily="18" charset="0"/>
                <a:cs typeface="Times New Roman" pitchFamily="18" charset="0"/>
              </a:rPr>
              <a:t>Ө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az-Cyrl-AZ" sz="2400" dirty="0" smtClean="0">
                <a:latin typeface="Times New Roman" pitchFamily="18" charset="0"/>
                <a:cs typeface="Times New Roman" pitchFamily="18" charset="0"/>
              </a:rPr>
              <a:t> Ө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sin(-</a:t>
            </a:r>
            <a:r>
              <a:rPr lang="az-Cyrl-AZ" sz="2400" dirty="0" smtClean="0">
                <a:latin typeface="Times New Roman" pitchFamily="18" charset="0"/>
                <a:cs typeface="Times New Roman" pitchFamily="18" charset="0"/>
              </a:rPr>
              <a:t> Ө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)= -sin</a:t>
            </a:r>
            <a:r>
              <a:rPr lang="az-Cyrl-AZ" sz="2400" dirty="0" smtClean="0">
                <a:latin typeface="Times New Roman" pitchFamily="18" charset="0"/>
                <a:cs typeface="Times New Roman" pitchFamily="18" charset="0"/>
              </a:rPr>
              <a:t> Ө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 the matrix become</a:t>
            </a:r>
            <a:endParaRPr lang="en-US" sz="2400" dirty="0" smtClean="0"/>
          </a:p>
        </p:txBody>
      </p:sp>
      <p:graphicFrame>
        <p:nvGraphicFramePr>
          <p:cNvPr id="92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365397"/>
              </p:ext>
            </p:extLst>
          </p:nvPr>
        </p:nvGraphicFramePr>
        <p:xfrm>
          <a:off x="3571875" y="4130675"/>
          <a:ext cx="421481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" name="Equation" r:id="rId3" imgW="2146300" imgH="914400" progId="Equation.3">
                  <p:embed/>
                </p:oleObj>
              </mc:Choice>
              <mc:Fallback>
                <p:oleObj name="Equation" r:id="rId3" imgW="2146300" imgH="9144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4130675"/>
                        <a:ext cx="4214813" cy="15843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57150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31657"/>
              </p:ext>
            </p:extLst>
          </p:nvPr>
        </p:nvGraphicFramePr>
        <p:xfrm>
          <a:off x="3571875" y="5761037"/>
          <a:ext cx="28289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3" name="Equation" r:id="rId5" imgW="965160" imgH="215640" progId="Equation.3">
                  <p:embed/>
                </p:oleObj>
              </mc:Choice>
              <mc:Fallback>
                <p:oleObj name="Equation" r:id="rId5" imgW="965160" imgH="21564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5761037"/>
                        <a:ext cx="2828925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35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7D49-CEF5-4105-8C0B-8BD619AFA413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7" name="Object 10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10069168"/>
              </p:ext>
            </p:extLst>
          </p:nvPr>
        </p:nvGraphicFramePr>
        <p:xfrm>
          <a:off x="1403648" y="1052736"/>
          <a:ext cx="4392488" cy="1914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3" imgW="2145960" imgH="914400" progId="Equation.3">
                  <p:embed/>
                </p:oleObj>
              </mc:Choice>
              <mc:Fallback>
                <p:oleObj name="Equation" r:id="rId3" imgW="21459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052736"/>
                        <a:ext cx="4392488" cy="191412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57150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195736" y="3886268"/>
            <a:ext cx="4572000" cy="20744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z’=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2800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i="1" baseline="-25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 </a:t>
            </a:r>
            <a:r>
              <a:rPr lang="en-US" sz="2400" i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 </a:t>
            </a:r>
            <a:r>
              <a:rPr lang="en-US" sz="2400" i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y*</a:t>
            </a:r>
            <a:r>
              <a:rPr lang="en-US" sz="2800" i="1" baseline="-25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endParaRPr lang="en-US" sz="2800" dirty="0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8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944562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</a:rPr>
              <a:t>Coordinate Axis Rotations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301A-2522-4655-B725-06F996C76A5A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0250" name="Picture 14" descr="11-5a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336" y="3276600"/>
            <a:ext cx="3462528" cy="914400"/>
          </a:xfrm>
          <a:noFill/>
        </p:spPr>
      </p:pic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388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468313" y="1219200"/>
            <a:ext cx="8532812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3200" u="none" dirty="0"/>
              <a:t>Obtain rotations around other axes through cyclic permutation of coordinate parameters:</a:t>
            </a:r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900109"/>
              </p:ext>
            </p:extLst>
          </p:nvPr>
        </p:nvGraphicFramePr>
        <p:xfrm>
          <a:off x="2355850" y="2306637"/>
          <a:ext cx="457676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5" imgW="1002960" imgH="164880" progId="Equation.3">
                  <p:embed/>
                </p:oleObj>
              </mc:Choice>
              <mc:Fallback>
                <p:oleObj name="Equation" r:id="rId5" imgW="1002960" imgH="16488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2306637"/>
                        <a:ext cx="4576763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13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409457"/>
            <a:ext cx="8472488" cy="1139825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571500" indent="-571500" algn="ctr">
              <a:spcBef>
                <a:spcPct val="20000"/>
              </a:spcBef>
              <a:defRPr/>
            </a:pPr>
            <a:r>
              <a:rPr lang="en-US" sz="3600" b="1" dirty="0" smtClean="0">
                <a:solidFill>
                  <a:sysClr val="windowText" lastClr="000000"/>
                </a:solidFill>
              </a:rPr>
              <a:t>X-axis rotation </a:t>
            </a:r>
            <a:endParaRPr lang="en-US" sz="3200" dirty="0">
              <a:solidFill>
                <a:sysClr val="windowText" lastClr="000000"/>
              </a:solidFill>
            </a:endParaRPr>
          </a:p>
        </p:txBody>
      </p:sp>
      <p:pic>
        <p:nvPicPr>
          <p:cNvPr id="10245" name="Picture 18" descr="11-6a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911414" y="3898560"/>
            <a:ext cx="2193159" cy="1604579"/>
          </a:xfr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1266" name="Object 1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444822362"/>
              </p:ext>
            </p:extLst>
          </p:nvPr>
        </p:nvGraphicFramePr>
        <p:xfrm>
          <a:off x="2582863" y="1698625"/>
          <a:ext cx="4221162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0" name="Equation" r:id="rId5" imgW="2146300" imgH="914400" progId="Equation.3">
                  <p:embed/>
                </p:oleObj>
              </mc:Choice>
              <mc:Fallback>
                <p:oleObj name="Equation" r:id="rId5" imgW="2146300" imgH="9144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1698625"/>
                        <a:ext cx="4221162" cy="17986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5715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2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485365971"/>
              </p:ext>
            </p:extLst>
          </p:nvPr>
        </p:nvGraphicFramePr>
        <p:xfrm>
          <a:off x="4139952" y="4380174"/>
          <a:ext cx="245903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1" name="Equation" r:id="rId7" imgW="876240" imgH="228600" progId="Equation.3">
                  <p:embed/>
                </p:oleObj>
              </mc:Choice>
              <mc:Fallback>
                <p:oleObj name="Equation" r:id="rId7" imgW="876240" imgH="2286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380174"/>
                        <a:ext cx="2459037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6A1148-1297-4AFF-812A-A2BE2167AE9D}" type="datetime1">
              <a:rPr lang="en-US" altLang="en-US" smtClean="0"/>
              <a:t>1/14/2021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Dudhmale M.N.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AC8BB8-D76E-4376-9F7E-12B20912C766}" type="slidenum">
              <a:rPr lang="ar-SA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0" y="2787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0" y="37015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0" y="31633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3" name="Rectangle 6"/>
          <p:cNvSpPr>
            <a:spLocks noChangeArrowheads="1"/>
          </p:cNvSpPr>
          <p:nvPr/>
        </p:nvSpPr>
        <p:spPr bwMode="auto">
          <a:xfrm>
            <a:off x="468313" y="692150"/>
            <a:ext cx="8532812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sz="2800" u="none"/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-252413" y="26680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0" y="37015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95936" y="5222875"/>
            <a:ext cx="4032448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’=x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baseline="-25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i="1" baseline="-25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 </a:t>
            </a:r>
            <a:r>
              <a:rPr lang="en-US" sz="2000" i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z’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y*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 </a:t>
            </a:r>
            <a:r>
              <a:rPr lang="en-US" sz="2000" i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z*</a:t>
            </a:r>
            <a:r>
              <a:rPr lang="en-US" sz="2400" i="1" baseline="-25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endParaRPr lang="en-US" sz="2400" dirty="0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spcBef>
                <a:spcPct val="20000"/>
              </a:spcBef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r>
              <a:rPr lang="en-US" dirty="0" smtClean="0"/>
              <a:t>Y’=</a:t>
            </a:r>
            <a:r>
              <a:rPr lang="en-US" dirty="0" err="1" smtClean="0"/>
              <a:t>ycos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40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title"/>
          </p:nvPr>
        </p:nvSpPr>
        <p:spPr>
          <a:xfrm>
            <a:off x="500063" y="276225"/>
            <a:ext cx="8229600" cy="7143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800" b="1" dirty="0" smtClean="0"/>
              <a:t>X-axis rotation in anticlockwise direction:</a:t>
            </a:r>
            <a:endParaRPr 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D84345-743B-418D-8105-5AAA976B99D5}" type="datetime1">
              <a:rPr lang="en-US" altLang="en-US" smtClean="0"/>
              <a:t>1/14/2021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err="1" smtClean="0"/>
              <a:t>Dudhmale</a:t>
            </a:r>
            <a:r>
              <a:rPr lang="en-US" altLang="en-US" dirty="0" smtClean="0"/>
              <a:t> M.N.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AC8BB8-D76E-4376-9F7E-12B20912C766}" type="slidenum">
              <a:rPr lang="ar-SA" altLang="en-US" smtClean="0"/>
              <a:pPr>
                <a:defRPr/>
              </a:pPr>
              <a:t>45</a:t>
            </a:fld>
            <a:endParaRPr lang="en-US" altLang="en-US"/>
          </a:p>
        </p:txBody>
      </p:sp>
      <p:graphicFrame>
        <p:nvGraphicFramePr>
          <p:cNvPr id="122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511369"/>
              </p:ext>
            </p:extLst>
          </p:nvPr>
        </p:nvGraphicFramePr>
        <p:xfrm>
          <a:off x="1849437" y="1090613"/>
          <a:ext cx="4551363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6" name="Equation" r:id="rId3" imgW="2146300" imgH="914400" progId="Equation.3">
                  <p:embed/>
                </p:oleObj>
              </mc:Choice>
              <mc:Fallback>
                <p:oleObj name="Equation" r:id="rId3" imgW="2146300" imgH="9144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7" y="1090613"/>
                        <a:ext cx="4551363" cy="15001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57150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480241"/>
              </p:ext>
            </p:extLst>
          </p:nvPr>
        </p:nvGraphicFramePr>
        <p:xfrm>
          <a:off x="2643188" y="2674938"/>
          <a:ext cx="2493962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7" name="Equation" r:id="rId5" imgW="850680" imgH="203040" progId="Equation.3">
                  <p:embed/>
                </p:oleObj>
              </mc:Choice>
              <mc:Fallback>
                <p:oleObj name="Equation" r:id="rId5" imgW="850680" imgH="20304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2674938"/>
                        <a:ext cx="2493962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57188" y="3254276"/>
            <a:ext cx="7715250" cy="230832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/>
              <a:t>X-axis rotation in clockwise direction:</a:t>
            </a: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400" u="none" dirty="0"/>
              <a:t> In this case angle </a:t>
            </a:r>
            <a:r>
              <a:rPr lang="az-Cyrl-AZ" sz="2400" u="none" dirty="0">
                <a:latin typeface="Times New Roman"/>
                <a:cs typeface="Times New Roman"/>
              </a:rPr>
              <a:t>Ө</a:t>
            </a:r>
            <a:r>
              <a:rPr lang="en-US" sz="2400" u="none" dirty="0"/>
              <a:t>   is taken as –</a:t>
            </a:r>
            <a:r>
              <a:rPr lang="en-US" sz="2400" u="none" dirty="0" err="1"/>
              <a:t>ve</a:t>
            </a:r>
            <a:r>
              <a:rPr lang="en-US" sz="2400" u="none" dirty="0"/>
              <a:t>. According to the trigonometric law</a:t>
            </a:r>
          </a:p>
          <a:p>
            <a:pPr algn="just">
              <a:defRPr/>
            </a:pPr>
            <a:r>
              <a:rPr lang="en-US" sz="2400" u="none" dirty="0"/>
              <a:t>                 </a:t>
            </a:r>
            <a:r>
              <a:rPr lang="en-US" sz="2400" u="none" dirty="0" err="1"/>
              <a:t>cos</a:t>
            </a:r>
            <a:r>
              <a:rPr lang="en-US" sz="2400" u="none" dirty="0" smtClean="0"/>
              <a:t>(-</a:t>
            </a:r>
            <a:r>
              <a:rPr lang="az-Cyrl-AZ" sz="2400" u="none" dirty="0" smtClean="0">
                <a:latin typeface="Times New Roman"/>
                <a:cs typeface="Times New Roman"/>
              </a:rPr>
              <a:t>Ө</a:t>
            </a:r>
            <a:r>
              <a:rPr lang="en-US" sz="2400" u="none" dirty="0">
                <a:latin typeface="Times New Roman"/>
                <a:cs typeface="Times New Roman"/>
              </a:rPr>
              <a:t>)= </a:t>
            </a:r>
            <a:r>
              <a:rPr lang="en-US" sz="2400" u="none" dirty="0" err="1" smtClean="0">
                <a:latin typeface="Times New Roman"/>
                <a:cs typeface="Times New Roman"/>
              </a:rPr>
              <a:t>cos</a:t>
            </a:r>
            <a:r>
              <a:rPr lang="en-US" sz="2400" dirty="0" smtClean="0"/>
              <a:t>(</a:t>
            </a:r>
            <a:r>
              <a:rPr lang="az-Cyrl-AZ" sz="2400" dirty="0" smtClean="0">
                <a:latin typeface="Times New Roman"/>
                <a:cs typeface="Times New Roman"/>
              </a:rPr>
              <a:t>Ө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r>
              <a:rPr lang="az-Cyrl-AZ" sz="2400" u="none" dirty="0" smtClean="0">
                <a:latin typeface="Times New Roman"/>
                <a:cs typeface="Times New Roman"/>
              </a:rPr>
              <a:t> </a:t>
            </a:r>
            <a:endParaRPr lang="en-US" sz="2400" u="none" dirty="0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 sz="2400" u="none" dirty="0">
                <a:latin typeface="Times New Roman"/>
                <a:cs typeface="Times New Roman"/>
              </a:rPr>
              <a:t>                 sin(-</a:t>
            </a:r>
            <a:r>
              <a:rPr lang="az-Cyrl-AZ" sz="2400" u="none" dirty="0">
                <a:latin typeface="Times New Roman"/>
                <a:cs typeface="Times New Roman"/>
              </a:rPr>
              <a:t> Ө</a:t>
            </a:r>
            <a:r>
              <a:rPr lang="en-US" sz="2400" u="none" dirty="0">
                <a:latin typeface="Times New Roman"/>
                <a:cs typeface="Times New Roman"/>
              </a:rPr>
              <a:t>)= -sin</a:t>
            </a:r>
            <a:r>
              <a:rPr lang="az-Cyrl-AZ" sz="2400" u="none" dirty="0">
                <a:latin typeface="Times New Roman"/>
                <a:cs typeface="Times New Roman"/>
              </a:rPr>
              <a:t> Ө</a:t>
            </a:r>
            <a:endParaRPr lang="en-US" sz="2400" u="none" dirty="0">
              <a:latin typeface="Times New Roman"/>
              <a:cs typeface="Times New Roman"/>
            </a:endParaRPr>
          </a:p>
          <a:p>
            <a:pPr>
              <a:defRPr/>
            </a:pPr>
            <a:endParaRPr lang="en-US" sz="2000" dirty="0"/>
          </a:p>
        </p:txBody>
      </p:sp>
      <p:graphicFrame>
        <p:nvGraphicFramePr>
          <p:cNvPr id="1229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432780"/>
              </p:ext>
            </p:extLst>
          </p:nvPr>
        </p:nvGraphicFramePr>
        <p:xfrm>
          <a:off x="4120955" y="4525435"/>
          <a:ext cx="450056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8" name="Equation" r:id="rId7" imgW="2146300" imgH="914400" progId="Equation.3">
                  <p:embed/>
                </p:oleObj>
              </mc:Choice>
              <mc:Fallback>
                <p:oleObj name="Equation" r:id="rId7" imgW="2146300" imgH="9144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0955" y="4525435"/>
                        <a:ext cx="4500562" cy="17145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57150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796678"/>
              </p:ext>
            </p:extLst>
          </p:nvPr>
        </p:nvGraphicFramePr>
        <p:xfrm>
          <a:off x="1219200" y="5261768"/>
          <a:ext cx="275431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9" name="Equation" r:id="rId9" imgW="939600" imgH="203040" progId="Equation.3">
                  <p:embed/>
                </p:oleObj>
              </mc:Choice>
              <mc:Fallback>
                <p:oleObj name="Equation" r:id="rId9" imgW="939600" imgH="20304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61768"/>
                        <a:ext cx="2754312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860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sz="3600" b="1" dirty="0" smtClean="0">
                <a:solidFill>
                  <a:sysClr val="windowText" lastClr="000000"/>
                </a:solidFill>
              </a:rPr>
              <a:t>Y-axis rotation </a:t>
            </a:r>
            <a:endParaRPr lang="en-US" sz="3600" b="1" dirty="0" smtClea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pic>
        <p:nvPicPr>
          <p:cNvPr id="13323" name="Picture 15" descr="11-7a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45" y="1784824"/>
            <a:ext cx="2952328" cy="2086644"/>
          </a:xfrm>
          <a:solidFill>
            <a:srgbClr val="FFFFCC"/>
          </a:solidFill>
          <a:ln w="57150" cap="flat" algn="ctr">
            <a:solidFill>
              <a:srgbClr val="FF00FF"/>
            </a:solidFill>
            <a:miter lim="800000"/>
            <a:headEnd/>
            <a:tailEnd/>
          </a:ln>
        </p:spPr>
      </p:pic>
      <p:graphicFrame>
        <p:nvGraphicFramePr>
          <p:cNvPr id="1331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942954076"/>
              </p:ext>
            </p:extLst>
          </p:nvPr>
        </p:nvGraphicFramePr>
        <p:xfrm>
          <a:off x="4478168" y="2117875"/>
          <a:ext cx="4170532" cy="2194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2" name="Equation" r:id="rId5" imgW="2145960" imgH="914400" progId="Equation.3">
                  <p:embed/>
                </p:oleObj>
              </mc:Choice>
              <mc:Fallback>
                <p:oleObj name="Equation" r:id="rId5" imgW="2145960" imgH="9144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168" y="2117875"/>
                        <a:ext cx="4170532" cy="219479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5715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524833096"/>
              </p:ext>
            </p:extLst>
          </p:nvPr>
        </p:nvGraphicFramePr>
        <p:xfrm>
          <a:off x="971245" y="4377880"/>
          <a:ext cx="241617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3" name="Equation" r:id="rId7" imgW="888840" imgH="241200" progId="Equation.3">
                  <p:embed/>
                </p:oleObj>
              </mc:Choice>
              <mc:Fallback>
                <p:oleObj name="Equation" r:id="rId7" imgW="888840" imgH="2412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245" y="4377880"/>
                        <a:ext cx="2416175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1B5E82-32E0-4A4E-A8DE-D81ED6373F4C}" type="datetime1">
              <a:rPr lang="en-US" altLang="en-US" smtClean="0"/>
              <a:t>1/14/2021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Dudhmale M.N.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AC8BB8-D76E-4376-9F7E-12B20912C766}" type="slidenum">
              <a:rPr lang="ar-SA" altLang="en-US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388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68313" y="692150"/>
            <a:ext cx="8532812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sz="2800" u="none">
              <a:solidFill>
                <a:srgbClr val="FF66FF"/>
              </a:solidFill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-252413" y="2852738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0" y="388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2238" y="4789430"/>
            <a:ext cx="4572000" cy="17912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y’=y</a:t>
            </a:r>
            <a:r>
              <a:rPr lang="en-US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2400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z’</a:t>
            </a:r>
            <a:r>
              <a:rPr lang="en-US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 smtClean="0">
                <a:solidFill>
                  <a:srgbClr val="9B2D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i="1" baseline="-25000" dirty="0" smtClean="0">
                <a:solidFill>
                  <a:srgbClr val="9B2D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-25000" dirty="0">
                <a:solidFill>
                  <a:srgbClr val="9B2D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 err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i="1" dirty="0" smtClean="0">
                <a:solidFill>
                  <a:srgbClr val="9B2D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smtClean="0">
                <a:solidFill>
                  <a:srgbClr val="9B2D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-25000" dirty="0">
                <a:solidFill>
                  <a:srgbClr val="9B2D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 </a:t>
            </a:r>
            <a:r>
              <a:rPr lang="en-US" sz="2000" i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</a:p>
          <a:p>
            <a:pPr marL="342900" lvl="0" indent="-342900" algn="ctr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en-US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 smtClean="0">
                <a:solidFill>
                  <a:srgbClr val="9B2D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z*</a:t>
            </a:r>
            <a:r>
              <a:rPr lang="en-US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 </a:t>
            </a:r>
            <a:r>
              <a:rPr lang="en-US" sz="2000" i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 smtClean="0">
                <a:solidFill>
                  <a:srgbClr val="9B2D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  <a:r>
              <a:rPr lang="en-US" sz="2400" i="1" baseline="-25000" dirty="0" smtClean="0">
                <a:solidFill>
                  <a:srgbClr val="9B2D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endParaRPr lang="en-US" sz="2400" dirty="0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endParaRPr lang="en-US" sz="24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 smtClean="0">
                <a:solidFill>
                  <a:sysClr val="windowText" lastClr="000000"/>
                </a:solidFill>
              </a:rPr>
              <a:t>Scaling Transformation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F1B-886D-4DAA-B5F2-3113CFB4F5B7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28625" y="1556792"/>
            <a:ext cx="8229600" cy="453650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A scaling transformation alters the size of an object.</a:t>
            </a:r>
          </a:p>
          <a:p>
            <a:pPr algn="just"/>
            <a:r>
              <a:rPr lang="en-US" sz="2800" dirty="0" smtClean="0"/>
              <a:t>An object can be scaled (stretched or shrunk) along the x, y and z axis by multiplying all its points by the scale factors </a:t>
            </a:r>
            <a:r>
              <a:rPr lang="en-US" sz="2800" dirty="0" err="1" smtClean="0"/>
              <a:t>Sx</a:t>
            </a:r>
            <a:r>
              <a:rPr lang="en-US" sz="2800" dirty="0" smtClean="0"/>
              <a:t>, </a:t>
            </a:r>
            <a:r>
              <a:rPr lang="en-US" sz="2800" dirty="0" err="1" smtClean="0"/>
              <a:t>Sy</a:t>
            </a:r>
            <a:r>
              <a:rPr lang="en-US" sz="2800" dirty="0" smtClean="0"/>
              <a:t>, </a:t>
            </a:r>
            <a:r>
              <a:rPr lang="en-US" sz="2800" dirty="0" err="1" smtClean="0"/>
              <a:t>Sz</a:t>
            </a:r>
            <a:endParaRPr lang="en-US" sz="2800" dirty="0" smtClean="0"/>
          </a:p>
          <a:p>
            <a:pPr algn="just"/>
            <a:r>
              <a:rPr lang="en-US" sz="2800" dirty="0" smtClean="0"/>
              <a:t>All points P(x, y, z) on the scaled shape will now become P’(x’, y’, z’). Such that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                  x’=</a:t>
            </a:r>
            <a:r>
              <a:rPr lang="en-US" sz="2800" dirty="0" err="1" smtClean="0"/>
              <a:t>x.Sx</a:t>
            </a:r>
            <a:endParaRPr lang="en-US" sz="2800" dirty="0" smtClean="0"/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                  y’=</a:t>
            </a:r>
            <a:r>
              <a:rPr lang="en-US" sz="2800" dirty="0" err="1" smtClean="0"/>
              <a:t>y,Sy</a:t>
            </a:r>
            <a:endParaRPr lang="en-US" sz="2800" dirty="0" smtClean="0"/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                  z’=</a:t>
            </a:r>
            <a:r>
              <a:rPr lang="en-US" sz="2800" dirty="0" err="1" smtClean="0"/>
              <a:t>z.Sz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9374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14314"/>
            <a:ext cx="8229600" cy="73698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</a:rPr>
              <a:t>3D Scaling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47976" y="6391275"/>
            <a:ext cx="2476500" cy="476250"/>
          </a:xfrm>
        </p:spPr>
        <p:txBody>
          <a:bodyPr/>
          <a:lstStyle/>
          <a:p>
            <a:fld id="{C4A545AE-FC33-40D4-91E4-2DF1578916DF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15364" name="Object 19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2426498"/>
              </p:ext>
            </p:extLst>
          </p:nvPr>
        </p:nvGraphicFramePr>
        <p:xfrm>
          <a:off x="4062413" y="1855991"/>
          <a:ext cx="4902075" cy="425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4" name="Visio" r:id="rId4" imgW="5169877" imgH="4257378" progId="">
                  <p:embed/>
                </p:oleObj>
              </mc:Choice>
              <mc:Fallback>
                <p:oleObj name="Visio" r:id="rId4" imgW="5169877" imgH="4257378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8043" t="8549" b="25311"/>
                      <a:stretch>
                        <a:fillRect/>
                      </a:stretch>
                    </p:blipFill>
                    <p:spPr bwMode="auto">
                      <a:xfrm>
                        <a:off x="4062413" y="1855991"/>
                        <a:ext cx="4902075" cy="4257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0" y="388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9" name="Rectangle 6"/>
          <p:cNvSpPr>
            <a:spLocks noChangeArrowheads="1"/>
          </p:cNvSpPr>
          <p:nvPr/>
        </p:nvSpPr>
        <p:spPr bwMode="auto">
          <a:xfrm>
            <a:off x="393700" y="958850"/>
            <a:ext cx="87503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u="none" dirty="0" err="1"/>
              <a:t>Sx</a:t>
            </a:r>
            <a:r>
              <a:rPr lang="en-US" sz="2400" u="none" dirty="0" smtClean="0"/>
              <a:t>, </a:t>
            </a:r>
            <a:r>
              <a:rPr lang="en-US" sz="2400" u="none" dirty="0" err="1" smtClean="0"/>
              <a:t>Sy</a:t>
            </a:r>
            <a:r>
              <a:rPr lang="en-US" sz="2400" u="none" dirty="0" smtClean="0"/>
              <a:t> </a:t>
            </a:r>
            <a:r>
              <a:rPr lang="en-US" sz="2400" u="none" dirty="0"/>
              <a:t>and </a:t>
            </a:r>
            <a:r>
              <a:rPr lang="en-US" sz="2400" u="none" dirty="0" err="1"/>
              <a:t>Sz</a:t>
            </a:r>
            <a:r>
              <a:rPr lang="en-US" sz="2400" u="none" dirty="0"/>
              <a:t> are scaling factors along x</a:t>
            </a:r>
            <a:r>
              <a:rPr lang="en-US" sz="2400" u="none" dirty="0" smtClean="0"/>
              <a:t>, y </a:t>
            </a:r>
            <a:r>
              <a:rPr lang="en-US" sz="2400" u="none" dirty="0"/>
              <a:t>and z directions..</a:t>
            </a:r>
          </a:p>
        </p:txBody>
      </p:sp>
      <p:sp>
        <p:nvSpPr>
          <p:cNvPr id="1537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1" name="Rectangle 8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401651"/>
              </p:ext>
            </p:extLst>
          </p:nvPr>
        </p:nvGraphicFramePr>
        <p:xfrm>
          <a:off x="171231" y="3030335"/>
          <a:ext cx="3668713" cy="1846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5" name="Equation" r:id="rId6" imgW="1765080" imgH="914400" progId="Equation.3">
                  <p:embed/>
                </p:oleObj>
              </mc:Choice>
              <mc:Fallback>
                <p:oleObj name="Equation" r:id="rId6" imgW="1765080" imgH="9144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31" y="3030335"/>
                        <a:ext cx="3668713" cy="1846847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Rectangle 15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4" name="Rectangle 1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144458"/>
              </p:ext>
            </p:extLst>
          </p:nvPr>
        </p:nvGraphicFramePr>
        <p:xfrm>
          <a:off x="500063" y="2112098"/>
          <a:ext cx="26772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6" name="Equation" r:id="rId8" imgW="583920" imgH="177480" progId="Equation.3">
                  <p:embed/>
                </p:oleObj>
              </mc:Choice>
              <mc:Fallback>
                <p:oleObj name="Equation" r:id="rId8" imgW="583920" imgH="1774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112098"/>
                        <a:ext cx="267721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375" name="Straight Arrow Connector 15"/>
          <p:cNvCxnSpPr>
            <a:cxnSpLocks noChangeShapeType="1"/>
          </p:cNvCxnSpPr>
          <p:nvPr/>
        </p:nvCxnSpPr>
        <p:spPr bwMode="auto">
          <a:xfrm flipV="1">
            <a:off x="4286250" y="2428875"/>
            <a:ext cx="428625" cy="285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6" name="TextBox 19"/>
          <p:cNvSpPr txBox="1">
            <a:spLocks noChangeArrowheads="1"/>
          </p:cNvSpPr>
          <p:nvPr/>
        </p:nvSpPr>
        <p:spPr bwMode="auto">
          <a:xfrm>
            <a:off x="4264736" y="2831307"/>
            <a:ext cx="928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400" b="1" u="none" dirty="0">
                <a:solidFill>
                  <a:schemeClr val="tx1"/>
                </a:solidFill>
              </a:rPr>
              <a:t>Scaling</a:t>
            </a:r>
          </a:p>
          <a:p>
            <a:pPr eaLnBrk="1" hangingPunct="1"/>
            <a:r>
              <a:rPr lang="en-US" sz="1400" b="1" u="none" dirty="0">
                <a:solidFill>
                  <a:schemeClr val="tx1"/>
                </a:solidFill>
              </a:rPr>
              <a:t>P(</a:t>
            </a:r>
            <a:r>
              <a:rPr lang="en-US" sz="1400" b="1" u="none" dirty="0" err="1">
                <a:solidFill>
                  <a:schemeClr val="tx1"/>
                </a:solidFill>
              </a:rPr>
              <a:t>x,y,z</a:t>
            </a:r>
            <a:endParaRPr lang="en-US" sz="1400" b="1" u="none" dirty="0">
              <a:solidFill>
                <a:schemeClr val="tx1"/>
              </a:solidFill>
            </a:endParaRPr>
          </a:p>
        </p:txBody>
      </p:sp>
      <p:sp>
        <p:nvSpPr>
          <p:cNvPr id="15377" name="TextBox 22"/>
          <p:cNvSpPr txBox="1">
            <a:spLocks noChangeArrowheads="1"/>
          </p:cNvSpPr>
          <p:nvPr/>
        </p:nvSpPr>
        <p:spPr bwMode="auto">
          <a:xfrm>
            <a:off x="5936351" y="2284412"/>
            <a:ext cx="909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400" b="1" u="none" dirty="0">
                <a:solidFill>
                  <a:schemeClr val="tx1"/>
                </a:solidFill>
              </a:rPr>
              <a:t>P’(</a:t>
            </a:r>
            <a:r>
              <a:rPr lang="en-US" sz="1400" b="1" u="none" dirty="0" err="1">
                <a:solidFill>
                  <a:schemeClr val="tx1"/>
                </a:solidFill>
              </a:rPr>
              <a:t>x’y’z</a:t>
            </a:r>
            <a:r>
              <a:rPr lang="en-US" sz="1400" b="1" u="none" dirty="0">
                <a:solidFill>
                  <a:schemeClr val="tx1"/>
                </a:solidFill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223406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63625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ysClr val="windowText" lastClr="000000"/>
                </a:solidFill>
              </a:rPr>
              <a:t>Scaling Transformation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BD23-61E6-450B-8439-197052049D15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341438"/>
            <a:ext cx="8229600" cy="505936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If values of </a:t>
            </a:r>
            <a:r>
              <a:rPr lang="en-US" dirty="0" err="1" smtClean="0"/>
              <a:t>Sx</a:t>
            </a:r>
            <a:r>
              <a:rPr lang="en-US" dirty="0" smtClean="0"/>
              <a:t>, </a:t>
            </a:r>
            <a:r>
              <a:rPr lang="en-US" dirty="0" err="1" smtClean="0"/>
              <a:t>Sy</a:t>
            </a:r>
            <a:r>
              <a:rPr lang="en-US" dirty="0" smtClean="0"/>
              <a:t> and </a:t>
            </a:r>
            <a:r>
              <a:rPr lang="en-US" dirty="0" err="1" smtClean="0"/>
              <a:t>Sz</a:t>
            </a:r>
            <a:r>
              <a:rPr lang="en-US" dirty="0" smtClean="0"/>
              <a:t>&lt;1 then size of objects reduced or the object move closer to the coordinate origin.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If values of </a:t>
            </a:r>
            <a:r>
              <a:rPr lang="en-US" dirty="0" err="1" smtClean="0"/>
              <a:t>Sx</a:t>
            </a:r>
            <a:r>
              <a:rPr lang="en-US" dirty="0" smtClean="0"/>
              <a:t>, </a:t>
            </a:r>
            <a:r>
              <a:rPr lang="en-US" dirty="0" err="1" smtClean="0"/>
              <a:t>Sy</a:t>
            </a:r>
            <a:r>
              <a:rPr lang="en-US" dirty="0" smtClean="0"/>
              <a:t> and </a:t>
            </a:r>
            <a:r>
              <a:rPr lang="en-US" dirty="0" err="1" smtClean="0"/>
              <a:t>Sz</a:t>
            </a:r>
            <a:r>
              <a:rPr lang="en-US" dirty="0" smtClean="0"/>
              <a:t>&gt;1 then size of objects increased or the object move farther to the coordinate origin.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x</a:t>
            </a:r>
            <a:r>
              <a:rPr lang="en-US" dirty="0" smtClean="0"/>
              <a:t>’=x.</a:t>
            </a:r>
            <a:r>
              <a:rPr lang="en-US" dirty="0"/>
              <a:t> </a:t>
            </a:r>
            <a:r>
              <a:rPr lang="en-US" dirty="0" err="1"/>
              <a:t>Sx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/>
              <a:t>y</a:t>
            </a:r>
            <a:r>
              <a:rPr lang="en-US" dirty="0" smtClean="0"/>
              <a:t>’=</a:t>
            </a:r>
            <a:r>
              <a:rPr lang="en-US" dirty="0"/>
              <a:t>y. </a:t>
            </a:r>
            <a:r>
              <a:rPr lang="en-US" dirty="0" err="1"/>
              <a:t>Sy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/>
              <a:t>z</a:t>
            </a:r>
            <a:r>
              <a:rPr lang="en-US" dirty="0" smtClean="0"/>
              <a:t>’=z.</a:t>
            </a:r>
            <a:r>
              <a:rPr lang="en-US" dirty="0"/>
              <a:t> </a:t>
            </a:r>
            <a:r>
              <a:rPr lang="en-US" dirty="0" err="1"/>
              <a:t>Sz</a:t>
            </a:r>
            <a:endParaRPr lang="en-US" dirty="0" smtClean="0"/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168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Translation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3C82-5302-46DC-BFFE-D0A801FFF1BE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Dudhmale</a:t>
            </a:r>
            <a:r>
              <a:rPr lang="en-US" dirty="0" smtClean="0"/>
              <a:t> M.N.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Translation is a process of changing the position of an object in a straight line path from one coordinate location to another.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429000"/>
            <a:ext cx="5886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0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Projections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E1C1-8046-403D-8B64-257940CAE0DE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2560" y="1196752"/>
            <a:ext cx="8329919" cy="50395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Transform 3D objects on to a 2D plane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2 types of projections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Perspective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Parallel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 parallel projection, coordinate positions are transformed to the view plane along parallel lines.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 perspective projection, object position are transformed to the view plane along lines that come together to a point called projection reference point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IN" b="1" dirty="0" smtClean="0">
                <a:solidFill>
                  <a:sysClr val="windowText" lastClr="000000"/>
                </a:solidFill>
              </a:rPr>
              <a:t>Parallel Projection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FDCC-48D9-49AB-8EFC-B9AA75BB117B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Z coordinate is discarded.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Parallel lines from each vertex on the object are extended until they intersect the view plane.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The point of intersection is the projection of vertex.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Projected vertices are connected by line segments to correspond connection on original object.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Parallel Projection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6AE4-CEF3-4B41-8079-F8ECD9EB5DEE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7" name="Content Placeholder 6" descr="82d3db4796c910a59825520687f6fa02_ortho9agif-first-angle-orthographic-projection-drawing_703-637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77746" y="1447800"/>
            <a:ext cx="5045708" cy="45720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IN" b="1" dirty="0" smtClean="0">
                <a:solidFill>
                  <a:sysClr val="windowText" lastClr="000000"/>
                </a:solidFill>
              </a:rPr>
              <a:t>Perspective Projection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902-30DE-4E21-8124-E6A1A2D0AA8D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60216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Produces realistic views but does not preserves relative proportions.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Lines of projection are not parallel.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Instead they all converge at single point called projection reference point.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Perspective Projection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5F79-FC97-4BFA-B142-04BC95776C78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8" name="Content Placeholder 7" descr="projperspective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71712" y="1962150"/>
            <a:ext cx="5057775" cy="35433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Question Bank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7D49-CEF5-4105-8C0B-8BD619AFA413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Solve following question …………2 Marks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smtClean="0"/>
              <a:t>List 2D/ 3D transformation………….R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smtClean="0"/>
              <a:t>Define scaling……………………….R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smtClean="0"/>
              <a:t>Define translation………………………R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smtClean="0"/>
              <a:t>List the type of projection……………….R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smtClean="0"/>
              <a:t>Write 2D matrix for translation/rotation/scaling ……R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03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7D49-CEF5-4105-8C0B-8BD619AFA413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  <a:r>
              <a:rPr lang="en-US" dirty="0" smtClean="0"/>
              <a:t>.  What is need of homogeneous coordinate………U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</a:t>
            </a:r>
            <a:r>
              <a:rPr lang="en-US" dirty="0" smtClean="0"/>
              <a:t>. What is reflection/ shearing  transformation ……..U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8</a:t>
            </a:r>
            <a:r>
              <a:rPr lang="en-US" dirty="0" smtClean="0"/>
              <a:t> . Write 3D matrix of translation/rotation/scaling…….U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Question Bank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2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274638"/>
            <a:ext cx="7772400" cy="1001712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Question Bank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7D49-CEF5-4105-8C0B-8BD619AFA413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26122"/>
            <a:ext cx="7772400" cy="4572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Solve following question …………4 Marks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smtClean="0"/>
              <a:t>Derive the transformation matrix for rotation about arbitrary point………….</a:t>
            </a:r>
            <a:r>
              <a:rPr lang="en-US" dirty="0"/>
              <a:t>A</a:t>
            </a:r>
            <a:endParaRPr lang="en-US" dirty="0" smtClean="0"/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smtClean="0"/>
              <a:t>Explain the perspective projection……………U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smtClean="0"/>
              <a:t>Write 3D transformation along with homogenous coordinate……………………U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smtClean="0"/>
              <a:t>Explain the parallel projection……….. ……U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22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274638"/>
            <a:ext cx="7772400" cy="1001712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Question Bank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7D49-CEF5-4105-8C0B-8BD619AFA413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Dudhmale</a:t>
            </a:r>
            <a:r>
              <a:rPr lang="en-US" dirty="0" smtClean="0"/>
              <a:t> M.N.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76300" y="1276350"/>
            <a:ext cx="7772400" cy="5176986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8000" b="1" dirty="0" smtClean="0"/>
              <a:t>Solve following question …………6 Marks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8000" dirty="0" smtClean="0"/>
              <a:t>1. Find transformation of triangle A(1,0), B(0,1), C(1,1) by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8000" dirty="0"/>
              <a:t> </a:t>
            </a:r>
            <a:r>
              <a:rPr lang="en-US" sz="8000" dirty="0" smtClean="0"/>
              <a:t> a) Rotating 45 about origin &amp; then translating one unit in x &amp; y  direction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8000" dirty="0"/>
              <a:t> </a:t>
            </a:r>
            <a:r>
              <a:rPr lang="en-US" sz="8000" dirty="0" smtClean="0"/>
              <a:t> b) Translating one unit in x &amp; y direction &amp; then rotating 45 about the origin….(A )</a:t>
            </a:r>
            <a:endParaRPr lang="en-US" sz="8000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8000" dirty="0" smtClean="0"/>
              <a:t>2. Apply the shearing transformation to square with A(0,0), B(1,0),C( 1,1) &amp; D(0,1) as given below</a:t>
            </a:r>
          </a:p>
          <a:p>
            <a:pPr marL="514350" indent="-514350" algn="just">
              <a:lnSpc>
                <a:spcPct val="170000"/>
              </a:lnSpc>
              <a:buAutoNum type="alphaLcParenR"/>
            </a:pPr>
            <a:r>
              <a:rPr lang="en-US" sz="8000" dirty="0" smtClean="0"/>
              <a:t>Shear parameter value of 0.5 relative to the line y ref= -1</a:t>
            </a:r>
          </a:p>
          <a:p>
            <a:pPr marL="514350" indent="-514350" algn="just">
              <a:lnSpc>
                <a:spcPct val="170000"/>
              </a:lnSpc>
              <a:buAutoNum type="alphaLcParenR"/>
            </a:pPr>
            <a:r>
              <a:rPr lang="en-US" sz="8000" dirty="0" smtClean="0"/>
              <a:t>Shear parameter value of 0.5 relative to the x ref= -1………     (A )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8000" dirty="0" smtClean="0"/>
              <a:t>3. Describe 3D rotation transformation     …………….. (U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251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274638"/>
            <a:ext cx="7772400" cy="1001712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Question Bank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7D49-CEF5-4105-8C0B-8BD619AFA413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76300" y="1407072"/>
            <a:ext cx="7772400" cy="480322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Solve following question …………6 Marks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dirty="0" smtClean="0"/>
              <a:t>1. Consider the square A (1,0) , B(0,0) ,C(0,1), D)1,1 .Rotate the square by 45 anticlockwise direction followed by reflection about x- axis….(A )</a:t>
            </a:r>
            <a:endParaRPr lang="en-US" dirty="0"/>
          </a:p>
          <a:p>
            <a:pPr marL="0" indent="0" algn="just">
              <a:lnSpc>
                <a:spcPct val="160000"/>
              </a:lnSpc>
              <a:buNone/>
            </a:pPr>
            <a:r>
              <a:rPr lang="en-US" dirty="0" smtClean="0"/>
              <a:t>2</a:t>
            </a:r>
            <a:r>
              <a:rPr lang="en-US" dirty="0"/>
              <a:t>. Perform a 45 </a:t>
            </a:r>
            <a:r>
              <a:rPr lang="en-US" dirty="0" smtClean="0"/>
              <a:t>rotation of triangle A(0,0), B(1,1),C( 5,2)  as given below</a:t>
            </a:r>
          </a:p>
          <a:p>
            <a:pPr marL="514350" indent="-514350" algn="just">
              <a:lnSpc>
                <a:spcPct val="160000"/>
              </a:lnSpc>
              <a:buAutoNum type="alphaLcParenR"/>
            </a:pPr>
            <a:r>
              <a:rPr lang="en-US" dirty="0" smtClean="0"/>
              <a:t>About origin </a:t>
            </a:r>
          </a:p>
          <a:p>
            <a:pPr marL="514350" indent="-514350" algn="just">
              <a:lnSpc>
                <a:spcPct val="160000"/>
              </a:lnSpc>
              <a:buAutoNum type="alphaLcParenR"/>
            </a:pPr>
            <a:r>
              <a:rPr lang="en-US" dirty="0" smtClean="0"/>
              <a:t>About P(-1,-1)……………..………     (A )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dirty="0" smtClean="0"/>
              <a:t>3. </a:t>
            </a:r>
            <a:r>
              <a:rPr lang="en-US" dirty="0"/>
              <a:t>Consider the square A (1,0) , B(0,0) ,C(0,1), D)1,1 .Rotate the square by 45 anticlockwise direction </a:t>
            </a:r>
            <a:r>
              <a:rPr lang="en-US" dirty="0" smtClean="0"/>
              <a:t>about point A( 1,0)   …………….. </a:t>
            </a:r>
            <a:r>
              <a:rPr lang="en-US" smtClean="0"/>
              <a:t>(A)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328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Translation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FD71-7BA5-4E20-8348-C36BA407EB26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36385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600"/>
            <a:ext cx="36861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05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 eaLnBrk="1" hangingPunct="1"/>
            <a:r>
              <a:rPr lang="en-GB" altLang="nl-NL" b="1" dirty="0" smtClean="0">
                <a:solidFill>
                  <a:sysClr val="windowText" lastClr="000000"/>
                </a:solidFill>
              </a:rPr>
              <a:t>Translation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09A2-CEDD-4643-93F0-6BB34F510F2C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NL" smtClean="0"/>
              <a:t>Translate over vector (</a:t>
            </a:r>
            <a:r>
              <a:rPr lang="en-GB" altLang="nl-NL" i="1" smtClean="0"/>
              <a:t>t</a:t>
            </a:r>
            <a:r>
              <a:rPr lang="en-GB" altLang="nl-NL" i="1" baseline="-25000" smtClean="0"/>
              <a:t>x</a:t>
            </a:r>
            <a:r>
              <a:rPr lang="en-GB" altLang="nl-NL" i="1" smtClean="0"/>
              <a:t>, t</a:t>
            </a:r>
            <a:r>
              <a:rPr lang="en-GB" altLang="nl-NL" i="1" baseline="-25000" smtClean="0"/>
              <a:t>y</a:t>
            </a:r>
            <a:r>
              <a:rPr lang="en-GB" altLang="nl-NL" smtClean="0"/>
              <a:t>)</a:t>
            </a:r>
          </a:p>
          <a:p>
            <a:pPr eaLnBrk="1" hangingPunct="1">
              <a:buFontTx/>
              <a:buNone/>
            </a:pPr>
            <a:r>
              <a:rPr lang="en-GB" altLang="nl-NL" i="1" smtClean="0"/>
              <a:t>      x’=x+ t</a:t>
            </a:r>
            <a:r>
              <a:rPr lang="en-GB" altLang="nl-NL" i="1" baseline="-25000" smtClean="0"/>
              <a:t>x</a:t>
            </a:r>
            <a:r>
              <a:rPr lang="en-GB" altLang="nl-NL" smtClean="0"/>
              <a:t>,  </a:t>
            </a:r>
            <a:r>
              <a:rPr lang="en-GB" altLang="nl-NL" i="1" smtClean="0"/>
              <a:t>y’=y+ t</a:t>
            </a:r>
            <a:r>
              <a:rPr lang="en-GB" altLang="nl-NL" i="1" baseline="-25000" smtClean="0"/>
              <a:t>y</a:t>
            </a:r>
            <a:r>
              <a:rPr lang="en-GB" altLang="nl-NL" smtClean="0"/>
              <a:t> </a:t>
            </a:r>
          </a:p>
          <a:p>
            <a:pPr eaLnBrk="1" hangingPunct="1">
              <a:buFontTx/>
              <a:buNone/>
            </a:pPr>
            <a:r>
              <a:rPr lang="en-GB" altLang="nl-NL" smtClean="0"/>
              <a:t>or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6019800" y="2209800"/>
            <a:ext cx="2284413" cy="2209800"/>
            <a:chOff x="3695" y="2352"/>
            <a:chExt cx="1056" cy="960"/>
          </a:xfrm>
        </p:grpSpPr>
        <p:sp>
          <p:nvSpPr>
            <p:cNvPr id="6161" name="Line 5"/>
            <p:cNvSpPr>
              <a:spLocks noChangeShapeType="1"/>
            </p:cNvSpPr>
            <p:nvPr/>
          </p:nvSpPr>
          <p:spPr bwMode="auto">
            <a:xfrm>
              <a:off x="3695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62" name="Line 6"/>
            <p:cNvSpPr>
              <a:spLocks noChangeShapeType="1"/>
            </p:cNvSpPr>
            <p:nvPr/>
          </p:nvSpPr>
          <p:spPr bwMode="auto">
            <a:xfrm flipV="1">
              <a:off x="3695" y="235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sz="2400" i="1"/>
              <a:t>x</a:t>
            </a:r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sz="2400" i="1"/>
              <a:t>y</a:t>
            </a:r>
          </a:p>
        </p:txBody>
      </p:sp>
      <p:sp>
        <p:nvSpPr>
          <p:cNvPr id="6151" name="Oval 9"/>
          <p:cNvSpPr>
            <a:spLocks noChangeArrowheads="1"/>
          </p:cNvSpPr>
          <p:nvPr/>
        </p:nvSpPr>
        <p:spPr bwMode="auto">
          <a:xfrm>
            <a:off x="6705600" y="3581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6152" name="Text Box 11"/>
          <p:cNvSpPr txBox="1">
            <a:spLocks noChangeArrowheads="1"/>
          </p:cNvSpPr>
          <p:nvPr/>
        </p:nvSpPr>
        <p:spPr bwMode="auto">
          <a:xfrm>
            <a:off x="6705600" y="3505200"/>
            <a:ext cx="44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sz="2400" b="1"/>
              <a:t> P</a:t>
            </a:r>
          </a:p>
        </p:txBody>
      </p:sp>
      <p:sp>
        <p:nvSpPr>
          <p:cNvPr id="6153" name="Text Box 12"/>
          <p:cNvSpPr txBox="1">
            <a:spLocks noChangeArrowheads="1"/>
          </p:cNvSpPr>
          <p:nvPr/>
        </p:nvSpPr>
        <p:spPr bwMode="auto">
          <a:xfrm>
            <a:off x="7848600" y="2819400"/>
            <a:ext cx="74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nl-NL" sz="2400" b="1"/>
              <a:t>P+T</a:t>
            </a:r>
            <a:endParaRPr lang="en-GB" altLang="nl-NL" sz="2400" b="1"/>
          </a:p>
        </p:txBody>
      </p:sp>
      <p:sp>
        <p:nvSpPr>
          <p:cNvPr id="6154" name="Line 13"/>
          <p:cNvSpPr>
            <a:spLocks noChangeShapeType="1"/>
          </p:cNvSpPr>
          <p:nvPr/>
        </p:nvSpPr>
        <p:spPr bwMode="auto">
          <a:xfrm flipV="1">
            <a:off x="6751638" y="3113088"/>
            <a:ext cx="992187" cy="4984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5" name="Oval 14"/>
          <p:cNvSpPr>
            <a:spLocks noChangeArrowheads="1"/>
          </p:cNvSpPr>
          <p:nvPr/>
        </p:nvSpPr>
        <p:spPr bwMode="auto">
          <a:xfrm>
            <a:off x="7772400" y="3048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6156" name="Line 15"/>
          <p:cNvSpPr>
            <a:spLocks noChangeShapeType="1"/>
          </p:cNvSpPr>
          <p:nvPr/>
        </p:nvSpPr>
        <p:spPr bwMode="auto">
          <a:xfrm flipV="1">
            <a:off x="6019800" y="3581400"/>
            <a:ext cx="762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8" name="Text Box 24"/>
          <p:cNvSpPr txBox="1">
            <a:spLocks noChangeArrowheads="1"/>
          </p:cNvSpPr>
          <p:nvPr/>
        </p:nvSpPr>
        <p:spPr bwMode="auto">
          <a:xfrm>
            <a:off x="6858000" y="2971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nl-NL" sz="2400" b="1" dirty="0"/>
              <a:t>T</a:t>
            </a:r>
            <a:endParaRPr lang="en-GB" altLang="nl-NL" sz="2400" b="1" dirty="0"/>
          </a:p>
        </p:txBody>
      </p:sp>
      <p:graphicFrame>
        <p:nvGraphicFramePr>
          <p:cNvPr id="6159" name="Object 18"/>
          <p:cNvGraphicFramePr>
            <a:graphicFrameLocks noChangeAspect="1"/>
          </p:cNvGraphicFramePr>
          <p:nvPr/>
        </p:nvGraphicFramePr>
        <p:xfrm>
          <a:off x="4514850" y="3327400"/>
          <a:ext cx="114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Equation" r:id="rId3" imgW="114201" imgH="203024" progId="Equation.3">
                  <p:embed/>
                </p:oleObj>
              </mc:Choice>
              <mc:Fallback>
                <p:oleObj name="Equation" r:id="rId3" imgW="114201" imgH="203024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7400"/>
                        <a:ext cx="1143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427323"/>
              </p:ext>
            </p:extLst>
          </p:nvPr>
        </p:nvGraphicFramePr>
        <p:xfrm>
          <a:off x="560388" y="3868738"/>
          <a:ext cx="50006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Equation" r:id="rId5" imgW="1942920" imgH="711000" progId="Equation.3">
                  <p:embed/>
                </p:oleObj>
              </mc:Choice>
              <mc:Fallback>
                <p:oleObj name="Equation" r:id="rId5" imgW="1942920" imgH="71100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3868738"/>
                        <a:ext cx="5000625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43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36909" y="235281"/>
            <a:ext cx="7772400" cy="820738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Translation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036F-0A6F-4F5C-82E2-379300B678CB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381000" y="1143000"/>
            <a:ext cx="4419600" cy="4953000"/>
          </a:xfrm>
          <a:noFill/>
          <a:ln/>
        </p:spPr>
        <p:txBody>
          <a:bodyPr>
            <a:normAutofit/>
          </a:bodyPr>
          <a:lstStyle/>
          <a:p>
            <a:r>
              <a:rPr lang="en-US" sz="2000" b="1" dirty="0">
                <a:latin typeface="Arial" pitchFamily="34" charset="0"/>
              </a:rPr>
              <a:t>A translation moves all 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</a:rPr>
              <a:t>points</a:t>
            </a:r>
            <a:r>
              <a:rPr lang="en-US" sz="2000" b="1" dirty="0">
                <a:latin typeface="Arial" pitchFamily="34" charset="0"/>
              </a:rPr>
              <a:t> in an object along the same straight-line path to new </a:t>
            </a:r>
            <a:r>
              <a:rPr lang="en-US" sz="2000" b="1" dirty="0">
                <a:solidFill>
                  <a:srgbClr val="FF3300"/>
                </a:solidFill>
                <a:latin typeface="Arial" pitchFamily="34" charset="0"/>
              </a:rPr>
              <a:t>positions</a:t>
            </a:r>
            <a:r>
              <a:rPr lang="en-US" sz="2000" b="1" dirty="0">
                <a:latin typeface="Arial" pitchFamily="34" charset="0"/>
              </a:rPr>
              <a:t>.</a:t>
            </a:r>
          </a:p>
          <a:p>
            <a:r>
              <a:rPr lang="en-US" sz="2000" b="1" dirty="0">
                <a:latin typeface="Arial" pitchFamily="34" charset="0"/>
              </a:rPr>
              <a:t>The path is represented by a vector, called the </a:t>
            </a:r>
            <a:r>
              <a:rPr lang="en-US" sz="2000" b="1" dirty="0">
                <a:solidFill>
                  <a:srgbClr val="66FF33"/>
                </a:solidFill>
                <a:latin typeface="Arial" pitchFamily="34" charset="0"/>
              </a:rPr>
              <a:t>translation</a:t>
            </a:r>
            <a:r>
              <a:rPr lang="en-US" sz="2000" b="1" dirty="0">
                <a:latin typeface="Arial" pitchFamily="34" charset="0"/>
              </a:rPr>
              <a:t> or </a:t>
            </a:r>
            <a:r>
              <a:rPr lang="en-US" sz="2000" b="1" dirty="0">
                <a:solidFill>
                  <a:srgbClr val="66FF33"/>
                </a:solidFill>
                <a:latin typeface="Arial" pitchFamily="34" charset="0"/>
              </a:rPr>
              <a:t>shift vector</a:t>
            </a:r>
            <a:r>
              <a:rPr lang="en-US" sz="2000" b="1" dirty="0">
                <a:latin typeface="Arial" pitchFamily="34" charset="0"/>
              </a:rPr>
              <a:t>.</a:t>
            </a:r>
          </a:p>
          <a:p>
            <a:r>
              <a:rPr lang="en-US" sz="2000" b="1" dirty="0">
                <a:latin typeface="Arial" pitchFamily="34" charset="0"/>
              </a:rPr>
              <a:t>We can write the components:</a:t>
            </a:r>
          </a:p>
          <a:p>
            <a:pPr algn="ctr">
              <a:buFontTx/>
              <a:buNone/>
            </a:pPr>
            <a:r>
              <a:rPr lang="en-US" sz="2000" b="1" i="1" dirty="0" err="1">
                <a:solidFill>
                  <a:srgbClr val="FF3300"/>
                </a:solidFill>
                <a:latin typeface="Arial" pitchFamily="34" charset="0"/>
              </a:rPr>
              <a:t>p</a:t>
            </a:r>
            <a:r>
              <a:rPr lang="en-US" sz="20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sz="2000" b="1" i="1" baseline="-25000" dirty="0" err="1">
                <a:solidFill>
                  <a:srgbClr val="FF3300"/>
                </a:solidFill>
                <a:latin typeface="Arial" pitchFamily="34" charset="0"/>
              </a:rPr>
              <a:t>x</a:t>
            </a:r>
            <a:r>
              <a:rPr lang="en-US" sz="2000" b="1" i="1" baseline="-25000" dirty="0">
                <a:solidFill>
                  <a:srgbClr val="66FF33"/>
                </a:solidFill>
                <a:latin typeface="Arial" pitchFamily="34" charset="0"/>
              </a:rPr>
              <a:t> </a:t>
            </a:r>
            <a:r>
              <a:rPr lang="en-US" sz="2000" b="1" dirty="0">
                <a:latin typeface="Arial" pitchFamily="34" charset="0"/>
              </a:rPr>
              <a:t>= </a:t>
            </a:r>
            <a:r>
              <a:rPr lang="en-US" sz="2000" b="1" i="1" dirty="0" err="1">
                <a:solidFill>
                  <a:schemeClr val="accent2"/>
                </a:solidFill>
                <a:latin typeface="Arial" pitchFamily="34" charset="0"/>
              </a:rPr>
              <a:t>p</a:t>
            </a:r>
            <a:r>
              <a:rPr lang="en-US" sz="2000" b="1" i="1" baseline="-25000" dirty="0" err="1">
                <a:solidFill>
                  <a:schemeClr val="accent2"/>
                </a:solidFill>
                <a:latin typeface="Arial" pitchFamily="34" charset="0"/>
              </a:rPr>
              <a:t>x</a:t>
            </a:r>
            <a:r>
              <a:rPr lang="en-US" sz="2000" b="1" i="1" baseline="-25000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sz="2000" b="1" dirty="0">
                <a:latin typeface="Arial" pitchFamily="34" charset="0"/>
              </a:rPr>
              <a:t>+ </a:t>
            </a:r>
            <a:r>
              <a:rPr lang="en-US" sz="2000" b="1" i="1" dirty="0" err="1">
                <a:solidFill>
                  <a:srgbClr val="66FF33"/>
                </a:solidFill>
                <a:latin typeface="Arial" pitchFamily="34" charset="0"/>
              </a:rPr>
              <a:t>t</a:t>
            </a:r>
            <a:r>
              <a:rPr lang="en-US" sz="2000" b="1" i="1" baseline="-25000" dirty="0" err="1">
                <a:solidFill>
                  <a:srgbClr val="66FF33"/>
                </a:solidFill>
                <a:latin typeface="Arial" pitchFamily="34" charset="0"/>
              </a:rPr>
              <a:t>x</a:t>
            </a:r>
            <a:endParaRPr lang="en-US" sz="2000" b="1" i="1" baseline="-25000" dirty="0">
              <a:solidFill>
                <a:schemeClr val="hlink"/>
              </a:solidFill>
              <a:latin typeface="Arial" pitchFamily="34" charset="0"/>
            </a:endParaRPr>
          </a:p>
          <a:p>
            <a:pPr algn="ctr">
              <a:buFontTx/>
              <a:buNone/>
            </a:pPr>
            <a:r>
              <a:rPr lang="en-US" sz="2000" b="1" i="1" dirty="0" err="1">
                <a:solidFill>
                  <a:srgbClr val="FF3300"/>
                </a:solidFill>
                <a:latin typeface="Arial" pitchFamily="34" charset="0"/>
              </a:rPr>
              <a:t>p</a:t>
            </a:r>
            <a:r>
              <a:rPr lang="en-US" sz="20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sz="2000" b="1" i="1" baseline="-25000" dirty="0" err="1">
                <a:solidFill>
                  <a:srgbClr val="FF3300"/>
                </a:solidFill>
                <a:latin typeface="Arial" pitchFamily="34" charset="0"/>
              </a:rPr>
              <a:t>y</a:t>
            </a:r>
            <a:r>
              <a:rPr lang="en-US" sz="2000" b="1" i="1" baseline="-25000" dirty="0">
                <a:solidFill>
                  <a:srgbClr val="66FF33"/>
                </a:solidFill>
                <a:latin typeface="Arial" pitchFamily="34" charset="0"/>
              </a:rPr>
              <a:t> </a:t>
            </a:r>
            <a:r>
              <a:rPr lang="en-US" sz="2000" b="1" dirty="0">
                <a:latin typeface="Arial" pitchFamily="34" charset="0"/>
              </a:rPr>
              <a:t>= </a:t>
            </a:r>
            <a:r>
              <a:rPr lang="en-US" sz="2000" b="1" i="1" dirty="0" err="1">
                <a:solidFill>
                  <a:schemeClr val="accent2"/>
                </a:solidFill>
                <a:latin typeface="Arial" pitchFamily="34" charset="0"/>
              </a:rPr>
              <a:t>p</a:t>
            </a:r>
            <a:r>
              <a:rPr lang="en-US" sz="2000" b="1" i="1" baseline="-25000" dirty="0" err="1">
                <a:solidFill>
                  <a:schemeClr val="accent2"/>
                </a:solidFill>
                <a:latin typeface="Arial" pitchFamily="34" charset="0"/>
              </a:rPr>
              <a:t>y</a:t>
            </a:r>
            <a:r>
              <a:rPr lang="en-US" sz="2000" b="1" i="1" baseline="-25000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sz="2000" b="1" dirty="0">
                <a:latin typeface="Arial" pitchFamily="34" charset="0"/>
              </a:rPr>
              <a:t>+ </a:t>
            </a:r>
            <a:r>
              <a:rPr lang="en-US" sz="2000" b="1" i="1" dirty="0" err="1">
                <a:solidFill>
                  <a:srgbClr val="66FF33"/>
                </a:solidFill>
                <a:latin typeface="Arial" pitchFamily="34" charset="0"/>
              </a:rPr>
              <a:t>t</a:t>
            </a:r>
            <a:r>
              <a:rPr lang="en-US" sz="2000" b="1" i="1" baseline="-25000" dirty="0" err="1">
                <a:solidFill>
                  <a:srgbClr val="66FF33"/>
                </a:solidFill>
                <a:latin typeface="Arial" pitchFamily="34" charset="0"/>
              </a:rPr>
              <a:t>y</a:t>
            </a:r>
            <a:r>
              <a:rPr lang="en-US" sz="2000" b="1" i="1" baseline="-25000" dirty="0">
                <a:solidFill>
                  <a:schemeClr val="accent2"/>
                </a:solidFill>
                <a:latin typeface="Arial" pitchFamily="34" charset="0"/>
              </a:rPr>
              <a:t> </a:t>
            </a:r>
            <a:endParaRPr lang="en-US" sz="2000" b="1" i="1" baseline="-25000" dirty="0">
              <a:solidFill>
                <a:schemeClr val="hlink"/>
              </a:solidFill>
              <a:latin typeface="Arial" pitchFamily="34" charset="0"/>
            </a:endParaRPr>
          </a:p>
          <a:p>
            <a:r>
              <a:rPr lang="en-US" sz="2000" b="1" dirty="0">
                <a:latin typeface="Arial" pitchFamily="34" charset="0"/>
              </a:rPr>
              <a:t>or in matrix form:</a:t>
            </a:r>
          </a:p>
          <a:p>
            <a:pPr algn="ctr">
              <a:buFontTx/>
              <a:buNone/>
            </a:pPr>
            <a:r>
              <a:rPr lang="en-US" sz="2000" b="1" dirty="0">
                <a:solidFill>
                  <a:srgbClr val="FF3300"/>
                </a:solidFill>
                <a:latin typeface="Arial" pitchFamily="34" charset="0"/>
              </a:rPr>
              <a:t>P</a:t>
            </a:r>
            <a:r>
              <a:rPr lang="en-US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sz="20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latin typeface="Arial" pitchFamily="34" charset="0"/>
              </a:rPr>
              <a:t>= 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</a:rPr>
              <a:t>P</a:t>
            </a:r>
            <a:r>
              <a:rPr lang="en-US" sz="2000" b="1" dirty="0">
                <a:solidFill>
                  <a:srgbClr val="66FF33"/>
                </a:solidFill>
                <a:latin typeface="Arial" pitchFamily="34" charset="0"/>
              </a:rPr>
              <a:t> </a:t>
            </a:r>
            <a:r>
              <a:rPr lang="en-US" sz="2000" b="1" dirty="0">
                <a:latin typeface="Arial" pitchFamily="34" charset="0"/>
              </a:rPr>
              <a:t>+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sz="2000" b="1" dirty="0">
                <a:solidFill>
                  <a:srgbClr val="66FF33"/>
                </a:solidFill>
                <a:latin typeface="Arial" pitchFamily="34" charset="0"/>
              </a:rPr>
              <a:t>T</a:t>
            </a:r>
          </a:p>
        </p:txBody>
      </p:sp>
      <p:grpSp>
        <p:nvGrpSpPr>
          <p:cNvPr id="11277" name="Group 13"/>
          <p:cNvGrpSpPr>
            <a:grpSpLocks/>
          </p:cNvGrpSpPr>
          <p:nvPr/>
        </p:nvGrpSpPr>
        <p:grpSpPr bwMode="auto">
          <a:xfrm>
            <a:off x="4953000" y="1905000"/>
            <a:ext cx="3276600" cy="3048000"/>
            <a:chOff x="3120" y="1200"/>
            <a:chExt cx="2064" cy="1920"/>
          </a:xfrm>
        </p:grpSpPr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>
              <a:off x="3120" y="1200"/>
              <a:ext cx="0" cy="1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3120" y="3120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52578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55626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5867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61722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6477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67818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70866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7391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76962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8001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4953000" y="4648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4953000" y="4343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4953000" y="4038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4953000" y="37338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4953000" y="3429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4953000" y="3124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953000" y="2819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953000" y="2514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4953000" y="22098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spect="1" noChangeArrowheads="1"/>
          </p:cNvSpPr>
          <p:nvPr/>
        </p:nvSpPr>
        <p:spPr bwMode="auto">
          <a:xfrm>
            <a:off x="5594350" y="4071938"/>
            <a:ext cx="228600" cy="2286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Oval 36"/>
          <p:cNvSpPr>
            <a:spLocks noChangeAspect="1" noChangeArrowheads="1"/>
          </p:cNvSpPr>
          <p:nvPr/>
        </p:nvSpPr>
        <p:spPr bwMode="auto">
          <a:xfrm>
            <a:off x="7424738" y="2852738"/>
            <a:ext cx="228600" cy="2286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 flipV="1">
            <a:off x="5715000" y="2971800"/>
            <a:ext cx="1828800" cy="12192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13" name="Group 49"/>
          <p:cNvGrpSpPr>
            <a:grpSpLocks/>
          </p:cNvGrpSpPr>
          <p:nvPr/>
        </p:nvGrpSpPr>
        <p:grpSpPr bwMode="auto">
          <a:xfrm>
            <a:off x="5867400" y="4125913"/>
            <a:ext cx="1676400" cy="396875"/>
            <a:chOff x="3696" y="2599"/>
            <a:chExt cx="1056" cy="250"/>
          </a:xfrm>
        </p:grpSpPr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3696" y="264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Text Box 40"/>
            <p:cNvSpPr txBox="1">
              <a:spLocks noChangeArrowheads="1"/>
            </p:cNvSpPr>
            <p:nvPr/>
          </p:nvSpPr>
          <p:spPr bwMode="auto">
            <a:xfrm>
              <a:off x="4070" y="2599"/>
              <a:ext cx="2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pitchFamily="34" charset="0"/>
                </a:rPr>
                <a:t> </a:t>
              </a:r>
              <a:r>
                <a:rPr lang="en-US" sz="2000" i="1">
                  <a:solidFill>
                    <a:srgbClr val="66FF33"/>
                  </a:solidFill>
                  <a:latin typeface="Arial" pitchFamily="34" charset="0"/>
                </a:rPr>
                <a:t>t</a:t>
              </a:r>
              <a:r>
                <a:rPr lang="en-US" sz="2000" i="1" baseline="-25000">
                  <a:solidFill>
                    <a:srgbClr val="66FF33"/>
                  </a:solidFill>
                  <a:latin typeface="Arial" pitchFamily="34" charset="0"/>
                </a:rPr>
                <a:t>x</a:t>
              </a:r>
            </a:p>
          </p:txBody>
        </p:sp>
      </p:grpSp>
      <p:grpSp>
        <p:nvGrpSpPr>
          <p:cNvPr id="11314" name="Group 50"/>
          <p:cNvGrpSpPr>
            <a:grpSpLocks/>
          </p:cNvGrpSpPr>
          <p:nvPr/>
        </p:nvGrpSpPr>
        <p:grpSpPr bwMode="auto">
          <a:xfrm>
            <a:off x="7527925" y="3124200"/>
            <a:ext cx="546100" cy="990600"/>
            <a:chOff x="4742" y="1968"/>
            <a:chExt cx="344" cy="624"/>
          </a:xfrm>
        </p:grpSpPr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 flipV="1">
              <a:off x="4752" y="196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Text Box 41"/>
            <p:cNvSpPr txBox="1">
              <a:spLocks noChangeArrowheads="1"/>
            </p:cNvSpPr>
            <p:nvPr/>
          </p:nvSpPr>
          <p:spPr bwMode="auto">
            <a:xfrm>
              <a:off x="4742" y="2167"/>
              <a:ext cx="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pitchFamily="34" charset="0"/>
                </a:rPr>
                <a:t> </a:t>
              </a:r>
              <a:r>
                <a:rPr lang="en-US" sz="2000" i="1">
                  <a:solidFill>
                    <a:srgbClr val="66FF33"/>
                  </a:solidFill>
                  <a:latin typeface="Arial" pitchFamily="34" charset="0"/>
                </a:rPr>
                <a:t>t</a:t>
              </a:r>
              <a:r>
                <a:rPr lang="en-US" sz="2000" i="1" baseline="-25000">
                  <a:solidFill>
                    <a:srgbClr val="66FF33"/>
                  </a:solidFill>
                  <a:latin typeface="Arial" pitchFamily="34" charset="0"/>
                </a:rPr>
                <a:t>y</a:t>
              </a:r>
              <a:r>
                <a:rPr lang="en-US" sz="2000" i="1" baseline="-25000">
                  <a:solidFill>
                    <a:schemeClr val="accent2"/>
                  </a:solidFill>
                  <a:latin typeface="Arial" pitchFamily="34" charset="0"/>
                </a:rPr>
                <a:t> </a:t>
              </a:r>
              <a:r>
                <a:rPr lang="en-US" sz="2000">
                  <a:latin typeface="Arial" pitchFamily="34" charset="0"/>
                </a:rPr>
                <a:t> </a:t>
              </a:r>
            </a:p>
          </p:txBody>
        </p:sp>
      </p:grpSp>
      <p:sp>
        <p:nvSpPr>
          <p:cNvPr id="11306" name="AutoShape 42"/>
          <p:cNvSpPr>
            <a:spLocks noChangeArrowheads="1"/>
          </p:cNvSpPr>
          <p:nvPr/>
        </p:nvSpPr>
        <p:spPr bwMode="auto">
          <a:xfrm>
            <a:off x="1600200" y="5292725"/>
            <a:ext cx="457200" cy="914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1676400" y="5257800"/>
            <a:ext cx="438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x’</a:t>
            </a:r>
          </a:p>
          <a:p>
            <a:r>
              <a:rPr lang="en-US" dirty="0">
                <a:solidFill>
                  <a:srgbClr val="FF3300"/>
                </a:solidFill>
              </a:rPr>
              <a:t>y’</a:t>
            </a:r>
          </a:p>
        </p:txBody>
      </p:sp>
      <p:sp>
        <p:nvSpPr>
          <p:cNvPr id="11308" name="AutoShape 44"/>
          <p:cNvSpPr>
            <a:spLocks noChangeArrowheads="1"/>
          </p:cNvSpPr>
          <p:nvPr/>
        </p:nvSpPr>
        <p:spPr bwMode="auto">
          <a:xfrm>
            <a:off x="2514600" y="5292725"/>
            <a:ext cx="457200" cy="914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2590800" y="5257800"/>
            <a:ext cx="336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x</a:t>
            </a:r>
          </a:p>
          <a:p>
            <a:r>
              <a:rPr lang="en-US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11310" name="AutoShape 46"/>
          <p:cNvSpPr>
            <a:spLocks noChangeArrowheads="1"/>
          </p:cNvSpPr>
          <p:nvPr/>
        </p:nvSpPr>
        <p:spPr bwMode="auto">
          <a:xfrm>
            <a:off x="3352800" y="5292725"/>
            <a:ext cx="457200" cy="914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3429000" y="5303838"/>
            <a:ext cx="406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i="1">
                <a:solidFill>
                  <a:srgbClr val="66FF33"/>
                </a:solidFill>
                <a:latin typeface="Arial" pitchFamily="34" charset="0"/>
              </a:rPr>
              <a:t>t</a:t>
            </a:r>
            <a:r>
              <a:rPr lang="en-US" sz="2000" i="1" baseline="-25000">
                <a:solidFill>
                  <a:srgbClr val="66FF33"/>
                </a:solidFill>
                <a:latin typeface="Arial" pitchFamily="34" charset="0"/>
              </a:rPr>
              <a:t>x</a:t>
            </a:r>
            <a:endParaRPr lang="en-US" sz="2000" i="1" baseline="-25000">
              <a:solidFill>
                <a:schemeClr val="hlink"/>
              </a:solidFill>
              <a:latin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000" i="1">
                <a:solidFill>
                  <a:srgbClr val="66FF33"/>
                </a:solidFill>
                <a:latin typeface="Arial" pitchFamily="34" charset="0"/>
              </a:rPr>
              <a:t>t</a:t>
            </a:r>
            <a:r>
              <a:rPr lang="en-US" sz="2000" i="1" baseline="-25000">
                <a:solidFill>
                  <a:srgbClr val="66FF33"/>
                </a:solidFill>
                <a:latin typeface="Arial" pitchFamily="34" charset="0"/>
              </a:rPr>
              <a:t>y</a:t>
            </a:r>
            <a:r>
              <a:rPr lang="en-US" sz="2000" i="1" baseline="-25000">
                <a:solidFill>
                  <a:schemeClr val="accent2"/>
                </a:solidFill>
                <a:latin typeface="Arial" pitchFamily="34" charset="0"/>
              </a:rPr>
              <a:t> 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1312" name="Text Box 48"/>
          <p:cNvSpPr txBox="1">
            <a:spLocks noChangeArrowheads="1"/>
          </p:cNvSpPr>
          <p:nvPr/>
        </p:nvSpPr>
        <p:spPr bwMode="auto">
          <a:xfrm>
            <a:off x="2133600" y="5562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=         +</a:t>
            </a:r>
          </a:p>
        </p:txBody>
      </p:sp>
      <p:grpSp>
        <p:nvGrpSpPr>
          <p:cNvPr id="11320" name="Group 56"/>
          <p:cNvGrpSpPr>
            <a:grpSpLocks/>
          </p:cNvGrpSpPr>
          <p:nvPr/>
        </p:nvGrpSpPr>
        <p:grpSpPr bwMode="auto">
          <a:xfrm>
            <a:off x="5318125" y="2438400"/>
            <a:ext cx="2835275" cy="2151063"/>
            <a:chOff x="3350" y="1536"/>
            <a:chExt cx="1786" cy="1355"/>
          </a:xfrm>
        </p:grpSpPr>
        <p:grpSp>
          <p:nvGrpSpPr>
            <p:cNvPr id="11318" name="Group 54"/>
            <p:cNvGrpSpPr>
              <a:grpSpLocks/>
            </p:cNvGrpSpPr>
            <p:nvPr/>
          </p:nvGrpSpPr>
          <p:grpSpPr bwMode="auto">
            <a:xfrm>
              <a:off x="3350" y="2151"/>
              <a:ext cx="1786" cy="740"/>
              <a:chOff x="3350" y="2151"/>
              <a:chExt cx="1786" cy="740"/>
            </a:xfrm>
          </p:grpSpPr>
          <p:sp>
            <p:nvSpPr>
              <p:cNvPr id="11315" name="Text Box 51"/>
              <p:cNvSpPr txBox="1">
                <a:spLocks noChangeArrowheads="1"/>
              </p:cNvSpPr>
              <p:nvPr/>
            </p:nvSpPr>
            <p:spPr bwMode="auto">
              <a:xfrm>
                <a:off x="3350" y="2679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(2, 2)</a:t>
                </a:r>
              </a:p>
            </p:txBody>
          </p:sp>
          <p:sp>
            <p:nvSpPr>
              <p:cNvPr id="11316" name="Text Box 52"/>
              <p:cNvSpPr txBox="1">
                <a:spLocks noChangeArrowheads="1"/>
              </p:cNvSpPr>
              <p:nvPr/>
            </p:nvSpPr>
            <p:spPr bwMode="auto">
              <a:xfrm>
                <a:off x="4224" y="2592"/>
                <a:ext cx="28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= 6</a:t>
                </a:r>
              </a:p>
            </p:txBody>
          </p:sp>
          <p:sp>
            <p:nvSpPr>
              <p:cNvPr id="11317" name="Text Box 53"/>
              <p:cNvSpPr txBox="1">
                <a:spLocks noChangeArrowheads="1"/>
              </p:cNvSpPr>
              <p:nvPr/>
            </p:nvSpPr>
            <p:spPr bwMode="auto">
              <a:xfrm>
                <a:off x="4883" y="2151"/>
                <a:ext cx="25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=4</a:t>
                </a:r>
              </a:p>
            </p:txBody>
          </p:sp>
        </p:grpSp>
        <p:sp>
          <p:nvSpPr>
            <p:cNvPr id="11319" name="Text Box 55"/>
            <p:cNvSpPr txBox="1">
              <a:spLocks noChangeArrowheads="1"/>
            </p:cNvSpPr>
            <p:nvPr/>
          </p:nvSpPr>
          <p:spPr bwMode="auto">
            <a:xfrm>
              <a:off x="4704" y="153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15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9" grpId="0" animBg="1"/>
      <p:bldP spid="11300" grpId="0" animBg="1"/>
      <p:bldP spid="1130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17"/>
          <p:cNvSpPr>
            <a:spLocks/>
          </p:cNvSpPr>
          <p:nvPr/>
        </p:nvSpPr>
        <p:spPr bwMode="auto">
          <a:xfrm>
            <a:off x="6486525" y="3632200"/>
            <a:ext cx="676275" cy="606425"/>
          </a:xfrm>
          <a:custGeom>
            <a:avLst/>
            <a:gdLst>
              <a:gd name="T0" fmla="*/ 2147483647 w 426"/>
              <a:gd name="T1" fmla="*/ 0 h 382"/>
              <a:gd name="T2" fmla="*/ 0 w 426"/>
              <a:gd name="T3" fmla="*/ 2147483647 h 382"/>
              <a:gd name="T4" fmla="*/ 2147483647 w 426"/>
              <a:gd name="T5" fmla="*/ 2147483647 h 382"/>
              <a:gd name="T6" fmla="*/ 2147483647 w 426"/>
              <a:gd name="T7" fmla="*/ 0 h 382"/>
              <a:gd name="T8" fmla="*/ 0 60000 65536"/>
              <a:gd name="T9" fmla="*/ 0 60000 65536"/>
              <a:gd name="T10" fmla="*/ 0 60000 65536"/>
              <a:gd name="T11" fmla="*/ 0 60000 65536"/>
              <a:gd name="T12" fmla="*/ 0 w 426"/>
              <a:gd name="T13" fmla="*/ 0 h 382"/>
              <a:gd name="T14" fmla="*/ 426 w 426"/>
              <a:gd name="T15" fmla="*/ 382 h 3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6" h="382">
                <a:moveTo>
                  <a:pt x="156" y="0"/>
                </a:moveTo>
                <a:lnTo>
                  <a:pt x="0" y="382"/>
                </a:lnTo>
                <a:lnTo>
                  <a:pt x="426" y="352"/>
                </a:lnTo>
                <a:lnTo>
                  <a:pt x="156" y="0"/>
                </a:ln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 eaLnBrk="1" hangingPunct="1"/>
            <a:r>
              <a:rPr lang="en-GB" altLang="nl-NL" b="1" dirty="0" smtClean="0">
                <a:solidFill>
                  <a:sysClr val="windowText" lastClr="000000"/>
                </a:solidFill>
              </a:rPr>
              <a:t>Translation</a:t>
            </a:r>
            <a:r>
              <a:rPr lang="en-GB" altLang="nl-NL" b="1" dirty="0" smtClean="0"/>
              <a:t> </a:t>
            </a:r>
            <a:r>
              <a:rPr lang="en-GB" altLang="nl-NL" b="1" dirty="0" smtClean="0">
                <a:solidFill>
                  <a:sysClr val="windowText" lastClr="000000"/>
                </a:solidFill>
              </a:rPr>
              <a:t>polygon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8D39-97FE-4092-81A0-70725A73D20C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Dudhmale M.N.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30FA-DEF7-454E-998E-CAFEE59085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799" y="1981200"/>
            <a:ext cx="5014913" cy="288796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nl-NL" dirty="0" smtClean="0"/>
              <a:t>Translate polygon:</a:t>
            </a:r>
          </a:p>
          <a:p>
            <a:pPr eaLnBrk="1" hangingPunct="1">
              <a:buFontTx/>
              <a:buNone/>
            </a:pPr>
            <a:r>
              <a:rPr lang="en-GB" altLang="nl-NL" dirty="0" smtClean="0"/>
              <a:t>Apply the same operation on all points.</a:t>
            </a:r>
          </a:p>
          <a:p>
            <a:pPr eaLnBrk="1" hangingPunct="1">
              <a:buFontTx/>
              <a:buNone/>
            </a:pPr>
            <a:r>
              <a:rPr lang="en-GB" altLang="nl-NL" dirty="0" smtClean="0"/>
              <a:t>Works always, for all transformations of objects defined as a set of points.</a:t>
            </a:r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6019800" y="2209800"/>
            <a:ext cx="2284413" cy="2209800"/>
            <a:chOff x="3695" y="2352"/>
            <a:chExt cx="1056" cy="960"/>
          </a:xfrm>
        </p:grpSpPr>
        <p:sp>
          <p:nvSpPr>
            <p:cNvPr id="7189" name="Line 5"/>
            <p:cNvSpPr>
              <a:spLocks noChangeShapeType="1"/>
            </p:cNvSpPr>
            <p:nvPr/>
          </p:nvSpPr>
          <p:spPr bwMode="auto">
            <a:xfrm>
              <a:off x="3695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90" name="Line 6"/>
            <p:cNvSpPr>
              <a:spLocks noChangeShapeType="1"/>
            </p:cNvSpPr>
            <p:nvPr/>
          </p:nvSpPr>
          <p:spPr bwMode="auto">
            <a:xfrm flipV="1">
              <a:off x="3695" y="235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sz="2400" i="1"/>
              <a:t>x</a:t>
            </a: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nl-NL" sz="2400" i="1" dirty="0"/>
              <a:t>y</a:t>
            </a:r>
          </a:p>
        </p:txBody>
      </p:sp>
      <p:sp>
        <p:nvSpPr>
          <p:cNvPr id="7176" name="Oval 9"/>
          <p:cNvSpPr>
            <a:spLocks noChangeArrowheads="1"/>
          </p:cNvSpPr>
          <p:nvPr/>
        </p:nvSpPr>
        <p:spPr bwMode="auto">
          <a:xfrm>
            <a:off x="6705600" y="3581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7177" name="Text Box 11"/>
          <p:cNvSpPr txBox="1">
            <a:spLocks noChangeArrowheads="1"/>
          </p:cNvSpPr>
          <p:nvPr/>
        </p:nvSpPr>
        <p:spPr bwMode="auto">
          <a:xfrm>
            <a:off x="6858000" y="2971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nl-NL" sz="2400" b="1"/>
              <a:t>T</a:t>
            </a:r>
            <a:endParaRPr lang="en-GB" altLang="nl-NL" sz="2400" b="1"/>
          </a:p>
        </p:txBody>
      </p:sp>
      <p:sp>
        <p:nvSpPr>
          <p:cNvPr id="7178" name="Line 12"/>
          <p:cNvSpPr>
            <a:spLocks noChangeShapeType="1"/>
          </p:cNvSpPr>
          <p:nvPr/>
        </p:nvSpPr>
        <p:spPr bwMode="auto">
          <a:xfrm flipV="1">
            <a:off x="6781800" y="3124200"/>
            <a:ext cx="990600" cy="457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9" name="Oval 13"/>
          <p:cNvSpPr>
            <a:spLocks noChangeArrowheads="1"/>
          </p:cNvSpPr>
          <p:nvPr/>
        </p:nvSpPr>
        <p:spPr bwMode="auto">
          <a:xfrm>
            <a:off x="7772400" y="3048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7181" name="Oval 18"/>
          <p:cNvSpPr>
            <a:spLocks noChangeArrowheads="1"/>
          </p:cNvSpPr>
          <p:nvPr/>
        </p:nvSpPr>
        <p:spPr bwMode="auto">
          <a:xfrm>
            <a:off x="6451600" y="41783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7182" name="Oval 19"/>
          <p:cNvSpPr>
            <a:spLocks noChangeArrowheads="1"/>
          </p:cNvSpPr>
          <p:nvPr/>
        </p:nvSpPr>
        <p:spPr bwMode="auto">
          <a:xfrm>
            <a:off x="7118350" y="41465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7183" name="Freeform 20"/>
          <p:cNvSpPr>
            <a:spLocks/>
          </p:cNvSpPr>
          <p:nvPr/>
        </p:nvSpPr>
        <p:spPr bwMode="auto">
          <a:xfrm>
            <a:off x="7553325" y="3105150"/>
            <a:ext cx="676275" cy="606425"/>
          </a:xfrm>
          <a:custGeom>
            <a:avLst/>
            <a:gdLst>
              <a:gd name="T0" fmla="*/ 2147483647 w 426"/>
              <a:gd name="T1" fmla="*/ 0 h 382"/>
              <a:gd name="T2" fmla="*/ 0 w 426"/>
              <a:gd name="T3" fmla="*/ 2147483647 h 382"/>
              <a:gd name="T4" fmla="*/ 2147483647 w 426"/>
              <a:gd name="T5" fmla="*/ 2147483647 h 382"/>
              <a:gd name="T6" fmla="*/ 2147483647 w 426"/>
              <a:gd name="T7" fmla="*/ 0 h 382"/>
              <a:gd name="T8" fmla="*/ 0 60000 65536"/>
              <a:gd name="T9" fmla="*/ 0 60000 65536"/>
              <a:gd name="T10" fmla="*/ 0 60000 65536"/>
              <a:gd name="T11" fmla="*/ 0 60000 65536"/>
              <a:gd name="T12" fmla="*/ 0 w 426"/>
              <a:gd name="T13" fmla="*/ 0 h 382"/>
              <a:gd name="T14" fmla="*/ 426 w 426"/>
              <a:gd name="T15" fmla="*/ 382 h 3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6" h="382">
                <a:moveTo>
                  <a:pt x="156" y="0"/>
                </a:moveTo>
                <a:lnTo>
                  <a:pt x="0" y="382"/>
                </a:lnTo>
                <a:lnTo>
                  <a:pt x="426" y="352"/>
                </a:lnTo>
                <a:lnTo>
                  <a:pt x="156" y="0"/>
                </a:ln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84" name="Oval 21"/>
          <p:cNvSpPr>
            <a:spLocks noChangeArrowheads="1"/>
          </p:cNvSpPr>
          <p:nvPr/>
        </p:nvSpPr>
        <p:spPr bwMode="auto">
          <a:xfrm>
            <a:off x="7772400" y="30543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7185" name="Oval 22"/>
          <p:cNvSpPr>
            <a:spLocks noChangeArrowheads="1"/>
          </p:cNvSpPr>
          <p:nvPr/>
        </p:nvSpPr>
        <p:spPr bwMode="auto">
          <a:xfrm>
            <a:off x="7518400" y="36512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7186" name="Oval 23"/>
          <p:cNvSpPr>
            <a:spLocks noChangeArrowheads="1"/>
          </p:cNvSpPr>
          <p:nvPr/>
        </p:nvSpPr>
        <p:spPr bwMode="auto">
          <a:xfrm>
            <a:off x="8185150" y="36195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7187" name="Line 24"/>
          <p:cNvSpPr>
            <a:spLocks noChangeShapeType="1"/>
          </p:cNvSpPr>
          <p:nvPr/>
        </p:nvSpPr>
        <p:spPr bwMode="auto">
          <a:xfrm flipV="1">
            <a:off x="6489700" y="3714750"/>
            <a:ext cx="1047750" cy="476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" name="Line 25"/>
          <p:cNvSpPr>
            <a:spLocks noChangeShapeType="1"/>
          </p:cNvSpPr>
          <p:nvPr/>
        </p:nvSpPr>
        <p:spPr bwMode="auto">
          <a:xfrm flipV="1">
            <a:off x="7156450" y="3689350"/>
            <a:ext cx="1041400" cy="488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9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</TotalTime>
  <Words>2430</Words>
  <Application>Microsoft Office PowerPoint</Application>
  <PresentationFormat>On-screen Show (4:3)</PresentationFormat>
  <Paragraphs>550</Paragraphs>
  <Slides>59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78" baseType="lpstr">
      <vt:lpstr>Aban</vt:lpstr>
      <vt:lpstr>Arial</vt:lpstr>
      <vt:lpstr>Arial Narrow</vt:lpstr>
      <vt:lpstr>Calibri</vt:lpstr>
      <vt:lpstr>Calibri </vt:lpstr>
      <vt:lpstr>Calibri Light</vt:lpstr>
      <vt:lpstr>Cambria</vt:lpstr>
      <vt:lpstr>Cambria Math</vt:lpstr>
      <vt:lpstr>Franklin Gothic Book</vt:lpstr>
      <vt:lpstr>Perpetua</vt:lpstr>
      <vt:lpstr>Symbol</vt:lpstr>
      <vt:lpstr>Tahoma</vt:lpstr>
      <vt:lpstr>Times New Roman</vt:lpstr>
      <vt:lpstr>Wingdings</vt:lpstr>
      <vt:lpstr>Wingdings 2</vt:lpstr>
      <vt:lpstr>Equity</vt:lpstr>
      <vt:lpstr>Equation</vt:lpstr>
      <vt:lpstr>Bitmap Image</vt:lpstr>
      <vt:lpstr>Visio</vt:lpstr>
      <vt:lpstr>Unit 3  Overview of Transformation</vt:lpstr>
      <vt:lpstr>Transformation</vt:lpstr>
      <vt:lpstr>PowerPoint Presentation</vt:lpstr>
      <vt:lpstr>Basic 2D Transformation</vt:lpstr>
      <vt:lpstr>Translation </vt:lpstr>
      <vt:lpstr>Translation</vt:lpstr>
      <vt:lpstr>Translation</vt:lpstr>
      <vt:lpstr>Translation</vt:lpstr>
      <vt:lpstr>Translation polygon</vt:lpstr>
      <vt:lpstr>Exercise</vt:lpstr>
      <vt:lpstr>Rotation</vt:lpstr>
      <vt:lpstr>Cont….</vt:lpstr>
      <vt:lpstr>Rotation</vt:lpstr>
      <vt:lpstr>Rotation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Transformation</vt:lpstr>
      <vt:lpstr>PowerPoint Presentation</vt:lpstr>
      <vt:lpstr>PowerPoint Presentation</vt:lpstr>
      <vt:lpstr>PowerPoint Presentation</vt:lpstr>
      <vt:lpstr>Rotating About An Arbitrary 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3D Coordinate Systems</vt:lpstr>
      <vt:lpstr>3 D Translation</vt:lpstr>
      <vt:lpstr>3D Translation</vt:lpstr>
      <vt:lpstr>3D Translation</vt:lpstr>
      <vt:lpstr>3D Rotation</vt:lpstr>
      <vt:lpstr>3D Rotation</vt:lpstr>
      <vt:lpstr>PowerPoint Presentation</vt:lpstr>
      <vt:lpstr>Coordinate Axis Rotations</vt:lpstr>
      <vt:lpstr>Cont..</vt:lpstr>
      <vt:lpstr>PowerPoint Presentation</vt:lpstr>
      <vt:lpstr>Coordinate Axis Rotations</vt:lpstr>
      <vt:lpstr>X-axis rotation </vt:lpstr>
      <vt:lpstr>X-axis rotation in anticlockwise direction:</vt:lpstr>
      <vt:lpstr>Y-axis rotation </vt:lpstr>
      <vt:lpstr>Scaling Transformation</vt:lpstr>
      <vt:lpstr>3D Scaling</vt:lpstr>
      <vt:lpstr>Scaling Transformation</vt:lpstr>
      <vt:lpstr>Projections</vt:lpstr>
      <vt:lpstr>Parallel Projection</vt:lpstr>
      <vt:lpstr>Parallel Projection</vt:lpstr>
      <vt:lpstr>Perspective Projection</vt:lpstr>
      <vt:lpstr>Perspective Projection</vt:lpstr>
      <vt:lpstr>Question Bank</vt:lpstr>
      <vt:lpstr>Question Bank</vt:lpstr>
      <vt:lpstr>Question Bank</vt:lpstr>
      <vt:lpstr>Question Bank</vt:lpstr>
      <vt:lpstr>Question Bank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Transformation</dc:title>
  <dc:creator>pc</dc:creator>
  <cp:lastModifiedBy>Admin</cp:lastModifiedBy>
  <cp:revision>147</cp:revision>
  <dcterms:created xsi:type="dcterms:W3CDTF">2018-08-07T02:00:34Z</dcterms:created>
  <dcterms:modified xsi:type="dcterms:W3CDTF">2021-01-14T06:29:40Z</dcterms:modified>
</cp:coreProperties>
</file>