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8"/>
  </p:notesMasterIdLst>
  <p:sldIdLst>
    <p:sldId id="256" r:id="rId2"/>
    <p:sldId id="257" r:id="rId3"/>
    <p:sldId id="259" r:id="rId4"/>
    <p:sldId id="260" r:id="rId5"/>
    <p:sldId id="307" r:id="rId6"/>
    <p:sldId id="261" r:id="rId7"/>
    <p:sldId id="262" r:id="rId8"/>
    <p:sldId id="308" r:id="rId9"/>
    <p:sldId id="263" r:id="rId10"/>
    <p:sldId id="264" r:id="rId11"/>
    <p:sldId id="309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4" r:id="rId21"/>
    <p:sldId id="275" r:id="rId22"/>
    <p:sldId id="276" r:id="rId23"/>
    <p:sldId id="277" r:id="rId24"/>
    <p:sldId id="280" r:id="rId25"/>
    <p:sldId id="281" r:id="rId26"/>
    <p:sldId id="282" r:id="rId27"/>
    <p:sldId id="283" r:id="rId28"/>
    <p:sldId id="273" r:id="rId29"/>
    <p:sldId id="284" r:id="rId30"/>
    <p:sldId id="285" r:id="rId31"/>
    <p:sldId id="286" r:id="rId32"/>
    <p:sldId id="287" r:id="rId33"/>
    <p:sldId id="288" r:id="rId34"/>
    <p:sldId id="289" r:id="rId35"/>
    <p:sldId id="313" r:id="rId36"/>
    <p:sldId id="314" r:id="rId37"/>
    <p:sldId id="315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  <p:sldId id="305" r:id="rId53"/>
    <p:sldId id="306" r:id="rId54"/>
    <p:sldId id="310" r:id="rId55"/>
    <p:sldId id="311" r:id="rId56"/>
    <p:sldId id="312" r:id="rId5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F3F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>
      <p:cViewPr varScale="1">
        <p:scale>
          <a:sx n="74" d="100"/>
          <a:sy n="74" d="100"/>
        </p:scale>
        <p:origin x="1164" y="72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image" Target="../media/image6.wmf"/><Relationship Id="rId7" Type="http://schemas.openxmlformats.org/officeDocument/2006/relationships/image" Target="../media/image10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6" Type="http://schemas.openxmlformats.org/officeDocument/2006/relationships/image" Target="../media/image9.wmf"/><Relationship Id="rId5" Type="http://schemas.openxmlformats.org/officeDocument/2006/relationships/image" Target="../media/image8.wmf"/><Relationship Id="rId4" Type="http://schemas.openxmlformats.org/officeDocument/2006/relationships/image" Target="../media/image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3744E-850A-497E-ABFC-A3D485D91B3B}" type="datetimeFigureOut">
              <a:rPr lang="en-US" smtClean="0"/>
              <a:pPr/>
              <a:t>11/8/2020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04E75F-00FD-4F06-8E65-9D94043E8F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5775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04E75F-00FD-4F06-8E65-9D94043E8FC3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6683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E0756673-7606-4235-AF8C-9188CF55CE0C}" type="slidenum">
              <a:rPr lang="en-US" altLang="ar-EG"/>
              <a:pPr/>
              <a:t>26</a:t>
            </a:fld>
            <a:endParaRPr lang="en-US" altLang="ar-EG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ar-EG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90555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340717BC-F8E0-4196-B246-118F81495F81}" type="slidenum">
              <a:rPr lang="en-US" altLang="ar-EG"/>
              <a:pPr/>
              <a:t>27</a:t>
            </a:fld>
            <a:endParaRPr lang="en-US" altLang="ar-EG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ar-EG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33818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04E75F-00FD-4F06-8E65-9D94043E8FC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2094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DA51F46-6DC0-4A89-8ECF-88A2D8DEC963}" type="slidenum">
              <a:rPr lang="en-US" altLang="ar-EG"/>
              <a:pPr/>
              <a:t>15</a:t>
            </a:fld>
            <a:endParaRPr lang="en-US" altLang="ar-EG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altLang="ar-EG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41832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E052F0E9-D2CF-4D2E-9F53-A55113B9CADA}" type="slidenum">
              <a:rPr lang="en-US" altLang="ar-EG"/>
              <a:pPr/>
              <a:t>19</a:t>
            </a:fld>
            <a:endParaRPr lang="en-US" altLang="ar-EG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ar-EG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24755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C69A6611-0AC9-47F3-A3C4-426FA32039D1}" type="slidenum">
              <a:rPr lang="en-US" altLang="ar-EG"/>
              <a:pPr/>
              <a:t>20</a:t>
            </a:fld>
            <a:endParaRPr lang="en-US" altLang="ar-EG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ar-EG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83031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40873AE-60B3-43DB-B7CC-35654895675C}" type="slidenum">
              <a:rPr lang="en-US" altLang="ar-EG"/>
              <a:pPr/>
              <a:t>21</a:t>
            </a:fld>
            <a:endParaRPr lang="en-US" altLang="ar-EG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ar-EG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32232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98939D89-AA84-46C5-A281-D1B1DA602998}" type="slidenum">
              <a:rPr lang="en-US" altLang="ar-EG"/>
              <a:pPr/>
              <a:t>22</a:t>
            </a:fld>
            <a:endParaRPr lang="en-US" altLang="ar-EG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ar-EG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6431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DD595FDE-3508-4549-A308-93A677DC4C24}" type="slidenum">
              <a:rPr lang="en-US" altLang="ar-EG"/>
              <a:pPr/>
              <a:t>24</a:t>
            </a:fld>
            <a:endParaRPr lang="en-US" altLang="ar-EG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ar-EG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67323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71EFC4DE-5702-49FF-969A-393A504D3FEF}" type="slidenum">
              <a:rPr lang="en-US" altLang="ar-EG"/>
              <a:pPr/>
              <a:t>25</a:t>
            </a:fld>
            <a:endParaRPr lang="en-US" altLang="ar-EG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ar-EG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1910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9E777-C6BC-4BDB-9740-39F13291F666}" type="datetime1">
              <a:rPr lang="en-US" smtClean="0"/>
              <a:t>11/8/2020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 Dudhmale M.N.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E2DFF-3EF2-4C91-BF5F-C16F1E6AE5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73F97-E524-4036-A3A2-B6F055D48A88}" type="datetime1">
              <a:rPr lang="en-US" smtClean="0"/>
              <a:t>11/8/2020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 Dudhmale M.N.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E2DFF-3EF2-4C91-BF5F-C16F1E6AE5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918FE-61A9-4232-836A-AD49A187815F}" type="datetime1">
              <a:rPr lang="en-US" smtClean="0"/>
              <a:t>11/8/2020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 Dudhmale M.N.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E2DFF-3EF2-4C91-BF5F-C16F1E6AE5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0241F-1C22-4B33-BFC8-D88F1950F0F1}" type="datetime1">
              <a:rPr lang="en-US" smtClean="0"/>
              <a:t>11/8/2020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 Dudhmale M.N.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E2DFF-3EF2-4C91-BF5F-C16F1E6AE5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FBBA-8F16-4159-A189-362BD87AAC76}" type="datetime1">
              <a:rPr lang="en-US" smtClean="0"/>
              <a:t>11/8/2020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 Dudhmale M.N.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E2DFF-3EF2-4C91-BF5F-C16F1E6AE5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B740D-8D1D-4617-90DF-F76C04CD8511}" type="datetime1">
              <a:rPr lang="en-US" smtClean="0"/>
              <a:t>11/8/2020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 Dudhmale M.N.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E2DFF-3EF2-4C91-BF5F-C16F1E6AE5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A8F8D-F770-4523-8BD7-BC38267B206C}" type="datetime1">
              <a:rPr lang="en-US" smtClean="0"/>
              <a:t>11/8/2020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 Dudhmale M.N.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E2DFF-3EF2-4C91-BF5F-C16F1E6AE5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8842A-BDEF-4819-9581-0BC4B5EBEC57}" type="datetime1">
              <a:rPr lang="en-US" smtClean="0"/>
              <a:t>11/8/2020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 Dudhmale M.N.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E2DFF-3EF2-4C91-BF5F-C16F1E6AE5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792F0-3A50-4D64-A6E4-A2BEC7B018AE}" type="datetime1">
              <a:rPr lang="en-US" smtClean="0"/>
              <a:t>11/8/2020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 Dudhmale M.N.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E2DFF-3EF2-4C91-BF5F-C16F1E6AE5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F2BFB-61E1-4F33-A83D-A6895CDA3B56}" type="datetime1">
              <a:rPr lang="en-US" smtClean="0"/>
              <a:t>11/8/2020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 Dudhmale M.N.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E2DFF-3EF2-4C91-BF5F-C16F1E6AE5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59013-D6C2-453F-9C91-8B29DE542AFA}" type="datetime1">
              <a:rPr lang="en-US" smtClean="0"/>
              <a:t>11/8/2020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 Dudhmale M.N.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E2DFF-3EF2-4C91-BF5F-C16F1E6AE5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F97EAD-4255-461F-B456-CF29CDD76993}" type="datetime1">
              <a:rPr lang="en-US" smtClean="0"/>
              <a:t>11/8/2020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Ms Dudhmale M.N.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E2DFF-3EF2-4C91-BF5F-C16F1E6AE52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11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8.wmf"/><Relationship Id="rId17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0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10" Type="http://schemas.openxmlformats.org/officeDocument/2006/relationships/image" Target="../media/image7.wmf"/><Relationship Id="rId4" Type="http://schemas.openxmlformats.org/officeDocument/2006/relationships/image" Target="../media/image4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9.w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9512" y="2238511"/>
            <a:ext cx="8818240" cy="1647689"/>
          </a:xfrm>
          <a:blipFill>
            <a:blip r:embed="rId3"/>
            <a:tile tx="0" ty="0" sx="100000" sy="100000" flip="none" algn="tl"/>
          </a:blipFill>
          <a:ln w="28575">
            <a:solidFill>
              <a:srgbClr val="C00000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txBody>
          <a:bodyPr/>
          <a:lstStyle/>
          <a:p>
            <a:r>
              <a:rPr lang="en-IN" b="1" dirty="0" smtClean="0">
                <a:ln w="57150">
                  <a:solidFill>
                    <a:schemeClr val="tx1"/>
                  </a:solidFill>
                </a:ln>
              </a:rPr>
              <a:t>Windowing and Clipping</a:t>
            </a:r>
            <a:endParaRPr lang="en-US" b="1" dirty="0">
              <a:ln w="57150">
                <a:solidFill>
                  <a:schemeClr val="tx1"/>
                </a:solidFill>
              </a:ln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063862"/>
            <a:ext cx="6400800" cy="1574937"/>
          </a:xfrm>
        </p:spPr>
        <p:txBody>
          <a:bodyPr/>
          <a:lstStyle/>
          <a:p>
            <a:r>
              <a:rPr lang="en-IN" b="1" dirty="0" smtClean="0">
                <a:solidFill>
                  <a:sysClr val="windowText" lastClr="000000"/>
                </a:solidFill>
              </a:rPr>
              <a:t>14 Marks</a:t>
            </a:r>
            <a:endParaRPr 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27584" y="1168826"/>
            <a:ext cx="7200800" cy="89202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Chapter  4</a:t>
            </a:r>
            <a:endParaRPr lang="en-IN" sz="36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072C2-5C2A-4391-95B6-403E1618CE03}" type="datetime1">
              <a:rPr lang="en-US" smtClean="0"/>
              <a:t>11/8/2020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 Dudhmale M.N.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E2DFF-3EF2-4C91-BF5F-C16F1E6AE527}" type="slidenum">
              <a:rPr lang="en-US" sz="1600" smtClean="0"/>
              <a:pPr/>
              <a:t>1</a:t>
            </a:fld>
            <a:endParaRPr lang="en-US" sz="16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47248" cy="922114"/>
          </a:xfrm>
          <a:blipFill>
            <a:blip r:embed="rId2"/>
            <a:tile tx="0" ty="0" sx="100000" sy="100000" flip="none" algn="tl"/>
          </a:blip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 smtClean="0"/>
              <a:t>Viewing Transformation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196752"/>
            <a:ext cx="8258204" cy="5277073"/>
          </a:xfrm>
        </p:spPr>
        <p:txBody>
          <a:bodyPr>
            <a:noAutofit/>
          </a:bodyPr>
          <a:lstStyle/>
          <a:p>
            <a:pPr algn="just" eaLnBrk="1" hangingPunct="1">
              <a:lnSpc>
                <a:spcPct val="150000"/>
              </a:lnSpc>
              <a:defRPr/>
            </a:pPr>
            <a:r>
              <a:rPr lang="sv-SE" sz="2800" dirty="0"/>
              <a:t>A</a:t>
            </a:r>
            <a:r>
              <a:rPr lang="sv-SE" sz="2800" dirty="0" smtClean="0"/>
              <a:t>n image is defined in a </a:t>
            </a:r>
            <a:r>
              <a:rPr lang="sv-SE" sz="2800" i="1" dirty="0" smtClean="0"/>
              <a:t>world coordinate system</a:t>
            </a:r>
            <a:r>
              <a:rPr lang="sv-SE" sz="2800" dirty="0" smtClean="0"/>
              <a:t>, WCS i.e. Using Cartesian coordinate system.</a:t>
            </a:r>
          </a:p>
          <a:p>
            <a:pPr algn="just" eaLnBrk="1" hangingPunct="1">
              <a:lnSpc>
                <a:spcPct val="150000"/>
              </a:lnSpc>
              <a:spcBef>
                <a:spcPct val="50000"/>
              </a:spcBef>
              <a:buFontTx/>
              <a:buChar char="•"/>
              <a:defRPr/>
            </a:pPr>
            <a:r>
              <a:rPr lang="en-US" sz="2800" dirty="0" smtClean="0"/>
              <a:t>World Coordinate system: application-specific</a:t>
            </a:r>
          </a:p>
          <a:p>
            <a:pPr algn="just" eaLnBrk="1" hangingPunct="1">
              <a:lnSpc>
                <a:spcPct val="150000"/>
              </a:lnSpc>
              <a:spcBef>
                <a:spcPct val="50000"/>
              </a:spcBef>
              <a:buFontTx/>
              <a:buChar char="•"/>
              <a:defRPr/>
            </a:pPr>
            <a:r>
              <a:rPr lang="en-US" sz="2800" dirty="0" smtClean="0"/>
              <a:t>Ex: drawing dimensions may be in meters, km, feet</a:t>
            </a:r>
            <a:r>
              <a:rPr lang="en-US" sz="2800" dirty="0"/>
              <a:t>.</a:t>
            </a:r>
            <a:endParaRPr lang="en-US" sz="2800" dirty="0" smtClean="0"/>
          </a:p>
          <a:p>
            <a:pPr algn="just" eaLnBrk="1" hangingPunct="1">
              <a:lnSpc>
                <a:spcPct val="150000"/>
              </a:lnSpc>
              <a:defRPr/>
            </a:pPr>
            <a:r>
              <a:rPr lang="sv-SE" sz="2800" dirty="0" smtClean="0"/>
              <a:t>When picture is represented on display device,it is measured in physical device coordinate system(PDCS) corresponding to the display device.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F54C6-A101-4B84-B2F5-3E6BF0349F32}" type="datetime1">
              <a:rPr lang="en-US" smtClean="0"/>
              <a:t>11/8/2020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 Dudhmale M.N.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E2DFF-3EF2-4C91-BF5F-C16F1E6AE527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blipFill>
            <a:blip r:embed="rId2"/>
            <a:tile tx="0" ty="0" sx="100000" sy="100000" flip="none" algn="tl"/>
          </a:blipFill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b="1" dirty="0" err="1" smtClean="0"/>
              <a:t>Cont</a:t>
            </a:r>
            <a:r>
              <a:rPr lang="en-US" b="1" dirty="0" smtClean="0"/>
              <a:t>…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  <a:defRPr/>
            </a:pPr>
            <a:r>
              <a:rPr lang="sv-SE" sz="2800" b="1" dirty="0"/>
              <a:t>Viewing Transformation: </a:t>
            </a:r>
            <a:r>
              <a:rPr lang="sv-SE" sz="2800" dirty="0"/>
              <a:t>Mapping of coordinates is acheived with the use of coordinate transformation </a:t>
            </a:r>
          </a:p>
          <a:p>
            <a:pPr marL="0" indent="0" algn="just">
              <a:lnSpc>
                <a:spcPct val="150000"/>
              </a:lnSpc>
              <a:buNone/>
              <a:defRPr/>
            </a:pPr>
            <a:r>
              <a:rPr lang="sv-SE" sz="2800" dirty="0"/>
              <a:t>i.e. Maps picture coordinates in the WCS to display coordinates in PDCS</a:t>
            </a:r>
            <a:r>
              <a:rPr lang="sv-SE" dirty="0" smtClean="0"/>
              <a:t>.</a:t>
            </a:r>
          </a:p>
          <a:p>
            <a:pPr marL="0" indent="0" algn="just">
              <a:lnSpc>
                <a:spcPct val="150000"/>
              </a:lnSpc>
              <a:buNone/>
              <a:defRPr/>
            </a:pPr>
            <a:r>
              <a:rPr lang="en-GB" sz="2800" dirty="0" smtClean="0"/>
              <a:t>. WCS </a:t>
            </a:r>
            <a:r>
              <a:rPr lang="en-GB" sz="2800" dirty="0"/>
              <a:t>is </a:t>
            </a:r>
            <a:r>
              <a:rPr lang="en-GB" sz="2800" b="1" dirty="0"/>
              <a:t>infinite</a:t>
            </a:r>
            <a:r>
              <a:rPr lang="en-GB" sz="2800" dirty="0"/>
              <a:t> in extent and device display area is </a:t>
            </a:r>
            <a:r>
              <a:rPr lang="en-GB" sz="2800" b="1" dirty="0"/>
              <a:t>finite.</a:t>
            </a:r>
          </a:p>
          <a:p>
            <a:pPr marL="0" indent="0" algn="just">
              <a:lnSpc>
                <a:spcPct val="150000"/>
              </a:lnSpc>
              <a:buNone/>
              <a:defRPr/>
            </a:pPr>
            <a:endParaRPr lang="en-US" dirty="0"/>
          </a:p>
          <a:p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0241F-1C22-4B33-BFC8-D88F1950F0F1}" type="datetime1">
              <a:rPr lang="en-US" smtClean="0"/>
              <a:t>11/8/2020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 Dudhmale M.N.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E2DFF-3EF2-4C91-BF5F-C16F1E6AE527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281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" name="Content Placeholder 2"/>
          <p:cNvSpPr>
            <a:spLocks noGrp="1"/>
          </p:cNvSpPr>
          <p:nvPr>
            <p:ph sz="quarter" idx="1"/>
          </p:nvPr>
        </p:nvSpPr>
        <p:spPr>
          <a:xfrm>
            <a:off x="76200" y="250825"/>
            <a:ext cx="8996363" cy="6169025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GB" sz="2800" dirty="0" smtClean="0"/>
              <a:t>A world coordinate area selected for display is called a </a:t>
            </a:r>
            <a:r>
              <a:rPr lang="en-GB" sz="2800" b="1" dirty="0" smtClean="0"/>
              <a:t>window.  </a:t>
            </a:r>
            <a:r>
              <a:rPr lang="en-GB" sz="2800" dirty="0" smtClean="0"/>
              <a:t>( defines </a:t>
            </a:r>
            <a:r>
              <a:rPr lang="en-GB" sz="2800" b="1" dirty="0" smtClean="0"/>
              <a:t>what</a:t>
            </a:r>
            <a:r>
              <a:rPr lang="en-GB" sz="2800" dirty="0" smtClean="0"/>
              <a:t> to display)</a:t>
            </a:r>
          </a:p>
          <a:p>
            <a:pPr algn="just">
              <a:lnSpc>
                <a:spcPct val="150000"/>
              </a:lnSpc>
            </a:pPr>
            <a:r>
              <a:rPr lang="en-GB" sz="2800" dirty="0" smtClean="0"/>
              <a:t>An area on a device to which a window is mapped is called </a:t>
            </a:r>
            <a:r>
              <a:rPr lang="en-GB" sz="2800" b="1" dirty="0" smtClean="0"/>
              <a:t>viewport</a:t>
            </a:r>
            <a:r>
              <a:rPr lang="en-GB" sz="2800" dirty="0" smtClean="0"/>
              <a:t>. ( defines </a:t>
            </a:r>
            <a:r>
              <a:rPr lang="en-GB" sz="2800" b="1" dirty="0" smtClean="0"/>
              <a:t>where</a:t>
            </a:r>
            <a:r>
              <a:rPr lang="en-GB" sz="2800" dirty="0" smtClean="0"/>
              <a:t> to display.)</a:t>
            </a:r>
          </a:p>
          <a:p>
            <a:endParaRPr lang="en-GB" sz="2200" dirty="0" smtClean="0"/>
          </a:p>
        </p:txBody>
      </p:sp>
      <p:grpSp>
        <p:nvGrpSpPr>
          <p:cNvPr id="2" name="Group 68"/>
          <p:cNvGrpSpPr>
            <a:grpSpLocks/>
          </p:cNvGrpSpPr>
          <p:nvPr/>
        </p:nvGrpSpPr>
        <p:grpSpPr bwMode="auto">
          <a:xfrm>
            <a:off x="255588" y="2933700"/>
            <a:ext cx="4065587" cy="2971800"/>
            <a:chOff x="520" y="278"/>
            <a:chExt cx="2984" cy="1872"/>
          </a:xfrm>
        </p:grpSpPr>
        <p:sp>
          <p:nvSpPr>
            <p:cNvPr id="2075" name="Rectangle 11"/>
            <p:cNvSpPr>
              <a:spLocks noChangeArrowheads="1"/>
            </p:cNvSpPr>
            <p:nvPr/>
          </p:nvSpPr>
          <p:spPr bwMode="auto">
            <a:xfrm>
              <a:off x="1513" y="1034"/>
              <a:ext cx="363" cy="266"/>
            </a:xfrm>
            <a:prstGeom prst="rect">
              <a:avLst/>
            </a:prstGeom>
            <a:solidFill>
              <a:srgbClr val="9933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2076" name="AutoShape 12"/>
            <p:cNvSpPr>
              <a:spLocks noChangeArrowheads="1"/>
            </p:cNvSpPr>
            <p:nvPr/>
          </p:nvSpPr>
          <p:spPr bwMode="auto">
            <a:xfrm>
              <a:off x="1392" y="864"/>
              <a:ext cx="580" cy="170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2077" name="Rectangle 13"/>
            <p:cNvSpPr>
              <a:spLocks noChangeArrowheads="1"/>
            </p:cNvSpPr>
            <p:nvPr/>
          </p:nvSpPr>
          <p:spPr bwMode="auto">
            <a:xfrm>
              <a:off x="1562" y="1082"/>
              <a:ext cx="97" cy="9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2078" name="Rectangle 14"/>
            <p:cNvSpPr>
              <a:spLocks noChangeArrowheads="1"/>
            </p:cNvSpPr>
            <p:nvPr/>
          </p:nvSpPr>
          <p:spPr bwMode="auto">
            <a:xfrm>
              <a:off x="1731" y="1082"/>
              <a:ext cx="97" cy="9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2079" name="Freeform 4"/>
            <p:cNvSpPr>
              <a:spLocks/>
            </p:cNvSpPr>
            <p:nvPr/>
          </p:nvSpPr>
          <p:spPr bwMode="auto">
            <a:xfrm>
              <a:off x="768" y="768"/>
              <a:ext cx="2592" cy="912"/>
            </a:xfrm>
            <a:custGeom>
              <a:avLst/>
              <a:gdLst>
                <a:gd name="T0" fmla="*/ 0 w 2592"/>
                <a:gd name="T1" fmla="*/ 912 h 912"/>
                <a:gd name="T2" fmla="*/ 1296 w 2592"/>
                <a:gd name="T3" fmla="*/ 240 h 912"/>
                <a:gd name="T4" fmla="*/ 1440 w 2592"/>
                <a:gd name="T5" fmla="*/ 480 h 912"/>
                <a:gd name="T6" fmla="*/ 1824 w 2592"/>
                <a:gd name="T7" fmla="*/ 96 h 912"/>
                <a:gd name="T8" fmla="*/ 1968 w 2592"/>
                <a:gd name="T9" fmla="*/ 288 h 912"/>
                <a:gd name="T10" fmla="*/ 2160 w 2592"/>
                <a:gd name="T11" fmla="*/ 0 h 912"/>
                <a:gd name="T12" fmla="*/ 2592 w 2592"/>
                <a:gd name="T13" fmla="*/ 912 h 912"/>
                <a:gd name="T14" fmla="*/ 1632 w 2592"/>
                <a:gd name="T15" fmla="*/ 816 h 912"/>
                <a:gd name="T16" fmla="*/ 864 w 2592"/>
                <a:gd name="T17" fmla="*/ 912 h 912"/>
                <a:gd name="T18" fmla="*/ 432 w 2592"/>
                <a:gd name="T19" fmla="*/ 864 h 912"/>
                <a:gd name="T20" fmla="*/ 0 w 2592"/>
                <a:gd name="T21" fmla="*/ 912 h 91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592"/>
                <a:gd name="T34" fmla="*/ 0 h 912"/>
                <a:gd name="T35" fmla="*/ 2592 w 2592"/>
                <a:gd name="T36" fmla="*/ 912 h 91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592" h="912">
                  <a:moveTo>
                    <a:pt x="0" y="912"/>
                  </a:moveTo>
                  <a:lnTo>
                    <a:pt x="1296" y="240"/>
                  </a:lnTo>
                  <a:lnTo>
                    <a:pt x="1440" y="480"/>
                  </a:lnTo>
                  <a:lnTo>
                    <a:pt x="1824" y="96"/>
                  </a:lnTo>
                  <a:lnTo>
                    <a:pt x="1968" y="288"/>
                  </a:lnTo>
                  <a:lnTo>
                    <a:pt x="2160" y="0"/>
                  </a:lnTo>
                  <a:lnTo>
                    <a:pt x="2592" y="912"/>
                  </a:lnTo>
                  <a:lnTo>
                    <a:pt x="1632" y="816"/>
                  </a:lnTo>
                  <a:lnTo>
                    <a:pt x="864" y="912"/>
                  </a:lnTo>
                  <a:lnTo>
                    <a:pt x="432" y="864"/>
                  </a:lnTo>
                  <a:lnTo>
                    <a:pt x="0" y="912"/>
                  </a:lnTo>
                  <a:close/>
                </a:path>
              </a:pathLst>
            </a:custGeom>
            <a:solidFill>
              <a:srgbClr val="CC99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80" name="Rectangle 7"/>
            <p:cNvSpPr>
              <a:spLocks noChangeArrowheads="1"/>
            </p:cNvSpPr>
            <p:nvPr/>
          </p:nvSpPr>
          <p:spPr bwMode="auto">
            <a:xfrm>
              <a:off x="1248" y="624"/>
              <a:ext cx="1008" cy="86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dash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2081" name="Line 19"/>
            <p:cNvSpPr>
              <a:spLocks noChangeShapeType="1"/>
            </p:cNvSpPr>
            <p:nvPr/>
          </p:nvSpPr>
          <p:spPr bwMode="auto">
            <a:xfrm>
              <a:off x="1248" y="1344"/>
              <a:ext cx="0" cy="528"/>
            </a:xfrm>
            <a:prstGeom prst="line">
              <a:avLst/>
            </a:prstGeom>
            <a:noFill/>
            <a:ln w="19050">
              <a:solidFill>
                <a:srgbClr val="B2B2B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82" name="Line 20"/>
            <p:cNvSpPr>
              <a:spLocks noChangeShapeType="1"/>
            </p:cNvSpPr>
            <p:nvPr/>
          </p:nvSpPr>
          <p:spPr bwMode="auto">
            <a:xfrm>
              <a:off x="2256" y="1344"/>
              <a:ext cx="0" cy="528"/>
            </a:xfrm>
            <a:prstGeom prst="line">
              <a:avLst/>
            </a:prstGeom>
            <a:noFill/>
            <a:ln w="19050">
              <a:solidFill>
                <a:srgbClr val="B2B2B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83" name="Line 21"/>
            <p:cNvSpPr>
              <a:spLocks noChangeShapeType="1"/>
            </p:cNvSpPr>
            <p:nvPr/>
          </p:nvSpPr>
          <p:spPr bwMode="auto">
            <a:xfrm flipH="1">
              <a:off x="960" y="1488"/>
              <a:ext cx="288" cy="0"/>
            </a:xfrm>
            <a:prstGeom prst="line">
              <a:avLst/>
            </a:prstGeom>
            <a:noFill/>
            <a:ln w="19050">
              <a:solidFill>
                <a:srgbClr val="B2B2B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84" name="Line 22"/>
            <p:cNvSpPr>
              <a:spLocks noChangeShapeType="1"/>
            </p:cNvSpPr>
            <p:nvPr/>
          </p:nvSpPr>
          <p:spPr bwMode="auto">
            <a:xfrm flipH="1">
              <a:off x="960" y="624"/>
              <a:ext cx="288" cy="0"/>
            </a:xfrm>
            <a:prstGeom prst="line">
              <a:avLst/>
            </a:prstGeom>
            <a:noFill/>
            <a:ln w="19050">
              <a:solidFill>
                <a:srgbClr val="B2B2B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85" name="Line 17"/>
            <p:cNvSpPr>
              <a:spLocks noChangeShapeType="1"/>
            </p:cNvSpPr>
            <p:nvPr/>
          </p:nvSpPr>
          <p:spPr bwMode="auto">
            <a:xfrm>
              <a:off x="1056" y="384"/>
              <a:ext cx="0" cy="15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86" name="Line 18"/>
            <p:cNvSpPr>
              <a:spLocks noChangeShapeType="1"/>
            </p:cNvSpPr>
            <p:nvPr/>
          </p:nvSpPr>
          <p:spPr bwMode="auto">
            <a:xfrm>
              <a:off x="624" y="1776"/>
              <a:ext cx="288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aphicFrame>
          <p:nvGraphicFramePr>
            <p:cNvPr id="2054" name="Object 23"/>
            <p:cNvGraphicFramePr>
              <a:graphicFrameLocks noChangeAspect="1"/>
            </p:cNvGraphicFramePr>
            <p:nvPr/>
          </p:nvGraphicFramePr>
          <p:xfrm>
            <a:off x="1104" y="1872"/>
            <a:ext cx="432" cy="2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46" name="Equation" r:id="rId3" imgW="355446" imgH="228501" progId="">
                    <p:embed/>
                  </p:oleObj>
                </mc:Choice>
                <mc:Fallback>
                  <p:oleObj name="Equation" r:id="rId3" imgW="355446" imgH="228501" progId="">
                    <p:embed/>
                    <p:pic>
                      <p:nvPicPr>
                        <p:cNvPr id="0" name="Picture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04" y="1872"/>
                          <a:ext cx="432" cy="27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5" name="Object 24"/>
            <p:cNvGraphicFramePr>
              <a:graphicFrameLocks noChangeAspect="1"/>
            </p:cNvGraphicFramePr>
            <p:nvPr/>
          </p:nvGraphicFramePr>
          <p:xfrm>
            <a:off x="2057" y="1872"/>
            <a:ext cx="447" cy="2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47" name="Equation" r:id="rId5" imgW="368300" imgH="228600" progId="">
                    <p:embed/>
                  </p:oleObj>
                </mc:Choice>
                <mc:Fallback>
                  <p:oleObj name="Equation" r:id="rId5" imgW="368300" imgH="228600" progId="">
                    <p:embed/>
                    <p:pic>
                      <p:nvPicPr>
                        <p:cNvPr id="0" name="Picture 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57" y="1872"/>
                          <a:ext cx="447" cy="27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6" name="Object 25"/>
            <p:cNvGraphicFramePr>
              <a:graphicFrameLocks noChangeAspect="1"/>
            </p:cNvGraphicFramePr>
            <p:nvPr/>
          </p:nvGraphicFramePr>
          <p:xfrm>
            <a:off x="521" y="1344"/>
            <a:ext cx="447" cy="2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48" name="Equation" r:id="rId7" imgW="368300" imgH="228600" progId="">
                    <p:embed/>
                  </p:oleObj>
                </mc:Choice>
                <mc:Fallback>
                  <p:oleObj name="Equation" r:id="rId7" imgW="368300" imgH="228600" progId="">
                    <p:embed/>
                    <p:pic>
                      <p:nvPicPr>
                        <p:cNvPr id="0" name="Picture 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1" y="1344"/>
                          <a:ext cx="447" cy="27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7" name="Object 26"/>
            <p:cNvGraphicFramePr>
              <a:graphicFrameLocks noChangeAspect="1"/>
            </p:cNvGraphicFramePr>
            <p:nvPr/>
          </p:nvGraphicFramePr>
          <p:xfrm>
            <a:off x="520" y="480"/>
            <a:ext cx="463" cy="2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49" name="Equation" r:id="rId9" imgW="381000" imgH="228600" progId="">
                    <p:embed/>
                  </p:oleObj>
                </mc:Choice>
                <mc:Fallback>
                  <p:oleObj name="Equation" r:id="rId9" imgW="381000" imgH="228600" progId="">
                    <p:embed/>
                    <p:pic>
                      <p:nvPicPr>
                        <p:cNvPr id="0" name="Picture 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0" y="480"/>
                          <a:ext cx="463" cy="27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87" name="Text Box 65"/>
            <p:cNvSpPr txBox="1">
              <a:spLocks noChangeArrowheads="1"/>
            </p:cNvSpPr>
            <p:nvPr/>
          </p:nvSpPr>
          <p:spPr bwMode="auto">
            <a:xfrm>
              <a:off x="1163" y="278"/>
              <a:ext cx="120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>
                  <a:cs typeface="Arial" charset="0"/>
                </a:rPr>
                <a:t>Clipping Window</a:t>
              </a:r>
            </a:p>
          </p:txBody>
        </p:sp>
      </p:grpSp>
      <p:grpSp>
        <p:nvGrpSpPr>
          <p:cNvPr id="3" name="Group 72"/>
          <p:cNvGrpSpPr>
            <a:grpSpLocks/>
          </p:cNvGrpSpPr>
          <p:nvPr/>
        </p:nvGrpSpPr>
        <p:grpSpPr bwMode="auto">
          <a:xfrm>
            <a:off x="4724400" y="3127375"/>
            <a:ext cx="4348163" cy="2803525"/>
            <a:chOff x="536" y="2256"/>
            <a:chExt cx="2968" cy="1766"/>
          </a:xfrm>
        </p:grpSpPr>
        <p:grpSp>
          <p:nvGrpSpPr>
            <p:cNvPr id="4" name="Group 43"/>
            <p:cNvGrpSpPr>
              <a:grpSpLocks/>
            </p:cNvGrpSpPr>
            <p:nvPr/>
          </p:nvGrpSpPr>
          <p:grpSpPr bwMode="auto">
            <a:xfrm>
              <a:off x="1618" y="2867"/>
              <a:ext cx="912" cy="411"/>
              <a:chOff x="2565" y="2813"/>
              <a:chExt cx="580" cy="436"/>
            </a:xfrm>
          </p:grpSpPr>
          <p:sp>
            <p:nvSpPr>
              <p:cNvPr id="2071" name="Rectangle 44"/>
              <p:cNvSpPr>
                <a:spLocks noChangeArrowheads="1"/>
              </p:cNvSpPr>
              <p:nvPr/>
            </p:nvSpPr>
            <p:spPr bwMode="auto">
              <a:xfrm>
                <a:off x="2686" y="2983"/>
                <a:ext cx="363" cy="266"/>
              </a:xfrm>
              <a:prstGeom prst="rect">
                <a:avLst/>
              </a:prstGeom>
              <a:solidFill>
                <a:srgbClr val="9933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2072" name="AutoShape 45"/>
              <p:cNvSpPr>
                <a:spLocks noChangeArrowheads="1"/>
              </p:cNvSpPr>
              <p:nvPr/>
            </p:nvSpPr>
            <p:spPr bwMode="auto">
              <a:xfrm>
                <a:off x="2565" y="2813"/>
                <a:ext cx="580" cy="170"/>
              </a:xfrm>
              <a:prstGeom prst="triangle">
                <a:avLst>
                  <a:gd name="adj" fmla="val 50000"/>
                </a:avLst>
              </a:prstGeom>
              <a:solidFill>
                <a:srgbClr val="FF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2073" name="Rectangle 46"/>
              <p:cNvSpPr>
                <a:spLocks noChangeArrowheads="1"/>
              </p:cNvSpPr>
              <p:nvPr/>
            </p:nvSpPr>
            <p:spPr bwMode="auto">
              <a:xfrm>
                <a:off x="2735" y="3031"/>
                <a:ext cx="97" cy="97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2074" name="Rectangle 47"/>
              <p:cNvSpPr>
                <a:spLocks noChangeArrowheads="1"/>
              </p:cNvSpPr>
              <p:nvPr/>
            </p:nvSpPr>
            <p:spPr bwMode="auto">
              <a:xfrm>
                <a:off x="2904" y="3031"/>
                <a:ext cx="97" cy="97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he-IL"/>
              </a:p>
            </p:txBody>
          </p:sp>
        </p:grpSp>
        <p:sp>
          <p:nvSpPr>
            <p:cNvPr id="2062" name="Freeform 29"/>
            <p:cNvSpPr>
              <a:spLocks/>
            </p:cNvSpPr>
            <p:nvPr/>
          </p:nvSpPr>
          <p:spPr bwMode="auto">
            <a:xfrm>
              <a:off x="1392" y="3003"/>
              <a:ext cx="1584" cy="453"/>
            </a:xfrm>
            <a:custGeom>
              <a:avLst/>
              <a:gdLst>
                <a:gd name="T0" fmla="*/ 0 w 1008"/>
                <a:gd name="T1" fmla="*/ 229 h 480"/>
                <a:gd name="T2" fmla="*/ 117719 w 1008"/>
                <a:gd name="T3" fmla="*/ 0 h 480"/>
                <a:gd name="T4" fmla="*/ 138548 w 1008"/>
                <a:gd name="T5" fmla="*/ 127 h 480"/>
                <a:gd name="T6" fmla="*/ 145437 w 1008"/>
                <a:gd name="T7" fmla="*/ 101 h 480"/>
                <a:gd name="T8" fmla="*/ 145437 w 1008"/>
                <a:gd name="T9" fmla="*/ 255 h 480"/>
                <a:gd name="T10" fmla="*/ 0 w 1008"/>
                <a:gd name="T11" fmla="*/ 255 h 480"/>
                <a:gd name="T12" fmla="*/ 0 w 1008"/>
                <a:gd name="T13" fmla="*/ 229 h 48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008"/>
                <a:gd name="T22" fmla="*/ 0 h 480"/>
                <a:gd name="T23" fmla="*/ 1008 w 1008"/>
                <a:gd name="T24" fmla="*/ 480 h 48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008" h="480">
                  <a:moveTo>
                    <a:pt x="0" y="432"/>
                  </a:moveTo>
                  <a:lnTo>
                    <a:pt x="816" y="0"/>
                  </a:lnTo>
                  <a:lnTo>
                    <a:pt x="960" y="240"/>
                  </a:lnTo>
                  <a:lnTo>
                    <a:pt x="1008" y="192"/>
                  </a:lnTo>
                  <a:lnTo>
                    <a:pt x="1008" y="480"/>
                  </a:lnTo>
                  <a:lnTo>
                    <a:pt x="0" y="480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CC99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63" name="Rectangle 48"/>
            <p:cNvSpPr>
              <a:spLocks noChangeArrowheads="1"/>
            </p:cNvSpPr>
            <p:nvPr/>
          </p:nvSpPr>
          <p:spPr bwMode="auto">
            <a:xfrm>
              <a:off x="1392" y="2640"/>
              <a:ext cx="1584" cy="81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dash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2064" name="Line 53"/>
            <p:cNvSpPr>
              <a:spLocks noChangeShapeType="1"/>
            </p:cNvSpPr>
            <p:nvPr/>
          </p:nvSpPr>
          <p:spPr bwMode="auto">
            <a:xfrm>
              <a:off x="1056" y="2256"/>
              <a:ext cx="0" cy="15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65" name="Line 54"/>
            <p:cNvSpPr>
              <a:spLocks noChangeShapeType="1"/>
            </p:cNvSpPr>
            <p:nvPr/>
          </p:nvSpPr>
          <p:spPr bwMode="auto">
            <a:xfrm>
              <a:off x="624" y="3648"/>
              <a:ext cx="288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aphicFrame>
          <p:nvGraphicFramePr>
            <p:cNvPr id="2050" name="Object 55"/>
            <p:cNvGraphicFramePr>
              <a:graphicFrameLocks noChangeAspect="1"/>
            </p:cNvGraphicFramePr>
            <p:nvPr/>
          </p:nvGraphicFramePr>
          <p:xfrm>
            <a:off x="1120" y="3744"/>
            <a:ext cx="400" cy="2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50" name="Equation" r:id="rId11" imgW="330200" imgH="228600" progId="">
                    <p:embed/>
                  </p:oleObj>
                </mc:Choice>
                <mc:Fallback>
                  <p:oleObj name="Equation" r:id="rId11" imgW="330200" imgH="228600" progId="">
                    <p:embed/>
                    <p:pic>
                      <p:nvPicPr>
                        <p:cNvPr id="0" name="Picture 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20" y="3744"/>
                          <a:ext cx="400" cy="27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1" name="Object 56"/>
            <p:cNvGraphicFramePr>
              <a:graphicFrameLocks noChangeAspect="1"/>
            </p:cNvGraphicFramePr>
            <p:nvPr/>
          </p:nvGraphicFramePr>
          <p:xfrm>
            <a:off x="2704" y="3744"/>
            <a:ext cx="416" cy="2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51" name="Equation" r:id="rId13" imgW="342751" imgH="228501" progId="">
                    <p:embed/>
                  </p:oleObj>
                </mc:Choice>
                <mc:Fallback>
                  <p:oleObj name="Equation" r:id="rId13" imgW="342751" imgH="228501" progId="">
                    <p:embed/>
                    <p:pic>
                      <p:nvPicPr>
                        <p:cNvPr id="0" name="Picture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04" y="3744"/>
                          <a:ext cx="416" cy="27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2" name="Object 57"/>
            <p:cNvGraphicFramePr>
              <a:graphicFrameLocks noChangeAspect="1"/>
            </p:cNvGraphicFramePr>
            <p:nvPr/>
          </p:nvGraphicFramePr>
          <p:xfrm>
            <a:off x="536" y="3216"/>
            <a:ext cx="416" cy="2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52" name="Equation" r:id="rId15" imgW="342751" imgH="228501" progId="">
                    <p:embed/>
                  </p:oleObj>
                </mc:Choice>
                <mc:Fallback>
                  <p:oleObj name="Equation" r:id="rId15" imgW="342751" imgH="228501" progId="">
                    <p:embed/>
                    <p:pic>
                      <p:nvPicPr>
                        <p:cNvPr id="0" name="Picture 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6" y="3216"/>
                          <a:ext cx="416" cy="27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3" name="Object 58"/>
            <p:cNvGraphicFramePr>
              <a:graphicFrameLocks noChangeAspect="1"/>
            </p:cNvGraphicFramePr>
            <p:nvPr/>
          </p:nvGraphicFramePr>
          <p:xfrm>
            <a:off x="568" y="2496"/>
            <a:ext cx="432" cy="2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53" name="Equation" r:id="rId17" imgW="355446" imgH="228501" progId="">
                    <p:embed/>
                  </p:oleObj>
                </mc:Choice>
                <mc:Fallback>
                  <p:oleObj name="Equation" r:id="rId17" imgW="355446" imgH="228501" progId="">
                    <p:embed/>
                    <p:pic>
                      <p:nvPicPr>
                        <p:cNvPr id="0" name="Picture 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8" y="2496"/>
                          <a:ext cx="432" cy="27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66" name="Line 61"/>
            <p:cNvSpPr>
              <a:spLocks noChangeShapeType="1"/>
            </p:cNvSpPr>
            <p:nvPr/>
          </p:nvSpPr>
          <p:spPr bwMode="auto">
            <a:xfrm flipH="1">
              <a:off x="960" y="2640"/>
              <a:ext cx="432" cy="0"/>
            </a:xfrm>
            <a:prstGeom prst="line">
              <a:avLst/>
            </a:prstGeom>
            <a:noFill/>
            <a:ln w="19050">
              <a:solidFill>
                <a:srgbClr val="B2B2B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67" name="Line 62"/>
            <p:cNvSpPr>
              <a:spLocks noChangeShapeType="1"/>
            </p:cNvSpPr>
            <p:nvPr/>
          </p:nvSpPr>
          <p:spPr bwMode="auto">
            <a:xfrm flipH="1">
              <a:off x="960" y="3456"/>
              <a:ext cx="432" cy="0"/>
            </a:xfrm>
            <a:prstGeom prst="line">
              <a:avLst/>
            </a:prstGeom>
            <a:noFill/>
            <a:ln w="19050">
              <a:solidFill>
                <a:srgbClr val="B2B2B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68" name="Line 63"/>
            <p:cNvSpPr>
              <a:spLocks noChangeShapeType="1"/>
            </p:cNvSpPr>
            <p:nvPr/>
          </p:nvSpPr>
          <p:spPr bwMode="auto">
            <a:xfrm>
              <a:off x="1392" y="3456"/>
              <a:ext cx="0" cy="336"/>
            </a:xfrm>
            <a:prstGeom prst="line">
              <a:avLst/>
            </a:prstGeom>
            <a:noFill/>
            <a:ln w="19050">
              <a:solidFill>
                <a:srgbClr val="B2B2B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69" name="Line 64"/>
            <p:cNvSpPr>
              <a:spLocks noChangeShapeType="1"/>
            </p:cNvSpPr>
            <p:nvPr/>
          </p:nvSpPr>
          <p:spPr bwMode="auto">
            <a:xfrm>
              <a:off x="2976" y="3456"/>
              <a:ext cx="0" cy="336"/>
            </a:xfrm>
            <a:prstGeom prst="line">
              <a:avLst/>
            </a:prstGeom>
            <a:noFill/>
            <a:ln w="19050">
              <a:solidFill>
                <a:srgbClr val="B2B2B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70" name="Text Box 66"/>
            <p:cNvSpPr txBox="1">
              <a:spLocks noChangeArrowheads="1"/>
            </p:cNvSpPr>
            <p:nvPr/>
          </p:nvSpPr>
          <p:spPr bwMode="auto">
            <a:xfrm>
              <a:off x="1584" y="2352"/>
              <a:ext cx="120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>
                  <a:cs typeface="Arial" charset="0"/>
                </a:rPr>
                <a:t>Viewport</a:t>
              </a:r>
            </a:p>
          </p:txBody>
        </p: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886B2-F219-4AFC-AB69-24DAD477749D}" type="datetime1">
              <a:rPr lang="en-US" smtClean="0"/>
              <a:t>11/8/2020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 Dudhmale M.N.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E2DFF-3EF2-4C91-BF5F-C16F1E6AE527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457200" y="150004"/>
            <a:ext cx="8258204" cy="902732"/>
          </a:xfrm>
          <a:blipFill>
            <a:blip r:embed="rId2"/>
            <a:tile tx="0" ty="0" sx="100000" sy="100000" flip="none" algn="tl"/>
          </a:blip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 smtClean="0">
                <a:cs typeface="Times New Roman" pitchFamily="18" charset="0"/>
              </a:rPr>
              <a:t>Clipping</a:t>
            </a:r>
            <a:r>
              <a:rPr lang="en-US" b="1" dirty="0" smtClean="0">
                <a:latin typeface="+mn-lt"/>
                <a:cs typeface="Times New Roman" pitchFamily="18" charset="0"/>
              </a:rPr>
              <a:t> 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914400"/>
            <a:ext cx="8534400" cy="5410200"/>
          </a:xfrm>
        </p:spPr>
        <p:txBody>
          <a:bodyPr>
            <a:noAutofit/>
          </a:bodyPr>
          <a:lstStyle/>
          <a:p>
            <a:pPr algn="just" eaLnBrk="1" hangingPunct="1"/>
            <a:r>
              <a:rPr lang="en-US" sz="2800" dirty="0" smtClean="0">
                <a:cs typeface="Times New Roman" pitchFamily="18" charset="0"/>
              </a:rPr>
              <a:t>Clipping refers to the removal of part of a scene.</a:t>
            </a:r>
          </a:p>
          <a:p>
            <a:pPr algn="just" eaLnBrk="1" hangingPunct="1"/>
            <a:r>
              <a:rPr lang="en-GB" sz="2800" dirty="0" smtClean="0"/>
              <a:t>Any procedure which identifies that portion of a picture which is either inside or outside a region is referred to as a </a:t>
            </a:r>
            <a:r>
              <a:rPr lang="en-GB" sz="2800" b="1" dirty="0" smtClean="0"/>
              <a:t>clipping algorithm</a:t>
            </a:r>
            <a:r>
              <a:rPr lang="en-GB" sz="2800" dirty="0" smtClean="0"/>
              <a:t> or </a:t>
            </a:r>
            <a:r>
              <a:rPr lang="en-GB" sz="2800" b="1" dirty="0" smtClean="0"/>
              <a:t>clipping</a:t>
            </a:r>
            <a:r>
              <a:rPr lang="en-GB" sz="2800" dirty="0" smtClean="0"/>
              <a:t>. </a:t>
            </a:r>
          </a:p>
          <a:p>
            <a:pPr algn="just" eaLnBrk="1" hangingPunct="1"/>
            <a:r>
              <a:rPr lang="en-GB" sz="2800" dirty="0" smtClean="0"/>
              <a:t>The region against which an object is to be clipped is called </a:t>
            </a:r>
            <a:r>
              <a:rPr lang="en-GB" sz="2800" b="1" dirty="0" smtClean="0"/>
              <a:t>clipping window. </a:t>
            </a:r>
            <a:r>
              <a:rPr lang="en-US" sz="2800" dirty="0" smtClean="0">
                <a:cs typeface="Times New Roman" pitchFamily="18" charset="0"/>
              </a:rPr>
              <a:t>Usually it is rectangular in shape.</a:t>
            </a:r>
            <a:endParaRPr lang="en-US" sz="2800" b="1" dirty="0" smtClean="0">
              <a:cs typeface="Times New Roman" pitchFamily="18" charset="0"/>
            </a:endParaRPr>
          </a:p>
          <a:p>
            <a:pPr algn="just" eaLnBrk="1" hangingPunct="1"/>
            <a:r>
              <a:rPr lang="en-US" sz="2800" b="1" dirty="0" smtClean="0">
                <a:cs typeface="Times New Roman" pitchFamily="18" charset="0"/>
              </a:rPr>
              <a:t>Window :</a:t>
            </a:r>
            <a:r>
              <a:rPr lang="en-US" sz="2800" dirty="0" smtClean="0">
                <a:cs typeface="Times New Roman" pitchFamily="18" charset="0"/>
              </a:rPr>
              <a:t> it is the selected area of the picture. </a:t>
            </a:r>
            <a:endParaRPr lang="mr-IN" sz="2800" dirty="0" smtClean="0">
              <a:cs typeface="Times New Roman" pitchFamily="18" charset="0"/>
            </a:endParaRPr>
          </a:p>
          <a:p>
            <a:pPr algn="just" eaLnBrk="1" hangingPunct="1"/>
            <a:r>
              <a:rPr lang="mr-IN" sz="2800" b="1" dirty="0" smtClean="0">
                <a:solidFill>
                  <a:srgbClr val="FF0000"/>
                </a:solidFill>
                <a:cs typeface="Times New Roman" pitchFamily="18" charset="0"/>
              </a:rPr>
              <a:t>Clipping Primitives</a:t>
            </a:r>
            <a:r>
              <a:rPr lang="en-US" sz="2800" b="1" dirty="0">
                <a:solidFill>
                  <a:srgbClr val="FF0000"/>
                </a:solidFill>
                <a:cs typeface="Times New Roman" pitchFamily="18" charset="0"/>
              </a:rPr>
              <a:t>:</a:t>
            </a:r>
            <a:endParaRPr lang="en-US" b="1" dirty="0" smtClean="0">
              <a:solidFill>
                <a:srgbClr val="FF0000"/>
              </a:solidFill>
            </a:endParaRPr>
          </a:p>
          <a:p>
            <a:pPr lvl="1" eaLnBrk="1" hangingPunct="1">
              <a:buFont typeface="Wingdings" pitchFamily="2" charset="2"/>
              <a:buChar char="ü"/>
            </a:pPr>
            <a:r>
              <a:rPr lang="en-US" dirty="0" smtClean="0"/>
              <a:t>line clipping </a:t>
            </a:r>
          </a:p>
          <a:p>
            <a:pPr lvl="1" eaLnBrk="1" hangingPunct="1">
              <a:buFont typeface="Wingdings" pitchFamily="2" charset="2"/>
              <a:buChar char="ü"/>
            </a:pPr>
            <a:r>
              <a:rPr lang="en-US" dirty="0" smtClean="0"/>
              <a:t>polygon clipping </a:t>
            </a:r>
          </a:p>
          <a:p>
            <a:pPr algn="just" eaLnBrk="1" hangingPunct="1"/>
            <a:endParaRPr lang="en-US" sz="4000" dirty="0" smtClean="0">
              <a:cs typeface="Times New Roman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065C4-DD6F-4E22-B54C-98329DBDD38A}" type="datetime1">
              <a:rPr lang="en-US" smtClean="0"/>
              <a:t>11/8/2020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 Dudhmale M.N.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E2DFF-3EF2-4C91-BF5F-C16F1E6AE527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94" y="228600"/>
            <a:ext cx="8622406" cy="1054100"/>
          </a:xfrm>
          <a:blipFill>
            <a:blip r:embed="rId2"/>
            <a:tile tx="0" ty="0" sx="100000" sy="100000" flip="none" algn="tl"/>
          </a:blip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>
              <a:defRPr/>
            </a:pPr>
            <a:r>
              <a:rPr lang="en-GB" b="1" dirty="0" smtClean="0"/>
              <a:t>Point Clipping</a:t>
            </a:r>
            <a:endParaRPr lang="en-GB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381000" y="1371600"/>
          <a:ext cx="3581400" cy="2209800"/>
        </p:xfrm>
        <a:graphic>
          <a:graphicData uri="http://schemas.openxmlformats.org/drawingml/2006/table">
            <a:tbl>
              <a:tblPr/>
              <a:tblGrid>
                <a:gridCol w="3581400"/>
              </a:tblGrid>
              <a:tr h="2209800">
                <a:tc>
                  <a:txBody>
                    <a:bodyPr/>
                    <a:lstStyle/>
                    <a:p>
                      <a:r>
                        <a:rPr lang="en-GB" sz="2000" dirty="0"/>
                        <a:t>Display P = (x, y) if</a:t>
                      </a:r>
                    </a:p>
                    <a:p>
                      <a:pPr>
                        <a:buFont typeface="Arial"/>
                        <a:buNone/>
                      </a:pPr>
                      <a:endParaRPr lang="en-GB" sz="2000" dirty="0" smtClean="0"/>
                    </a:p>
                    <a:p>
                      <a:pPr>
                        <a:buFont typeface="Arial"/>
                        <a:buNone/>
                      </a:pPr>
                      <a:r>
                        <a:rPr lang="en-GB" sz="2000" dirty="0" err="1" smtClean="0"/>
                        <a:t>xw</a:t>
                      </a:r>
                      <a:r>
                        <a:rPr lang="en-GB" sz="2000" baseline="-25000" dirty="0" err="1" smtClean="0"/>
                        <a:t>min</a:t>
                      </a:r>
                      <a:r>
                        <a:rPr lang="en-GB" sz="2000" dirty="0"/>
                        <a:t> &lt;= x </a:t>
                      </a:r>
                      <a:r>
                        <a:rPr lang="en-GB" sz="2000" dirty="0" smtClean="0"/>
                        <a:t> &lt; =  </a:t>
                      </a:r>
                      <a:r>
                        <a:rPr lang="en-GB" sz="2000" dirty="0" err="1" smtClean="0"/>
                        <a:t>xw</a:t>
                      </a:r>
                      <a:r>
                        <a:rPr lang="en-GB" sz="2000" baseline="-25000" dirty="0" err="1" smtClean="0"/>
                        <a:t>max</a:t>
                      </a:r>
                      <a:endParaRPr lang="en-GB" sz="2000" dirty="0"/>
                    </a:p>
                    <a:p>
                      <a:pPr>
                        <a:buFont typeface="Arial"/>
                        <a:buNone/>
                      </a:pPr>
                      <a:endParaRPr lang="en-GB" sz="2000" dirty="0" smtClean="0"/>
                    </a:p>
                    <a:p>
                      <a:pPr>
                        <a:buFont typeface="Arial"/>
                        <a:buNone/>
                      </a:pPr>
                      <a:r>
                        <a:rPr lang="en-GB" sz="2000" dirty="0" err="1" smtClean="0"/>
                        <a:t>yw</a:t>
                      </a:r>
                      <a:r>
                        <a:rPr lang="en-GB" sz="2000" baseline="-25000" dirty="0" err="1" smtClean="0"/>
                        <a:t>min</a:t>
                      </a:r>
                      <a:r>
                        <a:rPr lang="en-GB" sz="2000" dirty="0"/>
                        <a:t> </a:t>
                      </a:r>
                      <a:r>
                        <a:rPr lang="en-GB" sz="2000" dirty="0" smtClean="0"/>
                        <a:t>&lt; = </a:t>
                      </a:r>
                      <a:r>
                        <a:rPr lang="en-GB" sz="2000" dirty="0"/>
                        <a:t>y &lt;= </a:t>
                      </a:r>
                      <a:r>
                        <a:rPr lang="en-GB" sz="2000" dirty="0" err="1"/>
                        <a:t>yw</a:t>
                      </a:r>
                      <a:r>
                        <a:rPr lang="en-GB" sz="2000" baseline="-25000" dirty="0" err="1"/>
                        <a:t>max</a:t>
                      </a:r>
                      <a:endParaRPr lang="en-GB" sz="20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14341" name="Picture 1" descr="http://www.csee.umbc.edu/~rheingan/435/pages/res/clip/clip2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45817" y="1419225"/>
            <a:ext cx="38100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2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87321" y="3340100"/>
            <a:ext cx="3581400" cy="351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9979B-3001-4A6D-876D-9B7F3F9A509E}" type="datetime1">
              <a:rPr lang="en-US" smtClean="0"/>
              <a:t>11/8/2020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 Dudhmale M.N.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E2DFF-3EF2-4C91-BF5F-C16F1E6AE527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blipFill>
            <a:blip r:embed="rId3"/>
            <a:tile tx="0" ty="0" sx="100000" sy="100000" flip="none" algn="tl"/>
          </a:blipFill>
          <a:ln>
            <a:solidFill>
              <a:schemeClr val="tx1"/>
            </a:solidFill>
          </a:ln>
        </p:spPr>
        <p:txBody>
          <a:bodyPr/>
          <a:lstStyle/>
          <a:p>
            <a:pPr eaLnBrk="1" hangingPunct="1"/>
            <a:r>
              <a:rPr lang="en-IE" altLang="ar-EG" b="1" dirty="0" smtClean="0"/>
              <a:t>Point Clipping</a:t>
            </a:r>
            <a:endParaRPr lang="en-US" altLang="ar-EG" b="1" dirty="0" smtClean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33500"/>
            <a:ext cx="8229600" cy="1801813"/>
          </a:xfrm>
          <a:noFill/>
        </p:spPr>
        <p:txBody>
          <a:bodyPr>
            <a:normAutofit/>
          </a:bodyPr>
          <a:lstStyle/>
          <a:p>
            <a:pPr marL="0" indent="0" eaLnBrk="1" hangingPunct="1">
              <a:buFontTx/>
              <a:buNone/>
            </a:pPr>
            <a:r>
              <a:rPr lang="en-IE" altLang="ar-EG" sz="2800" dirty="0" smtClean="0"/>
              <a:t>Easy - a point (</a:t>
            </a:r>
            <a:r>
              <a:rPr lang="en-IE" altLang="ar-EG" sz="2800" i="1" dirty="0" smtClean="0">
                <a:latin typeface="Times New Roman" pitchFamily="18" charset="0"/>
              </a:rPr>
              <a:t>x, y</a:t>
            </a:r>
            <a:r>
              <a:rPr lang="en-IE" altLang="ar-EG" sz="2800" dirty="0" smtClean="0"/>
              <a:t>) is not clipped if:</a:t>
            </a:r>
          </a:p>
          <a:p>
            <a:pPr marL="0" indent="0" eaLnBrk="1" hangingPunct="1">
              <a:buFontTx/>
              <a:buNone/>
            </a:pPr>
            <a:r>
              <a:rPr lang="en-IE" altLang="ar-EG" sz="2800" i="1" dirty="0" smtClean="0">
                <a:latin typeface="Times New Roman" pitchFamily="18" charset="0"/>
              </a:rPr>
              <a:t>	</a:t>
            </a:r>
            <a:r>
              <a:rPr lang="en-IE" altLang="ar-EG" sz="2800" i="1" dirty="0" err="1" smtClean="0">
                <a:latin typeface="Times New Roman" pitchFamily="18" charset="0"/>
              </a:rPr>
              <a:t>wx</a:t>
            </a:r>
            <a:r>
              <a:rPr lang="en-IE" altLang="ar-EG" sz="2800" i="1" baseline="-25000" dirty="0" err="1" smtClean="0">
                <a:latin typeface="Times New Roman" pitchFamily="18" charset="0"/>
              </a:rPr>
              <a:t>min</a:t>
            </a:r>
            <a:r>
              <a:rPr lang="en-IE" altLang="ar-EG" sz="2800" i="1" baseline="-25000" dirty="0" smtClean="0">
                <a:latin typeface="Times New Roman" pitchFamily="18" charset="0"/>
              </a:rPr>
              <a:t> </a:t>
            </a:r>
            <a:r>
              <a:rPr lang="en-IE" altLang="ar-EG" sz="2800" i="1" dirty="0" smtClean="0">
                <a:latin typeface="Times New Roman" pitchFamily="18" charset="0"/>
                <a:cs typeface="Arial" charset="0"/>
              </a:rPr>
              <a:t>≤ x ≤ </a:t>
            </a:r>
            <a:r>
              <a:rPr lang="en-IE" altLang="ar-EG" sz="2800" i="1" dirty="0" err="1" smtClean="0">
                <a:latin typeface="Times New Roman" pitchFamily="18" charset="0"/>
              </a:rPr>
              <a:t>wx</a:t>
            </a:r>
            <a:r>
              <a:rPr lang="en-IE" altLang="ar-EG" sz="2800" i="1" baseline="-25000" dirty="0" err="1" smtClean="0">
                <a:latin typeface="Times New Roman" pitchFamily="18" charset="0"/>
              </a:rPr>
              <a:t>max</a:t>
            </a:r>
            <a:r>
              <a:rPr lang="en-IE" altLang="ar-EG" sz="2800" dirty="0" smtClean="0"/>
              <a:t> AND </a:t>
            </a:r>
            <a:r>
              <a:rPr lang="en-IE" altLang="ar-EG" sz="2800" i="1" dirty="0" err="1" smtClean="0">
                <a:latin typeface="Times New Roman" pitchFamily="18" charset="0"/>
              </a:rPr>
              <a:t>wy</a:t>
            </a:r>
            <a:r>
              <a:rPr lang="en-IE" altLang="ar-EG" sz="2800" i="1" baseline="-25000" dirty="0" err="1" smtClean="0">
                <a:latin typeface="Times New Roman" pitchFamily="18" charset="0"/>
              </a:rPr>
              <a:t>min</a:t>
            </a:r>
            <a:r>
              <a:rPr lang="en-IE" altLang="ar-EG" sz="2800" i="1" baseline="-25000" dirty="0" smtClean="0">
                <a:latin typeface="Times New Roman" pitchFamily="18" charset="0"/>
              </a:rPr>
              <a:t> </a:t>
            </a:r>
            <a:r>
              <a:rPr lang="en-IE" altLang="ar-EG" sz="2800" i="1" dirty="0" smtClean="0">
                <a:latin typeface="Times New Roman" pitchFamily="18" charset="0"/>
                <a:cs typeface="Arial" charset="0"/>
              </a:rPr>
              <a:t>≤ y ≤ </a:t>
            </a:r>
            <a:r>
              <a:rPr lang="en-IE" altLang="ar-EG" sz="2800" i="1" dirty="0" err="1" smtClean="0">
                <a:latin typeface="Times New Roman" pitchFamily="18" charset="0"/>
              </a:rPr>
              <a:t>wy</a:t>
            </a:r>
            <a:r>
              <a:rPr lang="en-IE" altLang="ar-EG" sz="2800" i="1" baseline="-25000" dirty="0" err="1" smtClean="0">
                <a:latin typeface="Times New Roman" pitchFamily="18" charset="0"/>
              </a:rPr>
              <a:t>max</a:t>
            </a:r>
            <a:endParaRPr lang="en-IE" altLang="ar-EG" sz="2800" i="1" baseline="-25000" dirty="0" smtClean="0">
              <a:latin typeface="Times New Roman" pitchFamily="18" charset="0"/>
            </a:endParaRPr>
          </a:p>
          <a:p>
            <a:pPr marL="0" indent="0" eaLnBrk="1" hangingPunct="1">
              <a:buFontTx/>
              <a:buNone/>
            </a:pPr>
            <a:r>
              <a:rPr lang="en-IE" altLang="ar-EG" sz="2800" dirty="0" smtClean="0">
                <a:latin typeface="Times New Roman" pitchFamily="18" charset="0"/>
              </a:rPr>
              <a:t>otherwise it is clipped</a:t>
            </a:r>
          </a:p>
        </p:txBody>
      </p:sp>
      <p:sp>
        <p:nvSpPr>
          <p:cNvPr id="18436" name="Line 42"/>
          <p:cNvSpPr>
            <a:spLocks noChangeShapeType="1"/>
          </p:cNvSpPr>
          <p:nvPr/>
        </p:nvSpPr>
        <p:spPr bwMode="auto">
          <a:xfrm flipH="1">
            <a:off x="2728913" y="4233863"/>
            <a:ext cx="4022725" cy="0"/>
          </a:xfrm>
          <a:prstGeom prst="line">
            <a:avLst/>
          </a:prstGeom>
          <a:noFill/>
          <a:ln w="9525">
            <a:solidFill>
              <a:srgbClr val="3366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37" name="Line 5"/>
          <p:cNvSpPr>
            <a:spLocks noChangeShapeType="1"/>
          </p:cNvSpPr>
          <p:nvPr/>
        </p:nvSpPr>
        <p:spPr bwMode="auto">
          <a:xfrm>
            <a:off x="2162175" y="6334125"/>
            <a:ext cx="45386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438" name="Line 6"/>
          <p:cNvSpPr>
            <a:spLocks noChangeShapeType="1"/>
          </p:cNvSpPr>
          <p:nvPr/>
        </p:nvSpPr>
        <p:spPr bwMode="auto">
          <a:xfrm flipV="1">
            <a:off x="2624138" y="3308350"/>
            <a:ext cx="0" cy="3354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439" name="Rectangle 7"/>
          <p:cNvSpPr>
            <a:spLocks noChangeArrowheads="1"/>
          </p:cNvSpPr>
          <p:nvPr/>
        </p:nvSpPr>
        <p:spPr bwMode="auto">
          <a:xfrm>
            <a:off x="3605213" y="4230688"/>
            <a:ext cx="1978025" cy="1319212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ar-EG" altLang="ar-EG"/>
          </a:p>
        </p:txBody>
      </p:sp>
      <p:sp>
        <p:nvSpPr>
          <p:cNvPr id="18440" name="Line 8"/>
          <p:cNvSpPr>
            <a:spLocks noChangeShapeType="1"/>
          </p:cNvSpPr>
          <p:nvPr/>
        </p:nvSpPr>
        <p:spPr bwMode="auto">
          <a:xfrm flipH="1">
            <a:off x="2517775" y="4229100"/>
            <a:ext cx="1968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41" name="Line 9"/>
          <p:cNvSpPr>
            <a:spLocks noChangeShapeType="1"/>
          </p:cNvSpPr>
          <p:nvPr/>
        </p:nvSpPr>
        <p:spPr bwMode="auto">
          <a:xfrm flipH="1">
            <a:off x="2517775" y="5564188"/>
            <a:ext cx="1968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42" name="Line 10"/>
          <p:cNvSpPr>
            <a:spLocks noChangeShapeType="1"/>
          </p:cNvSpPr>
          <p:nvPr/>
        </p:nvSpPr>
        <p:spPr bwMode="auto">
          <a:xfrm>
            <a:off x="3611563" y="6240463"/>
            <a:ext cx="0" cy="200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43" name="Line 11"/>
          <p:cNvSpPr>
            <a:spLocks noChangeShapeType="1"/>
          </p:cNvSpPr>
          <p:nvPr/>
        </p:nvSpPr>
        <p:spPr bwMode="auto">
          <a:xfrm>
            <a:off x="5581650" y="6240463"/>
            <a:ext cx="0" cy="200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44" name="Text Box 12"/>
          <p:cNvSpPr txBox="1">
            <a:spLocks noChangeArrowheads="1"/>
          </p:cNvSpPr>
          <p:nvPr/>
        </p:nvSpPr>
        <p:spPr bwMode="auto">
          <a:xfrm>
            <a:off x="1951038" y="4003675"/>
            <a:ext cx="7508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IE" altLang="ar-EG"/>
              <a:t>wy</a:t>
            </a:r>
            <a:r>
              <a:rPr lang="en-IE" altLang="ar-EG" baseline="-25000"/>
              <a:t>max</a:t>
            </a:r>
            <a:endParaRPr lang="en-US" altLang="ar-EG"/>
          </a:p>
        </p:txBody>
      </p:sp>
      <p:sp>
        <p:nvSpPr>
          <p:cNvPr id="18445" name="Text Box 13"/>
          <p:cNvSpPr txBox="1">
            <a:spLocks noChangeArrowheads="1"/>
          </p:cNvSpPr>
          <p:nvPr/>
        </p:nvSpPr>
        <p:spPr bwMode="auto">
          <a:xfrm>
            <a:off x="1951038" y="5353050"/>
            <a:ext cx="7080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IE" altLang="ar-EG"/>
              <a:t>wy</a:t>
            </a:r>
            <a:r>
              <a:rPr lang="en-IE" altLang="ar-EG" baseline="-25000"/>
              <a:t>min</a:t>
            </a:r>
            <a:endParaRPr lang="en-US" altLang="ar-EG"/>
          </a:p>
        </p:txBody>
      </p:sp>
      <p:sp>
        <p:nvSpPr>
          <p:cNvPr id="18446" name="Text Box 14"/>
          <p:cNvSpPr txBox="1">
            <a:spLocks noChangeArrowheads="1"/>
          </p:cNvSpPr>
          <p:nvPr/>
        </p:nvSpPr>
        <p:spPr bwMode="auto">
          <a:xfrm>
            <a:off x="3281363" y="6330950"/>
            <a:ext cx="7080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IE" altLang="ar-EG"/>
              <a:t>wx</a:t>
            </a:r>
            <a:r>
              <a:rPr lang="en-IE" altLang="ar-EG" baseline="-25000"/>
              <a:t>min</a:t>
            </a:r>
            <a:endParaRPr lang="en-US" altLang="ar-EG"/>
          </a:p>
        </p:txBody>
      </p:sp>
      <p:sp>
        <p:nvSpPr>
          <p:cNvPr id="18447" name="Text Box 15"/>
          <p:cNvSpPr txBox="1">
            <a:spLocks noChangeArrowheads="1"/>
          </p:cNvSpPr>
          <p:nvPr/>
        </p:nvSpPr>
        <p:spPr bwMode="auto">
          <a:xfrm>
            <a:off x="5253038" y="6332538"/>
            <a:ext cx="75088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IE" altLang="ar-EG"/>
              <a:t>wx</a:t>
            </a:r>
            <a:r>
              <a:rPr lang="en-IE" altLang="ar-EG" baseline="-25000"/>
              <a:t>max</a:t>
            </a:r>
            <a:endParaRPr lang="en-US" altLang="ar-EG"/>
          </a:p>
        </p:txBody>
      </p:sp>
      <p:sp>
        <p:nvSpPr>
          <p:cNvPr id="18448" name="Text Box 20"/>
          <p:cNvSpPr txBox="1">
            <a:spLocks noChangeArrowheads="1"/>
          </p:cNvSpPr>
          <p:nvPr/>
        </p:nvSpPr>
        <p:spPr bwMode="auto">
          <a:xfrm>
            <a:off x="4070350" y="3840163"/>
            <a:ext cx="9969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IE" altLang="ar-EG"/>
              <a:t>Window</a:t>
            </a:r>
            <a:endParaRPr lang="en-US" altLang="ar-EG"/>
          </a:p>
        </p:txBody>
      </p:sp>
      <p:sp>
        <p:nvSpPr>
          <p:cNvPr id="18449" name="Oval 21"/>
          <p:cNvSpPr>
            <a:spLocks noChangeArrowheads="1"/>
          </p:cNvSpPr>
          <p:nvPr/>
        </p:nvSpPr>
        <p:spPr bwMode="auto">
          <a:xfrm>
            <a:off x="5056188" y="462915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ar-EG" altLang="ar-EG"/>
          </a:p>
        </p:txBody>
      </p:sp>
      <p:sp>
        <p:nvSpPr>
          <p:cNvPr id="18450" name="Oval 22"/>
          <p:cNvSpPr>
            <a:spLocks noChangeArrowheads="1"/>
          </p:cNvSpPr>
          <p:nvPr/>
        </p:nvSpPr>
        <p:spPr bwMode="auto">
          <a:xfrm>
            <a:off x="5911850" y="4038600"/>
            <a:ext cx="74613" cy="74613"/>
          </a:xfrm>
          <a:prstGeom prst="ellipse">
            <a:avLst/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ar-EG" altLang="ar-EG"/>
          </a:p>
        </p:txBody>
      </p:sp>
      <p:sp>
        <p:nvSpPr>
          <p:cNvPr id="18451" name="Text Box 27"/>
          <p:cNvSpPr txBox="1">
            <a:spLocks noChangeArrowheads="1"/>
          </p:cNvSpPr>
          <p:nvPr/>
        </p:nvSpPr>
        <p:spPr bwMode="auto">
          <a:xfrm>
            <a:off x="5065713" y="4533900"/>
            <a:ext cx="3667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IE" altLang="ar-EG" sz="1400" b="1"/>
              <a:t>P</a:t>
            </a:r>
            <a:r>
              <a:rPr lang="en-IE" altLang="ar-EG" sz="1400" b="1" baseline="-25000"/>
              <a:t>1</a:t>
            </a:r>
            <a:endParaRPr lang="en-US" altLang="ar-EG" sz="1400" b="1"/>
          </a:p>
        </p:txBody>
      </p:sp>
      <p:sp>
        <p:nvSpPr>
          <p:cNvPr id="18452" name="Text Box 28"/>
          <p:cNvSpPr txBox="1">
            <a:spLocks noChangeArrowheads="1"/>
          </p:cNvSpPr>
          <p:nvPr/>
        </p:nvSpPr>
        <p:spPr bwMode="auto">
          <a:xfrm>
            <a:off x="5962650" y="3935413"/>
            <a:ext cx="3667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IE" altLang="ar-EG" sz="1400" b="1"/>
              <a:t>P</a:t>
            </a:r>
            <a:r>
              <a:rPr lang="en-IE" altLang="ar-EG" sz="1400" b="1" baseline="-25000"/>
              <a:t>2</a:t>
            </a:r>
            <a:endParaRPr lang="en-US" altLang="ar-EG" sz="1400" b="1"/>
          </a:p>
        </p:txBody>
      </p:sp>
      <p:sp>
        <p:nvSpPr>
          <p:cNvPr id="18453" name="Text Box 31"/>
          <p:cNvSpPr txBox="1">
            <a:spLocks noChangeArrowheads="1"/>
          </p:cNvSpPr>
          <p:nvPr/>
        </p:nvSpPr>
        <p:spPr bwMode="auto">
          <a:xfrm>
            <a:off x="3802063" y="4411663"/>
            <a:ext cx="3667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IE" altLang="ar-EG" sz="1400" b="1"/>
              <a:t>P</a:t>
            </a:r>
            <a:r>
              <a:rPr lang="en-IE" altLang="ar-EG" sz="1400" b="1" baseline="-25000"/>
              <a:t>5</a:t>
            </a:r>
            <a:endParaRPr lang="en-US" altLang="ar-EG" sz="1400" b="1"/>
          </a:p>
        </p:txBody>
      </p:sp>
      <p:sp>
        <p:nvSpPr>
          <p:cNvPr id="18454" name="Text Box 32"/>
          <p:cNvSpPr txBox="1">
            <a:spLocks noChangeArrowheads="1"/>
          </p:cNvSpPr>
          <p:nvPr/>
        </p:nvSpPr>
        <p:spPr bwMode="auto">
          <a:xfrm>
            <a:off x="2886075" y="4667250"/>
            <a:ext cx="3667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IE" altLang="ar-EG" sz="1400" b="1"/>
              <a:t>P</a:t>
            </a:r>
            <a:r>
              <a:rPr lang="en-IE" altLang="ar-EG" sz="1400" b="1" baseline="-25000"/>
              <a:t>7</a:t>
            </a:r>
            <a:endParaRPr lang="en-US" altLang="ar-EG" sz="1400" b="1"/>
          </a:p>
        </p:txBody>
      </p:sp>
      <p:sp>
        <p:nvSpPr>
          <p:cNvPr id="18455" name="Text Box 33"/>
          <p:cNvSpPr txBox="1">
            <a:spLocks noChangeArrowheads="1"/>
          </p:cNvSpPr>
          <p:nvPr/>
        </p:nvSpPr>
        <p:spPr bwMode="auto">
          <a:xfrm>
            <a:off x="4662488" y="5797550"/>
            <a:ext cx="4302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IE" altLang="ar-EG" sz="1400" b="1"/>
              <a:t>P</a:t>
            </a:r>
            <a:r>
              <a:rPr lang="en-IE" altLang="ar-EG" sz="1400" b="1" baseline="-25000"/>
              <a:t>10</a:t>
            </a:r>
            <a:endParaRPr lang="en-US" altLang="ar-EG" sz="1400" b="1"/>
          </a:p>
        </p:txBody>
      </p:sp>
      <p:sp>
        <p:nvSpPr>
          <p:cNvPr id="18456" name="Text Box 34"/>
          <p:cNvSpPr txBox="1">
            <a:spLocks noChangeArrowheads="1"/>
          </p:cNvSpPr>
          <p:nvPr/>
        </p:nvSpPr>
        <p:spPr bwMode="auto">
          <a:xfrm>
            <a:off x="4197350" y="5135563"/>
            <a:ext cx="3667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IE" altLang="ar-EG" sz="1400" b="1"/>
              <a:t>P</a:t>
            </a:r>
            <a:r>
              <a:rPr lang="en-IE" altLang="ar-EG" sz="1400" b="1" baseline="-25000"/>
              <a:t>9</a:t>
            </a:r>
            <a:endParaRPr lang="en-US" altLang="ar-EG" sz="1400" b="1"/>
          </a:p>
        </p:txBody>
      </p:sp>
      <p:sp>
        <p:nvSpPr>
          <p:cNvPr id="18457" name="Text Box 35"/>
          <p:cNvSpPr txBox="1">
            <a:spLocks noChangeArrowheads="1"/>
          </p:cNvSpPr>
          <p:nvPr/>
        </p:nvSpPr>
        <p:spPr bwMode="auto">
          <a:xfrm>
            <a:off x="4291013" y="3387725"/>
            <a:ext cx="3667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IE" altLang="ar-EG" sz="1400" b="1"/>
              <a:t>P</a:t>
            </a:r>
            <a:r>
              <a:rPr lang="en-IE" altLang="ar-EG" sz="1400" b="1" baseline="-25000"/>
              <a:t>4</a:t>
            </a:r>
            <a:endParaRPr lang="en-US" altLang="ar-EG" sz="1400" b="1"/>
          </a:p>
        </p:txBody>
      </p:sp>
      <p:sp>
        <p:nvSpPr>
          <p:cNvPr id="18458" name="Text Box 36"/>
          <p:cNvSpPr txBox="1">
            <a:spLocks noChangeArrowheads="1"/>
          </p:cNvSpPr>
          <p:nvPr/>
        </p:nvSpPr>
        <p:spPr bwMode="auto">
          <a:xfrm>
            <a:off x="5962650" y="5221288"/>
            <a:ext cx="3667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IE" altLang="ar-EG" sz="1400" b="1"/>
              <a:t>P</a:t>
            </a:r>
            <a:r>
              <a:rPr lang="en-IE" altLang="ar-EG" sz="1400" b="1" baseline="-25000"/>
              <a:t>8</a:t>
            </a:r>
            <a:endParaRPr lang="en-US" altLang="ar-EG" sz="1400" b="1"/>
          </a:p>
        </p:txBody>
      </p:sp>
      <p:sp>
        <p:nvSpPr>
          <p:cNvPr id="16422" name="Oval 38"/>
          <p:cNvSpPr>
            <a:spLocks noChangeArrowheads="1"/>
          </p:cNvSpPr>
          <p:nvPr/>
        </p:nvSpPr>
        <p:spPr bwMode="auto">
          <a:xfrm>
            <a:off x="5832475" y="3840163"/>
            <a:ext cx="481013" cy="482600"/>
          </a:xfrm>
          <a:prstGeom prst="ellipse">
            <a:avLst/>
          </a:prstGeom>
          <a:noFill/>
          <a:ln w="317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ar-EG" altLang="ar-EG"/>
          </a:p>
        </p:txBody>
      </p:sp>
      <p:sp>
        <p:nvSpPr>
          <p:cNvPr id="16423" name="Text Box 39"/>
          <p:cNvSpPr txBox="1">
            <a:spLocks noChangeArrowheads="1"/>
          </p:cNvSpPr>
          <p:nvPr/>
        </p:nvSpPr>
        <p:spPr bwMode="auto">
          <a:xfrm>
            <a:off x="5756275" y="3590925"/>
            <a:ext cx="6969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IE" altLang="ar-EG" sz="1200">
                <a:solidFill>
                  <a:srgbClr val="FF0000"/>
                </a:solidFill>
              </a:rPr>
              <a:t>Clipped</a:t>
            </a:r>
            <a:endParaRPr lang="en-US" altLang="ar-EG" sz="1200">
              <a:solidFill>
                <a:srgbClr val="FF0000"/>
              </a:solidFill>
            </a:endParaRPr>
          </a:p>
        </p:txBody>
      </p:sp>
      <p:sp>
        <p:nvSpPr>
          <p:cNvPr id="16425" name="Text Box 41"/>
          <p:cNvSpPr txBox="1">
            <a:spLocks noChangeArrowheads="1"/>
          </p:cNvSpPr>
          <p:nvPr/>
        </p:nvSpPr>
        <p:spPr bwMode="auto">
          <a:xfrm>
            <a:off x="3602038" y="4740275"/>
            <a:ext cx="19431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en-IE" altLang="ar-EG" sz="1200">
                <a:solidFill>
                  <a:srgbClr val="FF0000"/>
                </a:solidFill>
              </a:rPr>
              <a:t>Points Within the Window are Not Clipped</a:t>
            </a:r>
            <a:endParaRPr lang="en-US" altLang="ar-EG" sz="1200">
              <a:solidFill>
                <a:srgbClr val="FF0000"/>
              </a:solidFill>
            </a:endParaRPr>
          </a:p>
        </p:txBody>
      </p:sp>
      <p:sp>
        <p:nvSpPr>
          <p:cNvPr id="18462" name="Line 43"/>
          <p:cNvSpPr>
            <a:spLocks noChangeShapeType="1"/>
          </p:cNvSpPr>
          <p:nvPr/>
        </p:nvSpPr>
        <p:spPr bwMode="auto">
          <a:xfrm flipH="1">
            <a:off x="2740025" y="5562600"/>
            <a:ext cx="4021138" cy="0"/>
          </a:xfrm>
          <a:prstGeom prst="line">
            <a:avLst/>
          </a:prstGeom>
          <a:noFill/>
          <a:ln w="9525">
            <a:solidFill>
              <a:srgbClr val="3366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63" name="Line 44"/>
          <p:cNvSpPr>
            <a:spLocks noChangeShapeType="1"/>
          </p:cNvSpPr>
          <p:nvPr/>
        </p:nvSpPr>
        <p:spPr bwMode="auto">
          <a:xfrm rot="16200000" flipH="1">
            <a:off x="2152650" y="4770438"/>
            <a:ext cx="2914650" cy="0"/>
          </a:xfrm>
          <a:prstGeom prst="line">
            <a:avLst/>
          </a:prstGeom>
          <a:noFill/>
          <a:ln w="9525">
            <a:solidFill>
              <a:srgbClr val="3366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64" name="Line 45"/>
          <p:cNvSpPr>
            <a:spLocks noChangeShapeType="1"/>
          </p:cNvSpPr>
          <p:nvPr/>
        </p:nvSpPr>
        <p:spPr bwMode="auto">
          <a:xfrm rot="16200000" flipH="1">
            <a:off x="4124325" y="4749800"/>
            <a:ext cx="2914650" cy="0"/>
          </a:xfrm>
          <a:prstGeom prst="line">
            <a:avLst/>
          </a:prstGeom>
          <a:noFill/>
          <a:ln w="9525">
            <a:solidFill>
              <a:srgbClr val="3366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65" name="Oval 47"/>
          <p:cNvSpPr>
            <a:spLocks noChangeArrowheads="1"/>
          </p:cNvSpPr>
          <p:nvPr/>
        </p:nvSpPr>
        <p:spPr bwMode="auto">
          <a:xfrm>
            <a:off x="3773488" y="4505325"/>
            <a:ext cx="74612" cy="76200"/>
          </a:xfrm>
          <a:prstGeom prst="ellipse">
            <a:avLst/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ar-EG" altLang="ar-EG"/>
          </a:p>
        </p:txBody>
      </p:sp>
      <p:sp>
        <p:nvSpPr>
          <p:cNvPr id="18466" name="Oval 48"/>
          <p:cNvSpPr>
            <a:spLocks noChangeArrowheads="1"/>
          </p:cNvSpPr>
          <p:nvPr/>
        </p:nvSpPr>
        <p:spPr bwMode="auto">
          <a:xfrm>
            <a:off x="4181475" y="5229225"/>
            <a:ext cx="76200" cy="76200"/>
          </a:xfrm>
          <a:prstGeom prst="ellipse">
            <a:avLst/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ar-EG" altLang="ar-EG"/>
          </a:p>
        </p:txBody>
      </p:sp>
      <p:sp>
        <p:nvSpPr>
          <p:cNvPr id="18467" name="Oval 49"/>
          <p:cNvSpPr>
            <a:spLocks noChangeArrowheads="1"/>
          </p:cNvSpPr>
          <p:nvPr/>
        </p:nvSpPr>
        <p:spPr bwMode="auto">
          <a:xfrm>
            <a:off x="2867025" y="4783138"/>
            <a:ext cx="76200" cy="74612"/>
          </a:xfrm>
          <a:prstGeom prst="ellipse">
            <a:avLst/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ar-EG" altLang="ar-EG"/>
          </a:p>
        </p:txBody>
      </p:sp>
      <p:sp>
        <p:nvSpPr>
          <p:cNvPr id="18468" name="Oval 50"/>
          <p:cNvSpPr>
            <a:spLocks noChangeArrowheads="1"/>
          </p:cNvSpPr>
          <p:nvPr/>
        </p:nvSpPr>
        <p:spPr bwMode="auto">
          <a:xfrm>
            <a:off x="4633913" y="5902325"/>
            <a:ext cx="76200" cy="74613"/>
          </a:xfrm>
          <a:prstGeom prst="ellipse">
            <a:avLst/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ar-EG" altLang="ar-EG"/>
          </a:p>
        </p:txBody>
      </p:sp>
      <p:sp>
        <p:nvSpPr>
          <p:cNvPr id="18469" name="Oval 51"/>
          <p:cNvSpPr>
            <a:spLocks noChangeArrowheads="1"/>
          </p:cNvSpPr>
          <p:nvPr/>
        </p:nvSpPr>
        <p:spPr bwMode="auto">
          <a:xfrm>
            <a:off x="4262438" y="3490913"/>
            <a:ext cx="74612" cy="76200"/>
          </a:xfrm>
          <a:prstGeom prst="ellipse">
            <a:avLst/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ar-EG" altLang="ar-EG"/>
          </a:p>
        </p:txBody>
      </p:sp>
      <p:sp>
        <p:nvSpPr>
          <p:cNvPr id="16436" name="Oval 52"/>
          <p:cNvSpPr>
            <a:spLocks noChangeArrowheads="1"/>
          </p:cNvSpPr>
          <p:nvPr/>
        </p:nvSpPr>
        <p:spPr bwMode="auto">
          <a:xfrm>
            <a:off x="4140200" y="3279775"/>
            <a:ext cx="481013" cy="481013"/>
          </a:xfrm>
          <a:prstGeom prst="ellipse">
            <a:avLst/>
          </a:prstGeom>
          <a:noFill/>
          <a:ln w="317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ar-EG" altLang="ar-EG"/>
          </a:p>
        </p:txBody>
      </p:sp>
      <p:sp>
        <p:nvSpPr>
          <p:cNvPr id="16437" name="Text Box 53"/>
          <p:cNvSpPr txBox="1">
            <a:spLocks noChangeArrowheads="1"/>
          </p:cNvSpPr>
          <p:nvPr/>
        </p:nvSpPr>
        <p:spPr bwMode="auto">
          <a:xfrm>
            <a:off x="4583113" y="3395663"/>
            <a:ext cx="6969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IE" altLang="ar-EG" sz="1200">
                <a:solidFill>
                  <a:srgbClr val="FF0000"/>
                </a:solidFill>
              </a:rPr>
              <a:t>Clipped</a:t>
            </a:r>
            <a:endParaRPr lang="en-US" altLang="ar-EG" sz="1200">
              <a:solidFill>
                <a:srgbClr val="FF0000"/>
              </a:solidFill>
            </a:endParaRPr>
          </a:p>
        </p:txBody>
      </p:sp>
      <p:sp>
        <p:nvSpPr>
          <p:cNvPr id="16438" name="Oval 54"/>
          <p:cNvSpPr>
            <a:spLocks noChangeArrowheads="1"/>
          </p:cNvSpPr>
          <p:nvPr/>
        </p:nvSpPr>
        <p:spPr bwMode="auto">
          <a:xfrm>
            <a:off x="4533900" y="5711825"/>
            <a:ext cx="482600" cy="481013"/>
          </a:xfrm>
          <a:prstGeom prst="ellipse">
            <a:avLst/>
          </a:prstGeom>
          <a:noFill/>
          <a:ln w="317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ar-EG" altLang="ar-EG"/>
          </a:p>
        </p:txBody>
      </p:sp>
      <p:sp>
        <p:nvSpPr>
          <p:cNvPr id="16439" name="Text Box 55"/>
          <p:cNvSpPr txBox="1">
            <a:spLocks noChangeArrowheads="1"/>
          </p:cNvSpPr>
          <p:nvPr/>
        </p:nvSpPr>
        <p:spPr bwMode="auto">
          <a:xfrm>
            <a:off x="3881438" y="5821363"/>
            <a:ext cx="6969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IE" altLang="ar-EG" sz="1200">
                <a:solidFill>
                  <a:srgbClr val="FF0000"/>
                </a:solidFill>
              </a:rPr>
              <a:t>Clipped</a:t>
            </a:r>
            <a:endParaRPr lang="en-US" altLang="ar-EG" sz="1200">
              <a:solidFill>
                <a:srgbClr val="FF0000"/>
              </a:solidFill>
            </a:endParaRPr>
          </a:p>
        </p:txBody>
      </p:sp>
      <p:sp>
        <p:nvSpPr>
          <p:cNvPr id="16440" name="Oval 56"/>
          <p:cNvSpPr>
            <a:spLocks noChangeArrowheads="1"/>
          </p:cNvSpPr>
          <p:nvPr/>
        </p:nvSpPr>
        <p:spPr bwMode="auto">
          <a:xfrm>
            <a:off x="2760663" y="4594225"/>
            <a:ext cx="481012" cy="481013"/>
          </a:xfrm>
          <a:prstGeom prst="ellipse">
            <a:avLst/>
          </a:prstGeom>
          <a:noFill/>
          <a:ln w="317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ar-EG" altLang="ar-EG"/>
          </a:p>
        </p:txBody>
      </p:sp>
      <p:sp>
        <p:nvSpPr>
          <p:cNvPr id="16441" name="Text Box 57"/>
          <p:cNvSpPr txBox="1">
            <a:spLocks noChangeArrowheads="1"/>
          </p:cNvSpPr>
          <p:nvPr/>
        </p:nvSpPr>
        <p:spPr bwMode="auto">
          <a:xfrm>
            <a:off x="2684463" y="4344988"/>
            <a:ext cx="6969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IE" altLang="ar-EG" sz="1200">
                <a:solidFill>
                  <a:srgbClr val="FF0000"/>
                </a:solidFill>
              </a:rPr>
              <a:t>Clipped</a:t>
            </a:r>
            <a:endParaRPr lang="en-US" altLang="ar-EG" sz="1200">
              <a:solidFill>
                <a:srgbClr val="FF0000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985F4-AEFA-45D7-8393-D3FECA3999BC}" type="datetime1">
              <a:rPr lang="en-US" smtClean="0"/>
              <a:t>11/8/2020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 Dudhmale M.N.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E2DFF-3EF2-4C91-BF5F-C16F1E6AE527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6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6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6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16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6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6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16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16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16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22" grpId="0" animBg="1"/>
      <p:bldP spid="16423" grpId="0"/>
      <p:bldP spid="16425" grpId="0"/>
      <p:bldP spid="16436" grpId="0" animBg="1"/>
      <p:bldP spid="16437" grpId="0"/>
      <p:bldP spid="16438" grpId="0" animBg="1"/>
      <p:bldP spid="16439" grpId="0"/>
      <p:bldP spid="16440" grpId="0" animBg="1"/>
      <p:bldP spid="1644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1760"/>
            <a:ext cx="8229600" cy="973503"/>
          </a:xfrm>
          <a:blipFill>
            <a:blip r:embed="rId2"/>
            <a:tile tx="0" ty="0" sx="100000" sy="100000" flip="none" algn="tl"/>
          </a:blipFill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b="1" dirty="0" smtClean="0"/>
              <a:t>Line Clipping</a:t>
            </a:r>
            <a:endParaRPr lang="en-US" b="1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1268413"/>
            <a:ext cx="8291513" cy="15128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IE" altLang="ar-EG" sz="2800" dirty="0" smtClean="0"/>
              <a:t>Harder - examine the end-points of each line to see if they are in the window or not</a:t>
            </a:r>
          </a:p>
        </p:txBody>
      </p:sp>
      <p:graphicFrame>
        <p:nvGraphicFramePr>
          <p:cNvPr id="5" name="Group 10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50928807"/>
              </p:ext>
            </p:extLst>
          </p:nvPr>
        </p:nvGraphicFramePr>
        <p:xfrm>
          <a:off x="673100" y="2382838"/>
          <a:ext cx="7923213" cy="4260849"/>
        </p:xfrm>
        <a:graphic>
          <a:graphicData uri="http://schemas.openxmlformats.org/drawingml/2006/table">
            <a:tbl>
              <a:tblPr/>
              <a:tblGrid>
                <a:gridCol w="3284538"/>
                <a:gridCol w="2049462"/>
                <a:gridCol w="2589213"/>
              </a:tblGrid>
              <a:tr h="6175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Situation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Solution</a:t>
                      </a: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Example</a:t>
                      </a: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144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Both end-points inside the window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Don’t clip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144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One end-point inside the window, one outside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Must clip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144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Both end-points outside the window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Don’t know!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6" name="Group 82"/>
          <p:cNvGrpSpPr>
            <a:grpSpLocks/>
          </p:cNvGrpSpPr>
          <p:nvPr/>
        </p:nvGrpSpPr>
        <p:grpSpPr bwMode="auto">
          <a:xfrm>
            <a:off x="6638925" y="3082925"/>
            <a:ext cx="1352550" cy="1003300"/>
            <a:chOff x="3696" y="1827"/>
            <a:chExt cx="938" cy="696"/>
          </a:xfrm>
        </p:grpSpPr>
        <p:sp>
          <p:nvSpPr>
            <p:cNvPr id="7" name="Line 47"/>
            <p:cNvSpPr>
              <a:spLocks noChangeShapeType="1"/>
            </p:cNvSpPr>
            <p:nvPr/>
          </p:nvSpPr>
          <p:spPr bwMode="auto">
            <a:xfrm>
              <a:off x="3696" y="2512"/>
              <a:ext cx="9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Line 48"/>
            <p:cNvSpPr>
              <a:spLocks noChangeShapeType="1"/>
            </p:cNvSpPr>
            <p:nvPr/>
          </p:nvSpPr>
          <p:spPr bwMode="auto">
            <a:xfrm flipV="1">
              <a:off x="3712" y="1827"/>
              <a:ext cx="0" cy="6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Rectangle 49"/>
            <p:cNvSpPr>
              <a:spLocks noChangeArrowheads="1"/>
            </p:cNvSpPr>
            <p:nvPr/>
          </p:nvSpPr>
          <p:spPr bwMode="auto">
            <a:xfrm>
              <a:off x="3878" y="1953"/>
              <a:ext cx="488" cy="408"/>
            </a:xfrm>
            <a:prstGeom prst="rect">
              <a:avLst/>
            </a:prstGeom>
            <a:noFill/>
            <a:ln w="28575">
              <a:solidFill>
                <a:srgbClr val="3366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1" hangingPunct="1"/>
              <a:endParaRPr lang="ar-EG" altLang="ar-EG"/>
            </a:p>
          </p:txBody>
        </p:sp>
        <p:sp>
          <p:nvSpPr>
            <p:cNvPr id="10" name="Line 61"/>
            <p:cNvSpPr>
              <a:spLocks noChangeShapeType="1"/>
            </p:cNvSpPr>
            <p:nvPr/>
          </p:nvSpPr>
          <p:spPr bwMode="auto">
            <a:xfrm flipV="1">
              <a:off x="3956" y="2024"/>
              <a:ext cx="149" cy="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63"/>
            <p:cNvSpPr>
              <a:spLocks noChangeShapeType="1"/>
            </p:cNvSpPr>
            <p:nvPr/>
          </p:nvSpPr>
          <p:spPr bwMode="auto">
            <a:xfrm>
              <a:off x="4105" y="2140"/>
              <a:ext cx="136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" name="Group 90"/>
          <p:cNvGrpSpPr>
            <a:grpSpLocks/>
          </p:cNvGrpSpPr>
          <p:nvPr/>
        </p:nvGrpSpPr>
        <p:grpSpPr bwMode="auto">
          <a:xfrm>
            <a:off x="6638925" y="4329113"/>
            <a:ext cx="1331913" cy="989012"/>
            <a:chOff x="3787" y="2659"/>
            <a:chExt cx="938" cy="696"/>
          </a:xfrm>
        </p:grpSpPr>
        <p:sp>
          <p:nvSpPr>
            <p:cNvPr id="13" name="Line 84"/>
            <p:cNvSpPr>
              <a:spLocks noChangeShapeType="1"/>
            </p:cNvSpPr>
            <p:nvPr/>
          </p:nvSpPr>
          <p:spPr bwMode="auto">
            <a:xfrm>
              <a:off x="3787" y="3344"/>
              <a:ext cx="9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85"/>
            <p:cNvSpPr>
              <a:spLocks noChangeShapeType="1"/>
            </p:cNvSpPr>
            <p:nvPr/>
          </p:nvSpPr>
          <p:spPr bwMode="auto">
            <a:xfrm flipV="1">
              <a:off x="3803" y="2659"/>
              <a:ext cx="0" cy="6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Rectangle 86"/>
            <p:cNvSpPr>
              <a:spLocks noChangeArrowheads="1"/>
            </p:cNvSpPr>
            <p:nvPr/>
          </p:nvSpPr>
          <p:spPr bwMode="auto">
            <a:xfrm>
              <a:off x="3969" y="2785"/>
              <a:ext cx="488" cy="408"/>
            </a:xfrm>
            <a:prstGeom prst="rect">
              <a:avLst/>
            </a:prstGeom>
            <a:noFill/>
            <a:ln w="28575">
              <a:solidFill>
                <a:srgbClr val="3366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1" hangingPunct="1"/>
              <a:endParaRPr lang="ar-EG" altLang="ar-EG"/>
            </a:p>
          </p:txBody>
        </p:sp>
        <p:sp>
          <p:nvSpPr>
            <p:cNvPr id="16" name="Line 87"/>
            <p:cNvSpPr>
              <a:spLocks noChangeShapeType="1"/>
            </p:cNvSpPr>
            <p:nvPr/>
          </p:nvSpPr>
          <p:spPr bwMode="auto">
            <a:xfrm flipV="1">
              <a:off x="4332" y="2840"/>
              <a:ext cx="317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Line 88"/>
            <p:cNvSpPr>
              <a:spLocks noChangeShapeType="1"/>
            </p:cNvSpPr>
            <p:nvPr/>
          </p:nvSpPr>
          <p:spPr bwMode="auto">
            <a:xfrm>
              <a:off x="4150" y="2886"/>
              <a:ext cx="182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Line 89"/>
            <p:cNvSpPr>
              <a:spLocks noChangeShapeType="1"/>
            </p:cNvSpPr>
            <p:nvPr/>
          </p:nvSpPr>
          <p:spPr bwMode="auto">
            <a:xfrm>
              <a:off x="4014" y="2704"/>
              <a:ext cx="91" cy="4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9" name="Group 98"/>
          <p:cNvGrpSpPr>
            <a:grpSpLocks/>
          </p:cNvGrpSpPr>
          <p:nvPr/>
        </p:nvGrpSpPr>
        <p:grpSpPr bwMode="auto">
          <a:xfrm>
            <a:off x="6638925" y="5518150"/>
            <a:ext cx="1379538" cy="1023938"/>
            <a:chOff x="3787" y="3420"/>
            <a:chExt cx="938" cy="696"/>
          </a:xfrm>
        </p:grpSpPr>
        <p:sp>
          <p:nvSpPr>
            <p:cNvPr id="20" name="Line 92"/>
            <p:cNvSpPr>
              <a:spLocks noChangeShapeType="1"/>
            </p:cNvSpPr>
            <p:nvPr/>
          </p:nvSpPr>
          <p:spPr bwMode="auto">
            <a:xfrm>
              <a:off x="3787" y="4105"/>
              <a:ext cx="9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Line 93"/>
            <p:cNvSpPr>
              <a:spLocks noChangeShapeType="1"/>
            </p:cNvSpPr>
            <p:nvPr/>
          </p:nvSpPr>
          <p:spPr bwMode="auto">
            <a:xfrm flipV="1">
              <a:off x="3803" y="3420"/>
              <a:ext cx="0" cy="6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Rectangle 94"/>
            <p:cNvSpPr>
              <a:spLocks noChangeArrowheads="1"/>
            </p:cNvSpPr>
            <p:nvPr/>
          </p:nvSpPr>
          <p:spPr bwMode="auto">
            <a:xfrm>
              <a:off x="3969" y="3546"/>
              <a:ext cx="488" cy="408"/>
            </a:xfrm>
            <a:prstGeom prst="rect">
              <a:avLst/>
            </a:prstGeom>
            <a:noFill/>
            <a:ln w="28575">
              <a:solidFill>
                <a:srgbClr val="3366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1" hangingPunct="1"/>
              <a:endParaRPr lang="ar-EG" altLang="ar-EG"/>
            </a:p>
          </p:txBody>
        </p:sp>
        <p:sp>
          <p:nvSpPr>
            <p:cNvPr id="23" name="Line 95"/>
            <p:cNvSpPr>
              <a:spLocks noChangeShapeType="1"/>
            </p:cNvSpPr>
            <p:nvPr/>
          </p:nvSpPr>
          <p:spPr bwMode="auto">
            <a:xfrm>
              <a:off x="4150" y="3475"/>
              <a:ext cx="408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Line 96"/>
            <p:cNvSpPr>
              <a:spLocks noChangeShapeType="1"/>
            </p:cNvSpPr>
            <p:nvPr/>
          </p:nvSpPr>
          <p:spPr bwMode="auto">
            <a:xfrm flipV="1">
              <a:off x="4059" y="3793"/>
              <a:ext cx="499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97"/>
            <p:cNvSpPr>
              <a:spLocks noChangeShapeType="1"/>
            </p:cNvSpPr>
            <p:nvPr/>
          </p:nvSpPr>
          <p:spPr bwMode="auto">
            <a:xfrm>
              <a:off x="3858" y="3657"/>
              <a:ext cx="91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7EA47-55F8-45D3-BD32-12FE0358A9F4}" type="datetime1">
              <a:rPr lang="en-US" smtClean="0"/>
              <a:t>11/8/2020</a:t>
            </a:fld>
            <a:endParaRPr lang="en-US"/>
          </a:p>
        </p:txBody>
      </p:sp>
      <p:sp>
        <p:nvSpPr>
          <p:cNvPr id="26" name="Footer Placeholder 2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 Dudhmale M.N.</a:t>
            </a:r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E2DFF-3EF2-4C91-BF5F-C16F1E6AE527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885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blipFill>
            <a:blip r:embed="rId2"/>
            <a:tile tx="0" ty="0" sx="100000" sy="100000" flip="none" algn="tl"/>
          </a:blipFill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b="1" dirty="0" smtClean="0"/>
              <a:t>Cohen Sutherland Algorithm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Line 3"/>
          <p:cNvSpPr>
            <a:spLocks noChangeShapeType="1"/>
          </p:cNvSpPr>
          <p:nvPr/>
        </p:nvSpPr>
        <p:spPr bwMode="auto">
          <a:xfrm>
            <a:off x="1219200" y="1981200"/>
            <a:ext cx="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4"/>
          <p:cNvSpPr>
            <a:spLocks noChangeShapeType="1"/>
          </p:cNvSpPr>
          <p:nvPr/>
        </p:nvSpPr>
        <p:spPr bwMode="auto">
          <a:xfrm>
            <a:off x="3276600" y="1981200"/>
            <a:ext cx="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609600" y="2286000"/>
            <a:ext cx="3200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Line 6"/>
          <p:cNvSpPr>
            <a:spLocks noChangeShapeType="1"/>
          </p:cNvSpPr>
          <p:nvPr/>
        </p:nvSpPr>
        <p:spPr bwMode="auto">
          <a:xfrm>
            <a:off x="609600" y="3352800"/>
            <a:ext cx="3200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Line 7"/>
          <p:cNvSpPr>
            <a:spLocks noChangeShapeType="1"/>
          </p:cNvSpPr>
          <p:nvPr/>
        </p:nvSpPr>
        <p:spPr bwMode="auto">
          <a:xfrm flipV="1">
            <a:off x="838200" y="29718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 flipV="1">
            <a:off x="609600" y="33528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 flipV="1">
            <a:off x="1219200" y="2286000"/>
            <a:ext cx="685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Line 10"/>
          <p:cNvSpPr>
            <a:spLocks noChangeShapeType="1"/>
          </p:cNvSpPr>
          <p:nvPr/>
        </p:nvSpPr>
        <p:spPr bwMode="auto">
          <a:xfrm flipV="1">
            <a:off x="1905000" y="1828800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Line 11"/>
          <p:cNvSpPr>
            <a:spLocks noChangeShapeType="1"/>
          </p:cNvSpPr>
          <p:nvPr/>
        </p:nvSpPr>
        <p:spPr bwMode="auto">
          <a:xfrm>
            <a:off x="5562600" y="1981200"/>
            <a:ext cx="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Line 12"/>
          <p:cNvSpPr>
            <a:spLocks noChangeShapeType="1"/>
          </p:cNvSpPr>
          <p:nvPr/>
        </p:nvSpPr>
        <p:spPr bwMode="auto">
          <a:xfrm>
            <a:off x="7620000" y="1981200"/>
            <a:ext cx="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Line 13"/>
          <p:cNvSpPr>
            <a:spLocks noChangeShapeType="1"/>
          </p:cNvSpPr>
          <p:nvPr/>
        </p:nvSpPr>
        <p:spPr bwMode="auto">
          <a:xfrm>
            <a:off x="4953000" y="2286000"/>
            <a:ext cx="3200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Line 14"/>
          <p:cNvSpPr>
            <a:spLocks noChangeShapeType="1"/>
          </p:cNvSpPr>
          <p:nvPr/>
        </p:nvSpPr>
        <p:spPr bwMode="auto">
          <a:xfrm>
            <a:off x="4953000" y="3352800"/>
            <a:ext cx="3200400" cy="0"/>
          </a:xfrm>
          <a:prstGeom prst="line">
            <a:avLst/>
          </a:prstGeom>
          <a:ln>
            <a:headEnd/>
            <a:tailEnd/>
          </a:ln>
          <a:ex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16" name="Line 15"/>
          <p:cNvSpPr>
            <a:spLocks noChangeShapeType="1"/>
          </p:cNvSpPr>
          <p:nvPr/>
        </p:nvSpPr>
        <p:spPr bwMode="auto">
          <a:xfrm flipV="1">
            <a:off x="5181600" y="29718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Line 16"/>
          <p:cNvSpPr>
            <a:spLocks noChangeShapeType="1"/>
          </p:cNvSpPr>
          <p:nvPr/>
        </p:nvSpPr>
        <p:spPr bwMode="auto">
          <a:xfrm flipV="1">
            <a:off x="5562600" y="2286000"/>
            <a:ext cx="685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Line 17"/>
          <p:cNvSpPr>
            <a:spLocks noChangeShapeType="1"/>
          </p:cNvSpPr>
          <p:nvPr/>
        </p:nvSpPr>
        <p:spPr bwMode="auto">
          <a:xfrm flipV="1">
            <a:off x="6248400" y="1828800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Line 18"/>
          <p:cNvSpPr>
            <a:spLocks noChangeShapeType="1"/>
          </p:cNvSpPr>
          <p:nvPr/>
        </p:nvSpPr>
        <p:spPr bwMode="auto">
          <a:xfrm>
            <a:off x="1219200" y="4343400"/>
            <a:ext cx="0" cy="1752600"/>
          </a:xfrm>
          <a:prstGeom prst="line">
            <a:avLst/>
          </a:prstGeom>
          <a:ln>
            <a:headEnd/>
            <a:tailEnd/>
          </a:ln>
          <a:ex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20" name="Line 19"/>
          <p:cNvSpPr>
            <a:spLocks noChangeShapeType="1"/>
          </p:cNvSpPr>
          <p:nvPr/>
        </p:nvSpPr>
        <p:spPr bwMode="auto">
          <a:xfrm>
            <a:off x="3276600" y="4343400"/>
            <a:ext cx="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Line 20"/>
          <p:cNvSpPr>
            <a:spLocks noChangeShapeType="1"/>
          </p:cNvSpPr>
          <p:nvPr/>
        </p:nvSpPr>
        <p:spPr bwMode="auto">
          <a:xfrm>
            <a:off x="609600" y="4648200"/>
            <a:ext cx="3200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Line 21"/>
          <p:cNvSpPr>
            <a:spLocks noChangeShapeType="1"/>
          </p:cNvSpPr>
          <p:nvPr/>
        </p:nvSpPr>
        <p:spPr bwMode="auto">
          <a:xfrm>
            <a:off x="609600" y="5715000"/>
            <a:ext cx="3200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Line 22"/>
          <p:cNvSpPr>
            <a:spLocks noChangeShapeType="1"/>
          </p:cNvSpPr>
          <p:nvPr/>
        </p:nvSpPr>
        <p:spPr bwMode="auto">
          <a:xfrm flipV="1">
            <a:off x="1219200" y="4648200"/>
            <a:ext cx="685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Line 23"/>
          <p:cNvSpPr>
            <a:spLocks noChangeShapeType="1"/>
          </p:cNvSpPr>
          <p:nvPr/>
        </p:nvSpPr>
        <p:spPr bwMode="auto">
          <a:xfrm flipV="1">
            <a:off x="1905000" y="4191000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Line 24"/>
          <p:cNvSpPr>
            <a:spLocks noChangeShapeType="1"/>
          </p:cNvSpPr>
          <p:nvPr/>
        </p:nvSpPr>
        <p:spPr bwMode="auto">
          <a:xfrm>
            <a:off x="5562600" y="4343400"/>
            <a:ext cx="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Line 25"/>
          <p:cNvSpPr>
            <a:spLocks noChangeShapeType="1"/>
          </p:cNvSpPr>
          <p:nvPr/>
        </p:nvSpPr>
        <p:spPr bwMode="auto">
          <a:xfrm>
            <a:off x="7620000" y="4343400"/>
            <a:ext cx="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Line 26"/>
          <p:cNvSpPr>
            <a:spLocks noChangeShapeType="1"/>
          </p:cNvSpPr>
          <p:nvPr/>
        </p:nvSpPr>
        <p:spPr bwMode="auto">
          <a:xfrm>
            <a:off x="4953000" y="4661079"/>
            <a:ext cx="32004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Line 27"/>
          <p:cNvSpPr>
            <a:spLocks noChangeShapeType="1"/>
          </p:cNvSpPr>
          <p:nvPr/>
        </p:nvSpPr>
        <p:spPr bwMode="auto">
          <a:xfrm>
            <a:off x="4953000" y="5715000"/>
            <a:ext cx="3200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Line 28"/>
          <p:cNvSpPr>
            <a:spLocks noChangeShapeType="1"/>
          </p:cNvSpPr>
          <p:nvPr/>
        </p:nvSpPr>
        <p:spPr bwMode="auto">
          <a:xfrm flipV="1">
            <a:off x="5562600" y="4648200"/>
            <a:ext cx="685800" cy="685800"/>
          </a:xfrm>
          <a:prstGeom prst="line">
            <a:avLst/>
          </a:prstGeom>
          <a:ln>
            <a:headEnd/>
            <a:tailEnd/>
          </a:ln>
          <a:ex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30" name="Line 29"/>
          <p:cNvSpPr>
            <a:spLocks noChangeShapeType="1"/>
          </p:cNvSpPr>
          <p:nvPr/>
        </p:nvSpPr>
        <p:spPr bwMode="auto">
          <a:xfrm>
            <a:off x="4114800" y="2895600"/>
            <a:ext cx="6096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Line 30"/>
          <p:cNvSpPr>
            <a:spLocks noChangeShapeType="1"/>
          </p:cNvSpPr>
          <p:nvPr/>
        </p:nvSpPr>
        <p:spPr bwMode="auto">
          <a:xfrm flipH="1">
            <a:off x="3810000" y="3810000"/>
            <a:ext cx="990600" cy="381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" name="Line 31"/>
          <p:cNvSpPr>
            <a:spLocks noChangeShapeType="1"/>
          </p:cNvSpPr>
          <p:nvPr/>
        </p:nvSpPr>
        <p:spPr bwMode="auto">
          <a:xfrm>
            <a:off x="4114800" y="5257800"/>
            <a:ext cx="6096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" name="Date Placeholder 3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5F720-70C9-4079-81CF-5BD0706D6F51}" type="datetime1">
              <a:rPr lang="en-US" smtClean="0"/>
              <a:t>11/8/2020</a:t>
            </a:fld>
            <a:endParaRPr lang="en-US"/>
          </a:p>
        </p:txBody>
      </p:sp>
      <p:sp>
        <p:nvSpPr>
          <p:cNvPr id="34" name="Footer Placeholder 3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 Dudhmale M.N.</a:t>
            </a:r>
            <a:endParaRPr lang="en-US"/>
          </a:p>
        </p:txBody>
      </p:sp>
      <p:sp>
        <p:nvSpPr>
          <p:cNvPr id="35" name="Slide Number Placeholder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E2DFF-3EF2-4C91-BF5F-C16F1E6AE527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999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1759"/>
            <a:ext cx="8229600" cy="1143000"/>
          </a:xfrm>
          <a:blipFill>
            <a:blip r:embed="rId2"/>
            <a:tile tx="0" ty="0" sx="100000" sy="100000" flip="none" algn="tl"/>
          </a:blipFill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b="1" dirty="0"/>
              <a:t>Cohen Sutherland Algorithm</a:t>
            </a:r>
          </a:p>
        </p:txBody>
      </p:sp>
      <p:grpSp>
        <p:nvGrpSpPr>
          <p:cNvPr id="4" name="Group 68"/>
          <p:cNvGrpSpPr>
            <a:grpSpLocks/>
          </p:cNvGrpSpPr>
          <p:nvPr/>
        </p:nvGrpSpPr>
        <p:grpSpPr bwMode="auto">
          <a:xfrm>
            <a:off x="6781800" y="4495800"/>
            <a:ext cx="2127250" cy="823913"/>
            <a:chOff x="4080" y="1200"/>
            <a:chExt cx="1340" cy="519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5" name="Text Box 17"/>
            <p:cNvSpPr txBox="1">
              <a:spLocks noChangeArrowheads="1"/>
            </p:cNvSpPr>
            <p:nvPr/>
          </p:nvSpPr>
          <p:spPr bwMode="auto">
            <a:xfrm>
              <a:off x="4080" y="1488"/>
              <a:ext cx="336" cy="23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ar-EG" sz="1800">
                  <a:cs typeface="Arial" charset="0"/>
                </a:rPr>
                <a:t>P =</a:t>
              </a:r>
            </a:p>
          </p:txBody>
        </p:sp>
        <p:grpSp>
          <p:nvGrpSpPr>
            <p:cNvPr id="6" name="Group 27"/>
            <p:cNvGrpSpPr>
              <a:grpSpLocks/>
            </p:cNvGrpSpPr>
            <p:nvPr/>
          </p:nvGrpSpPr>
          <p:grpSpPr bwMode="auto">
            <a:xfrm>
              <a:off x="4457" y="1488"/>
              <a:ext cx="960" cy="192"/>
              <a:chOff x="4457" y="1488"/>
              <a:chExt cx="960" cy="192"/>
            </a:xfrm>
            <a:grpFill/>
          </p:grpSpPr>
          <p:sp>
            <p:nvSpPr>
              <p:cNvPr id="11" name="Rectangle 18"/>
              <p:cNvSpPr>
                <a:spLocks noChangeArrowheads="1"/>
              </p:cNvSpPr>
              <p:nvPr/>
            </p:nvSpPr>
            <p:spPr bwMode="auto">
              <a:xfrm>
                <a:off x="4457" y="1488"/>
                <a:ext cx="240" cy="192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/>
            </p:spPr>
            <p:txBody>
              <a:bodyPr wrap="none" anchor="ctr"/>
              <a:lstStyle/>
              <a:p>
                <a:pPr algn="ctr" eaLnBrk="1" hangingPunct="1"/>
                <a:r>
                  <a:rPr lang="en-US" altLang="ar-EG" dirty="0">
                    <a:cs typeface="Arial" charset="0"/>
                  </a:rPr>
                  <a:t>1</a:t>
                </a:r>
              </a:p>
            </p:txBody>
          </p:sp>
          <p:sp>
            <p:nvSpPr>
              <p:cNvPr id="12" name="Rectangle 19"/>
              <p:cNvSpPr>
                <a:spLocks noChangeArrowheads="1"/>
              </p:cNvSpPr>
              <p:nvPr/>
            </p:nvSpPr>
            <p:spPr bwMode="auto">
              <a:xfrm>
                <a:off x="4697" y="1488"/>
                <a:ext cx="240" cy="192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/>
            </p:spPr>
            <p:txBody>
              <a:bodyPr wrap="none" anchor="ctr"/>
              <a:lstStyle/>
              <a:p>
                <a:pPr algn="ctr" eaLnBrk="1" hangingPunct="1"/>
                <a:r>
                  <a:rPr lang="en-US" altLang="ar-EG">
                    <a:cs typeface="Arial" charset="0"/>
                  </a:rPr>
                  <a:t>0</a:t>
                </a:r>
              </a:p>
            </p:txBody>
          </p:sp>
          <p:sp>
            <p:nvSpPr>
              <p:cNvPr id="13" name="Rectangle 20"/>
              <p:cNvSpPr>
                <a:spLocks noChangeArrowheads="1"/>
              </p:cNvSpPr>
              <p:nvPr/>
            </p:nvSpPr>
            <p:spPr bwMode="auto">
              <a:xfrm>
                <a:off x="4937" y="1488"/>
                <a:ext cx="240" cy="192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/>
            </p:spPr>
            <p:txBody>
              <a:bodyPr wrap="none" anchor="ctr"/>
              <a:lstStyle/>
              <a:p>
                <a:pPr algn="ctr" eaLnBrk="1" hangingPunct="1"/>
                <a:r>
                  <a:rPr lang="en-US" altLang="ar-EG">
                    <a:cs typeface="Arial" charset="0"/>
                  </a:rPr>
                  <a:t>0</a:t>
                </a:r>
              </a:p>
            </p:txBody>
          </p:sp>
          <p:sp>
            <p:nvSpPr>
              <p:cNvPr id="14" name="Rectangle 21"/>
              <p:cNvSpPr>
                <a:spLocks noChangeArrowheads="1"/>
              </p:cNvSpPr>
              <p:nvPr/>
            </p:nvSpPr>
            <p:spPr bwMode="auto">
              <a:xfrm>
                <a:off x="5177" y="1488"/>
                <a:ext cx="240" cy="192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/>
            </p:spPr>
            <p:txBody>
              <a:bodyPr wrap="none" anchor="ctr"/>
              <a:lstStyle/>
              <a:p>
                <a:pPr algn="ctr" eaLnBrk="1" hangingPunct="1"/>
                <a:r>
                  <a:rPr lang="en-US" altLang="ar-EG">
                    <a:cs typeface="Arial" charset="0"/>
                  </a:rPr>
                  <a:t>1</a:t>
                </a:r>
              </a:p>
            </p:txBody>
          </p:sp>
        </p:grpSp>
        <p:sp>
          <p:nvSpPr>
            <p:cNvPr id="7" name="Rectangle 22"/>
            <p:cNvSpPr>
              <a:spLocks noChangeArrowheads="1"/>
            </p:cNvSpPr>
            <p:nvPr/>
          </p:nvSpPr>
          <p:spPr bwMode="auto">
            <a:xfrm>
              <a:off x="4460" y="1200"/>
              <a:ext cx="240" cy="19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1" hangingPunct="1"/>
              <a:r>
                <a:rPr lang="en-US" altLang="ar-EG">
                  <a:cs typeface="Arial" charset="0"/>
                </a:rPr>
                <a:t>A</a:t>
              </a:r>
            </a:p>
          </p:txBody>
        </p:sp>
        <p:sp>
          <p:nvSpPr>
            <p:cNvPr id="8" name="Rectangle 23"/>
            <p:cNvSpPr>
              <a:spLocks noChangeArrowheads="1"/>
            </p:cNvSpPr>
            <p:nvPr/>
          </p:nvSpPr>
          <p:spPr bwMode="auto">
            <a:xfrm>
              <a:off x="4700" y="1200"/>
              <a:ext cx="240" cy="19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1" hangingPunct="1"/>
              <a:r>
                <a:rPr lang="en-US" altLang="ar-EG">
                  <a:cs typeface="Arial" charset="0"/>
                </a:rPr>
                <a:t>B</a:t>
              </a:r>
            </a:p>
          </p:txBody>
        </p:sp>
        <p:sp>
          <p:nvSpPr>
            <p:cNvPr id="9" name="Rectangle 24"/>
            <p:cNvSpPr>
              <a:spLocks noChangeArrowheads="1"/>
            </p:cNvSpPr>
            <p:nvPr/>
          </p:nvSpPr>
          <p:spPr bwMode="auto">
            <a:xfrm>
              <a:off x="4940" y="1200"/>
              <a:ext cx="240" cy="19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1" hangingPunct="1"/>
              <a:r>
                <a:rPr lang="en-US" altLang="ar-EG">
                  <a:cs typeface="Arial" charset="0"/>
                </a:rPr>
                <a:t>R</a:t>
              </a:r>
            </a:p>
          </p:txBody>
        </p:sp>
        <p:sp>
          <p:nvSpPr>
            <p:cNvPr id="10" name="Rectangle 25"/>
            <p:cNvSpPr>
              <a:spLocks noChangeArrowheads="1"/>
            </p:cNvSpPr>
            <p:nvPr/>
          </p:nvSpPr>
          <p:spPr bwMode="auto">
            <a:xfrm>
              <a:off x="5180" y="1200"/>
              <a:ext cx="240" cy="19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1" hangingPunct="1"/>
              <a:r>
                <a:rPr lang="en-US" altLang="ar-EG">
                  <a:cs typeface="Arial" charset="0"/>
                </a:rPr>
                <a:t>L</a:t>
              </a:r>
            </a:p>
          </p:txBody>
        </p:sp>
      </p:grpSp>
      <p:sp>
        <p:nvSpPr>
          <p:cNvPr id="15" name="Rectangle 5"/>
          <p:cNvSpPr>
            <a:spLocks noChangeAspect="1" noChangeArrowheads="1"/>
          </p:cNvSpPr>
          <p:nvPr/>
        </p:nvSpPr>
        <p:spPr bwMode="auto">
          <a:xfrm>
            <a:off x="4013200" y="2692400"/>
            <a:ext cx="1460500" cy="10445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/>
            <a:endParaRPr lang="ar-EG" altLang="ar-EG">
              <a:cs typeface="Arial" charset="0"/>
            </a:endParaRPr>
          </a:p>
        </p:txBody>
      </p:sp>
      <p:sp>
        <p:nvSpPr>
          <p:cNvPr id="16" name="Line 7"/>
          <p:cNvSpPr>
            <a:spLocks noChangeShapeType="1"/>
          </p:cNvSpPr>
          <p:nvPr/>
        </p:nvSpPr>
        <p:spPr bwMode="auto">
          <a:xfrm>
            <a:off x="4013200" y="3708400"/>
            <a:ext cx="0" cy="57150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Line 8"/>
          <p:cNvSpPr>
            <a:spLocks noChangeShapeType="1"/>
          </p:cNvSpPr>
          <p:nvPr/>
        </p:nvSpPr>
        <p:spPr bwMode="auto">
          <a:xfrm>
            <a:off x="4013200" y="2247900"/>
            <a:ext cx="0" cy="57150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Line 9"/>
          <p:cNvSpPr>
            <a:spLocks noChangeShapeType="1"/>
          </p:cNvSpPr>
          <p:nvPr/>
        </p:nvSpPr>
        <p:spPr bwMode="auto">
          <a:xfrm>
            <a:off x="5478463" y="2235200"/>
            <a:ext cx="0" cy="57150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Line 10"/>
          <p:cNvSpPr>
            <a:spLocks noChangeShapeType="1"/>
          </p:cNvSpPr>
          <p:nvPr/>
        </p:nvSpPr>
        <p:spPr bwMode="auto">
          <a:xfrm>
            <a:off x="5473700" y="3708400"/>
            <a:ext cx="0" cy="57150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Line 11"/>
          <p:cNvSpPr>
            <a:spLocks noChangeShapeType="1"/>
          </p:cNvSpPr>
          <p:nvPr/>
        </p:nvSpPr>
        <p:spPr bwMode="auto">
          <a:xfrm>
            <a:off x="5459413" y="3736975"/>
            <a:ext cx="571500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Line 12"/>
          <p:cNvSpPr>
            <a:spLocks noChangeShapeType="1"/>
          </p:cNvSpPr>
          <p:nvPr/>
        </p:nvSpPr>
        <p:spPr bwMode="auto">
          <a:xfrm>
            <a:off x="3476625" y="3736975"/>
            <a:ext cx="571500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Line 13"/>
          <p:cNvSpPr>
            <a:spLocks noChangeShapeType="1"/>
          </p:cNvSpPr>
          <p:nvPr/>
        </p:nvSpPr>
        <p:spPr bwMode="auto">
          <a:xfrm>
            <a:off x="3441700" y="2692400"/>
            <a:ext cx="571500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Line 14"/>
          <p:cNvSpPr>
            <a:spLocks noChangeShapeType="1"/>
          </p:cNvSpPr>
          <p:nvPr/>
        </p:nvSpPr>
        <p:spPr bwMode="auto">
          <a:xfrm>
            <a:off x="5473700" y="2692400"/>
            <a:ext cx="571500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Oval 15"/>
          <p:cNvSpPr>
            <a:spLocks noChangeAspect="1" noChangeArrowheads="1"/>
          </p:cNvSpPr>
          <p:nvPr/>
        </p:nvSpPr>
        <p:spPr bwMode="auto">
          <a:xfrm>
            <a:off x="3314700" y="1866900"/>
            <a:ext cx="144463" cy="144463"/>
          </a:xfrm>
          <a:prstGeom prst="ellipse">
            <a:avLst/>
          </a:prstGeom>
          <a:solidFill>
            <a:srgbClr val="7C5989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lang="ar-EG" altLang="ar-EG" sz="1400">
              <a:cs typeface="Arial" charset="0"/>
            </a:endParaRPr>
          </a:p>
        </p:txBody>
      </p:sp>
      <p:sp>
        <p:nvSpPr>
          <p:cNvPr id="25" name="Text Box 16"/>
          <p:cNvSpPr txBox="1">
            <a:spLocks noChangeArrowheads="1"/>
          </p:cNvSpPr>
          <p:nvPr/>
        </p:nvSpPr>
        <p:spPr bwMode="auto">
          <a:xfrm>
            <a:off x="3098800" y="1600200"/>
            <a:ext cx="254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>
              <a:defRPr sz="2000">
                <a:solidFill>
                  <a:schemeClr val="tx1"/>
                </a:solidFill>
                <a:latin typeface="Arial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ar-EG" sz="1600">
                <a:cs typeface="Arial" charset="0"/>
              </a:rPr>
              <a:t>P</a:t>
            </a:r>
          </a:p>
        </p:txBody>
      </p:sp>
      <p:grpSp>
        <p:nvGrpSpPr>
          <p:cNvPr id="26" name="Group 28"/>
          <p:cNvGrpSpPr>
            <a:grpSpLocks/>
          </p:cNvGrpSpPr>
          <p:nvPr/>
        </p:nvGrpSpPr>
        <p:grpSpPr bwMode="auto">
          <a:xfrm>
            <a:off x="6045200" y="3009900"/>
            <a:ext cx="1270000" cy="254000"/>
            <a:chOff x="4457" y="1488"/>
            <a:chExt cx="960" cy="192"/>
          </a:xfrm>
        </p:grpSpPr>
        <p:sp>
          <p:nvSpPr>
            <p:cNvPr id="27" name="Rectangle 29"/>
            <p:cNvSpPr>
              <a:spLocks noChangeArrowheads="1"/>
            </p:cNvSpPr>
            <p:nvPr/>
          </p:nvSpPr>
          <p:spPr bwMode="auto">
            <a:xfrm>
              <a:off x="4457" y="1488"/>
              <a:ext cx="240" cy="192"/>
            </a:xfrm>
            <a:prstGeom prst="rect">
              <a:avLst/>
            </a:prstGeom>
            <a:noFill/>
            <a:ln w="28575">
              <a:solidFill>
                <a:srgbClr val="C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1" hangingPunct="1"/>
              <a:r>
                <a:rPr lang="en-US" altLang="ar-EG" sz="1400">
                  <a:cs typeface="Arial" charset="0"/>
                </a:rPr>
                <a:t>0</a:t>
              </a:r>
            </a:p>
          </p:txBody>
        </p:sp>
        <p:sp>
          <p:nvSpPr>
            <p:cNvPr id="28" name="Rectangle 30"/>
            <p:cNvSpPr>
              <a:spLocks noChangeArrowheads="1"/>
            </p:cNvSpPr>
            <p:nvPr/>
          </p:nvSpPr>
          <p:spPr bwMode="auto">
            <a:xfrm>
              <a:off x="4697" y="1488"/>
              <a:ext cx="240" cy="192"/>
            </a:xfrm>
            <a:prstGeom prst="rect">
              <a:avLst/>
            </a:prstGeom>
            <a:noFill/>
            <a:ln w="28575">
              <a:solidFill>
                <a:srgbClr val="C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1" hangingPunct="1"/>
              <a:r>
                <a:rPr lang="en-US" altLang="ar-EG" sz="1400">
                  <a:cs typeface="Arial" charset="0"/>
                </a:rPr>
                <a:t>0</a:t>
              </a:r>
            </a:p>
          </p:txBody>
        </p:sp>
        <p:sp>
          <p:nvSpPr>
            <p:cNvPr id="29" name="Rectangle 31"/>
            <p:cNvSpPr>
              <a:spLocks noChangeArrowheads="1"/>
            </p:cNvSpPr>
            <p:nvPr/>
          </p:nvSpPr>
          <p:spPr bwMode="auto">
            <a:xfrm>
              <a:off x="4937" y="1488"/>
              <a:ext cx="240" cy="192"/>
            </a:xfrm>
            <a:prstGeom prst="rect">
              <a:avLst/>
            </a:prstGeom>
            <a:noFill/>
            <a:ln w="28575">
              <a:solidFill>
                <a:srgbClr val="C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1" hangingPunct="1"/>
              <a:r>
                <a:rPr lang="en-US" altLang="ar-EG" sz="1400">
                  <a:cs typeface="Arial" charset="0"/>
                </a:rPr>
                <a:t>1</a:t>
              </a:r>
            </a:p>
          </p:txBody>
        </p:sp>
        <p:sp>
          <p:nvSpPr>
            <p:cNvPr id="30" name="Rectangle 32"/>
            <p:cNvSpPr>
              <a:spLocks noChangeArrowheads="1"/>
            </p:cNvSpPr>
            <p:nvPr/>
          </p:nvSpPr>
          <p:spPr bwMode="auto">
            <a:xfrm>
              <a:off x="5177" y="1488"/>
              <a:ext cx="240" cy="192"/>
            </a:xfrm>
            <a:prstGeom prst="rect">
              <a:avLst/>
            </a:prstGeom>
            <a:noFill/>
            <a:ln w="28575">
              <a:solidFill>
                <a:srgbClr val="C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1" hangingPunct="1"/>
              <a:r>
                <a:rPr lang="en-US" altLang="ar-EG" sz="1400">
                  <a:cs typeface="Arial" charset="0"/>
                </a:rPr>
                <a:t>0</a:t>
              </a:r>
            </a:p>
          </p:txBody>
        </p:sp>
      </p:grpSp>
      <p:grpSp>
        <p:nvGrpSpPr>
          <p:cNvPr id="31" name="Group 33"/>
          <p:cNvGrpSpPr>
            <a:grpSpLocks/>
          </p:cNvGrpSpPr>
          <p:nvPr/>
        </p:nvGrpSpPr>
        <p:grpSpPr bwMode="auto">
          <a:xfrm>
            <a:off x="6045200" y="3962400"/>
            <a:ext cx="1270000" cy="254000"/>
            <a:chOff x="4457" y="1488"/>
            <a:chExt cx="960" cy="192"/>
          </a:xfrm>
        </p:grpSpPr>
        <p:sp>
          <p:nvSpPr>
            <p:cNvPr id="32" name="Rectangle 34"/>
            <p:cNvSpPr>
              <a:spLocks noChangeArrowheads="1"/>
            </p:cNvSpPr>
            <p:nvPr/>
          </p:nvSpPr>
          <p:spPr bwMode="auto">
            <a:xfrm>
              <a:off x="4457" y="1488"/>
              <a:ext cx="240" cy="192"/>
            </a:xfrm>
            <a:prstGeom prst="rect">
              <a:avLst/>
            </a:prstGeom>
            <a:noFill/>
            <a:ln w="28575">
              <a:solidFill>
                <a:srgbClr val="C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1" hangingPunct="1"/>
              <a:r>
                <a:rPr lang="en-US" altLang="ar-EG" sz="1400">
                  <a:cs typeface="Arial" charset="0"/>
                </a:rPr>
                <a:t>0</a:t>
              </a:r>
            </a:p>
          </p:txBody>
        </p:sp>
        <p:sp>
          <p:nvSpPr>
            <p:cNvPr id="33" name="Rectangle 35"/>
            <p:cNvSpPr>
              <a:spLocks noChangeArrowheads="1"/>
            </p:cNvSpPr>
            <p:nvPr/>
          </p:nvSpPr>
          <p:spPr bwMode="auto">
            <a:xfrm>
              <a:off x="4697" y="1488"/>
              <a:ext cx="240" cy="192"/>
            </a:xfrm>
            <a:prstGeom prst="rect">
              <a:avLst/>
            </a:prstGeom>
            <a:noFill/>
            <a:ln w="28575">
              <a:solidFill>
                <a:srgbClr val="C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1" hangingPunct="1"/>
              <a:r>
                <a:rPr lang="en-US" altLang="ar-EG" sz="1400">
                  <a:cs typeface="Arial" charset="0"/>
                </a:rPr>
                <a:t>1</a:t>
              </a:r>
            </a:p>
          </p:txBody>
        </p:sp>
        <p:sp>
          <p:nvSpPr>
            <p:cNvPr id="34" name="Rectangle 36"/>
            <p:cNvSpPr>
              <a:spLocks noChangeArrowheads="1"/>
            </p:cNvSpPr>
            <p:nvPr/>
          </p:nvSpPr>
          <p:spPr bwMode="auto">
            <a:xfrm>
              <a:off x="4937" y="1488"/>
              <a:ext cx="240" cy="192"/>
            </a:xfrm>
            <a:prstGeom prst="rect">
              <a:avLst/>
            </a:prstGeom>
            <a:noFill/>
            <a:ln w="28575">
              <a:solidFill>
                <a:srgbClr val="C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1" hangingPunct="1"/>
              <a:r>
                <a:rPr lang="en-US" altLang="ar-EG" sz="1400">
                  <a:cs typeface="Arial" charset="0"/>
                </a:rPr>
                <a:t>1</a:t>
              </a:r>
            </a:p>
          </p:txBody>
        </p:sp>
        <p:sp>
          <p:nvSpPr>
            <p:cNvPr id="35" name="Rectangle 37"/>
            <p:cNvSpPr>
              <a:spLocks noChangeArrowheads="1"/>
            </p:cNvSpPr>
            <p:nvPr/>
          </p:nvSpPr>
          <p:spPr bwMode="auto">
            <a:xfrm>
              <a:off x="5177" y="1488"/>
              <a:ext cx="240" cy="192"/>
            </a:xfrm>
            <a:prstGeom prst="rect">
              <a:avLst/>
            </a:prstGeom>
            <a:noFill/>
            <a:ln w="28575">
              <a:solidFill>
                <a:srgbClr val="C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1" hangingPunct="1"/>
              <a:r>
                <a:rPr lang="en-US" altLang="ar-EG" sz="1400">
                  <a:cs typeface="Arial" charset="0"/>
                </a:rPr>
                <a:t>0</a:t>
              </a:r>
            </a:p>
          </p:txBody>
        </p:sp>
      </p:grpSp>
      <p:grpSp>
        <p:nvGrpSpPr>
          <p:cNvPr id="36" name="Group 38"/>
          <p:cNvGrpSpPr>
            <a:grpSpLocks/>
          </p:cNvGrpSpPr>
          <p:nvPr/>
        </p:nvGrpSpPr>
        <p:grpSpPr bwMode="auto">
          <a:xfrm>
            <a:off x="4140200" y="4533900"/>
            <a:ext cx="1270000" cy="254000"/>
            <a:chOff x="4457" y="1488"/>
            <a:chExt cx="960" cy="192"/>
          </a:xfrm>
        </p:grpSpPr>
        <p:sp>
          <p:nvSpPr>
            <p:cNvPr id="37" name="Rectangle 39"/>
            <p:cNvSpPr>
              <a:spLocks noChangeArrowheads="1"/>
            </p:cNvSpPr>
            <p:nvPr/>
          </p:nvSpPr>
          <p:spPr bwMode="auto">
            <a:xfrm>
              <a:off x="4457" y="1488"/>
              <a:ext cx="240" cy="192"/>
            </a:xfrm>
            <a:prstGeom prst="rect">
              <a:avLst/>
            </a:prstGeom>
            <a:noFill/>
            <a:ln w="28575">
              <a:solidFill>
                <a:srgbClr val="C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1" hangingPunct="1"/>
              <a:r>
                <a:rPr lang="en-US" altLang="ar-EG" sz="1400">
                  <a:cs typeface="Arial" charset="0"/>
                </a:rPr>
                <a:t>0</a:t>
              </a:r>
            </a:p>
          </p:txBody>
        </p:sp>
        <p:sp>
          <p:nvSpPr>
            <p:cNvPr id="38" name="Rectangle 40"/>
            <p:cNvSpPr>
              <a:spLocks noChangeArrowheads="1"/>
            </p:cNvSpPr>
            <p:nvPr/>
          </p:nvSpPr>
          <p:spPr bwMode="auto">
            <a:xfrm>
              <a:off x="4697" y="1488"/>
              <a:ext cx="240" cy="192"/>
            </a:xfrm>
            <a:prstGeom prst="rect">
              <a:avLst/>
            </a:prstGeom>
            <a:noFill/>
            <a:ln w="28575">
              <a:solidFill>
                <a:srgbClr val="C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1" hangingPunct="1"/>
              <a:r>
                <a:rPr lang="en-US" altLang="ar-EG" sz="1400" dirty="0">
                  <a:cs typeface="Arial" charset="0"/>
                </a:rPr>
                <a:t>1</a:t>
              </a:r>
            </a:p>
          </p:txBody>
        </p:sp>
        <p:sp>
          <p:nvSpPr>
            <p:cNvPr id="39" name="Rectangle 41"/>
            <p:cNvSpPr>
              <a:spLocks noChangeArrowheads="1"/>
            </p:cNvSpPr>
            <p:nvPr/>
          </p:nvSpPr>
          <p:spPr bwMode="auto">
            <a:xfrm>
              <a:off x="4937" y="1488"/>
              <a:ext cx="240" cy="192"/>
            </a:xfrm>
            <a:prstGeom prst="rect">
              <a:avLst/>
            </a:prstGeom>
            <a:noFill/>
            <a:ln w="28575">
              <a:solidFill>
                <a:srgbClr val="C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1" hangingPunct="1"/>
              <a:r>
                <a:rPr lang="en-US" altLang="ar-EG" sz="1400">
                  <a:cs typeface="Arial" charset="0"/>
                </a:rPr>
                <a:t>0</a:t>
              </a:r>
            </a:p>
          </p:txBody>
        </p:sp>
        <p:sp>
          <p:nvSpPr>
            <p:cNvPr id="40" name="Rectangle 42"/>
            <p:cNvSpPr>
              <a:spLocks noChangeArrowheads="1"/>
            </p:cNvSpPr>
            <p:nvPr/>
          </p:nvSpPr>
          <p:spPr bwMode="auto">
            <a:xfrm>
              <a:off x="5177" y="1488"/>
              <a:ext cx="240" cy="192"/>
            </a:xfrm>
            <a:prstGeom prst="rect">
              <a:avLst/>
            </a:prstGeom>
            <a:noFill/>
            <a:ln w="28575">
              <a:solidFill>
                <a:srgbClr val="C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1" hangingPunct="1"/>
              <a:r>
                <a:rPr lang="en-US" altLang="ar-EG" sz="1400">
                  <a:cs typeface="Arial" charset="0"/>
                </a:rPr>
                <a:t>0</a:t>
              </a:r>
            </a:p>
          </p:txBody>
        </p:sp>
      </p:grpSp>
      <p:grpSp>
        <p:nvGrpSpPr>
          <p:cNvPr id="41" name="Group 43"/>
          <p:cNvGrpSpPr>
            <a:grpSpLocks/>
          </p:cNvGrpSpPr>
          <p:nvPr/>
        </p:nvGrpSpPr>
        <p:grpSpPr bwMode="auto">
          <a:xfrm>
            <a:off x="2362200" y="4025900"/>
            <a:ext cx="1270000" cy="254000"/>
            <a:chOff x="4457" y="1488"/>
            <a:chExt cx="960" cy="192"/>
          </a:xfrm>
        </p:grpSpPr>
        <p:sp>
          <p:nvSpPr>
            <p:cNvPr id="42" name="Rectangle 44"/>
            <p:cNvSpPr>
              <a:spLocks noChangeArrowheads="1"/>
            </p:cNvSpPr>
            <p:nvPr/>
          </p:nvSpPr>
          <p:spPr bwMode="auto">
            <a:xfrm>
              <a:off x="4457" y="1488"/>
              <a:ext cx="240" cy="192"/>
            </a:xfrm>
            <a:prstGeom prst="rect">
              <a:avLst/>
            </a:prstGeom>
            <a:noFill/>
            <a:ln w="28575">
              <a:solidFill>
                <a:srgbClr val="C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1" hangingPunct="1"/>
              <a:r>
                <a:rPr lang="en-US" altLang="ar-EG" sz="1400">
                  <a:cs typeface="Arial" charset="0"/>
                </a:rPr>
                <a:t>0</a:t>
              </a:r>
            </a:p>
          </p:txBody>
        </p:sp>
        <p:sp>
          <p:nvSpPr>
            <p:cNvPr id="43" name="Rectangle 45"/>
            <p:cNvSpPr>
              <a:spLocks noChangeArrowheads="1"/>
            </p:cNvSpPr>
            <p:nvPr/>
          </p:nvSpPr>
          <p:spPr bwMode="auto">
            <a:xfrm>
              <a:off x="4697" y="1488"/>
              <a:ext cx="240" cy="192"/>
            </a:xfrm>
            <a:prstGeom prst="rect">
              <a:avLst/>
            </a:prstGeom>
            <a:noFill/>
            <a:ln w="28575">
              <a:solidFill>
                <a:srgbClr val="C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1" hangingPunct="1"/>
              <a:r>
                <a:rPr lang="en-US" altLang="ar-EG" sz="1400">
                  <a:cs typeface="Arial" charset="0"/>
                </a:rPr>
                <a:t>1</a:t>
              </a:r>
            </a:p>
          </p:txBody>
        </p:sp>
        <p:sp>
          <p:nvSpPr>
            <p:cNvPr id="44" name="Rectangle 46"/>
            <p:cNvSpPr>
              <a:spLocks noChangeArrowheads="1"/>
            </p:cNvSpPr>
            <p:nvPr/>
          </p:nvSpPr>
          <p:spPr bwMode="auto">
            <a:xfrm>
              <a:off x="4937" y="1488"/>
              <a:ext cx="240" cy="192"/>
            </a:xfrm>
            <a:prstGeom prst="rect">
              <a:avLst/>
            </a:prstGeom>
            <a:noFill/>
            <a:ln w="28575">
              <a:solidFill>
                <a:srgbClr val="C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1" hangingPunct="1"/>
              <a:r>
                <a:rPr lang="en-US" altLang="ar-EG" sz="1400">
                  <a:cs typeface="Arial" charset="0"/>
                </a:rPr>
                <a:t>0</a:t>
              </a:r>
            </a:p>
          </p:txBody>
        </p:sp>
        <p:sp>
          <p:nvSpPr>
            <p:cNvPr id="45" name="Rectangle 47"/>
            <p:cNvSpPr>
              <a:spLocks noChangeArrowheads="1"/>
            </p:cNvSpPr>
            <p:nvPr/>
          </p:nvSpPr>
          <p:spPr bwMode="auto">
            <a:xfrm>
              <a:off x="5177" y="1488"/>
              <a:ext cx="240" cy="192"/>
            </a:xfrm>
            <a:prstGeom prst="rect">
              <a:avLst/>
            </a:prstGeom>
            <a:noFill/>
            <a:ln w="28575">
              <a:solidFill>
                <a:srgbClr val="C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1" hangingPunct="1"/>
              <a:r>
                <a:rPr lang="en-US" altLang="ar-EG" sz="1400">
                  <a:cs typeface="Arial" charset="0"/>
                </a:rPr>
                <a:t>1</a:t>
              </a:r>
            </a:p>
          </p:txBody>
        </p:sp>
      </p:grpSp>
      <p:grpSp>
        <p:nvGrpSpPr>
          <p:cNvPr id="46" name="Group 48"/>
          <p:cNvGrpSpPr>
            <a:grpSpLocks/>
          </p:cNvGrpSpPr>
          <p:nvPr/>
        </p:nvGrpSpPr>
        <p:grpSpPr bwMode="auto">
          <a:xfrm>
            <a:off x="2362200" y="3073400"/>
            <a:ext cx="1270000" cy="254000"/>
            <a:chOff x="4457" y="1488"/>
            <a:chExt cx="960" cy="192"/>
          </a:xfrm>
        </p:grpSpPr>
        <p:sp>
          <p:nvSpPr>
            <p:cNvPr id="47" name="Rectangle 49"/>
            <p:cNvSpPr>
              <a:spLocks noChangeArrowheads="1"/>
            </p:cNvSpPr>
            <p:nvPr/>
          </p:nvSpPr>
          <p:spPr bwMode="auto">
            <a:xfrm>
              <a:off x="4457" y="1488"/>
              <a:ext cx="240" cy="192"/>
            </a:xfrm>
            <a:prstGeom prst="rect">
              <a:avLst/>
            </a:prstGeom>
            <a:noFill/>
            <a:ln w="28575">
              <a:solidFill>
                <a:srgbClr val="C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1" hangingPunct="1"/>
              <a:r>
                <a:rPr lang="en-US" altLang="ar-EG" sz="1400">
                  <a:cs typeface="Arial" charset="0"/>
                </a:rPr>
                <a:t>0</a:t>
              </a:r>
            </a:p>
          </p:txBody>
        </p:sp>
        <p:sp>
          <p:nvSpPr>
            <p:cNvPr id="48" name="Rectangle 50"/>
            <p:cNvSpPr>
              <a:spLocks noChangeArrowheads="1"/>
            </p:cNvSpPr>
            <p:nvPr/>
          </p:nvSpPr>
          <p:spPr bwMode="auto">
            <a:xfrm>
              <a:off x="4697" y="1488"/>
              <a:ext cx="240" cy="192"/>
            </a:xfrm>
            <a:prstGeom prst="rect">
              <a:avLst/>
            </a:prstGeom>
            <a:noFill/>
            <a:ln w="28575">
              <a:solidFill>
                <a:srgbClr val="C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1" hangingPunct="1"/>
              <a:r>
                <a:rPr lang="en-US" altLang="ar-EG" sz="1400" dirty="0">
                  <a:cs typeface="Arial" charset="0"/>
                </a:rPr>
                <a:t>0</a:t>
              </a:r>
            </a:p>
          </p:txBody>
        </p:sp>
        <p:sp>
          <p:nvSpPr>
            <p:cNvPr id="49" name="Rectangle 51"/>
            <p:cNvSpPr>
              <a:spLocks noChangeArrowheads="1"/>
            </p:cNvSpPr>
            <p:nvPr/>
          </p:nvSpPr>
          <p:spPr bwMode="auto">
            <a:xfrm>
              <a:off x="4937" y="1488"/>
              <a:ext cx="240" cy="192"/>
            </a:xfrm>
            <a:prstGeom prst="rect">
              <a:avLst/>
            </a:prstGeom>
            <a:noFill/>
            <a:ln w="28575">
              <a:solidFill>
                <a:srgbClr val="C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1" hangingPunct="1"/>
              <a:r>
                <a:rPr lang="en-US" altLang="ar-EG" sz="1400">
                  <a:cs typeface="Arial" charset="0"/>
                </a:rPr>
                <a:t>0</a:t>
              </a:r>
            </a:p>
          </p:txBody>
        </p:sp>
        <p:sp>
          <p:nvSpPr>
            <p:cNvPr id="50" name="Rectangle 52"/>
            <p:cNvSpPr>
              <a:spLocks noChangeArrowheads="1"/>
            </p:cNvSpPr>
            <p:nvPr/>
          </p:nvSpPr>
          <p:spPr bwMode="auto">
            <a:xfrm>
              <a:off x="5177" y="1488"/>
              <a:ext cx="240" cy="192"/>
            </a:xfrm>
            <a:prstGeom prst="rect">
              <a:avLst/>
            </a:prstGeom>
            <a:noFill/>
            <a:ln w="28575">
              <a:solidFill>
                <a:srgbClr val="C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1" hangingPunct="1"/>
              <a:r>
                <a:rPr lang="en-US" altLang="ar-EG" sz="1400">
                  <a:cs typeface="Arial" charset="0"/>
                </a:rPr>
                <a:t>1</a:t>
              </a:r>
            </a:p>
          </p:txBody>
        </p:sp>
      </p:grpSp>
      <p:grpSp>
        <p:nvGrpSpPr>
          <p:cNvPr id="51" name="Group 53"/>
          <p:cNvGrpSpPr>
            <a:grpSpLocks/>
          </p:cNvGrpSpPr>
          <p:nvPr/>
        </p:nvGrpSpPr>
        <p:grpSpPr bwMode="auto">
          <a:xfrm>
            <a:off x="2362200" y="2247900"/>
            <a:ext cx="1270000" cy="254000"/>
            <a:chOff x="4457" y="1488"/>
            <a:chExt cx="960" cy="192"/>
          </a:xfrm>
        </p:grpSpPr>
        <p:sp>
          <p:nvSpPr>
            <p:cNvPr id="52" name="Rectangle 54"/>
            <p:cNvSpPr>
              <a:spLocks noChangeArrowheads="1"/>
            </p:cNvSpPr>
            <p:nvPr/>
          </p:nvSpPr>
          <p:spPr bwMode="auto">
            <a:xfrm>
              <a:off x="4457" y="1488"/>
              <a:ext cx="240" cy="192"/>
            </a:xfrm>
            <a:prstGeom prst="rect">
              <a:avLst/>
            </a:prstGeom>
            <a:noFill/>
            <a:ln w="28575">
              <a:solidFill>
                <a:srgbClr val="C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1" hangingPunct="1"/>
              <a:r>
                <a:rPr lang="en-US" altLang="ar-EG" sz="1400">
                  <a:cs typeface="Arial" charset="0"/>
                </a:rPr>
                <a:t>1</a:t>
              </a:r>
            </a:p>
          </p:txBody>
        </p:sp>
        <p:sp>
          <p:nvSpPr>
            <p:cNvPr id="53" name="Rectangle 55"/>
            <p:cNvSpPr>
              <a:spLocks noChangeArrowheads="1"/>
            </p:cNvSpPr>
            <p:nvPr/>
          </p:nvSpPr>
          <p:spPr bwMode="auto">
            <a:xfrm>
              <a:off x="4697" y="1488"/>
              <a:ext cx="240" cy="192"/>
            </a:xfrm>
            <a:prstGeom prst="rect">
              <a:avLst/>
            </a:prstGeom>
            <a:noFill/>
            <a:ln w="28575">
              <a:solidFill>
                <a:srgbClr val="C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1" hangingPunct="1"/>
              <a:r>
                <a:rPr lang="en-US" altLang="ar-EG" sz="1400">
                  <a:cs typeface="Arial" charset="0"/>
                </a:rPr>
                <a:t>0</a:t>
              </a:r>
            </a:p>
          </p:txBody>
        </p:sp>
        <p:sp>
          <p:nvSpPr>
            <p:cNvPr id="54" name="Rectangle 56"/>
            <p:cNvSpPr>
              <a:spLocks noChangeArrowheads="1"/>
            </p:cNvSpPr>
            <p:nvPr/>
          </p:nvSpPr>
          <p:spPr bwMode="auto">
            <a:xfrm>
              <a:off x="4937" y="1488"/>
              <a:ext cx="240" cy="192"/>
            </a:xfrm>
            <a:prstGeom prst="rect">
              <a:avLst/>
            </a:prstGeom>
            <a:noFill/>
            <a:ln w="28575">
              <a:solidFill>
                <a:srgbClr val="C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1" hangingPunct="1"/>
              <a:r>
                <a:rPr lang="en-US" altLang="ar-EG" sz="1400">
                  <a:cs typeface="Arial" charset="0"/>
                </a:rPr>
                <a:t>0</a:t>
              </a:r>
            </a:p>
          </p:txBody>
        </p:sp>
        <p:sp>
          <p:nvSpPr>
            <p:cNvPr id="55" name="Rectangle 57"/>
            <p:cNvSpPr>
              <a:spLocks noChangeArrowheads="1"/>
            </p:cNvSpPr>
            <p:nvPr/>
          </p:nvSpPr>
          <p:spPr bwMode="auto">
            <a:xfrm>
              <a:off x="5177" y="1488"/>
              <a:ext cx="240" cy="192"/>
            </a:xfrm>
            <a:prstGeom prst="rect">
              <a:avLst/>
            </a:prstGeom>
            <a:noFill/>
            <a:ln w="28575">
              <a:solidFill>
                <a:srgbClr val="C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1" hangingPunct="1"/>
              <a:r>
                <a:rPr lang="en-US" altLang="ar-EG" sz="1400">
                  <a:cs typeface="Arial" charset="0"/>
                </a:rPr>
                <a:t>1</a:t>
              </a:r>
            </a:p>
          </p:txBody>
        </p:sp>
      </p:grpSp>
      <p:grpSp>
        <p:nvGrpSpPr>
          <p:cNvPr id="56" name="Group 58"/>
          <p:cNvGrpSpPr>
            <a:grpSpLocks/>
          </p:cNvGrpSpPr>
          <p:nvPr/>
        </p:nvGrpSpPr>
        <p:grpSpPr bwMode="auto">
          <a:xfrm>
            <a:off x="4140200" y="1866900"/>
            <a:ext cx="1270000" cy="254000"/>
            <a:chOff x="4457" y="1488"/>
            <a:chExt cx="960" cy="192"/>
          </a:xfrm>
        </p:grpSpPr>
        <p:sp>
          <p:nvSpPr>
            <p:cNvPr id="57" name="Rectangle 59"/>
            <p:cNvSpPr>
              <a:spLocks noChangeArrowheads="1"/>
            </p:cNvSpPr>
            <p:nvPr/>
          </p:nvSpPr>
          <p:spPr bwMode="auto">
            <a:xfrm>
              <a:off x="4457" y="1488"/>
              <a:ext cx="240" cy="192"/>
            </a:xfrm>
            <a:prstGeom prst="rect">
              <a:avLst/>
            </a:prstGeom>
            <a:noFill/>
            <a:ln w="28575">
              <a:solidFill>
                <a:srgbClr val="C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1" hangingPunct="1"/>
              <a:r>
                <a:rPr lang="en-US" altLang="ar-EG" sz="1400">
                  <a:cs typeface="Arial" charset="0"/>
                </a:rPr>
                <a:t>1</a:t>
              </a:r>
            </a:p>
          </p:txBody>
        </p:sp>
        <p:sp>
          <p:nvSpPr>
            <p:cNvPr id="58" name="Rectangle 60"/>
            <p:cNvSpPr>
              <a:spLocks noChangeArrowheads="1"/>
            </p:cNvSpPr>
            <p:nvPr/>
          </p:nvSpPr>
          <p:spPr bwMode="auto">
            <a:xfrm>
              <a:off x="4697" y="1488"/>
              <a:ext cx="240" cy="192"/>
            </a:xfrm>
            <a:prstGeom prst="rect">
              <a:avLst/>
            </a:prstGeom>
            <a:noFill/>
            <a:ln w="28575">
              <a:solidFill>
                <a:srgbClr val="C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1" hangingPunct="1"/>
              <a:r>
                <a:rPr lang="en-US" altLang="ar-EG" sz="1400">
                  <a:cs typeface="Arial" charset="0"/>
                </a:rPr>
                <a:t>0</a:t>
              </a:r>
            </a:p>
          </p:txBody>
        </p:sp>
        <p:sp>
          <p:nvSpPr>
            <p:cNvPr id="59" name="Rectangle 61"/>
            <p:cNvSpPr>
              <a:spLocks noChangeArrowheads="1"/>
            </p:cNvSpPr>
            <p:nvPr/>
          </p:nvSpPr>
          <p:spPr bwMode="auto">
            <a:xfrm>
              <a:off x="4937" y="1488"/>
              <a:ext cx="240" cy="192"/>
            </a:xfrm>
            <a:prstGeom prst="rect">
              <a:avLst/>
            </a:prstGeom>
            <a:noFill/>
            <a:ln w="28575">
              <a:solidFill>
                <a:srgbClr val="C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1" hangingPunct="1"/>
              <a:r>
                <a:rPr lang="en-US" altLang="ar-EG" sz="1400">
                  <a:cs typeface="Arial" charset="0"/>
                </a:rPr>
                <a:t>0</a:t>
              </a:r>
            </a:p>
          </p:txBody>
        </p:sp>
        <p:sp>
          <p:nvSpPr>
            <p:cNvPr id="60" name="Rectangle 62"/>
            <p:cNvSpPr>
              <a:spLocks noChangeArrowheads="1"/>
            </p:cNvSpPr>
            <p:nvPr/>
          </p:nvSpPr>
          <p:spPr bwMode="auto">
            <a:xfrm>
              <a:off x="5177" y="1488"/>
              <a:ext cx="240" cy="192"/>
            </a:xfrm>
            <a:prstGeom prst="rect">
              <a:avLst/>
            </a:prstGeom>
            <a:noFill/>
            <a:ln w="28575">
              <a:solidFill>
                <a:srgbClr val="C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1" hangingPunct="1"/>
              <a:r>
                <a:rPr lang="en-US" altLang="ar-EG" sz="1400">
                  <a:cs typeface="Arial" charset="0"/>
                </a:rPr>
                <a:t>0</a:t>
              </a:r>
            </a:p>
          </p:txBody>
        </p:sp>
      </p:grpSp>
      <p:grpSp>
        <p:nvGrpSpPr>
          <p:cNvPr id="61" name="Group 63"/>
          <p:cNvGrpSpPr>
            <a:grpSpLocks/>
          </p:cNvGrpSpPr>
          <p:nvPr/>
        </p:nvGrpSpPr>
        <p:grpSpPr bwMode="auto">
          <a:xfrm>
            <a:off x="6045200" y="2247900"/>
            <a:ext cx="1270000" cy="254000"/>
            <a:chOff x="4457" y="1488"/>
            <a:chExt cx="960" cy="192"/>
          </a:xfrm>
        </p:grpSpPr>
        <p:sp>
          <p:nvSpPr>
            <p:cNvPr id="62" name="Rectangle 64"/>
            <p:cNvSpPr>
              <a:spLocks noChangeArrowheads="1"/>
            </p:cNvSpPr>
            <p:nvPr/>
          </p:nvSpPr>
          <p:spPr bwMode="auto">
            <a:xfrm>
              <a:off x="4457" y="1488"/>
              <a:ext cx="240" cy="192"/>
            </a:xfrm>
            <a:prstGeom prst="rect">
              <a:avLst/>
            </a:prstGeom>
            <a:noFill/>
            <a:ln w="28575">
              <a:solidFill>
                <a:srgbClr val="C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1" hangingPunct="1"/>
              <a:r>
                <a:rPr lang="en-US" altLang="ar-EG" sz="1400">
                  <a:cs typeface="Arial" charset="0"/>
                </a:rPr>
                <a:t>1</a:t>
              </a:r>
            </a:p>
          </p:txBody>
        </p:sp>
        <p:sp>
          <p:nvSpPr>
            <p:cNvPr id="63" name="Rectangle 65"/>
            <p:cNvSpPr>
              <a:spLocks noChangeArrowheads="1"/>
            </p:cNvSpPr>
            <p:nvPr/>
          </p:nvSpPr>
          <p:spPr bwMode="auto">
            <a:xfrm>
              <a:off x="4697" y="1488"/>
              <a:ext cx="240" cy="192"/>
            </a:xfrm>
            <a:prstGeom prst="rect">
              <a:avLst/>
            </a:prstGeom>
            <a:noFill/>
            <a:ln w="28575">
              <a:solidFill>
                <a:srgbClr val="C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1" hangingPunct="1"/>
              <a:r>
                <a:rPr lang="en-US" altLang="ar-EG" sz="1400">
                  <a:cs typeface="Arial" charset="0"/>
                </a:rPr>
                <a:t>0</a:t>
              </a:r>
            </a:p>
          </p:txBody>
        </p:sp>
        <p:sp>
          <p:nvSpPr>
            <p:cNvPr id="64" name="Rectangle 66"/>
            <p:cNvSpPr>
              <a:spLocks noChangeArrowheads="1"/>
            </p:cNvSpPr>
            <p:nvPr/>
          </p:nvSpPr>
          <p:spPr bwMode="auto">
            <a:xfrm>
              <a:off x="4937" y="1488"/>
              <a:ext cx="240" cy="192"/>
            </a:xfrm>
            <a:prstGeom prst="rect">
              <a:avLst/>
            </a:prstGeom>
            <a:noFill/>
            <a:ln w="28575">
              <a:solidFill>
                <a:srgbClr val="C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1" hangingPunct="1"/>
              <a:r>
                <a:rPr lang="en-US" altLang="ar-EG" sz="1400">
                  <a:cs typeface="Arial" charset="0"/>
                </a:rPr>
                <a:t>1</a:t>
              </a:r>
            </a:p>
          </p:txBody>
        </p:sp>
        <p:sp>
          <p:nvSpPr>
            <p:cNvPr id="65" name="Rectangle 67"/>
            <p:cNvSpPr>
              <a:spLocks noChangeArrowheads="1"/>
            </p:cNvSpPr>
            <p:nvPr/>
          </p:nvSpPr>
          <p:spPr bwMode="auto">
            <a:xfrm>
              <a:off x="5177" y="1488"/>
              <a:ext cx="240" cy="192"/>
            </a:xfrm>
            <a:prstGeom prst="rect">
              <a:avLst/>
            </a:prstGeom>
            <a:noFill/>
            <a:ln w="28575">
              <a:solidFill>
                <a:srgbClr val="C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1" hangingPunct="1"/>
              <a:r>
                <a:rPr lang="en-US" altLang="ar-EG" sz="1400">
                  <a:cs typeface="Arial" charset="0"/>
                </a:rPr>
                <a:t>0</a:t>
              </a:r>
            </a:p>
          </p:txBody>
        </p:sp>
      </p:grpSp>
      <p:sp>
        <p:nvSpPr>
          <p:cNvPr id="66" name="Text Box 71"/>
          <p:cNvSpPr txBox="1">
            <a:spLocks noChangeArrowheads="1"/>
          </p:cNvSpPr>
          <p:nvPr/>
        </p:nvSpPr>
        <p:spPr bwMode="auto">
          <a:xfrm>
            <a:off x="914400" y="5105400"/>
            <a:ext cx="5638800" cy="1063625"/>
          </a:xfrm>
          <a:prstGeom prst="rect">
            <a:avLst/>
          </a:prstGeom>
          <a:noFill/>
          <a:ln w="9525">
            <a:solidFill>
              <a:srgbClr val="3333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>
              <a:defRPr sz="2000">
                <a:solidFill>
                  <a:schemeClr val="tx1"/>
                </a:solidFill>
                <a:latin typeface="Arial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ar-EG" sz="1800" i="1" dirty="0">
                <a:cs typeface="Arial" charset="0"/>
              </a:rPr>
              <a:t>Trivial accept: </a:t>
            </a:r>
            <a:r>
              <a:rPr lang="en-US" altLang="ar-EG" sz="1800" dirty="0">
                <a:cs typeface="Arial" charset="0"/>
              </a:rPr>
              <a:t>Codes for both end points are 0000</a:t>
            </a:r>
            <a:endParaRPr lang="en-US" altLang="ar-EG" sz="1800" i="1" dirty="0">
              <a:cs typeface="Arial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ar-EG" sz="1800" i="1" dirty="0">
                <a:cs typeface="Arial" charset="0"/>
              </a:rPr>
              <a:t>Trivial reject:   </a:t>
            </a:r>
            <a:r>
              <a:rPr lang="en-US" altLang="ar-EG" sz="1800" dirty="0">
                <a:cs typeface="Arial" charset="0"/>
              </a:rPr>
              <a:t>Codes for both end points have a 1 in 	         the same position.</a:t>
            </a:r>
            <a:endParaRPr lang="en-US" altLang="ar-EG" sz="1800" i="1" dirty="0">
              <a:cs typeface="Arial" charset="0"/>
            </a:endParaRPr>
          </a:p>
        </p:txBody>
      </p:sp>
      <p:grpSp>
        <p:nvGrpSpPr>
          <p:cNvPr id="67" name="Group 72"/>
          <p:cNvGrpSpPr>
            <a:grpSpLocks/>
          </p:cNvGrpSpPr>
          <p:nvPr/>
        </p:nvGrpSpPr>
        <p:grpSpPr bwMode="auto">
          <a:xfrm>
            <a:off x="4114800" y="3124200"/>
            <a:ext cx="1270000" cy="254000"/>
            <a:chOff x="4457" y="1488"/>
            <a:chExt cx="960" cy="192"/>
          </a:xfrm>
        </p:grpSpPr>
        <p:sp>
          <p:nvSpPr>
            <p:cNvPr id="68" name="Rectangle 73"/>
            <p:cNvSpPr>
              <a:spLocks noChangeArrowheads="1"/>
            </p:cNvSpPr>
            <p:nvPr/>
          </p:nvSpPr>
          <p:spPr bwMode="auto">
            <a:xfrm>
              <a:off x="4457" y="1488"/>
              <a:ext cx="240" cy="192"/>
            </a:xfrm>
            <a:prstGeom prst="rect">
              <a:avLst/>
            </a:prstGeom>
            <a:noFill/>
            <a:ln w="28575">
              <a:solidFill>
                <a:srgbClr val="C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1" hangingPunct="1"/>
              <a:r>
                <a:rPr lang="en-US" altLang="ar-EG" sz="1400">
                  <a:cs typeface="Arial" charset="0"/>
                </a:rPr>
                <a:t>0</a:t>
              </a:r>
            </a:p>
          </p:txBody>
        </p:sp>
        <p:sp>
          <p:nvSpPr>
            <p:cNvPr id="69" name="Rectangle 74"/>
            <p:cNvSpPr>
              <a:spLocks noChangeArrowheads="1"/>
            </p:cNvSpPr>
            <p:nvPr/>
          </p:nvSpPr>
          <p:spPr bwMode="auto">
            <a:xfrm>
              <a:off x="4697" y="1488"/>
              <a:ext cx="240" cy="192"/>
            </a:xfrm>
            <a:prstGeom prst="rect">
              <a:avLst/>
            </a:prstGeom>
            <a:noFill/>
            <a:ln w="28575">
              <a:solidFill>
                <a:srgbClr val="C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1" hangingPunct="1"/>
              <a:r>
                <a:rPr lang="en-US" altLang="ar-EG" sz="1400">
                  <a:cs typeface="Arial" charset="0"/>
                </a:rPr>
                <a:t>0</a:t>
              </a:r>
            </a:p>
          </p:txBody>
        </p:sp>
        <p:sp>
          <p:nvSpPr>
            <p:cNvPr id="70" name="Rectangle 75"/>
            <p:cNvSpPr>
              <a:spLocks noChangeArrowheads="1"/>
            </p:cNvSpPr>
            <p:nvPr/>
          </p:nvSpPr>
          <p:spPr bwMode="auto">
            <a:xfrm>
              <a:off x="4937" y="1488"/>
              <a:ext cx="240" cy="192"/>
            </a:xfrm>
            <a:prstGeom prst="rect">
              <a:avLst/>
            </a:prstGeom>
            <a:noFill/>
            <a:ln w="28575">
              <a:solidFill>
                <a:srgbClr val="C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1" hangingPunct="1"/>
              <a:r>
                <a:rPr lang="en-US" altLang="ar-EG" sz="1400">
                  <a:cs typeface="Arial" charset="0"/>
                </a:rPr>
                <a:t>0</a:t>
              </a:r>
            </a:p>
          </p:txBody>
        </p:sp>
        <p:sp>
          <p:nvSpPr>
            <p:cNvPr id="71" name="Rectangle 76"/>
            <p:cNvSpPr>
              <a:spLocks noChangeArrowheads="1"/>
            </p:cNvSpPr>
            <p:nvPr/>
          </p:nvSpPr>
          <p:spPr bwMode="auto">
            <a:xfrm>
              <a:off x="5177" y="1488"/>
              <a:ext cx="240" cy="192"/>
            </a:xfrm>
            <a:prstGeom prst="rect">
              <a:avLst/>
            </a:prstGeom>
            <a:noFill/>
            <a:ln w="28575">
              <a:solidFill>
                <a:srgbClr val="C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1" hangingPunct="1"/>
              <a:r>
                <a:rPr lang="en-US" altLang="ar-EG" sz="1400">
                  <a:cs typeface="Arial" charset="0"/>
                </a:rPr>
                <a:t>0</a:t>
              </a:r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7763D-8788-4412-8D33-F32C79EC72EA}" type="datetime1">
              <a:rPr lang="en-US" smtClean="0"/>
              <a:t>11/8/2020</a:t>
            </a:fld>
            <a:endParaRPr lang="en-US"/>
          </a:p>
        </p:txBody>
      </p:sp>
      <p:sp>
        <p:nvSpPr>
          <p:cNvPr id="72" name="Footer Placeholder 7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 Dudhmale M.N.</a:t>
            </a:r>
            <a:endParaRPr lang="en-US"/>
          </a:p>
        </p:txBody>
      </p:sp>
      <p:sp>
        <p:nvSpPr>
          <p:cNvPr id="73" name="Slide Number Placeholder 7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E2DFF-3EF2-4C91-BF5F-C16F1E6AE527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592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01"/>
          <p:cNvSpPr>
            <a:spLocks noGrp="1" noChangeArrowheads="1"/>
          </p:cNvSpPr>
          <p:nvPr>
            <p:ph type="title"/>
          </p:nvPr>
        </p:nvSpPr>
        <p:spPr>
          <a:blipFill>
            <a:blip r:embed="rId3"/>
            <a:tile tx="0" ty="0" sx="100000" sy="100000" flip="none" algn="tl"/>
          </a:blipFill>
          <a:ln>
            <a:solidFill>
              <a:schemeClr val="tx2">
                <a:lumMod val="50000"/>
              </a:schemeClr>
            </a:solidFill>
          </a:ln>
        </p:spPr>
        <p:txBody>
          <a:bodyPr/>
          <a:lstStyle/>
          <a:p>
            <a:pPr eaLnBrk="1" hangingPunct="1"/>
            <a:r>
              <a:rPr lang="en-IE" altLang="ar-EG" b="1" dirty="0" smtClean="0"/>
              <a:t>Cohen-Sutherland: World Division</a:t>
            </a:r>
            <a:endParaRPr lang="en-US" altLang="ar-EG" b="1" dirty="0" smtClean="0"/>
          </a:p>
        </p:txBody>
      </p:sp>
      <p:sp>
        <p:nvSpPr>
          <p:cNvPr id="31747" name="Rectangle 20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FontTx/>
              <a:buNone/>
            </a:pPr>
            <a:r>
              <a:rPr lang="en-IE" altLang="ar-EG" sz="2800" dirty="0" smtClean="0"/>
              <a:t>World space is divided into regions based on the window boundaries</a:t>
            </a:r>
          </a:p>
          <a:p>
            <a:pPr lvl="1" eaLnBrk="1" hangingPunct="1"/>
            <a:r>
              <a:rPr lang="en-IE" altLang="ar-EG" dirty="0" smtClean="0"/>
              <a:t>Each region has a unique four bit region code</a:t>
            </a:r>
          </a:p>
          <a:p>
            <a:pPr lvl="1" eaLnBrk="1" hangingPunct="1"/>
            <a:r>
              <a:rPr lang="en-IE" altLang="ar-EG" dirty="0" smtClean="0"/>
              <a:t>Region codes indicate the position of the regions with respect to the window</a:t>
            </a:r>
            <a:endParaRPr lang="en-GB" altLang="ar-EG" dirty="0" smtClean="0"/>
          </a:p>
        </p:txBody>
      </p:sp>
      <p:graphicFrame>
        <p:nvGraphicFramePr>
          <p:cNvPr id="30919" name="Group 199"/>
          <p:cNvGraphicFramePr>
            <a:graphicFrameLocks noGrp="1"/>
          </p:cNvGraphicFramePr>
          <p:nvPr>
            <p:ph sz="half" idx="4294967295"/>
          </p:nvPr>
        </p:nvGraphicFramePr>
        <p:xfrm>
          <a:off x="4395788" y="3968750"/>
          <a:ext cx="3690937" cy="2687638"/>
        </p:xfrm>
        <a:graphic>
          <a:graphicData uri="http://schemas.openxmlformats.org/drawingml/2006/table">
            <a:tbl>
              <a:tblPr/>
              <a:tblGrid>
                <a:gridCol w="1230312"/>
                <a:gridCol w="1230313"/>
                <a:gridCol w="1230312"/>
              </a:tblGrid>
              <a:tr h="8744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1001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06" marB="45706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1000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06" marB="45706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1010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06" marB="45706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3875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0001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06" marB="45706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0000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Window</a:t>
                      </a:r>
                      <a:endParaRPr kumimoji="0" lang="en-US" sz="2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06" marB="45706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0010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06" marB="45706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744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0101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06" marB="45706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0100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06" marB="45706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0110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06" marB="45706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31762" name="Group 194"/>
          <p:cNvGrpSpPr>
            <a:grpSpLocks/>
          </p:cNvGrpSpPr>
          <p:nvPr/>
        </p:nvGrpSpPr>
        <p:grpSpPr bwMode="auto">
          <a:xfrm>
            <a:off x="893763" y="4613275"/>
            <a:ext cx="2884487" cy="1339850"/>
            <a:chOff x="973" y="2626"/>
            <a:chExt cx="1817" cy="844"/>
          </a:xfrm>
        </p:grpSpPr>
        <p:sp>
          <p:nvSpPr>
            <p:cNvPr id="31763" name="Rectangle 135"/>
            <p:cNvSpPr>
              <a:spLocks noChangeArrowheads="1"/>
            </p:cNvSpPr>
            <p:nvPr/>
          </p:nvSpPr>
          <p:spPr bwMode="auto">
            <a:xfrm>
              <a:off x="973" y="2879"/>
              <a:ext cx="453" cy="31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1" hangingPunct="1"/>
              <a:r>
                <a:rPr lang="en-IE" altLang="ar-EG"/>
                <a:t>above</a:t>
              </a:r>
              <a:endParaRPr lang="en-US" altLang="ar-EG"/>
            </a:p>
          </p:txBody>
        </p:sp>
        <p:sp>
          <p:nvSpPr>
            <p:cNvPr id="31764" name="Rectangle 136"/>
            <p:cNvSpPr>
              <a:spLocks noChangeArrowheads="1"/>
            </p:cNvSpPr>
            <p:nvPr/>
          </p:nvSpPr>
          <p:spPr bwMode="auto">
            <a:xfrm>
              <a:off x="1427" y="2879"/>
              <a:ext cx="453" cy="31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1" hangingPunct="1"/>
              <a:r>
                <a:rPr lang="en-IE" altLang="ar-EG" dirty="0"/>
                <a:t>below</a:t>
              </a:r>
              <a:endParaRPr lang="en-US" altLang="ar-EG" dirty="0"/>
            </a:p>
          </p:txBody>
        </p:sp>
        <p:sp>
          <p:nvSpPr>
            <p:cNvPr id="31765" name="Rectangle 137"/>
            <p:cNvSpPr>
              <a:spLocks noChangeArrowheads="1"/>
            </p:cNvSpPr>
            <p:nvPr/>
          </p:nvSpPr>
          <p:spPr bwMode="auto">
            <a:xfrm>
              <a:off x="1882" y="2879"/>
              <a:ext cx="453" cy="31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1" hangingPunct="1"/>
              <a:r>
                <a:rPr lang="en-IE" altLang="ar-EG"/>
                <a:t>right</a:t>
              </a:r>
              <a:endParaRPr lang="en-US" altLang="ar-EG"/>
            </a:p>
          </p:txBody>
        </p:sp>
        <p:sp>
          <p:nvSpPr>
            <p:cNvPr id="31766" name="Rectangle 138"/>
            <p:cNvSpPr>
              <a:spLocks noChangeArrowheads="1"/>
            </p:cNvSpPr>
            <p:nvPr/>
          </p:nvSpPr>
          <p:spPr bwMode="auto">
            <a:xfrm>
              <a:off x="2337" y="2879"/>
              <a:ext cx="453" cy="31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1" hangingPunct="1"/>
              <a:r>
                <a:rPr lang="en-IE" altLang="ar-EG"/>
                <a:t>left</a:t>
              </a:r>
              <a:endParaRPr lang="en-US" altLang="ar-EG"/>
            </a:p>
          </p:txBody>
        </p:sp>
        <p:sp>
          <p:nvSpPr>
            <p:cNvPr id="31767" name="Text Box 139"/>
            <p:cNvSpPr txBox="1">
              <a:spLocks noChangeArrowheads="1"/>
            </p:cNvSpPr>
            <p:nvPr/>
          </p:nvSpPr>
          <p:spPr bwMode="auto">
            <a:xfrm>
              <a:off x="1093" y="2626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IE" altLang="ar-EG" sz="1800"/>
                <a:t>3</a:t>
              </a:r>
              <a:endParaRPr lang="en-US" altLang="ar-EG" sz="1800"/>
            </a:p>
          </p:txBody>
        </p:sp>
        <p:sp>
          <p:nvSpPr>
            <p:cNvPr id="31768" name="Text Box 140"/>
            <p:cNvSpPr txBox="1">
              <a:spLocks noChangeArrowheads="1"/>
            </p:cNvSpPr>
            <p:nvPr/>
          </p:nvSpPr>
          <p:spPr bwMode="auto">
            <a:xfrm>
              <a:off x="1548" y="2626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IE" altLang="ar-EG" sz="1800"/>
                <a:t>2</a:t>
              </a:r>
              <a:endParaRPr lang="en-US" altLang="ar-EG" sz="1800"/>
            </a:p>
          </p:txBody>
        </p:sp>
        <p:sp>
          <p:nvSpPr>
            <p:cNvPr id="31769" name="Text Box 141"/>
            <p:cNvSpPr txBox="1">
              <a:spLocks noChangeArrowheads="1"/>
            </p:cNvSpPr>
            <p:nvPr/>
          </p:nvSpPr>
          <p:spPr bwMode="auto">
            <a:xfrm>
              <a:off x="2003" y="2626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IE" altLang="ar-EG" sz="1800"/>
                <a:t>1</a:t>
              </a:r>
              <a:endParaRPr lang="en-US" altLang="ar-EG" sz="1800"/>
            </a:p>
          </p:txBody>
        </p:sp>
        <p:sp>
          <p:nvSpPr>
            <p:cNvPr id="31770" name="Text Box 142"/>
            <p:cNvSpPr txBox="1">
              <a:spLocks noChangeArrowheads="1"/>
            </p:cNvSpPr>
            <p:nvPr/>
          </p:nvSpPr>
          <p:spPr bwMode="auto">
            <a:xfrm>
              <a:off x="2458" y="2626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IE" altLang="ar-EG" sz="1800"/>
                <a:t>0</a:t>
              </a:r>
              <a:endParaRPr lang="en-US" altLang="ar-EG" sz="1800"/>
            </a:p>
          </p:txBody>
        </p:sp>
        <p:sp>
          <p:nvSpPr>
            <p:cNvPr id="31771" name="Text Box 143"/>
            <p:cNvSpPr txBox="1">
              <a:spLocks noChangeArrowheads="1"/>
            </p:cNvSpPr>
            <p:nvPr/>
          </p:nvSpPr>
          <p:spPr bwMode="auto">
            <a:xfrm>
              <a:off x="1084" y="3239"/>
              <a:ext cx="14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IE" altLang="ar-EG" sz="1800"/>
                <a:t>Region Code Legend</a:t>
              </a:r>
              <a:endParaRPr lang="en-US" altLang="ar-EG" sz="1800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FCE69-5EC0-4A0A-8D94-D2A43213F831}" type="datetime1">
              <a:rPr lang="en-US" smtClean="0"/>
              <a:t>11/8/2020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 Dudhmale M.N.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E2DFF-3EF2-4C91-BF5F-C16F1E6AE527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265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  <a:blipFill>
            <a:blip r:embed="rId3"/>
            <a:tile tx="0" ty="0" sx="100000" sy="100000" flip="none" algn="tl"/>
          </a:blipFill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b="1" dirty="0" smtClean="0"/>
              <a:t>Introduction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015582"/>
          </a:xfrm>
        </p:spPr>
        <p:txBody>
          <a:bodyPr>
            <a:noAutofit/>
          </a:bodyPr>
          <a:lstStyle/>
          <a:p>
            <a:pPr algn="just">
              <a:lnSpc>
                <a:spcPct val="160000"/>
              </a:lnSpc>
            </a:pPr>
            <a:r>
              <a:rPr lang="en-IN" sz="2600" dirty="0" smtClean="0"/>
              <a:t>The process of selecting and viewing picture with different views is called windowing</a:t>
            </a:r>
          </a:p>
          <a:p>
            <a:pPr algn="just">
              <a:lnSpc>
                <a:spcPct val="160000"/>
              </a:lnSpc>
            </a:pPr>
            <a:r>
              <a:rPr lang="en-IN" sz="2600" dirty="0" smtClean="0"/>
              <a:t>A process which divides each element of picture into its visible and invisible portions, allowing the invisible portion to be discarded is called clipping.</a:t>
            </a:r>
          </a:p>
          <a:p>
            <a:pPr algn="just">
              <a:lnSpc>
                <a:spcPct val="160000"/>
              </a:lnSpc>
            </a:pPr>
            <a:r>
              <a:rPr lang="en-IN" sz="2600" dirty="0" smtClean="0"/>
              <a:t>Window defines what is to be viewed.</a:t>
            </a:r>
          </a:p>
          <a:p>
            <a:pPr algn="just">
              <a:lnSpc>
                <a:spcPct val="160000"/>
              </a:lnSpc>
            </a:pPr>
            <a:r>
              <a:rPr lang="en-IN" sz="2600" dirty="0" smtClean="0"/>
              <a:t>Clipping means what to remove .</a:t>
            </a:r>
          </a:p>
          <a:p>
            <a:pPr algn="just">
              <a:lnSpc>
                <a:spcPct val="160000"/>
              </a:lnSpc>
            </a:pPr>
            <a:r>
              <a:rPr lang="en-IN" sz="2600" dirty="0" smtClean="0"/>
              <a:t>Viewport defines where it is to be displayed on display device.</a:t>
            </a:r>
            <a:endParaRPr lang="en-US" sz="2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42707-5241-4C60-AB29-8C992EAA6A7C}" type="datetime1">
              <a:rPr lang="en-US" smtClean="0"/>
              <a:t>11/8/2020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90800" y="6839308"/>
            <a:ext cx="2895600" cy="365125"/>
          </a:xfrm>
        </p:spPr>
        <p:txBody>
          <a:bodyPr/>
          <a:lstStyle/>
          <a:p>
            <a:r>
              <a:rPr lang="en-US" dirty="0" err="1" smtClean="0"/>
              <a:t>Ms</a:t>
            </a:r>
            <a:r>
              <a:rPr lang="en-US" dirty="0" smtClean="0"/>
              <a:t> </a:t>
            </a:r>
            <a:r>
              <a:rPr lang="en-US" dirty="0" err="1" smtClean="0"/>
              <a:t>Dudhmale</a:t>
            </a:r>
            <a:r>
              <a:rPr lang="en-US" dirty="0" smtClean="0"/>
              <a:t> M.N.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E2DFF-3EF2-4C91-BF5F-C16F1E6AE527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blipFill>
            <a:blip r:embed="rId3"/>
            <a:tile tx="0" ty="0" sx="100000" sy="100000" flip="none" algn="tl"/>
          </a:blipFill>
          <a:ln>
            <a:solidFill>
              <a:schemeClr val="tx2">
                <a:lumMod val="50000"/>
              </a:schemeClr>
            </a:solidFill>
          </a:ln>
        </p:spPr>
        <p:txBody>
          <a:bodyPr/>
          <a:lstStyle/>
          <a:p>
            <a:pPr eaLnBrk="1" hangingPunct="1"/>
            <a:r>
              <a:rPr lang="en-IE" altLang="ar-EG" b="1" dirty="0" smtClean="0"/>
              <a:t>Cohen-Sutherland: Labelling</a:t>
            </a:r>
            <a:endParaRPr lang="en-US" altLang="ar-EG" b="1" dirty="0" smtClean="0"/>
          </a:p>
        </p:txBody>
      </p:sp>
      <p:sp>
        <p:nvSpPr>
          <p:cNvPr id="33795" name="Rectangle 87"/>
          <p:cNvSpPr>
            <a:spLocks noGrp="1" noChangeArrowheads="1"/>
          </p:cNvSpPr>
          <p:nvPr>
            <p:ph type="body" idx="1"/>
          </p:nvPr>
        </p:nvSpPr>
        <p:spPr>
          <a:xfrm>
            <a:off x="457200" y="1592263"/>
            <a:ext cx="8229600" cy="1166812"/>
          </a:xfrm>
        </p:spPr>
        <p:txBody>
          <a:bodyPr>
            <a:normAutofit/>
          </a:bodyPr>
          <a:lstStyle/>
          <a:p>
            <a:pPr marL="0" indent="0" eaLnBrk="1" hangingPunct="1">
              <a:buFontTx/>
              <a:buNone/>
            </a:pPr>
            <a:r>
              <a:rPr lang="en-IE" altLang="ar-EG" sz="2800" dirty="0" smtClean="0"/>
              <a:t>Every end-point is labelled with the appropriate region code</a:t>
            </a:r>
            <a:endParaRPr lang="en-GB" altLang="ar-EG" sz="2800" dirty="0" smtClean="0"/>
          </a:p>
        </p:txBody>
      </p:sp>
      <p:grpSp>
        <p:nvGrpSpPr>
          <p:cNvPr id="33796" name="Group 86"/>
          <p:cNvGrpSpPr>
            <a:grpSpLocks/>
          </p:cNvGrpSpPr>
          <p:nvPr/>
        </p:nvGrpSpPr>
        <p:grpSpPr bwMode="auto">
          <a:xfrm>
            <a:off x="1547664" y="2741612"/>
            <a:ext cx="7139136" cy="3614738"/>
            <a:chOff x="1120" y="1978"/>
            <a:chExt cx="3496" cy="2277"/>
          </a:xfrm>
        </p:grpSpPr>
        <p:sp>
          <p:nvSpPr>
            <p:cNvPr id="33797" name="Line 74"/>
            <p:cNvSpPr>
              <a:spLocks noChangeShapeType="1"/>
            </p:cNvSpPr>
            <p:nvPr/>
          </p:nvSpPr>
          <p:spPr bwMode="auto">
            <a:xfrm rot="16200000" flipH="1">
              <a:off x="1234" y="2977"/>
              <a:ext cx="1998" cy="0"/>
            </a:xfrm>
            <a:prstGeom prst="line">
              <a:avLst/>
            </a:prstGeom>
            <a:noFill/>
            <a:ln w="9525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798" name="Line 75"/>
            <p:cNvSpPr>
              <a:spLocks noChangeShapeType="1"/>
            </p:cNvSpPr>
            <p:nvPr/>
          </p:nvSpPr>
          <p:spPr bwMode="auto">
            <a:xfrm rot="16200000" flipH="1">
              <a:off x="2558" y="2999"/>
              <a:ext cx="1999" cy="0"/>
            </a:xfrm>
            <a:prstGeom prst="line">
              <a:avLst/>
            </a:prstGeom>
            <a:noFill/>
            <a:ln w="9525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799" name="Line 76"/>
            <p:cNvSpPr>
              <a:spLocks noChangeShapeType="1"/>
            </p:cNvSpPr>
            <p:nvPr/>
          </p:nvSpPr>
          <p:spPr bwMode="auto">
            <a:xfrm flipH="1">
              <a:off x="1604" y="2621"/>
              <a:ext cx="2731" cy="0"/>
            </a:xfrm>
            <a:prstGeom prst="line">
              <a:avLst/>
            </a:prstGeom>
            <a:noFill/>
            <a:ln w="9525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00" name="Line 77"/>
            <p:cNvSpPr>
              <a:spLocks noChangeShapeType="1"/>
            </p:cNvSpPr>
            <p:nvPr/>
          </p:nvSpPr>
          <p:spPr bwMode="auto">
            <a:xfrm flipH="1">
              <a:off x="1632" y="3498"/>
              <a:ext cx="2731" cy="0"/>
            </a:xfrm>
            <a:prstGeom prst="line">
              <a:avLst/>
            </a:prstGeom>
            <a:noFill/>
            <a:ln w="9525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01" name="Line 42"/>
            <p:cNvSpPr>
              <a:spLocks noChangeShapeType="1"/>
            </p:cNvSpPr>
            <p:nvPr/>
          </p:nvSpPr>
          <p:spPr bwMode="auto">
            <a:xfrm>
              <a:off x="1262" y="4025"/>
              <a:ext cx="304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02" name="Line 43"/>
            <p:cNvSpPr>
              <a:spLocks noChangeShapeType="1"/>
            </p:cNvSpPr>
            <p:nvPr/>
          </p:nvSpPr>
          <p:spPr bwMode="auto">
            <a:xfrm flipV="1">
              <a:off x="1572" y="1994"/>
              <a:ext cx="0" cy="22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03" name="Rectangle 44"/>
            <p:cNvSpPr>
              <a:spLocks noChangeArrowheads="1"/>
            </p:cNvSpPr>
            <p:nvPr/>
          </p:nvSpPr>
          <p:spPr bwMode="auto">
            <a:xfrm>
              <a:off x="2231" y="2612"/>
              <a:ext cx="1328" cy="88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1" hangingPunct="1"/>
              <a:endParaRPr lang="ar-EG" altLang="ar-EG"/>
            </a:p>
          </p:txBody>
        </p:sp>
        <p:sp>
          <p:nvSpPr>
            <p:cNvPr id="33804" name="Line 45"/>
            <p:cNvSpPr>
              <a:spLocks noChangeShapeType="1"/>
            </p:cNvSpPr>
            <p:nvPr/>
          </p:nvSpPr>
          <p:spPr bwMode="auto">
            <a:xfrm flipH="1">
              <a:off x="1500" y="2618"/>
              <a:ext cx="13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05" name="Line 46"/>
            <p:cNvSpPr>
              <a:spLocks noChangeShapeType="1"/>
            </p:cNvSpPr>
            <p:nvPr/>
          </p:nvSpPr>
          <p:spPr bwMode="auto">
            <a:xfrm flipH="1">
              <a:off x="1500" y="3499"/>
              <a:ext cx="13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06" name="Line 47"/>
            <p:cNvSpPr>
              <a:spLocks noChangeShapeType="1"/>
            </p:cNvSpPr>
            <p:nvPr/>
          </p:nvSpPr>
          <p:spPr bwMode="auto">
            <a:xfrm>
              <a:off x="2235" y="3962"/>
              <a:ext cx="0" cy="1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07" name="Line 48"/>
            <p:cNvSpPr>
              <a:spLocks noChangeShapeType="1"/>
            </p:cNvSpPr>
            <p:nvPr/>
          </p:nvSpPr>
          <p:spPr bwMode="auto">
            <a:xfrm>
              <a:off x="3558" y="395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08" name="Text Box 49"/>
            <p:cNvSpPr txBox="1">
              <a:spLocks noChangeArrowheads="1"/>
            </p:cNvSpPr>
            <p:nvPr/>
          </p:nvSpPr>
          <p:spPr bwMode="auto">
            <a:xfrm>
              <a:off x="1120" y="2485"/>
              <a:ext cx="47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IE" altLang="ar-EG" sz="1800"/>
                <a:t>wy</a:t>
              </a:r>
              <a:r>
                <a:rPr lang="en-IE" altLang="ar-EG" sz="1800" baseline="-25000"/>
                <a:t>max</a:t>
              </a:r>
              <a:endParaRPr lang="en-US" altLang="ar-EG" sz="1800"/>
            </a:p>
          </p:txBody>
        </p:sp>
        <p:sp>
          <p:nvSpPr>
            <p:cNvPr id="33809" name="Text Box 50"/>
            <p:cNvSpPr txBox="1">
              <a:spLocks noChangeArrowheads="1"/>
            </p:cNvSpPr>
            <p:nvPr/>
          </p:nvSpPr>
          <p:spPr bwMode="auto">
            <a:xfrm>
              <a:off x="1120" y="3366"/>
              <a:ext cx="44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IE" altLang="ar-EG" sz="1800"/>
                <a:t>wy</a:t>
              </a:r>
              <a:r>
                <a:rPr lang="en-IE" altLang="ar-EG" sz="1800" baseline="-25000"/>
                <a:t>min</a:t>
              </a:r>
              <a:endParaRPr lang="en-US" altLang="ar-EG" sz="1800"/>
            </a:p>
          </p:txBody>
        </p:sp>
        <p:sp>
          <p:nvSpPr>
            <p:cNvPr id="33810" name="Text Box 51"/>
            <p:cNvSpPr txBox="1">
              <a:spLocks noChangeArrowheads="1"/>
            </p:cNvSpPr>
            <p:nvPr/>
          </p:nvSpPr>
          <p:spPr bwMode="auto">
            <a:xfrm>
              <a:off x="2013" y="4023"/>
              <a:ext cx="44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IE" altLang="ar-EG" sz="1800"/>
                <a:t>wx</a:t>
              </a:r>
              <a:r>
                <a:rPr lang="en-IE" altLang="ar-EG" sz="1800" baseline="-25000"/>
                <a:t>min</a:t>
              </a:r>
              <a:endParaRPr lang="en-US" altLang="ar-EG" sz="1800"/>
            </a:p>
          </p:txBody>
        </p:sp>
        <p:sp>
          <p:nvSpPr>
            <p:cNvPr id="33811" name="Text Box 52"/>
            <p:cNvSpPr txBox="1">
              <a:spLocks noChangeArrowheads="1"/>
            </p:cNvSpPr>
            <p:nvPr/>
          </p:nvSpPr>
          <p:spPr bwMode="auto">
            <a:xfrm>
              <a:off x="3337" y="4024"/>
              <a:ext cx="47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IE" altLang="ar-EG" sz="1800"/>
                <a:t>wx</a:t>
              </a:r>
              <a:r>
                <a:rPr lang="en-IE" altLang="ar-EG" sz="1800" baseline="-25000"/>
                <a:t>max</a:t>
              </a:r>
              <a:endParaRPr lang="en-US" altLang="ar-EG" sz="1800"/>
            </a:p>
          </p:txBody>
        </p:sp>
        <p:sp>
          <p:nvSpPr>
            <p:cNvPr id="33812" name="Text Box 57"/>
            <p:cNvSpPr txBox="1">
              <a:spLocks noChangeArrowheads="1"/>
            </p:cNvSpPr>
            <p:nvPr/>
          </p:nvSpPr>
          <p:spPr bwMode="auto">
            <a:xfrm>
              <a:off x="2543" y="2351"/>
              <a:ext cx="6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IE" altLang="ar-EG" sz="1800"/>
                <a:t>Window</a:t>
              </a:r>
              <a:endParaRPr lang="en-US" altLang="ar-EG" sz="1800"/>
            </a:p>
          </p:txBody>
        </p:sp>
        <p:sp>
          <p:nvSpPr>
            <p:cNvPr id="33813" name="Line 60"/>
            <p:cNvSpPr>
              <a:spLocks noChangeShapeType="1"/>
            </p:cNvSpPr>
            <p:nvPr/>
          </p:nvSpPr>
          <p:spPr bwMode="auto">
            <a:xfrm flipV="1">
              <a:off x="2410" y="2704"/>
              <a:ext cx="442" cy="2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14" name="Line 61"/>
            <p:cNvSpPr>
              <a:spLocks noChangeShapeType="1"/>
            </p:cNvSpPr>
            <p:nvPr/>
          </p:nvSpPr>
          <p:spPr bwMode="auto">
            <a:xfrm flipV="1">
              <a:off x="1793" y="2170"/>
              <a:ext cx="648" cy="5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15" name="Line 62"/>
            <p:cNvSpPr>
              <a:spLocks noChangeShapeType="1"/>
            </p:cNvSpPr>
            <p:nvPr/>
          </p:nvSpPr>
          <p:spPr bwMode="auto">
            <a:xfrm>
              <a:off x="2473" y="3351"/>
              <a:ext cx="468" cy="3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16" name="Line 63"/>
            <p:cNvSpPr>
              <a:spLocks noChangeShapeType="1"/>
            </p:cNvSpPr>
            <p:nvPr/>
          </p:nvSpPr>
          <p:spPr bwMode="auto">
            <a:xfrm>
              <a:off x="1969" y="3078"/>
              <a:ext cx="185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17" name="Text Box 66"/>
            <p:cNvSpPr txBox="1">
              <a:spLocks noChangeArrowheads="1"/>
            </p:cNvSpPr>
            <p:nvPr/>
          </p:nvSpPr>
          <p:spPr bwMode="auto">
            <a:xfrm>
              <a:off x="1658" y="2725"/>
              <a:ext cx="58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IE" altLang="ar-EG" sz="1400" b="1"/>
                <a:t>P</a:t>
              </a:r>
              <a:r>
                <a:rPr lang="en-IE" altLang="ar-EG" sz="1400" b="1" baseline="-25000"/>
                <a:t>3</a:t>
              </a:r>
              <a:r>
                <a:rPr lang="en-IE" altLang="ar-EG" sz="1400" b="1"/>
                <a:t> [0001]</a:t>
              </a:r>
              <a:endParaRPr lang="en-US" altLang="ar-EG" sz="1400" b="1"/>
            </a:p>
          </p:txBody>
        </p:sp>
        <p:sp>
          <p:nvSpPr>
            <p:cNvPr id="33818" name="Text Box 67"/>
            <p:cNvSpPr txBox="1">
              <a:spLocks noChangeArrowheads="1"/>
            </p:cNvSpPr>
            <p:nvPr/>
          </p:nvSpPr>
          <p:spPr bwMode="auto">
            <a:xfrm>
              <a:off x="2849" y="2630"/>
              <a:ext cx="57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IE" altLang="ar-EG" sz="1400" b="1"/>
                <a:t>P</a:t>
              </a:r>
              <a:r>
                <a:rPr lang="en-IE" altLang="ar-EG" sz="1400" b="1" baseline="-25000"/>
                <a:t>6 </a:t>
              </a:r>
              <a:r>
                <a:rPr lang="en-IE" altLang="ar-EG" sz="1400" b="1"/>
                <a:t>[0000]</a:t>
              </a:r>
              <a:endParaRPr lang="en-US" altLang="ar-EG" sz="1400" b="1"/>
            </a:p>
          </p:txBody>
        </p:sp>
        <p:sp>
          <p:nvSpPr>
            <p:cNvPr id="33819" name="Text Box 68"/>
            <p:cNvSpPr txBox="1">
              <a:spLocks noChangeArrowheads="1"/>
            </p:cNvSpPr>
            <p:nvPr/>
          </p:nvSpPr>
          <p:spPr bwMode="auto">
            <a:xfrm>
              <a:off x="2300" y="2925"/>
              <a:ext cx="58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IE" altLang="ar-EG" sz="1400" b="1"/>
                <a:t>P</a:t>
              </a:r>
              <a:r>
                <a:rPr lang="en-IE" altLang="ar-EG" sz="1400" b="1" baseline="-25000"/>
                <a:t>5</a:t>
              </a:r>
              <a:r>
                <a:rPr lang="en-IE" altLang="ar-EG" sz="1400" b="1"/>
                <a:t> [0000]</a:t>
              </a:r>
              <a:endParaRPr lang="en-US" altLang="ar-EG" sz="1400" b="1"/>
            </a:p>
          </p:txBody>
        </p:sp>
        <p:sp>
          <p:nvSpPr>
            <p:cNvPr id="33820" name="Text Box 69"/>
            <p:cNvSpPr txBox="1">
              <a:spLocks noChangeArrowheads="1"/>
            </p:cNvSpPr>
            <p:nvPr/>
          </p:nvSpPr>
          <p:spPr bwMode="auto">
            <a:xfrm>
              <a:off x="1661" y="3084"/>
              <a:ext cx="58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IE" altLang="ar-EG" sz="1400" b="1"/>
                <a:t>P</a:t>
              </a:r>
              <a:r>
                <a:rPr lang="en-IE" altLang="ar-EG" sz="1400" b="1" baseline="-25000"/>
                <a:t>7</a:t>
              </a:r>
              <a:r>
                <a:rPr lang="en-IE" altLang="ar-EG" sz="1400" b="1"/>
                <a:t> [0001]</a:t>
              </a:r>
              <a:endParaRPr lang="en-US" altLang="ar-EG" sz="1400" b="1"/>
            </a:p>
          </p:txBody>
        </p:sp>
        <p:sp>
          <p:nvSpPr>
            <p:cNvPr id="33821" name="Text Box 70"/>
            <p:cNvSpPr txBox="1">
              <a:spLocks noChangeArrowheads="1"/>
            </p:cNvSpPr>
            <p:nvPr/>
          </p:nvSpPr>
          <p:spPr bwMode="auto">
            <a:xfrm>
              <a:off x="2941" y="3665"/>
              <a:ext cx="62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IE" altLang="ar-EG" sz="1400" b="1"/>
                <a:t>P</a:t>
              </a:r>
              <a:r>
                <a:rPr lang="en-IE" altLang="ar-EG" sz="1400" b="1" baseline="-25000"/>
                <a:t>10</a:t>
              </a:r>
              <a:r>
                <a:rPr lang="en-IE" altLang="ar-EG" sz="1400" b="1"/>
                <a:t> [0100]</a:t>
              </a:r>
              <a:endParaRPr lang="en-US" altLang="ar-EG" sz="1400" b="1"/>
            </a:p>
          </p:txBody>
        </p:sp>
        <p:sp>
          <p:nvSpPr>
            <p:cNvPr id="33822" name="Text Box 71"/>
            <p:cNvSpPr txBox="1">
              <a:spLocks noChangeArrowheads="1"/>
            </p:cNvSpPr>
            <p:nvPr/>
          </p:nvSpPr>
          <p:spPr bwMode="auto">
            <a:xfrm>
              <a:off x="2469" y="3241"/>
              <a:ext cx="58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IE" altLang="ar-EG" sz="1400" b="1"/>
                <a:t>P</a:t>
              </a:r>
              <a:r>
                <a:rPr lang="en-IE" altLang="ar-EG" sz="1400" b="1" baseline="-25000"/>
                <a:t>9</a:t>
              </a:r>
              <a:r>
                <a:rPr lang="en-IE" altLang="ar-EG" sz="1400" b="1"/>
                <a:t> [0000]</a:t>
              </a:r>
              <a:endParaRPr lang="en-US" altLang="ar-EG" sz="1400" b="1"/>
            </a:p>
          </p:txBody>
        </p:sp>
        <p:sp>
          <p:nvSpPr>
            <p:cNvPr id="33823" name="Text Box 72"/>
            <p:cNvSpPr txBox="1">
              <a:spLocks noChangeArrowheads="1"/>
            </p:cNvSpPr>
            <p:nvPr/>
          </p:nvSpPr>
          <p:spPr bwMode="auto">
            <a:xfrm>
              <a:off x="2432" y="2087"/>
              <a:ext cx="57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IE" altLang="ar-EG" sz="1400" b="1"/>
                <a:t>P</a:t>
              </a:r>
              <a:r>
                <a:rPr lang="en-IE" altLang="ar-EG" sz="1400" b="1" baseline="-25000"/>
                <a:t>4 </a:t>
              </a:r>
              <a:r>
                <a:rPr lang="en-IE" altLang="ar-EG" sz="1400" b="1"/>
                <a:t>[1000]</a:t>
              </a:r>
              <a:endParaRPr lang="en-US" altLang="ar-EG" sz="1400" b="1"/>
            </a:p>
          </p:txBody>
        </p:sp>
        <p:sp>
          <p:nvSpPr>
            <p:cNvPr id="33824" name="Text Box 73"/>
            <p:cNvSpPr txBox="1">
              <a:spLocks noChangeArrowheads="1"/>
            </p:cNvSpPr>
            <p:nvPr/>
          </p:nvSpPr>
          <p:spPr bwMode="auto">
            <a:xfrm>
              <a:off x="3814" y="3277"/>
              <a:ext cx="58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IE" altLang="ar-EG" sz="1400" b="1"/>
                <a:t>P</a:t>
              </a:r>
              <a:r>
                <a:rPr lang="en-IE" altLang="ar-EG" sz="1400" b="1" baseline="-25000"/>
                <a:t>8</a:t>
              </a:r>
              <a:r>
                <a:rPr lang="en-IE" altLang="ar-EG" sz="1400" b="1"/>
                <a:t> [0010]</a:t>
              </a:r>
              <a:endParaRPr lang="en-US" altLang="ar-EG" sz="1400" b="1"/>
            </a:p>
          </p:txBody>
        </p:sp>
        <p:sp>
          <p:nvSpPr>
            <p:cNvPr id="33825" name="Line 78"/>
            <p:cNvSpPr>
              <a:spLocks noChangeShapeType="1"/>
            </p:cNvSpPr>
            <p:nvPr/>
          </p:nvSpPr>
          <p:spPr bwMode="auto">
            <a:xfrm flipH="1" flipV="1">
              <a:off x="3667" y="2070"/>
              <a:ext cx="338" cy="9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26" name="Text Box 79"/>
            <p:cNvSpPr txBox="1">
              <a:spLocks noChangeArrowheads="1"/>
            </p:cNvSpPr>
            <p:nvPr/>
          </p:nvSpPr>
          <p:spPr bwMode="auto">
            <a:xfrm>
              <a:off x="3991" y="2920"/>
              <a:ext cx="625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IE" altLang="ar-EG" sz="1400" b="1"/>
                <a:t>P</a:t>
              </a:r>
              <a:r>
                <a:rPr lang="en-IE" altLang="ar-EG" sz="1400" b="1" baseline="-25000"/>
                <a:t>12</a:t>
              </a:r>
              <a:r>
                <a:rPr lang="en-IE" altLang="ar-EG" sz="1400" b="1"/>
                <a:t> [0010]</a:t>
              </a:r>
              <a:endParaRPr lang="en-US" altLang="ar-EG" sz="1400" b="1"/>
            </a:p>
          </p:txBody>
        </p:sp>
        <p:sp>
          <p:nvSpPr>
            <p:cNvPr id="33827" name="Text Box 80"/>
            <p:cNvSpPr txBox="1">
              <a:spLocks noChangeArrowheads="1"/>
            </p:cNvSpPr>
            <p:nvPr/>
          </p:nvSpPr>
          <p:spPr bwMode="auto">
            <a:xfrm>
              <a:off x="3675" y="1995"/>
              <a:ext cx="61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IE" altLang="ar-EG" sz="1400" b="1"/>
                <a:t>P</a:t>
              </a:r>
              <a:r>
                <a:rPr lang="en-IE" altLang="ar-EG" sz="1400" b="1" baseline="-25000"/>
                <a:t>11 </a:t>
              </a:r>
              <a:r>
                <a:rPr lang="en-IE" altLang="ar-EG" sz="1400" b="1"/>
                <a:t>[1010]</a:t>
              </a:r>
              <a:endParaRPr lang="en-US" altLang="ar-EG" sz="1400" b="1"/>
            </a:p>
          </p:txBody>
        </p:sp>
        <p:sp>
          <p:nvSpPr>
            <p:cNvPr id="33828" name="Line 83"/>
            <p:cNvSpPr>
              <a:spLocks noChangeShapeType="1"/>
            </p:cNvSpPr>
            <p:nvPr/>
          </p:nvSpPr>
          <p:spPr bwMode="auto">
            <a:xfrm flipV="1">
              <a:off x="1854" y="3848"/>
              <a:ext cx="1933" cy="1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29" name="Text Box 84"/>
            <p:cNvSpPr txBox="1">
              <a:spLocks noChangeArrowheads="1"/>
            </p:cNvSpPr>
            <p:nvPr/>
          </p:nvSpPr>
          <p:spPr bwMode="auto">
            <a:xfrm>
              <a:off x="1575" y="3755"/>
              <a:ext cx="62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IE" altLang="ar-EG" sz="1400" b="1"/>
                <a:t>P</a:t>
              </a:r>
              <a:r>
                <a:rPr lang="en-IE" altLang="ar-EG" sz="1400" b="1" baseline="-25000"/>
                <a:t>13</a:t>
              </a:r>
              <a:r>
                <a:rPr lang="en-IE" altLang="ar-EG" sz="1400" b="1"/>
                <a:t> [0101]</a:t>
              </a:r>
              <a:endParaRPr lang="en-US" altLang="ar-EG" sz="1400" b="1"/>
            </a:p>
          </p:txBody>
        </p:sp>
        <p:sp>
          <p:nvSpPr>
            <p:cNvPr id="33830" name="Text Box 85"/>
            <p:cNvSpPr txBox="1">
              <a:spLocks noChangeArrowheads="1"/>
            </p:cNvSpPr>
            <p:nvPr/>
          </p:nvSpPr>
          <p:spPr bwMode="auto">
            <a:xfrm>
              <a:off x="3788" y="3758"/>
              <a:ext cx="62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IE" altLang="ar-EG" sz="1400" b="1"/>
                <a:t>P</a:t>
              </a:r>
              <a:r>
                <a:rPr lang="en-IE" altLang="ar-EG" sz="1400" b="1" baseline="-25000"/>
                <a:t>14</a:t>
              </a:r>
              <a:r>
                <a:rPr lang="en-IE" altLang="ar-EG" sz="1400" b="1"/>
                <a:t> [0110]</a:t>
              </a:r>
              <a:endParaRPr lang="en-US" altLang="ar-EG" sz="1400" b="1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90D87-E126-45C0-9CC9-AC37F769E2C1}" type="datetime1">
              <a:rPr lang="en-US" smtClean="0"/>
              <a:t>11/8/2020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 Dudhmale M.N.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E2DFF-3EF2-4C91-BF5F-C16F1E6AE527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664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392113" y="133162"/>
            <a:ext cx="8229600" cy="1143000"/>
          </a:xfrm>
          <a:blipFill>
            <a:blip r:embed="rId3"/>
            <a:tile tx="0" ty="0" sx="100000" sy="100000" flip="none" algn="tl"/>
          </a:blipFill>
          <a:ln>
            <a:solidFill>
              <a:schemeClr val="tx2">
                <a:lumMod val="50000"/>
              </a:schemeClr>
            </a:solidFill>
          </a:ln>
        </p:spPr>
        <p:txBody>
          <a:bodyPr>
            <a:noAutofit/>
          </a:bodyPr>
          <a:lstStyle/>
          <a:p>
            <a:pPr eaLnBrk="1" hangingPunct="1"/>
            <a:r>
              <a:rPr lang="en-IE" altLang="ar-EG" b="1" dirty="0" smtClean="0"/>
              <a:t>Cohen-Sutherland: Lines In The Window</a:t>
            </a:r>
            <a:endParaRPr lang="en-US" altLang="ar-EG" b="1" dirty="0" smtClean="0"/>
          </a:p>
        </p:txBody>
      </p:sp>
      <p:sp>
        <p:nvSpPr>
          <p:cNvPr id="36867" name="Rectangle 3"/>
          <p:cNvSpPr>
            <a:spLocks noChangeArrowheads="1"/>
          </p:cNvSpPr>
          <p:nvPr/>
        </p:nvSpPr>
        <p:spPr bwMode="auto">
          <a:xfrm>
            <a:off x="457200" y="1268413"/>
            <a:ext cx="8229600" cy="1900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 eaLnBrk="1" hangingPunct="1">
              <a:spcBef>
                <a:spcPct val="20000"/>
              </a:spcBef>
            </a:pPr>
            <a:r>
              <a:rPr lang="en-IE" altLang="ar-EG" sz="2800" dirty="0"/>
              <a:t>Lines completely contained within the window boundaries have region code [0000] for both end-points so are not clipped</a:t>
            </a:r>
            <a:endParaRPr lang="en-IE" altLang="ar-EG" sz="2800" i="1" dirty="0">
              <a:latin typeface="Times New Roman" pitchFamily="18" charset="0"/>
            </a:endParaRPr>
          </a:p>
        </p:txBody>
      </p:sp>
      <p:grpSp>
        <p:nvGrpSpPr>
          <p:cNvPr id="36868" name="Group 39"/>
          <p:cNvGrpSpPr>
            <a:grpSpLocks/>
          </p:cNvGrpSpPr>
          <p:nvPr/>
        </p:nvGrpSpPr>
        <p:grpSpPr bwMode="auto">
          <a:xfrm>
            <a:off x="899592" y="2741612"/>
            <a:ext cx="7344816" cy="3614738"/>
            <a:chOff x="1120" y="1728"/>
            <a:chExt cx="3496" cy="2277"/>
          </a:xfrm>
        </p:grpSpPr>
        <p:sp>
          <p:nvSpPr>
            <p:cNvPr id="36869" name="Line 5"/>
            <p:cNvSpPr>
              <a:spLocks noChangeShapeType="1"/>
            </p:cNvSpPr>
            <p:nvPr/>
          </p:nvSpPr>
          <p:spPr bwMode="auto">
            <a:xfrm rot="16200000" flipH="1">
              <a:off x="1234" y="2727"/>
              <a:ext cx="1998" cy="0"/>
            </a:xfrm>
            <a:prstGeom prst="line">
              <a:avLst/>
            </a:prstGeom>
            <a:noFill/>
            <a:ln w="9525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70" name="Line 6"/>
            <p:cNvSpPr>
              <a:spLocks noChangeShapeType="1"/>
            </p:cNvSpPr>
            <p:nvPr/>
          </p:nvSpPr>
          <p:spPr bwMode="auto">
            <a:xfrm rot="16200000" flipH="1">
              <a:off x="2558" y="2749"/>
              <a:ext cx="1999" cy="0"/>
            </a:xfrm>
            <a:prstGeom prst="line">
              <a:avLst/>
            </a:prstGeom>
            <a:noFill/>
            <a:ln w="9525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71" name="Line 7"/>
            <p:cNvSpPr>
              <a:spLocks noChangeShapeType="1"/>
            </p:cNvSpPr>
            <p:nvPr/>
          </p:nvSpPr>
          <p:spPr bwMode="auto">
            <a:xfrm flipH="1">
              <a:off x="1604" y="2371"/>
              <a:ext cx="2731" cy="0"/>
            </a:xfrm>
            <a:prstGeom prst="line">
              <a:avLst/>
            </a:prstGeom>
            <a:noFill/>
            <a:ln w="9525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72" name="Line 8"/>
            <p:cNvSpPr>
              <a:spLocks noChangeShapeType="1"/>
            </p:cNvSpPr>
            <p:nvPr/>
          </p:nvSpPr>
          <p:spPr bwMode="auto">
            <a:xfrm flipH="1">
              <a:off x="1632" y="3248"/>
              <a:ext cx="2731" cy="0"/>
            </a:xfrm>
            <a:prstGeom prst="line">
              <a:avLst/>
            </a:prstGeom>
            <a:noFill/>
            <a:ln w="9525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73" name="Line 9"/>
            <p:cNvSpPr>
              <a:spLocks noChangeShapeType="1"/>
            </p:cNvSpPr>
            <p:nvPr/>
          </p:nvSpPr>
          <p:spPr bwMode="auto">
            <a:xfrm>
              <a:off x="1262" y="3775"/>
              <a:ext cx="304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74" name="Line 10"/>
            <p:cNvSpPr>
              <a:spLocks noChangeShapeType="1"/>
            </p:cNvSpPr>
            <p:nvPr/>
          </p:nvSpPr>
          <p:spPr bwMode="auto">
            <a:xfrm flipV="1">
              <a:off x="1572" y="1744"/>
              <a:ext cx="0" cy="22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75" name="Rectangle 11"/>
            <p:cNvSpPr>
              <a:spLocks noChangeArrowheads="1"/>
            </p:cNvSpPr>
            <p:nvPr/>
          </p:nvSpPr>
          <p:spPr bwMode="auto">
            <a:xfrm>
              <a:off x="2231" y="2362"/>
              <a:ext cx="1328" cy="88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1" hangingPunct="1"/>
              <a:endParaRPr lang="ar-EG" altLang="ar-EG"/>
            </a:p>
          </p:txBody>
        </p:sp>
        <p:sp>
          <p:nvSpPr>
            <p:cNvPr id="36876" name="Line 12"/>
            <p:cNvSpPr>
              <a:spLocks noChangeShapeType="1"/>
            </p:cNvSpPr>
            <p:nvPr/>
          </p:nvSpPr>
          <p:spPr bwMode="auto">
            <a:xfrm flipH="1">
              <a:off x="1500" y="2368"/>
              <a:ext cx="13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77" name="Line 13"/>
            <p:cNvSpPr>
              <a:spLocks noChangeShapeType="1"/>
            </p:cNvSpPr>
            <p:nvPr/>
          </p:nvSpPr>
          <p:spPr bwMode="auto">
            <a:xfrm flipH="1">
              <a:off x="1500" y="3249"/>
              <a:ext cx="13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78" name="Line 14"/>
            <p:cNvSpPr>
              <a:spLocks noChangeShapeType="1"/>
            </p:cNvSpPr>
            <p:nvPr/>
          </p:nvSpPr>
          <p:spPr bwMode="auto">
            <a:xfrm>
              <a:off x="2235" y="3712"/>
              <a:ext cx="0" cy="1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79" name="Line 15"/>
            <p:cNvSpPr>
              <a:spLocks noChangeShapeType="1"/>
            </p:cNvSpPr>
            <p:nvPr/>
          </p:nvSpPr>
          <p:spPr bwMode="auto">
            <a:xfrm>
              <a:off x="3558" y="3712"/>
              <a:ext cx="0" cy="1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80" name="Text Box 16"/>
            <p:cNvSpPr txBox="1">
              <a:spLocks noChangeArrowheads="1"/>
            </p:cNvSpPr>
            <p:nvPr/>
          </p:nvSpPr>
          <p:spPr bwMode="auto">
            <a:xfrm>
              <a:off x="1120" y="2235"/>
              <a:ext cx="47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IE" altLang="ar-EG" sz="1800"/>
                <a:t>wy</a:t>
              </a:r>
              <a:r>
                <a:rPr lang="en-IE" altLang="ar-EG" sz="1800" baseline="-25000"/>
                <a:t>max</a:t>
              </a:r>
              <a:endParaRPr lang="en-US" altLang="ar-EG" sz="1800"/>
            </a:p>
          </p:txBody>
        </p:sp>
        <p:sp>
          <p:nvSpPr>
            <p:cNvPr id="36881" name="Text Box 17"/>
            <p:cNvSpPr txBox="1">
              <a:spLocks noChangeArrowheads="1"/>
            </p:cNvSpPr>
            <p:nvPr/>
          </p:nvSpPr>
          <p:spPr bwMode="auto">
            <a:xfrm>
              <a:off x="1120" y="3116"/>
              <a:ext cx="44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IE" altLang="ar-EG" sz="1800"/>
                <a:t>wy</a:t>
              </a:r>
              <a:r>
                <a:rPr lang="en-IE" altLang="ar-EG" sz="1800" baseline="-25000"/>
                <a:t>min</a:t>
              </a:r>
              <a:endParaRPr lang="en-US" altLang="ar-EG" sz="1800"/>
            </a:p>
          </p:txBody>
        </p:sp>
        <p:sp>
          <p:nvSpPr>
            <p:cNvPr id="36882" name="Text Box 18"/>
            <p:cNvSpPr txBox="1">
              <a:spLocks noChangeArrowheads="1"/>
            </p:cNvSpPr>
            <p:nvPr/>
          </p:nvSpPr>
          <p:spPr bwMode="auto">
            <a:xfrm>
              <a:off x="2013" y="3773"/>
              <a:ext cx="44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IE" altLang="ar-EG" sz="1800"/>
                <a:t>wx</a:t>
              </a:r>
              <a:r>
                <a:rPr lang="en-IE" altLang="ar-EG" sz="1800" baseline="-25000"/>
                <a:t>min</a:t>
              </a:r>
              <a:endParaRPr lang="en-US" altLang="ar-EG" sz="1800"/>
            </a:p>
          </p:txBody>
        </p:sp>
        <p:sp>
          <p:nvSpPr>
            <p:cNvPr id="36883" name="Text Box 19"/>
            <p:cNvSpPr txBox="1">
              <a:spLocks noChangeArrowheads="1"/>
            </p:cNvSpPr>
            <p:nvPr/>
          </p:nvSpPr>
          <p:spPr bwMode="auto">
            <a:xfrm>
              <a:off x="3337" y="3774"/>
              <a:ext cx="47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IE" altLang="ar-EG" sz="1800"/>
                <a:t>wx</a:t>
              </a:r>
              <a:r>
                <a:rPr lang="en-IE" altLang="ar-EG" sz="1800" baseline="-25000"/>
                <a:t>max</a:t>
              </a:r>
              <a:endParaRPr lang="en-US" altLang="ar-EG" sz="1800"/>
            </a:p>
          </p:txBody>
        </p:sp>
        <p:sp>
          <p:nvSpPr>
            <p:cNvPr id="36884" name="Text Box 20"/>
            <p:cNvSpPr txBox="1">
              <a:spLocks noChangeArrowheads="1"/>
            </p:cNvSpPr>
            <p:nvPr/>
          </p:nvSpPr>
          <p:spPr bwMode="auto">
            <a:xfrm>
              <a:off x="2543" y="2101"/>
              <a:ext cx="6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IE" altLang="ar-EG" sz="1800"/>
                <a:t>Window</a:t>
              </a:r>
              <a:endParaRPr lang="en-US" altLang="ar-EG" sz="1800"/>
            </a:p>
          </p:txBody>
        </p:sp>
        <p:sp>
          <p:nvSpPr>
            <p:cNvPr id="36885" name="Line 21"/>
            <p:cNvSpPr>
              <a:spLocks noChangeShapeType="1"/>
            </p:cNvSpPr>
            <p:nvPr/>
          </p:nvSpPr>
          <p:spPr bwMode="auto">
            <a:xfrm flipV="1">
              <a:off x="2410" y="2454"/>
              <a:ext cx="442" cy="221"/>
            </a:xfrm>
            <a:prstGeom prst="line">
              <a:avLst/>
            </a:prstGeom>
            <a:noFill/>
            <a:ln w="9525">
              <a:solidFill>
                <a:srgbClr val="3333CC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86" name="Line 22"/>
            <p:cNvSpPr>
              <a:spLocks noChangeShapeType="1"/>
            </p:cNvSpPr>
            <p:nvPr/>
          </p:nvSpPr>
          <p:spPr bwMode="auto">
            <a:xfrm flipV="1">
              <a:off x="1793" y="1920"/>
              <a:ext cx="648" cy="5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87" name="Line 23"/>
            <p:cNvSpPr>
              <a:spLocks noChangeShapeType="1"/>
            </p:cNvSpPr>
            <p:nvPr/>
          </p:nvSpPr>
          <p:spPr bwMode="auto">
            <a:xfrm>
              <a:off x="2473" y="3101"/>
              <a:ext cx="468" cy="3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88" name="Line 24"/>
            <p:cNvSpPr>
              <a:spLocks noChangeShapeType="1"/>
            </p:cNvSpPr>
            <p:nvPr/>
          </p:nvSpPr>
          <p:spPr bwMode="auto">
            <a:xfrm>
              <a:off x="1969" y="2828"/>
              <a:ext cx="185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89" name="Text Box 25"/>
            <p:cNvSpPr txBox="1">
              <a:spLocks noChangeArrowheads="1"/>
            </p:cNvSpPr>
            <p:nvPr/>
          </p:nvSpPr>
          <p:spPr bwMode="auto">
            <a:xfrm>
              <a:off x="1658" y="2475"/>
              <a:ext cx="58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IE" altLang="ar-EG" sz="1400" b="1"/>
                <a:t>P</a:t>
              </a:r>
              <a:r>
                <a:rPr lang="en-IE" altLang="ar-EG" sz="1400" b="1" baseline="-25000"/>
                <a:t>3</a:t>
              </a:r>
              <a:r>
                <a:rPr lang="en-IE" altLang="ar-EG" sz="1400" b="1"/>
                <a:t> [0001]</a:t>
              </a:r>
              <a:endParaRPr lang="en-US" altLang="ar-EG" sz="1400" b="1"/>
            </a:p>
          </p:txBody>
        </p:sp>
        <p:sp>
          <p:nvSpPr>
            <p:cNvPr id="36890" name="Text Box 26"/>
            <p:cNvSpPr txBox="1">
              <a:spLocks noChangeArrowheads="1"/>
            </p:cNvSpPr>
            <p:nvPr/>
          </p:nvSpPr>
          <p:spPr bwMode="auto">
            <a:xfrm>
              <a:off x="2849" y="2380"/>
              <a:ext cx="57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IE" altLang="ar-EG" sz="1400" b="1">
                  <a:solidFill>
                    <a:srgbClr val="3333CC"/>
                  </a:solidFill>
                </a:rPr>
                <a:t>P</a:t>
              </a:r>
              <a:r>
                <a:rPr lang="en-IE" altLang="ar-EG" sz="1400" b="1" baseline="-25000">
                  <a:solidFill>
                    <a:srgbClr val="3333CC"/>
                  </a:solidFill>
                </a:rPr>
                <a:t>6 </a:t>
              </a:r>
              <a:r>
                <a:rPr lang="en-IE" altLang="ar-EG" sz="1400" b="1">
                  <a:solidFill>
                    <a:srgbClr val="3333CC"/>
                  </a:solidFill>
                </a:rPr>
                <a:t>[0000]</a:t>
              </a:r>
              <a:endParaRPr lang="en-US" altLang="ar-EG" sz="1400" b="1">
                <a:solidFill>
                  <a:srgbClr val="3333CC"/>
                </a:solidFill>
              </a:endParaRPr>
            </a:p>
          </p:txBody>
        </p:sp>
        <p:sp>
          <p:nvSpPr>
            <p:cNvPr id="36891" name="Text Box 27"/>
            <p:cNvSpPr txBox="1">
              <a:spLocks noChangeArrowheads="1"/>
            </p:cNvSpPr>
            <p:nvPr/>
          </p:nvSpPr>
          <p:spPr bwMode="auto">
            <a:xfrm>
              <a:off x="2300" y="2675"/>
              <a:ext cx="58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IE" altLang="ar-EG" sz="1400" b="1">
                  <a:solidFill>
                    <a:srgbClr val="3333CC"/>
                  </a:solidFill>
                </a:rPr>
                <a:t>P</a:t>
              </a:r>
              <a:r>
                <a:rPr lang="en-IE" altLang="ar-EG" sz="1400" b="1" baseline="-25000">
                  <a:solidFill>
                    <a:srgbClr val="3333CC"/>
                  </a:solidFill>
                </a:rPr>
                <a:t>5</a:t>
              </a:r>
              <a:r>
                <a:rPr lang="en-IE" altLang="ar-EG" sz="1400" b="1">
                  <a:solidFill>
                    <a:srgbClr val="3333CC"/>
                  </a:solidFill>
                </a:rPr>
                <a:t> [0000]</a:t>
              </a:r>
              <a:endParaRPr lang="en-US" altLang="ar-EG" sz="1400" b="1">
                <a:solidFill>
                  <a:srgbClr val="3333CC"/>
                </a:solidFill>
              </a:endParaRPr>
            </a:p>
          </p:txBody>
        </p:sp>
        <p:sp>
          <p:nvSpPr>
            <p:cNvPr id="36892" name="Text Box 28"/>
            <p:cNvSpPr txBox="1">
              <a:spLocks noChangeArrowheads="1"/>
            </p:cNvSpPr>
            <p:nvPr/>
          </p:nvSpPr>
          <p:spPr bwMode="auto">
            <a:xfrm>
              <a:off x="1661" y="2834"/>
              <a:ext cx="58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IE" altLang="ar-EG" sz="1400" b="1"/>
                <a:t>P</a:t>
              </a:r>
              <a:r>
                <a:rPr lang="en-IE" altLang="ar-EG" sz="1400" b="1" baseline="-25000"/>
                <a:t>7</a:t>
              </a:r>
              <a:r>
                <a:rPr lang="en-IE" altLang="ar-EG" sz="1400" b="1"/>
                <a:t> [0001]</a:t>
              </a:r>
              <a:endParaRPr lang="en-US" altLang="ar-EG" sz="1400" b="1"/>
            </a:p>
          </p:txBody>
        </p:sp>
        <p:sp>
          <p:nvSpPr>
            <p:cNvPr id="36893" name="Text Box 29"/>
            <p:cNvSpPr txBox="1">
              <a:spLocks noChangeArrowheads="1"/>
            </p:cNvSpPr>
            <p:nvPr/>
          </p:nvSpPr>
          <p:spPr bwMode="auto">
            <a:xfrm>
              <a:off x="2941" y="3415"/>
              <a:ext cx="62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IE" altLang="ar-EG" sz="1400" b="1"/>
                <a:t>P</a:t>
              </a:r>
              <a:r>
                <a:rPr lang="en-IE" altLang="ar-EG" sz="1400" b="1" baseline="-25000"/>
                <a:t>10</a:t>
              </a:r>
              <a:r>
                <a:rPr lang="en-IE" altLang="ar-EG" sz="1400" b="1"/>
                <a:t> [0100]</a:t>
              </a:r>
              <a:endParaRPr lang="en-US" altLang="ar-EG" sz="1400" b="1"/>
            </a:p>
          </p:txBody>
        </p:sp>
        <p:sp>
          <p:nvSpPr>
            <p:cNvPr id="36894" name="Text Box 30"/>
            <p:cNvSpPr txBox="1">
              <a:spLocks noChangeArrowheads="1"/>
            </p:cNvSpPr>
            <p:nvPr/>
          </p:nvSpPr>
          <p:spPr bwMode="auto">
            <a:xfrm>
              <a:off x="2469" y="2991"/>
              <a:ext cx="58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IE" altLang="ar-EG" sz="1400" b="1"/>
                <a:t>P</a:t>
              </a:r>
              <a:r>
                <a:rPr lang="en-IE" altLang="ar-EG" sz="1400" b="1" baseline="-25000"/>
                <a:t>9</a:t>
              </a:r>
              <a:r>
                <a:rPr lang="en-IE" altLang="ar-EG" sz="1400" b="1"/>
                <a:t> [0000]</a:t>
              </a:r>
              <a:endParaRPr lang="en-US" altLang="ar-EG" sz="1400" b="1"/>
            </a:p>
          </p:txBody>
        </p:sp>
        <p:sp>
          <p:nvSpPr>
            <p:cNvPr id="36895" name="Text Box 31"/>
            <p:cNvSpPr txBox="1">
              <a:spLocks noChangeArrowheads="1"/>
            </p:cNvSpPr>
            <p:nvPr/>
          </p:nvSpPr>
          <p:spPr bwMode="auto">
            <a:xfrm>
              <a:off x="2432" y="1837"/>
              <a:ext cx="57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IE" altLang="ar-EG" sz="1400" b="1"/>
                <a:t>P</a:t>
              </a:r>
              <a:r>
                <a:rPr lang="en-IE" altLang="ar-EG" sz="1400" b="1" baseline="-25000"/>
                <a:t>4 </a:t>
              </a:r>
              <a:r>
                <a:rPr lang="en-IE" altLang="ar-EG" sz="1400" b="1"/>
                <a:t>[1000]</a:t>
              </a:r>
              <a:endParaRPr lang="en-US" altLang="ar-EG" sz="1400" b="1"/>
            </a:p>
          </p:txBody>
        </p:sp>
        <p:sp>
          <p:nvSpPr>
            <p:cNvPr id="36896" name="Text Box 32"/>
            <p:cNvSpPr txBox="1">
              <a:spLocks noChangeArrowheads="1"/>
            </p:cNvSpPr>
            <p:nvPr/>
          </p:nvSpPr>
          <p:spPr bwMode="auto">
            <a:xfrm>
              <a:off x="3814" y="3027"/>
              <a:ext cx="58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IE" altLang="ar-EG" sz="1400" b="1"/>
                <a:t>P</a:t>
              </a:r>
              <a:r>
                <a:rPr lang="en-IE" altLang="ar-EG" sz="1400" b="1" baseline="-25000"/>
                <a:t>8</a:t>
              </a:r>
              <a:r>
                <a:rPr lang="en-IE" altLang="ar-EG" sz="1400" b="1"/>
                <a:t> [0010]</a:t>
              </a:r>
              <a:endParaRPr lang="en-US" altLang="ar-EG" sz="1400" b="1"/>
            </a:p>
          </p:txBody>
        </p:sp>
        <p:sp>
          <p:nvSpPr>
            <p:cNvPr id="36897" name="Line 33"/>
            <p:cNvSpPr>
              <a:spLocks noChangeShapeType="1"/>
            </p:cNvSpPr>
            <p:nvPr/>
          </p:nvSpPr>
          <p:spPr bwMode="auto">
            <a:xfrm flipH="1" flipV="1">
              <a:off x="3667" y="1820"/>
              <a:ext cx="338" cy="9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98" name="Text Box 34"/>
            <p:cNvSpPr txBox="1">
              <a:spLocks noChangeArrowheads="1"/>
            </p:cNvSpPr>
            <p:nvPr/>
          </p:nvSpPr>
          <p:spPr bwMode="auto">
            <a:xfrm>
              <a:off x="3991" y="2670"/>
              <a:ext cx="625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IE" altLang="ar-EG" sz="1400" b="1"/>
                <a:t>P</a:t>
              </a:r>
              <a:r>
                <a:rPr lang="en-IE" altLang="ar-EG" sz="1400" b="1" baseline="-25000"/>
                <a:t>12</a:t>
              </a:r>
              <a:r>
                <a:rPr lang="en-IE" altLang="ar-EG" sz="1400" b="1"/>
                <a:t> [0010]</a:t>
              </a:r>
              <a:endParaRPr lang="en-US" altLang="ar-EG" sz="1400" b="1"/>
            </a:p>
          </p:txBody>
        </p:sp>
        <p:sp>
          <p:nvSpPr>
            <p:cNvPr id="36899" name="Text Box 35"/>
            <p:cNvSpPr txBox="1">
              <a:spLocks noChangeArrowheads="1"/>
            </p:cNvSpPr>
            <p:nvPr/>
          </p:nvSpPr>
          <p:spPr bwMode="auto">
            <a:xfrm>
              <a:off x="3675" y="1745"/>
              <a:ext cx="61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IE" altLang="ar-EG" sz="1400" b="1"/>
                <a:t>P</a:t>
              </a:r>
              <a:r>
                <a:rPr lang="en-IE" altLang="ar-EG" sz="1400" b="1" baseline="-25000"/>
                <a:t>11 </a:t>
              </a:r>
              <a:r>
                <a:rPr lang="en-IE" altLang="ar-EG" sz="1400" b="1"/>
                <a:t>[1010]</a:t>
              </a:r>
              <a:endParaRPr lang="en-US" altLang="ar-EG" sz="1400" b="1"/>
            </a:p>
          </p:txBody>
        </p:sp>
        <p:sp>
          <p:nvSpPr>
            <p:cNvPr id="36900" name="Line 36"/>
            <p:cNvSpPr>
              <a:spLocks noChangeShapeType="1"/>
            </p:cNvSpPr>
            <p:nvPr/>
          </p:nvSpPr>
          <p:spPr bwMode="auto">
            <a:xfrm flipV="1">
              <a:off x="1854" y="3600"/>
              <a:ext cx="1933" cy="1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01" name="Text Box 37"/>
            <p:cNvSpPr txBox="1">
              <a:spLocks noChangeArrowheads="1"/>
            </p:cNvSpPr>
            <p:nvPr/>
          </p:nvSpPr>
          <p:spPr bwMode="auto">
            <a:xfrm>
              <a:off x="1575" y="3507"/>
              <a:ext cx="62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IE" altLang="ar-EG" sz="1400" b="1"/>
                <a:t>P</a:t>
              </a:r>
              <a:r>
                <a:rPr lang="en-IE" altLang="ar-EG" sz="1400" b="1" baseline="-25000"/>
                <a:t>13</a:t>
              </a:r>
              <a:r>
                <a:rPr lang="en-IE" altLang="ar-EG" sz="1400" b="1"/>
                <a:t> [0101]</a:t>
              </a:r>
              <a:endParaRPr lang="en-US" altLang="ar-EG" sz="1400" b="1"/>
            </a:p>
          </p:txBody>
        </p:sp>
        <p:sp>
          <p:nvSpPr>
            <p:cNvPr id="36902" name="Text Box 38"/>
            <p:cNvSpPr txBox="1">
              <a:spLocks noChangeArrowheads="1"/>
            </p:cNvSpPr>
            <p:nvPr/>
          </p:nvSpPr>
          <p:spPr bwMode="auto">
            <a:xfrm>
              <a:off x="3788" y="3510"/>
              <a:ext cx="62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IE" altLang="ar-EG" sz="1400" b="1"/>
                <a:t>P</a:t>
              </a:r>
              <a:r>
                <a:rPr lang="en-IE" altLang="ar-EG" sz="1400" b="1" baseline="-25000"/>
                <a:t>14</a:t>
              </a:r>
              <a:r>
                <a:rPr lang="en-IE" altLang="ar-EG" sz="1400" b="1"/>
                <a:t> [0110]</a:t>
              </a:r>
              <a:endParaRPr lang="en-US" altLang="ar-EG" sz="1400" b="1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D0B60-FE8C-4864-A35E-33B9840E05E7}" type="datetime1">
              <a:rPr lang="en-US" smtClean="0"/>
              <a:t>11/8/2020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 Dudhmale M.N.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E2DFF-3EF2-4C91-BF5F-C16F1E6AE527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256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066130"/>
          </a:xfrm>
          <a:blipFill>
            <a:blip r:embed="rId3"/>
            <a:tile tx="0" ty="0" sx="100000" sy="100000" flip="none" algn="tl"/>
          </a:blipFill>
          <a:ln>
            <a:solidFill>
              <a:schemeClr val="tx2">
                <a:lumMod val="50000"/>
              </a:schemeClr>
            </a:solidFill>
          </a:ln>
        </p:spPr>
        <p:txBody>
          <a:bodyPr>
            <a:noAutofit/>
          </a:bodyPr>
          <a:lstStyle/>
          <a:p>
            <a:pPr eaLnBrk="1" hangingPunct="1"/>
            <a:r>
              <a:rPr lang="en-IE" altLang="ar-EG" sz="4000" b="1" dirty="0" smtClean="0"/>
              <a:t>Cohen-Sutherland: Lines Outside The Window</a:t>
            </a:r>
            <a:endParaRPr lang="en-US" altLang="ar-EG" sz="4000" b="1" dirty="0" smtClean="0"/>
          </a:p>
        </p:txBody>
      </p:sp>
      <p:sp>
        <p:nvSpPr>
          <p:cNvPr id="38915" name="Rectangle 3"/>
          <p:cNvSpPr>
            <a:spLocks noChangeArrowheads="1"/>
          </p:cNvSpPr>
          <p:nvPr/>
        </p:nvSpPr>
        <p:spPr bwMode="auto">
          <a:xfrm>
            <a:off x="457200" y="1268413"/>
            <a:ext cx="8229600" cy="1900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 eaLnBrk="1" hangingPunct="1">
              <a:spcBef>
                <a:spcPct val="20000"/>
              </a:spcBef>
            </a:pPr>
            <a:r>
              <a:rPr lang="en-IE" altLang="ar-EG" sz="2800" dirty="0"/>
              <a:t>Any lines with a common set bit in the region codes of both end-points can be clipped</a:t>
            </a:r>
          </a:p>
          <a:p>
            <a:pPr marL="830263" lvl="1" indent="-285750" algn="just" eaLnBrk="1" hangingPunct="1">
              <a:spcBef>
                <a:spcPct val="20000"/>
              </a:spcBef>
              <a:buFontTx/>
              <a:buChar char="–"/>
            </a:pPr>
            <a:r>
              <a:rPr lang="en-IE" altLang="ar-EG" sz="2800" dirty="0"/>
              <a:t>The AND operation can efficiently check this</a:t>
            </a:r>
          </a:p>
        </p:txBody>
      </p:sp>
      <p:grpSp>
        <p:nvGrpSpPr>
          <p:cNvPr id="38916" name="Group 38"/>
          <p:cNvGrpSpPr>
            <a:grpSpLocks/>
          </p:cNvGrpSpPr>
          <p:nvPr/>
        </p:nvGrpSpPr>
        <p:grpSpPr bwMode="auto">
          <a:xfrm>
            <a:off x="1043608" y="2701679"/>
            <a:ext cx="7272808" cy="3614738"/>
            <a:chOff x="1120" y="1908"/>
            <a:chExt cx="3496" cy="2277"/>
          </a:xfrm>
        </p:grpSpPr>
        <p:sp>
          <p:nvSpPr>
            <p:cNvPr id="38917" name="Line 4"/>
            <p:cNvSpPr>
              <a:spLocks noChangeShapeType="1"/>
            </p:cNvSpPr>
            <p:nvPr/>
          </p:nvSpPr>
          <p:spPr bwMode="auto">
            <a:xfrm rot="16200000" flipH="1">
              <a:off x="1234" y="2907"/>
              <a:ext cx="1998" cy="0"/>
            </a:xfrm>
            <a:prstGeom prst="line">
              <a:avLst/>
            </a:prstGeom>
            <a:noFill/>
            <a:ln w="9525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18" name="Line 5"/>
            <p:cNvSpPr>
              <a:spLocks noChangeShapeType="1"/>
            </p:cNvSpPr>
            <p:nvPr/>
          </p:nvSpPr>
          <p:spPr bwMode="auto">
            <a:xfrm rot="16200000" flipH="1">
              <a:off x="2558" y="2929"/>
              <a:ext cx="1999" cy="0"/>
            </a:xfrm>
            <a:prstGeom prst="line">
              <a:avLst/>
            </a:prstGeom>
            <a:noFill/>
            <a:ln w="9525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19" name="Line 6"/>
            <p:cNvSpPr>
              <a:spLocks noChangeShapeType="1"/>
            </p:cNvSpPr>
            <p:nvPr/>
          </p:nvSpPr>
          <p:spPr bwMode="auto">
            <a:xfrm flipH="1">
              <a:off x="1604" y="2551"/>
              <a:ext cx="2731" cy="0"/>
            </a:xfrm>
            <a:prstGeom prst="line">
              <a:avLst/>
            </a:prstGeom>
            <a:noFill/>
            <a:ln w="9525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20" name="Line 7"/>
            <p:cNvSpPr>
              <a:spLocks noChangeShapeType="1"/>
            </p:cNvSpPr>
            <p:nvPr/>
          </p:nvSpPr>
          <p:spPr bwMode="auto">
            <a:xfrm flipH="1">
              <a:off x="1632" y="3428"/>
              <a:ext cx="2731" cy="0"/>
            </a:xfrm>
            <a:prstGeom prst="line">
              <a:avLst/>
            </a:prstGeom>
            <a:noFill/>
            <a:ln w="9525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21" name="Line 8"/>
            <p:cNvSpPr>
              <a:spLocks noChangeShapeType="1"/>
            </p:cNvSpPr>
            <p:nvPr/>
          </p:nvSpPr>
          <p:spPr bwMode="auto">
            <a:xfrm>
              <a:off x="1262" y="3955"/>
              <a:ext cx="304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22" name="Line 9"/>
            <p:cNvSpPr>
              <a:spLocks noChangeShapeType="1"/>
            </p:cNvSpPr>
            <p:nvPr/>
          </p:nvSpPr>
          <p:spPr bwMode="auto">
            <a:xfrm flipV="1">
              <a:off x="1572" y="1924"/>
              <a:ext cx="0" cy="22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23" name="Rectangle 10"/>
            <p:cNvSpPr>
              <a:spLocks noChangeArrowheads="1"/>
            </p:cNvSpPr>
            <p:nvPr/>
          </p:nvSpPr>
          <p:spPr bwMode="auto">
            <a:xfrm>
              <a:off x="2231" y="2542"/>
              <a:ext cx="1328" cy="88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1" hangingPunct="1"/>
              <a:endParaRPr lang="ar-EG" altLang="ar-EG"/>
            </a:p>
          </p:txBody>
        </p:sp>
        <p:sp>
          <p:nvSpPr>
            <p:cNvPr id="38924" name="Line 11"/>
            <p:cNvSpPr>
              <a:spLocks noChangeShapeType="1"/>
            </p:cNvSpPr>
            <p:nvPr/>
          </p:nvSpPr>
          <p:spPr bwMode="auto">
            <a:xfrm flipH="1">
              <a:off x="1500" y="2548"/>
              <a:ext cx="13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25" name="Line 12"/>
            <p:cNvSpPr>
              <a:spLocks noChangeShapeType="1"/>
            </p:cNvSpPr>
            <p:nvPr/>
          </p:nvSpPr>
          <p:spPr bwMode="auto">
            <a:xfrm flipH="1">
              <a:off x="1500" y="3429"/>
              <a:ext cx="13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26" name="Line 13"/>
            <p:cNvSpPr>
              <a:spLocks noChangeShapeType="1"/>
            </p:cNvSpPr>
            <p:nvPr/>
          </p:nvSpPr>
          <p:spPr bwMode="auto">
            <a:xfrm>
              <a:off x="2235" y="3892"/>
              <a:ext cx="0" cy="1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27" name="Line 14"/>
            <p:cNvSpPr>
              <a:spLocks noChangeShapeType="1"/>
            </p:cNvSpPr>
            <p:nvPr/>
          </p:nvSpPr>
          <p:spPr bwMode="auto">
            <a:xfrm>
              <a:off x="3558" y="3892"/>
              <a:ext cx="0" cy="1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28" name="Text Box 15"/>
            <p:cNvSpPr txBox="1">
              <a:spLocks noChangeArrowheads="1"/>
            </p:cNvSpPr>
            <p:nvPr/>
          </p:nvSpPr>
          <p:spPr bwMode="auto">
            <a:xfrm>
              <a:off x="1120" y="2415"/>
              <a:ext cx="47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IE" altLang="ar-EG" sz="1800"/>
                <a:t>wy</a:t>
              </a:r>
              <a:r>
                <a:rPr lang="en-IE" altLang="ar-EG" sz="1800" baseline="-25000"/>
                <a:t>max</a:t>
              </a:r>
              <a:endParaRPr lang="en-US" altLang="ar-EG" sz="1800"/>
            </a:p>
          </p:txBody>
        </p:sp>
        <p:sp>
          <p:nvSpPr>
            <p:cNvPr id="38929" name="Text Box 16"/>
            <p:cNvSpPr txBox="1">
              <a:spLocks noChangeArrowheads="1"/>
            </p:cNvSpPr>
            <p:nvPr/>
          </p:nvSpPr>
          <p:spPr bwMode="auto">
            <a:xfrm>
              <a:off x="1120" y="3296"/>
              <a:ext cx="44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IE" altLang="ar-EG" sz="1800"/>
                <a:t>wy</a:t>
              </a:r>
              <a:r>
                <a:rPr lang="en-IE" altLang="ar-EG" sz="1800" baseline="-25000"/>
                <a:t>min</a:t>
              </a:r>
              <a:endParaRPr lang="en-US" altLang="ar-EG" sz="1800"/>
            </a:p>
          </p:txBody>
        </p:sp>
        <p:sp>
          <p:nvSpPr>
            <p:cNvPr id="38930" name="Text Box 17"/>
            <p:cNvSpPr txBox="1">
              <a:spLocks noChangeArrowheads="1"/>
            </p:cNvSpPr>
            <p:nvPr/>
          </p:nvSpPr>
          <p:spPr bwMode="auto">
            <a:xfrm>
              <a:off x="2013" y="3953"/>
              <a:ext cx="44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IE" altLang="ar-EG" sz="1800"/>
                <a:t>wx</a:t>
              </a:r>
              <a:r>
                <a:rPr lang="en-IE" altLang="ar-EG" sz="1800" baseline="-25000"/>
                <a:t>min</a:t>
              </a:r>
              <a:endParaRPr lang="en-US" altLang="ar-EG" sz="1800"/>
            </a:p>
          </p:txBody>
        </p:sp>
        <p:sp>
          <p:nvSpPr>
            <p:cNvPr id="38931" name="Text Box 18"/>
            <p:cNvSpPr txBox="1">
              <a:spLocks noChangeArrowheads="1"/>
            </p:cNvSpPr>
            <p:nvPr/>
          </p:nvSpPr>
          <p:spPr bwMode="auto">
            <a:xfrm>
              <a:off x="3337" y="3954"/>
              <a:ext cx="47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IE" altLang="ar-EG" sz="1800"/>
                <a:t>wx</a:t>
              </a:r>
              <a:r>
                <a:rPr lang="en-IE" altLang="ar-EG" sz="1800" baseline="-25000"/>
                <a:t>max</a:t>
              </a:r>
              <a:endParaRPr lang="en-US" altLang="ar-EG" sz="1800"/>
            </a:p>
          </p:txBody>
        </p:sp>
        <p:sp>
          <p:nvSpPr>
            <p:cNvPr id="38932" name="Text Box 19"/>
            <p:cNvSpPr txBox="1">
              <a:spLocks noChangeArrowheads="1"/>
            </p:cNvSpPr>
            <p:nvPr/>
          </p:nvSpPr>
          <p:spPr bwMode="auto">
            <a:xfrm>
              <a:off x="2543" y="2281"/>
              <a:ext cx="6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IE" altLang="ar-EG" sz="1800"/>
                <a:t>Window</a:t>
              </a:r>
              <a:endParaRPr lang="en-US" altLang="ar-EG" sz="1800"/>
            </a:p>
          </p:txBody>
        </p:sp>
        <p:sp>
          <p:nvSpPr>
            <p:cNvPr id="38933" name="Line 20"/>
            <p:cNvSpPr>
              <a:spLocks noChangeShapeType="1"/>
            </p:cNvSpPr>
            <p:nvPr/>
          </p:nvSpPr>
          <p:spPr bwMode="auto">
            <a:xfrm flipV="1">
              <a:off x="2410" y="2634"/>
              <a:ext cx="442" cy="221"/>
            </a:xfrm>
            <a:prstGeom prst="line">
              <a:avLst/>
            </a:prstGeom>
            <a:noFill/>
            <a:ln w="9525">
              <a:solidFill>
                <a:srgbClr val="3333CC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34" name="Line 21"/>
            <p:cNvSpPr>
              <a:spLocks noChangeShapeType="1"/>
            </p:cNvSpPr>
            <p:nvPr/>
          </p:nvSpPr>
          <p:spPr bwMode="auto">
            <a:xfrm flipV="1">
              <a:off x="1793" y="2100"/>
              <a:ext cx="648" cy="5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35" name="Line 22"/>
            <p:cNvSpPr>
              <a:spLocks noChangeShapeType="1"/>
            </p:cNvSpPr>
            <p:nvPr/>
          </p:nvSpPr>
          <p:spPr bwMode="auto">
            <a:xfrm>
              <a:off x="2473" y="3281"/>
              <a:ext cx="468" cy="3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36" name="Line 23"/>
            <p:cNvSpPr>
              <a:spLocks noChangeShapeType="1"/>
            </p:cNvSpPr>
            <p:nvPr/>
          </p:nvSpPr>
          <p:spPr bwMode="auto">
            <a:xfrm>
              <a:off x="1969" y="3008"/>
              <a:ext cx="185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37" name="Text Box 24"/>
            <p:cNvSpPr txBox="1">
              <a:spLocks noChangeArrowheads="1"/>
            </p:cNvSpPr>
            <p:nvPr/>
          </p:nvSpPr>
          <p:spPr bwMode="auto">
            <a:xfrm>
              <a:off x="1658" y="2655"/>
              <a:ext cx="58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IE" altLang="ar-EG" sz="1400" b="1"/>
                <a:t>P</a:t>
              </a:r>
              <a:r>
                <a:rPr lang="en-IE" altLang="ar-EG" sz="1400" b="1" baseline="-25000"/>
                <a:t>3</a:t>
              </a:r>
              <a:r>
                <a:rPr lang="en-IE" altLang="ar-EG" sz="1400" b="1"/>
                <a:t> [0001]</a:t>
              </a:r>
              <a:endParaRPr lang="en-US" altLang="ar-EG" sz="1400" b="1"/>
            </a:p>
          </p:txBody>
        </p:sp>
        <p:sp>
          <p:nvSpPr>
            <p:cNvPr id="38938" name="Text Box 25"/>
            <p:cNvSpPr txBox="1">
              <a:spLocks noChangeArrowheads="1"/>
            </p:cNvSpPr>
            <p:nvPr/>
          </p:nvSpPr>
          <p:spPr bwMode="auto">
            <a:xfrm>
              <a:off x="2849" y="2560"/>
              <a:ext cx="57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IE" altLang="ar-EG" sz="1400" b="1">
                  <a:solidFill>
                    <a:srgbClr val="3333CC"/>
                  </a:solidFill>
                </a:rPr>
                <a:t>P</a:t>
              </a:r>
              <a:r>
                <a:rPr lang="en-IE" altLang="ar-EG" sz="1400" b="1" baseline="-25000">
                  <a:solidFill>
                    <a:srgbClr val="3333CC"/>
                  </a:solidFill>
                </a:rPr>
                <a:t>6 </a:t>
              </a:r>
              <a:r>
                <a:rPr lang="en-IE" altLang="ar-EG" sz="1400" b="1">
                  <a:solidFill>
                    <a:srgbClr val="3333CC"/>
                  </a:solidFill>
                </a:rPr>
                <a:t>[0000]</a:t>
              </a:r>
              <a:endParaRPr lang="en-US" altLang="ar-EG" sz="1400" b="1">
                <a:solidFill>
                  <a:srgbClr val="3333CC"/>
                </a:solidFill>
              </a:endParaRPr>
            </a:p>
          </p:txBody>
        </p:sp>
        <p:sp>
          <p:nvSpPr>
            <p:cNvPr id="38939" name="Text Box 26"/>
            <p:cNvSpPr txBox="1">
              <a:spLocks noChangeArrowheads="1"/>
            </p:cNvSpPr>
            <p:nvPr/>
          </p:nvSpPr>
          <p:spPr bwMode="auto">
            <a:xfrm>
              <a:off x="2300" y="2855"/>
              <a:ext cx="58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IE" altLang="ar-EG" sz="1400" b="1">
                  <a:solidFill>
                    <a:srgbClr val="3333CC"/>
                  </a:solidFill>
                </a:rPr>
                <a:t>P</a:t>
              </a:r>
              <a:r>
                <a:rPr lang="en-IE" altLang="ar-EG" sz="1400" b="1" baseline="-25000">
                  <a:solidFill>
                    <a:srgbClr val="3333CC"/>
                  </a:solidFill>
                </a:rPr>
                <a:t>5</a:t>
              </a:r>
              <a:r>
                <a:rPr lang="en-IE" altLang="ar-EG" sz="1400" b="1">
                  <a:solidFill>
                    <a:srgbClr val="3333CC"/>
                  </a:solidFill>
                </a:rPr>
                <a:t> [0000]</a:t>
              </a:r>
              <a:endParaRPr lang="en-US" altLang="ar-EG" sz="1400" b="1">
                <a:solidFill>
                  <a:srgbClr val="3333CC"/>
                </a:solidFill>
              </a:endParaRPr>
            </a:p>
          </p:txBody>
        </p:sp>
        <p:sp>
          <p:nvSpPr>
            <p:cNvPr id="38940" name="Text Box 27"/>
            <p:cNvSpPr txBox="1">
              <a:spLocks noChangeArrowheads="1"/>
            </p:cNvSpPr>
            <p:nvPr/>
          </p:nvSpPr>
          <p:spPr bwMode="auto">
            <a:xfrm>
              <a:off x="1661" y="3014"/>
              <a:ext cx="58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IE" altLang="ar-EG" sz="1400" b="1"/>
                <a:t>P</a:t>
              </a:r>
              <a:r>
                <a:rPr lang="en-IE" altLang="ar-EG" sz="1400" b="1" baseline="-25000"/>
                <a:t>7</a:t>
              </a:r>
              <a:r>
                <a:rPr lang="en-IE" altLang="ar-EG" sz="1400" b="1"/>
                <a:t> [0001]</a:t>
              </a:r>
              <a:endParaRPr lang="en-US" altLang="ar-EG" sz="1400" b="1"/>
            </a:p>
          </p:txBody>
        </p:sp>
        <p:sp>
          <p:nvSpPr>
            <p:cNvPr id="38941" name="Text Box 28"/>
            <p:cNvSpPr txBox="1">
              <a:spLocks noChangeArrowheads="1"/>
            </p:cNvSpPr>
            <p:nvPr/>
          </p:nvSpPr>
          <p:spPr bwMode="auto">
            <a:xfrm>
              <a:off x="2941" y="3595"/>
              <a:ext cx="62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IE" altLang="ar-EG" sz="1400" b="1"/>
                <a:t>P</a:t>
              </a:r>
              <a:r>
                <a:rPr lang="en-IE" altLang="ar-EG" sz="1400" b="1" baseline="-25000"/>
                <a:t>10</a:t>
              </a:r>
              <a:r>
                <a:rPr lang="en-IE" altLang="ar-EG" sz="1400" b="1"/>
                <a:t> [0100]</a:t>
              </a:r>
              <a:endParaRPr lang="en-US" altLang="ar-EG" sz="1400" b="1"/>
            </a:p>
          </p:txBody>
        </p:sp>
        <p:sp>
          <p:nvSpPr>
            <p:cNvPr id="38942" name="Text Box 29"/>
            <p:cNvSpPr txBox="1">
              <a:spLocks noChangeArrowheads="1"/>
            </p:cNvSpPr>
            <p:nvPr/>
          </p:nvSpPr>
          <p:spPr bwMode="auto">
            <a:xfrm>
              <a:off x="2469" y="3171"/>
              <a:ext cx="58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IE" altLang="ar-EG" sz="1400" b="1"/>
                <a:t>P</a:t>
              </a:r>
              <a:r>
                <a:rPr lang="en-IE" altLang="ar-EG" sz="1400" b="1" baseline="-25000"/>
                <a:t>9</a:t>
              </a:r>
              <a:r>
                <a:rPr lang="en-IE" altLang="ar-EG" sz="1400" b="1"/>
                <a:t> [0000]</a:t>
              </a:r>
              <a:endParaRPr lang="en-US" altLang="ar-EG" sz="1400" b="1"/>
            </a:p>
          </p:txBody>
        </p:sp>
        <p:sp>
          <p:nvSpPr>
            <p:cNvPr id="38943" name="Text Box 30"/>
            <p:cNvSpPr txBox="1">
              <a:spLocks noChangeArrowheads="1"/>
            </p:cNvSpPr>
            <p:nvPr/>
          </p:nvSpPr>
          <p:spPr bwMode="auto">
            <a:xfrm>
              <a:off x="2432" y="2017"/>
              <a:ext cx="57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IE" altLang="ar-EG" sz="1400" b="1"/>
                <a:t>P</a:t>
              </a:r>
              <a:r>
                <a:rPr lang="en-IE" altLang="ar-EG" sz="1400" b="1" baseline="-25000"/>
                <a:t>4 </a:t>
              </a:r>
              <a:r>
                <a:rPr lang="en-IE" altLang="ar-EG" sz="1400" b="1"/>
                <a:t>[1000]</a:t>
              </a:r>
              <a:endParaRPr lang="en-US" altLang="ar-EG" sz="1400" b="1"/>
            </a:p>
          </p:txBody>
        </p:sp>
        <p:sp>
          <p:nvSpPr>
            <p:cNvPr id="38944" name="Text Box 31"/>
            <p:cNvSpPr txBox="1">
              <a:spLocks noChangeArrowheads="1"/>
            </p:cNvSpPr>
            <p:nvPr/>
          </p:nvSpPr>
          <p:spPr bwMode="auto">
            <a:xfrm>
              <a:off x="3814" y="3207"/>
              <a:ext cx="58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IE" altLang="ar-EG" sz="1400" b="1"/>
                <a:t>P</a:t>
              </a:r>
              <a:r>
                <a:rPr lang="en-IE" altLang="ar-EG" sz="1400" b="1" baseline="-25000"/>
                <a:t>8</a:t>
              </a:r>
              <a:r>
                <a:rPr lang="en-IE" altLang="ar-EG" sz="1400" b="1"/>
                <a:t> [0010]</a:t>
              </a:r>
              <a:endParaRPr lang="en-US" altLang="ar-EG" sz="1400" b="1"/>
            </a:p>
          </p:txBody>
        </p:sp>
        <p:sp>
          <p:nvSpPr>
            <p:cNvPr id="38945" name="Line 32"/>
            <p:cNvSpPr>
              <a:spLocks noChangeShapeType="1"/>
            </p:cNvSpPr>
            <p:nvPr/>
          </p:nvSpPr>
          <p:spPr bwMode="auto">
            <a:xfrm flipH="1" flipV="1">
              <a:off x="3667" y="2000"/>
              <a:ext cx="338" cy="925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46" name="Text Box 33"/>
            <p:cNvSpPr txBox="1">
              <a:spLocks noChangeArrowheads="1"/>
            </p:cNvSpPr>
            <p:nvPr/>
          </p:nvSpPr>
          <p:spPr bwMode="auto">
            <a:xfrm>
              <a:off x="3991" y="2850"/>
              <a:ext cx="625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IE" altLang="ar-EG" sz="1400" b="1">
                  <a:solidFill>
                    <a:srgbClr val="FF0000"/>
                  </a:solidFill>
                </a:rPr>
                <a:t>P</a:t>
              </a:r>
              <a:r>
                <a:rPr lang="en-IE" altLang="ar-EG" sz="1400" b="1" baseline="-25000">
                  <a:solidFill>
                    <a:srgbClr val="FF0000"/>
                  </a:solidFill>
                </a:rPr>
                <a:t>12</a:t>
              </a:r>
              <a:r>
                <a:rPr lang="en-IE" altLang="ar-EG" sz="1400" b="1">
                  <a:solidFill>
                    <a:srgbClr val="FF0000"/>
                  </a:solidFill>
                </a:rPr>
                <a:t> [0010]</a:t>
              </a:r>
              <a:endParaRPr lang="en-US" altLang="ar-EG" sz="1400" b="1">
                <a:solidFill>
                  <a:srgbClr val="FF0000"/>
                </a:solidFill>
              </a:endParaRPr>
            </a:p>
          </p:txBody>
        </p:sp>
        <p:sp>
          <p:nvSpPr>
            <p:cNvPr id="38947" name="Text Box 34"/>
            <p:cNvSpPr txBox="1">
              <a:spLocks noChangeArrowheads="1"/>
            </p:cNvSpPr>
            <p:nvPr/>
          </p:nvSpPr>
          <p:spPr bwMode="auto">
            <a:xfrm>
              <a:off x="3675" y="1925"/>
              <a:ext cx="61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IE" altLang="ar-EG" sz="1400" b="1">
                  <a:solidFill>
                    <a:srgbClr val="FF0000"/>
                  </a:solidFill>
                </a:rPr>
                <a:t>P</a:t>
              </a:r>
              <a:r>
                <a:rPr lang="en-IE" altLang="ar-EG" sz="1400" b="1" baseline="-25000">
                  <a:solidFill>
                    <a:srgbClr val="FF0000"/>
                  </a:solidFill>
                </a:rPr>
                <a:t>11 </a:t>
              </a:r>
              <a:r>
                <a:rPr lang="en-IE" altLang="ar-EG" sz="1400" b="1">
                  <a:solidFill>
                    <a:srgbClr val="FF0000"/>
                  </a:solidFill>
                </a:rPr>
                <a:t>[1010]</a:t>
              </a:r>
              <a:endParaRPr lang="en-US" altLang="ar-EG" sz="1400" b="1">
                <a:solidFill>
                  <a:srgbClr val="FF0000"/>
                </a:solidFill>
              </a:endParaRPr>
            </a:p>
          </p:txBody>
        </p:sp>
        <p:sp>
          <p:nvSpPr>
            <p:cNvPr id="38948" name="Line 35"/>
            <p:cNvSpPr>
              <a:spLocks noChangeShapeType="1"/>
            </p:cNvSpPr>
            <p:nvPr/>
          </p:nvSpPr>
          <p:spPr bwMode="auto">
            <a:xfrm flipV="1">
              <a:off x="1854" y="3780"/>
              <a:ext cx="1933" cy="109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49" name="Text Box 36"/>
            <p:cNvSpPr txBox="1">
              <a:spLocks noChangeArrowheads="1"/>
            </p:cNvSpPr>
            <p:nvPr/>
          </p:nvSpPr>
          <p:spPr bwMode="auto">
            <a:xfrm>
              <a:off x="1575" y="3687"/>
              <a:ext cx="62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IE" altLang="ar-EG" sz="1400" b="1">
                  <a:solidFill>
                    <a:srgbClr val="FF0000"/>
                  </a:solidFill>
                </a:rPr>
                <a:t>P</a:t>
              </a:r>
              <a:r>
                <a:rPr lang="en-IE" altLang="ar-EG" sz="1400" b="1" baseline="-25000">
                  <a:solidFill>
                    <a:srgbClr val="FF0000"/>
                  </a:solidFill>
                </a:rPr>
                <a:t>13</a:t>
              </a:r>
              <a:r>
                <a:rPr lang="en-IE" altLang="ar-EG" sz="1400" b="1">
                  <a:solidFill>
                    <a:srgbClr val="FF0000"/>
                  </a:solidFill>
                </a:rPr>
                <a:t> [0101]</a:t>
              </a:r>
              <a:endParaRPr lang="en-US" altLang="ar-EG" sz="1400" b="1">
                <a:solidFill>
                  <a:srgbClr val="FF0000"/>
                </a:solidFill>
              </a:endParaRPr>
            </a:p>
          </p:txBody>
        </p:sp>
        <p:sp>
          <p:nvSpPr>
            <p:cNvPr id="38950" name="Text Box 37"/>
            <p:cNvSpPr txBox="1">
              <a:spLocks noChangeArrowheads="1"/>
            </p:cNvSpPr>
            <p:nvPr/>
          </p:nvSpPr>
          <p:spPr bwMode="auto">
            <a:xfrm>
              <a:off x="3788" y="3690"/>
              <a:ext cx="62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IE" altLang="ar-EG" sz="1400" b="1">
                  <a:solidFill>
                    <a:srgbClr val="FF0000"/>
                  </a:solidFill>
                </a:rPr>
                <a:t>P</a:t>
              </a:r>
              <a:r>
                <a:rPr lang="en-IE" altLang="ar-EG" sz="1400" b="1" baseline="-25000">
                  <a:solidFill>
                    <a:srgbClr val="FF0000"/>
                  </a:solidFill>
                </a:rPr>
                <a:t>14</a:t>
              </a:r>
              <a:r>
                <a:rPr lang="en-IE" altLang="ar-EG" sz="1400" b="1">
                  <a:solidFill>
                    <a:srgbClr val="FF0000"/>
                  </a:solidFill>
                </a:rPr>
                <a:t> [0110]</a:t>
              </a:r>
              <a:endParaRPr lang="en-US" altLang="ar-EG" sz="1400" b="1">
                <a:solidFill>
                  <a:srgbClr val="FF0000"/>
                </a:solidFill>
              </a:endParaRPr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EB594-697F-4F9A-BBC0-B732425D9FCA}" type="datetime1">
              <a:rPr lang="en-US" smtClean="0"/>
              <a:t>11/8/2020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 Dudhmale M.N.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E2DFF-3EF2-4C91-BF5F-C16F1E6AE527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947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6959600" y="6554788"/>
            <a:ext cx="2133600" cy="293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>
              <a:defRPr sz="2000">
                <a:solidFill>
                  <a:schemeClr val="tx1"/>
                </a:solidFill>
                <a:latin typeface="Arial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7E81010-8088-4FC0-9DA6-FC56183AC8A0}" type="slidenum">
              <a:rPr lang="en-US" altLang="ar-EG" sz="1800"/>
              <a:pPr eaLnBrk="1" hangingPunct="1"/>
              <a:t>23</a:t>
            </a:fld>
            <a:endParaRPr lang="en-US" altLang="ar-EG" sz="1800"/>
          </a:p>
        </p:txBody>
      </p:sp>
      <p:grpSp>
        <p:nvGrpSpPr>
          <p:cNvPr id="40963" name="Group 2"/>
          <p:cNvGrpSpPr>
            <a:grpSpLocks/>
          </p:cNvGrpSpPr>
          <p:nvPr/>
        </p:nvGrpSpPr>
        <p:grpSpPr bwMode="auto">
          <a:xfrm>
            <a:off x="1907704" y="3009900"/>
            <a:ext cx="6310312" cy="2768600"/>
            <a:chOff x="1161" y="2288"/>
            <a:chExt cx="3975" cy="1744"/>
          </a:xfrm>
        </p:grpSpPr>
        <p:sp>
          <p:nvSpPr>
            <p:cNvPr id="40968" name="Rectangle 3"/>
            <p:cNvSpPr>
              <a:spLocks noChangeArrowheads="1"/>
            </p:cNvSpPr>
            <p:nvPr/>
          </p:nvSpPr>
          <p:spPr bwMode="auto">
            <a:xfrm>
              <a:off x="1488" y="2288"/>
              <a:ext cx="2496" cy="1440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1" hangingPunct="1"/>
              <a:endParaRPr lang="ar-EG" altLang="ar-EG"/>
            </a:p>
          </p:txBody>
        </p:sp>
        <p:sp>
          <p:nvSpPr>
            <p:cNvPr id="40969" name="Line 4"/>
            <p:cNvSpPr>
              <a:spLocks noChangeShapeType="1"/>
            </p:cNvSpPr>
            <p:nvPr/>
          </p:nvSpPr>
          <p:spPr bwMode="auto">
            <a:xfrm flipV="1">
              <a:off x="2064" y="2384"/>
              <a:ext cx="3072" cy="384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70" name="Line 5"/>
            <p:cNvSpPr>
              <a:spLocks noChangeShapeType="1"/>
            </p:cNvSpPr>
            <p:nvPr/>
          </p:nvSpPr>
          <p:spPr bwMode="auto">
            <a:xfrm>
              <a:off x="1161" y="3230"/>
              <a:ext cx="1559" cy="802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71" name="Line 6"/>
            <p:cNvSpPr>
              <a:spLocks noChangeShapeType="1"/>
            </p:cNvSpPr>
            <p:nvPr/>
          </p:nvSpPr>
          <p:spPr bwMode="auto">
            <a:xfrm flipV="1">
              <a:off x="4130" y="2879"/>
              <a:ext cx="787" cy="11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0964" name="Rectangle 7"/>
          <p:cNvSpPr>
            <a:spLocks noGrp="1" noChangeArrowheads="1"/>
          </p:cNvSpPr>
          <p:nvPr>
            <p:ph type="title"/>
          </p:nvPr>
        </p:nvSpPr>
        <p:spPr>
          <a:xfrm>
            <a:off x="458788" y="274638"/>
            <a:ext cx="8228012" cy="1143000"/>
          </a:xfrm>
          <a:blipFill>
            <a:blip r:embed="rId2"/>
            <a:tile tx="0" ty="0" sx="100000" sy="100000" flip="none" algn="tl"/>
          </a:blipFill>
          <a:ln>
            <a:solidFill>
              <a:schemeClr val="tx2">
                <a:lumMod val="50000"/>
              </a:schemeClr>
            </a:solidFill>
          </a:ln>
        </p:spPr>
        <p:txBody>
          <a:bodyPr/>
          <a:lstStyle/>
          <a:p>
            <a:r>
              <a:rPr lang="en-US" altLang="ar-EG" b="1" dirty="0" smtClean="0"/>
              <a:t>Clipping</a:t>
            </a:r>
          </a:p>
        </p:txBody>
      </p:sp>
      <p:sp>
        <p:nvSpPr>
          <p:cNvPr id="40965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457200" y="1333500"/>
            <a:ext cx="8229600" cy="4848225"/>
          </a:xfrm>
        </p:spPr>
        <p:txBody>
          <a:bodyPr>
            <a:normAutofit/>
          </a:bodyPr>
          <a:lstStyle/>
          <a:p>
            <a:pPr algn="just"/>
            <a:r>
              <a:rPr lang="en-US" altLang="ar-EG" sz="2800" dirty="0" smtClean="0"/>
              <a:t>analytically calculating the portions of primitives within the viewport</a:t>
            </a:r>
          </a:p>
        </p:txBody>
      </p:sp>
      <p:sp>
        <p:nvSpPr>
          <p:cNvPr id="1130505" name="Line 9"/>
          <p:cNvSpPr>
            <a:spLocks noChangeShapeType="1"/>
          </p:cNvSpPr>
          <p:nvPr/>
        </p:nvSpPr>
        <p:spPr bwMode="auto">
          <a:xfrm flipV="1">
            <a:off x="3276600" y="4013200"/>
            <a:ext cx="3048000" cy="381000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0506" name="Line 10"/>
          <p:cNvSpPr>
            <a:spLocks noChangeShapeType="1"/>
          </p:cNvSpPr>
          <p:nvPr/>
        </p:nvSpPr>
        <p:spPr bwMode="auto">
          <a:xfrm>
            <a:off x="2426816" y="4792438"/>
            <a:ext cx="914400" cy="469900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7348A-D875-4891-AE2F-0D744E92FE2B}" type="datetime1">
              <a:rPr lang="en-US" smtClean="0"/>
              <a:t>11/8/2020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 Dudhmale M.N.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562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0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0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0505" grpId="0" animBg="1"/>
      <p:bldP spid="113050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016576"/>
          </a:xfrm>
          <a:blipFill>
            <a:blip r:embed="rId3"/>
            <a:tile tx="0" ty="0" sx="100000" sy="100000" flip="none" algn="tl"/>
          </a:blipFill>
          <a:ln>
            <a:solidFill>
              <a:schemeClr val="tx2">
                <a:lumMod val="50000"/>
              </a:schemeClr>
            </a:solidFill>
          </a:ln>
        </p:spPr>
        <p:txBody>
          <a:bodyPr/>
          <a:lstStyle/>
          <a:p>
            <a:pPr eaLnBrk="1" hangingPunct="1"/>
            <a:r>
              <a:rPr lang="en-IE" altLang="ar-EG" b="1" dirty="0" smtClean="0"/>
              <a:t>Cohen-Sutherland Examples</a:t>
            </a:r>
            <a:endParaRPr lang="en-US" altLang="ar-EG" b="1" dirty="0" smtClean="0"/>
          </a:p>
        </p:txBody>
      </p:sp>
      <p:sp>
        <p:nvSpPr>
          <p:cNvPr id="46083" name="Rectangle 29"/>
          <p:cNvSpPr>
            <a:spLocks noGrp="1" noChangeArrowheads="1"/>
          </p:cNvSpPr>
          <p:nvPr>
            <p:ph type="body" idx="1"/>
          </p:nvPr>
        </p:nvSpPr>
        <p:spPr>
          <a:xfrm>
            <a:off x="457200" y="1333500"/>
            <a:ext cx="8686800" cy="5524500"/>
          </a:xfrm>
        </p:spPr>
        <p:txBody>
          <a:bodyPr>
            <a:noAutofit/>
          </a:bodyPr>
          <a:lstStyle/>
          <a:p>
            <a:pPr marL="0" indent="0" eaLnBrk="1" hangingPunct="1">
              <a:buFontTx/>
              <a:buNone/>
            </a:pPr>
            <a:r>
              <a:rPr lang="en-IE" altLang="ar-EG" sz="2800" dirty="0" smtClean="0"/>
              <a:t>Consider the line P</a:t>
            </a:r>
            <a:r>
              <a:rPr lang="en-IE" altLang="ar-EG" sz="2800" baseline="-25000" dirty="0" smtClean="0"/>
              <a:t>9</a:t>
            </a:r>
            <a:r>
              <a:rPr lang="en-IE" altLang="ar-EG" sz="2800" dirty="0" smtClean="0"/>
              <a:t> to P</a:t>
            </a:r>
            <a:r>
              <a:rPr lang="en-IE" altLang="ar-EG" sz="2800" baseline="-25000" dirty="0" smtClean="0"/>
              <a:t>10</a:t>
            </a:r>
            <a:r>
              <a:rPr lang="en-IE" altLang="ar-EG" sz="2800" dirty="0" smtClean="0"/>
              <a:t> below</a:t>
            </a:r>
          </a:p>
          <a:p>
            <a:pPr lvl="1" eaLnBrk="1" hangingPunct="1"/>
            <a:r>
              <a:rPr lang="en-IE" altLang="ar-EG" dirty="0" smtClean="0"/>
              <a:t>Start at P</a:t>
            </a:r>
            <a:r>
              <a:rPr lang="en-IE" altLang="ar-EG" baseline="-25000" dirty="0" smtClean="0"/>
              <a:t>10</a:t>
            </a:r>
          </a:p>
          <a:p>
            <a:pPr lvl="1" eaLnBrk="1" hangingPunct="1"/>
            <a:r>
              <a:rPr lang="en-IE" altLang="ar-EG" dirty="0" smtClean="0"/>
              <a:t>From the region codes </a:t>
            </a:r>
            <a:br>
              <a:rPr lang="en-IE" altLang="ar-EG" dirty="0" smtClean="0"/>
            </a:br>
            <a:r>
              <a:rPr lang="en-IE" altLang="ar-EG" dirty="0" smtClean="0"/>
              <a:t>of the two end-points we </a:t>
            </a:r>
            <a:br>
              <a:rPr lang="en-IE" altLang="ar-EG" dirty="0" smtClean="0"/>
            </a:br>
            <a:r>
              <a:rPr lang="en-IE" altLang="ar-EG" dirty="0" smtClean="0"/>
              <a:t>know the line doesn’t </a:t>
            </a:r>
            <a:br>
              <a:rPr lang="en-IE" altLang="ar-EG" dirty="0" smtClean="0"/>
            </a:br>
            <a:r>
              <a:rPr lang="en-IE" altLang="ar-EG" dirty="0" smtClean="0"/>
              <a:t>cross the left or right </a:t>
            </a:r>
            <a:br>
              <a:rPr lang="en-IE" altLang="ar-EG" dirty="0" smtClean="0"/>
            </a:br>
            <a:r>
              <a:rPr lang="en-IE" altLang="ar-EG" dirty="0" smtClean="0"/>
              <a:t>boundary</a:t>
            </a:r>
          </a:p>
          <a:p>
            <a:pPr lvl="1" eaLnBrk="1" hangingPunct="1"/>
            <a:r>
              <a:rPr lang="en-IE" altLang="ar-EG" dirty="0" smtClean="0"/>
              <a:t>Calculate the </a:t>
            </a:r>
            <a:br>
              <a:rPr lang="en-IE" altLang="ar-EG" dirty="0" smtClean="0"/>
            </a:br>
            <a:r>
              <a:rPr lang="en-IE" altLang="ar-EG" dirty="0" smtClean="0"/>
              <a:t>intersection of the line with the bottom boundary to generate point P</a:t>
            </a:r>
            <a:r>
              <a:rPr lang="en-IE" altLang="ar-EG" baseline="-25000" dirty="0" smtClean="0"/>
              <a:t>10</a:t>
            </a:r>
            <a:r>
              <a:rPr lang="en-IE" altLang="ar-EG" dirty="0" smtClean="0">
                <a:cs typeface="Arial" charset="0"/>
              </a:rPr>
              <a:t>’</a:t>
            </a:r>
          </a:p>
          <a:p>
            <a:pPr lvl="1" eaLnBrk="1" hangingPunct="1"/>
            <a:r>
              <a:rPr lang="en-IE" altLang="ar-EG" dirty="0" smtClean="0">
                <a:cs typeface="Arial" charset="0"/>
              </a:rPr>
              <a:t>The line P</a:t>
            </a:r>
            <a:r>
              <a:rPr lang="en-IE" altLang="ar-EG" baseline="-25000" dirty="0" smtClean="0">
                <a:cs typeface="Arial" charset="0"/>
              </a:rPr>
              <a:t>9</a:t>
            </a:r>
            <a:r>
              <a:rPr lang="en-IE" altLang="ar-EG" dirty="0" smtClean="0">
                <a:cs typeface="Arial" charset="0"/>
              </a:rPr>
              <a:t> to P</a:t>
            </a:r>
            <a:r>
              <a:rPr lang="en-IE" altLang="ar-EG" baseline="-25000" dirty="0" smtClean="0">
                <a:cs typeface="Arial" charset="0"/>
              </a:rPr>
              <a:t>10</a:t>
            </a:r>
            <a:r>
              <a:rPr lang="en-IE" altLang="ar-EG" dirty="0" smtClean="0">
                <a:cs typeface="Arial" charset="0"/>
              </a:rPr>
              <a:t>’ is completely inside the window so is retained</a:t>
            </a:r>
            <a:endParaRPr lang="en-GB" altLang="ar-EG" dirty="0" smtClean="0"/>
          </a:p>
        </p:txBody>
      </p:sp>
      <p:grpSp>
        <p:nvGrpSpPr>
          <p:cNvPr id="46084" name="Group 30"/>
          <p:cNvGrpSpPr>
            <a:grpSpLocks/>
          </p:cNvGrpSpPr>
          <p:nvPr/>
        </p:nvGrpSpPr>
        <p:grpSpPr bwMode="auto">
          <a:xfrm>
            <a:off x="4932040" y="1931988"/>
            <a:ext cx="3924623" cy="3078162"/>
            <a:chOff x="3026" y="2050"/>
            <a:chExt cx="2452" cy="2111"/>
          </a:xfrm>
        </p:grpSpPr>
        <p:sp>
          <p:nvSpPr>
            <p:cNvPr id="46085" name="Line 31"/>
            <p:cNvSpPr>
              <a:spLocks noChangeShapeType="1"/>
            </p:cNvSpPr>
            <p:nvPr/>
          </p:nvSpPr>
          <p:spPr bwMode="auto">
            <a:xfrm rot="16200000" flipH="1">
              <a:off x="2960" y="2955"/>
              <a:ext cx="1809" cy="0"/>
            </a:xfrm>
            <a:prstGeom prst="line">
              <a:avLst/>
            </a:prstGeom>
            <a:noFill/>
            <a:ln w="9525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086" name="Line 32"/>
            <p:cNvSpPr>
              <a:spLocks noChangeShapeType="1"/>
            </p:cNvSpPr>
            <p:nvPr/>
          </p:nvSpPr>
          <p:spPr bwMode="auto">
            <a:xfrm rot="16200000" flipH="1">
              <a:off x="4211" y="2966"/>
              <a:ext cx="1832" cy="0"/>
            </a:xfrm>
            <a:prstGeom prst="line">
              <a:avLst/>
            </a:prstGeom>
            <a:noFill/>
            <a:ln w="9525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087" name="Line 33"/>
            <p:cNvSpPr>
              <a:spLocks noChangeShapeType="1"/>
            </p:cNvSpPr>
            <p:nvPr/>
          </p:nvSpPr>
          <p:spPr bwMode="auto">
            <a:xfrm flipH="1">
              <a:off x="3487" y="2465"/>
              <a:ext cx="1983" cy="0"/>
            </a:xfrm>
            <a:prstGeom prst="line">
              <a:avLst/>
            </a:prstGeom>
            <a:noFill/>
            <a:ln w="9525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088" name="Line 34"/>
            <p:cNvSpPr>
              <a:spLocks noChangeShapeType="1"/>
            </p:cNvSpPr>
            <p:nvPr/>
          </p:nvSpPr>
          <p:spPr bwMode="auto">
            <a:xfrm flipH="1">
              <a:off x="3513" y="3368"/>
              <a:ext cx="1965" cy="0"/>
            </a:xfrm>
            <a:prstGeom prst="line">
              <a:avLst/>
            </a:prstGeom>
            <a:noFill/>
            <a:ln w="9525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089" name="Line 35"/>
            <p:cNvSpPr>
              <a:spLocks noChangeShapeType="1"/>
            </p:cNvSpPr>
            <p:nvPr/>
          </p:nvSpPr>
          <p:spPr bwMode="auto">
            <a:xfrm>
              <a:off x="3161" y="3910"/>
              <a:ext cx="231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090" name="Line 36"/>
            <p:cNvSpPr>
              <a:spLocks noChangeShapeType="1"/>
            </p:cNvSpPr>
            <p:nvPr/>
          </p:nvSpPr>
          <p:spPr bwMode="auto">
            <a:xfrm flipV="1">
              <a:off x="3456" y="2050"/>
              <a:ext cx="0" cy="20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091" name="Rectangle 37"/>
            <p:cNvSpPr>
              <a:spLocks noChangeArrowheads="1"/>
            </p:cNvSpPr>
            <p:nvPr/>
          </p:nvSpPr>
          <p:spPr bwMode="auto">
            <a:xfrm>
              <a:off x="3864" y="2456"/>
              <a:ext cx="1264" cy="91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1" hangingPunct="1"/>
              <a:endParaRPr lang="ar-EG" altLang="ar-EG"/>
            </a:p>
          </p:txBody>
        </p:sp>
        <p:sp>
          <p:nvSpPr>
            <p:cNvPr id="46092" name="Line 38"/>
            <p:cNvSpPr>
              <a:spLocks noChangeShapeType="1"/>
            </p:cNvSpPr>
            <p:nvPr/>
          </p:nvSpPr>
          <p:spPr bwMode="auto">
            <a:xfrm flipH="1">
              <a:off x="3388" y="2462"/>
              <a:ext cx="12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093" name="Line 39"/>
            <p:cNvSpPr>
              <a:spLocks noChangeShapeType="1"/>
            </p:cNvSpPr>
            <p:nvPr/>
          </p:nvSpPr>
          <p:spPr bwMode="auto">
            <a:xfrm flipH="1">
              <a:off x="3388" y="3369"/>
              <a:ext cx="12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094" name="Line 40"/>
            <p:cNvSpPr>
              <a:spLocks noChangeShapeType="1"/>
            </p:cNvSpPr>
            <p:nvPr/>
          </p:nvSpPr>
          <p:spPr bwMode="auto">
            <a:xfrm>
              <a:off x="3867" y="3845"/>
              <a:ext cx="0" cy="1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095" name="Line 41"/>
            <p:cNvSpPr>
              <a:spLocks noChangeShapeType="1"/>
            </p:cNvSpPr>
            <p:nvPr/>
          </p:nvSpPr>
          <p:spPr bwMode="auto">
            <a:xfrm>
              <a:off x="5127" y="3845"/>
              <a:ext cx="0" cy="1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096" name="Text Box 42"/>
            <p:cNvSpPr txBox="1">
              <a:spLocks noChangeArrowheads="1"/>
            </p:cNvSpPr>
            <p:nvPr/>
          </p:nvSpPr>
          <p:spPr bwMode="auto">
            <a:xfrm>
              <a:off x="3026" y="2327"/>
              <a:ext cx="515" cy="251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IE" altLang="ar-EG" sz="1800" b="1" dirty="0" err="1"/>
                <a:t>wy</a:t>
              </a:r>
              <a:r>
                <a:rPr lang="en-IE" altLang="ar-EG" sz="1800" b="1" baseline="-25000" dirty="0" err="1"/>
                <a:t>max</a:t>
              </a:r>
              <a:endParaRPr lang="en-US" altLang="ar-EG" sz="1800" b="1" dirty="0"/>
            </a:p>
          </p:txBody>
        </p:sp>
        <p:sp>
          <p:nvSpPr>
            <p:cNvPr id="46097" name="Text Box 43"/>
            <p:cNvSpPr txBox="1">
              <a:spLocks noChangeArrowheads="1"/>
            </p:cNvSpPr>
            <p:nvPr/>
          </p:nvSpPr>
          <p:spPr bwMode="auto">
            <a:xfrm>
              <a:off x="3026" y="3232"/>
              <a:ext cx="485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IE" altLang="ar-EG" sz="1800" b="1" dirty="0" err="1"/>
                <a:t>wy</a:t>
              </a:r>
              <a:r>
                <a:rPr lang="en-IE" altLang="ar-EG" sz="1800" b="1" baseline="-25000" dirty="0" err="1"/>
                <a:t>min</a:t>
              </a:r>
              <a:endParaRPr lang="en-US" altLang="ar-EG" sz="1800" b="1" dirty="0"/>
            </a:p>
          </p:txBody>
        </p:sp>
        <p:sp>
          <p:nvSpPr>
            <p:cNvPr id="46098" name="Text Box 44"/>
            <p:cNvSpPr txBox="1">
              <a:spLocks noChangeArrowheads="1"/>
            </p:cNvSpPr>
            <p:nvPr/>
          </p:nvSpPr>
          <p:spPr bwMode="auto">
            <a:xfrm>
              <a:off x="3656" y="3908"/>
              <a:ext cx="48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IE" altLang="ar-EG" sz="1800" b="1" dirty="0" err="1"/>
                <a:t>wx</a:t>
              </a:r>
              <a:r>
                <a:rPr lang="en-IE" altLang="ar-EG" sz="1800" b="1" baseline="-25000" dirty="0" err="1"/>
                <a:t>min</a:t>
              </a:r>
              <a:endParaRPr lang="en-US" altLang="ar-EG" sz="1800" b="1" dirty="0"/>
            </a:p>
          </p:txBody>
        </p:sp>
        <p:sp>
          <p:nvSpPr>
            <p:cNvPr id="46099" name="Text Box 45"/>
            <p:cNvSpPr txBox="1">
              <a:spLocks noChangeArrowheads="1"/>
            </p:cNvSpPr>
            <p:nvPr/>
          </p:nvSpPr>
          <p:spPr bwMode="auto">
            <a:xfrm>
              <a:off x="4918" y="3909"/>
              <a:ext cx="514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IE" altLang="ar-EG" sz="1800" b="1" dirty="0" err="1"/>
                <a:t>wx</a:t>
              </a:r>
              <a:r>
                <a:rPr lang="en-IE" altLang="ar-EG" sz="1800" b="1" baseline="-25000" dirty="0" err="1"/>
                <a:t>max</a:t>
              </a:r>
              <a:endParaRPr lang="en-US" altLang="ar-EG" sz="1800" b="1" dirty="0"/>
            </a:p>
          </p:txBody>
        </p:sp>
        <p:sp>
          <p:nvSpPr>
            <p:cNvPr id="46100" name="Text Box 46"/>
            <p:cNvSpPr txBox="1">
              <a:spLocks noChangeArrowheads="1"/>
            </p:cNvSpPr>
            <p:nvPr/>
          </p:nvSpPr>
          <p:spPr bwMode="auto">
            <a:xfrm>
              <a:off x="4180" y="2197"/>
              <a:ext cx="684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IE" altLang="ar-EG" sz="1800" b="1" dirty="0"/>
                <a:t>Window</a:t>
              </a:r>
              <a:endParaRPr lang="en-US" altLang="ar-EG" sz="1800" b="1" dirty="0"/>
            </a:p>
          </p:txBody>
        </p:sp>
        <p:sp>
          <p:nvSpPr>
            <p:cNvPr id="46101" name="Line 47"/>
            <p:cNvSpPr>
              <a:spLocks noChangeShapeType="1"/>
            </p:cNvSpPr>
            <p:nvPr/>
          </p:nvSpPr>
          <p:spPr bwMode="auto">
            <a:xfrm>
              <a:off x="4094" y="3216"/>
              <a:ext cx="297" cy="5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02" name="Text Box 48"/>
            <p:cNvSpPr txBox="1">
              <a:spLocks noChangeArrowheads="1"/>
            </p:cNvSpPr>
            <p:nvPr/>
          </p:nvSpPr>
          <p:spPr bwMode="auto">
            <a:xfrm>
              <a:off x="4401" y="3657"/>
              <a:ext cx="679" cy="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IE" altLang="ar-EG" sz="1400" b="1"/>
                <a:t>P</a:t>
              </a:r>
              <a:r>
                <a:rPr lang="en-IE" altLang="ar-EG" sz="1400" b="1" baseline="-25000"/>
                <a:t>10</a:t>
              </a:r>
              <a:r>
                <a:rPr lang="en-IE" altLang="ar-EG" sz="1400" b="1"/>
                <a:t> [0100]</a:t>
              </a:r>
              <a:endParaRPr lang="en-US" altLang="ar-EG" sz="1400" b="1"/>
            </a:p>
          </p:txBody>
        </p:sp>
        <p:sp>
          <p:nvSpPr>
            <p:cNvPr id="46103" name="Text Box 49"/>
            <p:cNvSpPr txBox="1">
              <a:spLocks noChangeArrowheads="1"/>
            </p:cNvSpPr>
            <p:nvPr/>
          </p:nvSpPr>
          <p:spPr bwMode="auto">
            <a:xfrm>
              <a:off x="4090" y="3105"/>
              <a:ext cx="636" cy="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IE" altLang="ar-EG" sz="1400" b="1"/>
                <a:t>P</a:t>
              </a:r>
              <a:r>
                <a:rPr lang="en-IE" altLang="ar-EG" sz="1400" b="1" baseline="-25000"/>
                <a:t>9</a:t>
              </a:r>
              <a:r>
                <a:rPr lang="en-IE" altLang="ar-EG" sz="1400" b="1"/>
                <a:t> [0000]</a:t>
              </a:r>
              <a:endParaRPr lang="en-US" altLang="ar-EG" sz="1400" b="1"/>
            </a:p>
          </p:txBody>
        </p:sp>
        <p:sp>
          <p:nvSpPr>
            <p:cNvPr id="46104" name="Text Box 50"/>
            <p:cNvSpPr txBox="1">
              <a:spLocks noChangeArrowheads="1"/>
            </p:cNvSpPr>
            <p:nvPr/>
          </p:nvSpPr>
          <p:spPr bwMode="auto">
            <a:xfrm>
              <a:off x="4198" y="3357"/>
              <a:ext cx="713" cy="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IE" altLang="ar-EG" sz="1400" b="1">
                  <a:solidFill>
                    <a:srgbClr val="3333CC"/>
                  </a:solidFill>
                </a:rPr>
                <a:t>P</a:t>
              </a:r>
              <a:r>
                <a:rPr lang="en-IE" altLang="ar-EG" sz="1400" b="1" baseline="-25000">
                  <a:solidFill>
                    <a:srgbClr val="3333CC"/>
                  </a:solidFill>
                </a:rPr>
                <a:t>10</a:t>
              </a:r>
              <a:r>
                <a:rPr lang="en-IE" altLang="ar-EG" sz="1400" b="1">
                  <a:solidFill>
                    <a:srgbClr val="3333CC"/>
                  </a:solidFill>
                </a:rPr>
                <a:t>’ [0000]</a:t>
              </a:r>
              <a:endParaRPr lang="en-US" altLang="ar-EG" sz="1400" b="1">
                <a:solidFill>
                  <a:srgbClr val="3333CC"/>
                </a:solidFill>
              </a:endParaRPr>
            </a:p>
          </p:txBody>
        </p:sp>
        <p:sp>
          <p:nvSpPr>
            <p:cNvPr id="46105" name="Oval 51"/>
            <p:cNvSpPr>
              <a:spLocks noChangeArrowheads="1"/>
            </p:cNvSpPr>
            <p:nvPr/>
          </p:nvSpPr>
          <p:spPr bwMode="auto">
            <a:xfrm>
              <a:off x="4152" y="3343"/>
              <a:ext cx="45" cy="45"/>
            </a:xfrm>
            <a:prstGeom prst="ellipse">
              <a:avLst/>
            </a:prstGeom>
            <a:solidFill>
              <a:srgbClr val="3333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/>
              <a:endParaRPr lang="ar-EG" altLang="ar-EG"/>
            </a:p>
          </p:txBody>
        </p:sp>
        <p:sp>
          <p:nvSpPr>
            <p:cNvPr id="46106" name="Line 52"/>
            <p:cNvSpPr>
              <a:spLocks noChangeShapeType="1"/>
            </p:cNvSpPr>
            <p:nvPr/>
          </p:nvSpPr>
          <p:spPr bwMode="auto">
            <a:xfrm>
              <a:off x="4096" y="3212"/>
              <a:ext cx="78" cy="161"/>
            </a:xfrm>
            <a:prstGeom prst="line">
              <a:avLst/>
            </a:prstGeom>
            <a:noFill/>
            <a:ln w="25400">
              <a:solidFill>
                <a:srgbClr val="3333CC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07" name="Text Box 53"/>
            <p:cNvSpPr txBox="1">
              <a:spLocks noChangeArrowheads="1"/>
            </p:cNvSpPr>
            <p:nvPr/>
          </p:nvSpPr>
          <p:spPr bwMode="auto">
            <a:xfrm>
              <a:off x="4086" y="3105"/>
              <a:ext cx="636" cy="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IE" altLang="ar-EG" sz="1400" b="1">
                  <a:solidFill>
                    <a:srgbClr val="3333CC"/>
                  </a:solidFill>
                </a:rPr>
                <a:t>P</a:t>
              </a:r>
              <a:r>
                <a:rPr lang="en-IE" altLang="ar-EG" sz="1400" b="1" baseline="-25000">
                  <a:solidFill>
                    <a:srgbClr val="3333CC"/>
                  </a:solidFill>
                </a:rPr>
                <a:t>9</a:t>
              </a:r>
              <a:r>
                <a:rPr lang="en-IE" altLang="ar-EG" sz="1400" b="1">
                  <a:solidFill>
                    <a:srgbClr val="3333CC"/>
                  </a:solidFill>
                </a:rPr>
                <a:t> [0000]</a:t>
              </a:r>
              <a:endParaRPr lang="en-US" altLang="ar-EG" sz="1400" b="1">
                <a:solidFill>
                  <a:srgbClr val="3333CC"/>
                </a:solidFill>
              </a:endParaRPr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3D4CA-CAAF-4EBB-BB97-3AF6D4A315F8}" type="datetime1">
              <a:rPr lang="en-US" smtClean="0"/>
              <a:t>11/8/2020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 Dudhmale M.N.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E2DFF-3EF2-4C91-BF5F-C16F1E6AE527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22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blipFill>
            <a:blip r:embed="rId3"/>
            <a:tile tx="0" ty="0" sx="100000" sy="100000" flip="none" algn="tl"/>
          </a:blipFill>
          <a:ln>
            <a:solidFill>
              <a:schemeClr val="tx2">
                <a:lumMod val="50000"/>
              </a:schemeClr>
            </a:solidFill>
          </a:ln>
        </p:spPr>
        <p:txBody>
          <a:bodyPr>
            <a:noAutofit/>
          </a:bodyPr>
          <a:lstStyle/>
          <a:p>
            <a:pPr eaLnBrk="1" hangingPunct="1"/>
            <a:r>
              <a:rPr lang="en-IE" altLang="ar-EG" b="1" dirty="0" smtClean="0"/>
              <a:t>Cohen-Sutherland Examples (</a:t>
            </a:r>
            <a:r>
              <a:rPr lang="en-IE" altLang="ar-EG" b="1" dirty="0" err="1" smtClean="0"/>
              <a:t>cont</a:t>
            </a:r>
            <a:r>
              <a:rPr lang="en-IE" altLang="ar-EG" b="1" dirty="0" smtClean="0"/>
              <a:t>…)</a:t>
            </a:r>
            <a:endParaRPr lang="en-US" altLang="ar-EG" b="1" dirty="0" smtClean="0"/>
          </a:p>
        </p:txBody>
      </p:sp>
      <p:sp>
        <p:nvSpPr>
          <p:cNvPr id="48131" name="Rectangle 33"/>
          <p:cNvSpPr>
            <a:spLocks noGrp="1" noChangeArrowheads="1"/>
          </p:cNvSpPr>
          <p:nvPr>
            <p:ph type="body" idx="1"/>
          </p:nvPr>
        </p:nvSpPr>
        <p:spPr>
          <a:xfrm>
            <a:off x="130913" y="1433662"/>
            <a:ext cx="8925372" cy="4997152"/>
          </a:xfrm>
        </p:spPr>
        <p:txBody>
          <a:bodyPr>
            <a:noAutofit/>
          </a:bodyPr>
          <a:lstStyle/>
          <a:p>
            <a:pPr marL="0" indent="0" eaLnBrk="1" hangingPunct="1">
              <a:buFontTx/>
              <a:buNone/>
            </a:pPr>
            <a:r>
              <a:rPr lang="en-IE" altLang="ar-EG" sz="2800" dirty="0" smtClean="0"/>
              <a:t>Consider the line P</a:t>
            </a:r>
            <a:r>
              <a:rPr lang="en-IE" altLang="ar-EG" sz="2800" baseline="-25000" dirty="0" smtClean="0"/>
              <a:t>3</a:t>
            </a:r>
            <a:r>
              <a:rPr lang="en-IE" altLang="ar-EG" sz="2800" dirty="0" smtClean="0"/>
              <a:t> to P</a:t>
            </a:r>
            <a:r>
              <a:rPr lang="en-IE" altLang="ar-EG" sz="2800" baseline="-25000" dirty="0" smtClean="0"/>
              <a:t>4</a:t>
            </a:r>
            <a:r>
              <a:rPr lang="en-IE" altLang="ar-EG" sz="2800" dirty="0" smtClean="0"/>
              <a:t> below</a:t>
            </a:r>
          </a:p>
          <a:p>
            <a:pPr lvl="1" eaLnBrk="1" hangingPunct="1"/>
            <a:r>
              <a:rPr lang="en-IE" altLang="ar-EG" dirty="0" smtClean="0"/>
              <a:t>Start at P</a:t>
            </a:r>
            <a:r>
              <a:rPr lang="en-IE" altLang="ar-EG" baseline="-25000" dirty="0" smtClean="0"/>
              <a:t>4</a:t>
            </a:r>
          </a:p>
          <a:p>
            <a:pPr lvl="1" eaLnBrk="1" hangingPunct="1"/>
            <a:r>
              <a:rPr lang="en-IE" altLang="ar-EG" dirty="0" smtClean="0"/>
              <a:t>From the region codes </a:t>
            </a:r>
            <a:br>
              <a:rPr lang="en-IE" altLang="ar-EG" dirty="0" smtClean="0"/>
            </a:br>
            <a:r>
              <a:rPr lang="en-IE" altLang="ar-EG" dirty="0" smtClean="0"/>
              <a:t>of the two end-points </a:t>
            </a:r>
            <a:br>
              <a:rPr lang="en-IE" altLang="ar-EG" dirty="0" smtClean="0"/>
            </a:br>
            <a:r>
              <a:rPr lang="en-IE" altLang="ar-EG" dirty="0" smtClean="0"/>
              <a:t>we know the line </a:t>
            </a:r>
            <a:br>
              <a:rPr lang="en-IE" altLang="ar-EG" dirty="0" smtClean="0"/>
            </a:br>
            <a:r>
              <a:rPr lang="en-IE" altLang="ar-EG" dirty="0" smtClean="0"/>
              <a:t>crosses the left </a:t>
            </a:r>
            <a:br>
              <a:rPr lang="en-IE" altLang="ar-EG" dirty="0" smtClean="0"/>
            </a:br>
            <a:r>
              <a:rPr lang="en-IE" altLang="ar-EG" dirty="0" smtClean="0"/>
              <a:t>boundary so calculate </a:t>
            </a:r>
            <a:br>
              <a:rPr lang="en-IE" altLang="ar-EG" dirty="0" smtClean="0"/>
            </a:br>
            <a:r>
              <a:rPr lang="en-IE" altLang="ar-EG" dirty="0" smtClean="0"/>
              <a:t>the intersection point to </a:t>
            </a:r>
            <a:br>
              <a:rPr lang="en-IE" altLang="ar-EG" dirty="0" smtClean="0"/>
            </a:br>
            <a:r>
              <a:rPr lang="en-IE" altLang="ar-EG" dirty="0" smtClean="0"/>
              <a:t>generate P</a:t>
            </a:r>
            <a:r>
              <a:rPr lang="en-IE" altLang="ar-EG" baseline="-25000" dirty="0" smtClean="0"/>
              <a:t>4</a:t>
            </a:r>
            <a:r>
              <a:rPr lang="en-IE" altLang="ar-EG" dirty="0" smtClean="0"/>
              <a:t>’</a:t>
            </a:r>
          </a:p>
          <a:p>
            <a:pPr lvl="1" eaLnBrk="1" hangingPunct="1"/>
            <a:r>
              <a:rPr lang="en-IE" altLang="ar-EG" dirty="0" smtClean="0">
                <a:cs typeface="Arial" charset="0"/>
              </a:rPr>
              <a:t>The line P</a:t>
            </a:r>
            <a:r>
              <a:rPr lang="en-IE" altLang="ar-EG" baseline="-25000" dirty="0" smtClean="0">
                <a:cs typeface="Arial" charset="0"/>
              </a:rPr>
              <a:t>3</a:t>
            </a:r>
            <a:r>
              <a:rPr lang="en-IE" altLang="ar-EG" dirty="0" smtClean="0">
                <a:cs typeface="Arial" charset="0"/>
              </a:rPr>
              <a:t> to P</a:t>
            </a:r>
            <a:r>
              <a:rPr lang="en-IE" altLang="ar-EG" baseline="-25000" dirty="0" smtClean="0">
                <a:cs typeface="Arial" charset="0"/>
              </a:rPr>
              <a:t>4</a:t>
            </a:r>
            <a:r>
              <a:rPr lang="en-IE" altLang="ar-EG" dirty="0" smtClean="0">
                <a:cs typeface="Arial" charset="0"/>
              </a:rPr>
              <a:t>’ is completely outside the window so is clipped</a:t>
            </a:r>
            <a:endParaRPr lang="en-GB" altLang="ar-EG" dirty="0" smtClean="0"/>
          </a:p>
        </p:txBody>
      </p:sp>
      <p:grpSp>
        <p:nvGrpSpPr>
          <p:cNvPr id="48132" name="Group 32"/>
          <p:cNvGrpSpPr>
            <a:grpSpLocks/>
          </p:cNvGrpSpPr>
          <p:nvPr/>
        </p:nvGrpSpPr>
        <p:grpSpPr bwMode="auto">
          <a:xfrm>
            <a:off x="5010150" y="2055813"/>
            <a:ext cx="4022725" cy="3317875"/>
            <a:chOff x="3026" y="2050"/>
            <a:chExt cx="2534" cy="2090"/>
          </a:xfrm>
        </p:grpSpPr>
        <p:sp>
          <p:nvSpPr>
            <p:cNvPr id="48133" name="Line 4"/>
            <p:cNvSpPr>
              <a:spLocks noChangeShapeType="1"/>
            </p:cNvSpPr>
            <p:nvPr/>
          </p:nvSpPr>
          <p:spPr bwMode="auto">
            <a:xfrm rot="16200000" flipH="1">
              <a:off x="3130" y="2955"/>
              <a:ext cx="1809" cy="0"/>
            </a:xfrm>
            <a:prstGeom prst="line">
              <a:avLst/>
            </a:prstGeom>
            <a:noFill/>
            <a:ln w="9525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34" name="Line 5"/>
            <p:cNvSpPr>
              <a:spLocks noChangeShapeType="1"/>
            </p:cNvSpPr>
            <p:nvPr/>
          </p:nvSpPr>
          <p:spPr bwMode="auto">
            <a:xfrm rot="16200000" flipH="1">
              <a:off x="4381" y="2966"/>
              <a:ext cx="1832" cy="0"/>
            </a:xfrm>
            <a:prstGeom prst="line">
              <a:avLst/>
            </a:prstGeom>
            <a:noFill/>
            <a:ln w="9525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35" name="Line 6"/>
            <p:cNvSpPr>
              <a:spLocks noChangeShapeType="1"/>
            </p:cNvSpPr>
            <p:nvPr/>
          </p:nvSpPr>
          <p:spPr bwMode="auto">
            <a:xfrm flipH="1">
              <a:off x="3487" y="2465"/>
              <a:ext cx="1983" cy="0"/>
            </a:xfrm>
            <a:prstGeom prst="line">
              <a:avLst/>
            </a:prstGeom>
            <a:noFill/>
            <a:ln w="9525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36" name="Line 7"/>
            <p:cNvSpPr>
              <a:spLocks noChangeShapeType="1"/>
            </p:cNvSpPr>
            <p:nvPr/>
          </p:nvSpPr>
          <p:spPr bwMode="auto">
            <a:xfrm flipH="1">
              <a:off x="3513" y="3368"/>
              <a:ext cx="1965" cy="0"/>
            </a:xfrm>
            <a:prstGeom prst="line">
              <a:avLst/>
            </a:prstGeom>
            <a:noFill/>
            <a:ln w="9525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37" name="Line 8"/>
            <p:cNvSpPr>
              <a:spLocks noChangeShapeType="1"/>
            </p:cNvSpPr>
            <p:nvPr/>
          </p:nvSpPr>
          <p:spPr bwMode="auto">
            <a:xfrm>
              <a:off x="3161" y="3910"/>
              <a:ext cx="231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38" name="Line 9"/>
            <p:cNvSpPr>
              <a:spLocks noChangeShapeType="1"/>
            </p:cNvSpPr>
            <p:nvPr/>
          </p:nvSpPr>
          <p:spPr bwMode="auto">
            <a:xfrm flipV="1">
              <a:off x="3456" y="2050"/>
              <a:ext cx="0" cy="20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39" name="Rectangle 10"/>
            <p:cNvSpPr>
              <a:spLocks noChangeArrowheads="1"/>
            </p:cNvSpPr>
            <p:nvPr/>
          </p:nvSpPr>
          <p:spPr bwMode="auto">
            <a:xfrm>
              <a:off x="4034" y="2456"/>
              <a:ext cx="1264" cy="91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1" hangingPunct="1"/>
              <a:endParaRPr lang="ar-EG" altLang="ar-EG"/>
            </a:p>
          </p:txBody>
        </p:sp>
        <p:sp>
          <p:nvSpPr>
            <p:cNvPr id="48140" name="Line 11"/>
            <p:cNvSpPr>
              <a:spLocks noChangeShapeType="1"/>
            </p:cNvSpPr>
            <p:nvPr/>
          </p:nvSpPr>
          <p:spPr bwMode="auto">
            <a:xfrm flipH="1">
              <a:off x="3388" y="2462"/>
              <a:ext cx="12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41" name="Line 12"/>
            <p:cNvSpPr>
              <a:spLocks noChangeShapeType="1"/>
            </p:cNvSpPr>
            <p:nvPr/>
          </p:nvSpPr>
          <p:spPr bwMode="auto">
            <a:xfrm flipH="1">
              <a:off x="3388" y="3369"/>
              <a:ext cx="12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42" name="Line 13"/>
            <p:cNvSpPr>
              <a:spLocks noChangeShapeType="1"/>
            </p:cNvSpPr>
            <p:nvPr/>
          </p:nvSpPr>
          <p:spPr bwMode="auto">
            <a:xfrm>
              <a:off x="4037" y="3845"/>
              <a:ext cx="0" cy="1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43" name="Line 14"/>
            <p:cNvSpPr>
              <a:spLocks noChangeShapeType="1"/>
            </p:cNvSpPr>
            <p:nvPr/>
          </p:nvSpPr>
          <p:spPr bwMode="auto">
            <a:xfrm>
              <a:off x="5297" y="3845"/>
              <a:ext cx="0" cy="1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44" name="Text Box 15"/>
            <p:cNvSpPr txBox="1">
              <a:spLocks noChangeArrowheads="1"/>
            </p:cNvSpPr>
            <p:nvPr/>
          </p:nvSpPr>
          <p:spPr bwMode="auto">
            <a:xfrm>
              <a:off x="3026" y="2326"/>
              <a:ext cx="47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IE" altLang="ar-EG" sz="1800"/>
                <a:t>wy</a:t>
              </a:r>
              <a:r>
                <a:rPr lang="en-IE" altLang="ar-EG" sz="1800" baseline="-25000"/>
                <a:t>max</a:t>
              </a:r>
              <a:endParaRPr lang="en-US" altLang="ar-EG" sz="1800"/>
            </a:p>
          </p:txBody>
        </p:sp>
        <p:sp>
          <p:nvSpPr>
            <p:cNvPr id="48145" name="Text Box 16"/>
            <p:cNvSpPr txBox="1">
              <a:spLocks noChangeArrowheads="1"/>
            </p:cNvSpPr>
            <p:nvPr/>
          </p:nvSpPr>
          <p:spPr bwMode="auto">
            <a:xfrm>
              <a:off x="3026" y="3232"/>
              <a:ext cx="44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IE" altLang="ar-EG" sz="1800"/>
                <a:t>wy</a:t>
              </a:r>
              <a:r>
                <a:rPr lang="en-IE" altLang="ar-EG" sz="1800" baseline="-25000"/>
                <a:t>min</a:t>
              </a:r>
              <a:endParaRPr lang="en-US" altLang="ar-EG" sz="1800"/>
            </a:p>
          </p:txBody>
        </p:sp>
        <p:sp>
          <p:nvSpPr>
            <p:cNvPr id="48146" name="Text Box 17"/>
            <p:cNvSpPr txBox="1">
              <a:spLocks noChangeArrowheads="1"/>
            </p:cNvSpPr>
            <p:nvPr/>
          </p:nvSpPr>
          <p:spPr bwMode="auto">
            <a:xfrm>
              <a:off x="3826" y="3908"/>
              <a:ext cx="44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IE" altLang="ar-EG" sz="1800"/>
                <a:t>wx</a:t>
              </a:r>
              <a:r>
                <a:rPr lang="en-IE" altLang="ar-EG" sz="1800" baseline="-25000"/>
                <a:t>min</a:t>
              </a:r>
              <a:endParaRPr lang="en-US" altLang="ar-EG" sz="1800"/>
            </a:p>
          </p:txBody>
        </p:sp>
        <p:sp>
          <p:nvSpPr>
            <p:cNvPr id="48147" name="Text Box 18"/>
            <p:cNvSpPr txBox="1">
              <a:spLocks noChangeArrowheads="1"/>
            </p:cNvSpPr>
            <p:nvPr/>
          </p:nvSpPr>
          <p:spPr bwMode="auto">
            <a:xfrm>
              <a:off x="5087" y="3909"/>
              <a:ext cx="47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IE" altLang="ar-EG" sz="1800"/>
                <a:t>wx</a:t>
              </a:r>
              <a:r>
                <a:rPr lang="en-IE" altLang="ar-EG" sz="1800" baseline="-25000"/>
                <a:t>max</a:t>
              </a:r>
              <a:endParaRPr lang="en-US" altLang="ar-EG" sz="1800"/>
            </a:p>
          </p:txBody>
        </p:sp>
        <p:sp>
          <p:nvSpPr>
            <p:cNvPr id="48148" name="Text Box 19"/>
            <p:cNvSpPr txBox="1">
              <a:spLocks noChangeArrowheads="1"/>
            </p:cNvSpPr>
            <p:nvPr/>
          </p:nvSpPr>
          <p:spPr bwMode="auto">
            <a:xfrm>
              <a:off x="4332" y="2228"/>
              <a:ext cx="6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IE" altLang="ar-EG" sz="1800"/>
                <a:t>Window</a:t>
              </a:r>
              <a:endParaRPr lang="en-US" altLang="ar-EG" sz="1800"/>
            </a:p>
          </p:txBody>
        </p:sp>
        <p:sp>
          <p:nvSpPr>
            <p:cNvPr id="48149" name="Text Box 24"/>
            <p:cNvSpPr txBox="1">
              <a:spLocks noChangeArrowheads="1"/>
            </p:cNvSpPr>
            <p:nvPr/>
          </p:nvSpPr>
          <p:spPr bwMode="auto">
            <a:xfrm>
              <a:off x="3453" y="2163"/>
              <a:ext cx="615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IE" altLang="ar-EG" sz="1400" b="1">
                  <a:solidFill>
                    <a:srgbClr val="FF0000"/>
                  </a:solidFill>
                </a:rPr>
                <a:t>P</a:t>
              </a:r>
              <a:r>
                <a:rPr lang="en-IE" altLang="ar-EG" sz="1400" b="1" baseline="-25000">
                  <a:solidFill>
                    <a:srgbClr val="FF0000"/>
                  </a:solidFill>
                </a:rPr>
                <a:t>4</a:t>
              </a:r>
              <a:r>
                <a:rPr lang="en-IE" altLang="ar-EG" sz="1400" b="1">
                  <a:solidFill>
                    <a:srgbClr val="FF0000"/>
                  </a:solidFill>
                </a:rPr>
                <a:t>’ [1001]</a:t>
              </a:r>
              <a:endParaRPr lang="en-US" altLang="ar-EG" sz="1400" b="1">
                <a:solidFill>
                  <a:srgbClr val="FF0000"/>
                </a:solidFill>
              </a:endParaRPr>
            </a:p>
          </p:txBody>
        </p:sp>
        <p:sp>
          <p:nvSpPr>
            <p:cNvPr id="48150" name="Line 28"/>
            <p:cNvSpPr>
              <a:spLocks noChangeShapeType="1"/>
            </p:cNvSpPr>
            <p:nvPr/>
          </p:nvSpPr>
          <p:spPr bwMode="auto">
            <a:xfrm flipV="1">
              <a:off x="3699" y="2160"/>
              <a:ext cx="509" cy="4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51" name="Text Box 29"/>
            <p:cNvSpPr txBox="1">
              <a:spLocks noChangeArrowheads="1"/>
            </p:cNvSpPr>
            <p:nvPr/>
          </p:nvSpPr>
          <p:spPr bwMode="auto">
            <a:xfrm>
              <a:off x="3466" y="2617"/>
              <a:ext cx="58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IE" altLang="ar-EG" sz="1400" b="1"/>
                <a:t>P</a:t>
              </a:r>
              <a:r>
                <a:rPr lang="en-IE" altLang="ar-EG" sz="1400" b="1" baseline="-25000"/>
                <a:t>3</a:t>
              </a:r>
              <a:r>
                <a:rPr lang="en-IE" altLang="ar-EG" sz="1400" b="1"/>
                <a:t> [0001]</a:t>
              </a:r>
              <a:endParaRPr lang="en-US" altLang="ar-EG" sz="1400" b="1"/>
            </a:p>
          </p:txBody>
        </p:sp>
        <p:sp>
          <p:nvSpPr>
            <p:cNvPr id="48152" name="Text Box 30"/>
            <p:cNvSpPr txBox="1">
              <a:spLocks noChangeArrowheads="1"/>
            </p:cNvSpPr>
            <p:nvPr/>
          </p:nvSpPr>
          <p:spPr bwMode="auto">
            <a:xfrm>
              <a:off x="4220" y="2077"/>
              <a:ext cx="57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IE" altLang="ar-EG" sz="1400" b="1"/>
                <a:t>P</a:t>
              </a:r>
              <a:r>
                <a:rPr lang="en-IE" altLang="ar-EG" sz="1400" b="1" baseline="-25000"/>
                <a:t>4 </a:t>
              </a:r>
              <a:r>
                <a:rPr lang="en-IE" altLang="ar-EG" sz="1400" b="1"/>
                <a:t>[1000]</a:t>
              </a:r>
              <a:endParaRPr lang="en-US" altLang="ar-EG" sz="1400" b="1"/>
            </a:p>
          </p:txBody>
        </p:sp>
        <p:sp>
          <p:nvSpPr>
            <p:cNvPr id="48153" name="Oval 25"/>
            <p:cNvSpPr>
              <a:spLocks noChangeArrowheads="1"/>
            </p:cNvSpPr>
            <p:nvPr/>
          </p:nvSpPr>
          <p:spPr bwMode="auto">
            <a:xfrm>
              <a:off x="4010" y="2292"/>
              <a:ext cx="45" cy="4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/>
              <a:endParaRPr lang="ar-EG" altLang="ar-EG"/>
            </a:p>
          </p:txBody>
        </p:sp>
        <p:sp>
          <p:nvSpPr>
            <p:cNvPr id="48154" name="Line 26"/>
            <p:cNvSpPr>
              <a:spLocks noChangeShapeType="1"/>
            </p:cNvSpPr>
            <p:nvPr/>
          </p:nvSpPr>
          <p:spPr bwMode="auto">
            <a:xfrm flipV="1">
              <a:off x="3699" y="2314"/>
              <a:ext cx="336" cy="30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55" name="Text Box 31"/>
            <p:cNvSpPr txBox="1">
              <a:spLocks noChangeArrowheads="1"/>
            </p:cNvSpPr>
            <p:nvPr/>
          </p:nvSpPr>
          <p:spPr bwMode="auto">
            <a:xfrm>
              <a:off x="3467" y="2618"/>
              <a:ext cx="58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IE" altLang="ar-EG" sz="1400" b="1">
                  <a:solidFill>
                    <a:srgbClr val="FF0000"/>
                  </a:solidFill>
                </a:rPr>
                <a:t>P</a:t>
              </a:r>
              <a:r>
                <a:rPr lang="en-IE" altLang="ar-EG" sz="1400" b="1" baseline="-25000">
                  <a:solidFill>
                    <a:srgbClr val="FF0000"/>
                  </a:solidFill>
                </a:rPr>
                <a:t>3</a:t>
              </a:r>
              <a:r>
                <a:rPr lang="en-IE" altLang="ar-EG" sz="1400" b="1">
                  <a:solidFill>
                    <a:srgbClr val="FF0000"/>
                  </a:solidFill>
                </a:rPr>
                <a:t> [0001]</a:t>
              </a:r>
              <a:endParaRPr lang="en-US" altLang="ar-EG" sz="1400" b="1">
                <a:solidFill>
                  <a:srgbClr val="FF0000"/>
                </a:solidFill>
              </a:endParaRPr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C225F-5A07-4031-A231-A8718D6E06AB}" type="datetime1">
              <a:rPr lang="en-US" smtClean="0"/>
              <a:t>11/8/2020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 Dudhmale M.N.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E2DFF-3EF2-4C91-BF5F-C16F1E6AE527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683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1" y="274638"/>
            <a:ext cx="8625780" cy="1143000"/>
          </a:xfrm>
          <a:blipFill>
            <a:blip r:embed="rId3"/>
            <a:tile tx="0" ty="0" sx="100000" sy="100000" flip="none" algn="tl"/>
          </a:blipFill>
          <a:ln>
            <a:solidFill>
              <a:schemeClr val="tx2">
                <a:lumMod val="50000"/>
              </a:schemeClr>
            </a:solidFill>
          </a:ln>
        </p:spPr>
        <p:txBody>
          <a:bodyPr>
            <a:noAutofit/>
          </a:bodyPr>
          <a:lstStyle/>
          <a:p>
            <a:pPr eaLnBrk="1" hangingPunct="1"/>
            <a:r>
              <a:rPr lang="en-IE" altLang="ar-EG" b="1" dirty="0" smtClean="0"/>
              <a:t>Cohen-Sutherland Examples (</a:t>
            </a:r>
            <a:r>
              <a:rPr lang="en-IE" altLang="ar-EG" b="1" dirty="0" err="1" smtClean="0"/>
              <a:t>cont</a:t>
            </a:r>
            <a:r>
              <a:rPr lang="en-IE" altLang="ar-EG" b="1" dirty="0" smtClean="0"/>
              <a:t>…)</a:t>
            </a:r>
            <a:endParaRPr lang="en-US" altLang="ar-EG" b="1" dirty="0" smtClean="0"/>
          </a:p>
        </p:txBody>
      </p:sp>
      <p:sp>
        <p:nvSpPr>
          <p:cNvPr id="50179" name="Rectangle 34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756150"/>
          </a:xfrm>
        </p:spPr>
        <p:txBody>
          <a:bodyPr>
            <a:normAutofit/>
          </a:bodyPr>
          <a:lstStyle/>
          <a:p>
            <a:pPr marL="0" indent="0" eaLnBrk="1" hangingPunct="1">
              <a:buFontTx/>
              <a:buNone/>
            </a:pPr>
            <a:r>
              <a:rPr lang="en-IE" altLang="ar-EG" dirty="0" smtClean="0"/>
              <a:t>Consider the line P</a:t>
            </a:r>
            <a:r>
              <a:rPr lang="en-IE" altLang="ar-EG" baseline="-25000" dirty="0" smtClean="0"/>
              <a:t>7</a:t>
            </a:r>
            <a:r>
              <a:rPr lang="en-IE" altLang="ar-EG" dirty="0" smtClean="0"/>
              <a:t> to P</a:t>
            </a:r>
            <a:r>
              <a:rPr lang="en-IE" altLang="ar-EG" baseline="-25000" dirty="0" smtClean="0"/>
              <a:t>8</a:t>
            </a:r>
            <a:r>
              <a:rPr lang="en-IE" altLang="ar-EG" dirty="0" smtClean="0"/>
              <a:t> below</a:t>
            </a:r>
          </a:p>
          <a:p>
            <a:pPr lvl="1" eaLnBrk="1" hangingPunct="1"/>
            <a:r>
              <a:rPr lang="en-IE" altLang="ar-EG" dirty="0" smtClean="0"/>
              <a:t>Start at P</a:t>
            </a:r>
            <a:r>
              <a:rPr lang="en-IE" altLang="ar-EG" baseline="-25000" dirty="0" smtClean="0"/>
              <a:t>7</a:t>
            </a:r>
          </a:p>
          <a:p>
            <a:pPr lvl="1" eaLnBrk="1" hangingPunct="1"/>
            <a:r>
              <a:rPr lang="en-IE" altLang="ar-EG" dirty="0" smtClean="0"/>
              <a:t>From the two region </a:t>
            </a:r>
            <a:br>
              <a:rPr lang="en-IE" altLang="ar-EG" dirty="0" smtClean="0"/>
            </a:br>
            <a:r>
              <a:rPr lang="en-IE" altLang="ar-EG" dirty="0" smtClean="0"/>
              <a:t>codes of the two </a:t>
            </a:r>
            <a:br>
              <a:rPr lang="en-IE" altLang="ar-EG" dirty="0" smtClean="0"/>
            </a:br>
            <a:r>
              <a:rPr lang="en-IE" altLang="ar-EG" dirty="0" smtClean="0"/>
              <a:t>end-points we know </a:t>
            </a:r>
            <a:br>
              <a:rPr lang="en-IE" altLang="ar-EG" dirty="0" smtClean="0"/>
            </a:br>
            <a:r>
              <a:rPr lang="en-IE" altLang="ar-EG" dirty="0" smtClean="0"/>
              <a:t>the line crosses the </a:t>
            </a:r>
            <a:br>
              <a:rPr lang="en-IE" altLang="ar-EG" dirty="0" smtClean="0"/>
            </a:br>
            <a:r>
              <a:rPr lang="en-IE" altLang="ar-EG" dirty="0" smtClean="0"/>
              <a:t>left boundary so </a:t>
            </a:r>
            <a:br>
              <a:rPr lang="en-IE" altLang="ar-EG" dirty="0" smtClean="0"/>
            </a:br>
            <a:r>
              <a:rPr lang="en-IE" altLang="ar-EG" dirty="0" smtClean="0"/>
              <a:t>calculate the </a:t>
            </a:r>
            <a:br>
              <a:rPr lang="en-IE" altLang="ar-EG" dirty="0" smtClean="0"/>
            </a:br>
            <a:r>
              <a:rPr lang="en-IE" altLang="ar-EG" dirty="0" smtClean="0"/>
              <a:t>intersection point to </a:t>
            </a:r>
            <a:br>
              <a:rPr lang="en-IE" altLang="ar-EG" dirty="0" smtClean="0"/>
            </a:br>
            <a:r>
              <a:rPr lang="en-IE" altLang="ar-EG" dirty="0" smtClean="0"/>
              <a:t>generate P</a:t>
            </a:r>
            <a:r>
              <a:rPr lang="en-IE" altLang="ar-EG" baseline="-25000" dirty="0" smtClean="0"/>
              <a:t>7</a:t>
            </a:r>
            <a:r>
              <a:rPr lang="en-IE" altLang="ar-EG" dirty="0" smtClean="0"/>
              <a:t>’</a:t>
            </a:r>
            <a:endParaRPr lang="en-GB" altLang="ar-EG" dirty="0" smtClean="0"/>
          </a:p>
        </p:txBody>
      </p:sp>
      <p:grpSp>
        <p:nvGrpSpPr>
          <p:cNvPr id="50180" name="Group 35"/>
          <p:cNvGrpSpPr>
            <a:grpSpLocks/>
          </p:cNvGrpSpPr>
          <p:nvPr/>
        </p:nvGrpSpPr>
        <p:grpSpPr bwMode="auto">
          <a:xfrm>
            <a:off x="4613275" y="2135188"/>
            <a:ext cx="4594225" cy="3317875"/>
            <a:chOff x="2906" y="2150"/>
            <a:chExt cx="2894" cy="2090"/>
          </a:xfrm>
        </p:grpSpPr>
        <p:sp>
          <p:nvSpPr>
            <p:cNvPr id="50181" name="Line 4"/>
            <p:cNvSpPr>
              <a:spLocks noChangeShapeType="1"/>
            </p:cNvSpPr>
            <p:nvPr/>
          </p:nvSpPr>
          <p:spPr bwMode="auto">
            <a:xfrm rot="16200000" flipH="1">
              <a:off x="3010" y="3055"/>
              <a:ext cx="1809" cy="0"/>
            </a:xfrm>
            <a:prstGeom prst="line">
              <a:avLst/>
            </a:prstGeom>
            <a:noFill/>
            <a:ln w="9525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182" name="Line 5"/>
            <p:cNvSpPr>
              <a:spLocks noChangeShapeType="1"/>
            </p:cNvSpPr>
            <p:nvPr/>
          </p:nvSpPr>
          <p:spPr bwMode="auto">
            <a:xfrm rot="16200000" flipH="1">
              <a:off x="4261" y="3066"/>
              <a:ext cx="1832" cy="0"/>
            </a:xfrm>
            <a:prstGeom prst="line">
              <a:avLst/>
            </a:prstGeom>
            <a:noFill/>
            <a:ln w="9525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183" name="Line 6"/>
            <p:cNvSpPr>
              <a:spLocks noChangeShapeType="1"/>
            </p:cNvSpPr>
            <p:nvPr/>
          </p:nvSpPr>
          <p:spPr bwMode="auto">
            <a:xfrm flipH="1">
              <a:off x="3367" y="2565"/>
              <a:ext cx="1983" cy="0"/>
            </a:xfrm>
            <a:prstGeom prst="line">
              <a:avLst/>
            </a:prstGeom>
            <a:noFill/>
            <a:ln w="9525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184" name="Line 7"/>
            <p:cNvSpPr>
              <a:spLocks noChangeShapeType="1"/>
            </p:cNvSpPr>
            <p:nvPr/>
          </p:nvSpPr>
          <p:spPr bwMode="auto">
            <a:xfrm flipH="1">
              <a:off x="3393" y="3468"/>
              <a:ext cx="1965" cy="0"/>
            </a:xfrm>
            <a:prstGeom prst="line">
              <a:avLst/>
            </a:prstGeom>
            <a:noFill/>
            <a:ln w="9525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185" name="Line 8"/>
            <p:cNvSpPr>
              <a:spLocks noChangeShapeType="1"/>
            </p:cNvSpPr>
            <p:nvPr/>
          </p:nvSpPr>
          <p:spPr bwMode="auto">
            <a:xfrm>
              <a:off x="3041" y="4010"/>
              <a:ext cx="231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186" name="Line 9"/>
            <p:cNvSpPr>
              <a:spLocks noChangeShapeType="1"/>
            </p:cNvSpPr>
            <p:nvPr/>
          </p:nvSpPr>
          <p:spPr bwMode="auto">
            <a:xfrm flipV="1">
              <a:off x="3336" y="2150"/>
              <a:ext cx="0" cy="20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187" name="Rectangle 10"/>
            <p:cNvSpPr>
              <a:spLocks noChangeArrowheads="1"/>
            </p:cNvSpPr>
            <p:nvPr/>
          </p:nvSpPr>
          <p:spPr bwMode="auto">
            <a:xfrm>
              <a:off x="3914" y="2556"/>
              <a:ext cx="1264" cy="91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1" hangingPunct="1"/>
              <a:endParaRPr lang="ar-EG" altLang="ar-EG"/>
            </a:p>
          </p:txBody>
        </p:sp>
        <p:sp>
          <p:nvSpPr>
            <p:cNvPr id="50188" name="Line 11"/>
            <p:cNvSpPr>
              <a:spLocks noChangeShapeType="1"/>
            </p:cNvSpPr>
            <p:nvPr/>
          </p:nvSpPr>
          <p:spPr bwMode="auto">
            <a:xfrm flipH="1">
              <a:off x="3268" y="2562"/>
              <a:ext cx="12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189" name="Line 12"/>
            <p:cNvSpPr>
              <a:spLocks noChangeShapeType="1"/>
            </p:cNvSpPr>
            <p:nvPr/>
          </p:nvSpPr>
          <p:spPr bwMode="auto">
            <a:xfrm flipH="1">
              <a:off x="3268" y="3469"/>
              <a:ext cx="12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190" name="Line 13"/>
            <p:cNvSpPr>
              <a:spLocks noChangeShapeType="1"/>
            </p:cNvSpPr>
            <p:nvPr/>
          </p:nvSpPr>
          <p:spPr bwMode="auto">
            <a:xfrm>
              <a:off x="3917" y="3945"/>
              <a:ext cx="0" cy="1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191" name="Line 14"/>
            <p:cNvSpPr>
              <a:spLocks noChangeShapeType="1"/>
            </p:cNvSpPr>
            <p:nvPr/>
          </p:nvSpPr>
          <p:spPr bwMode="auto">
            <a:xfrm>
              <a:off x="5177" y="3945"/>
              <a:ext cx="0" cy="1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192" name="Text Box 15"/>
            <p:cNvSpPr txBox="1">
              <a:spLocks noChangeArrowheads="1"/>
            </p:cNvSpPr>
            <p:nvPr/>
          </p:nvSpPr>
          <p:spPr bwMode="auto">
            <a:xfrm>
              <a:off x="2906" y="2426"/>
              <a:ext cx="47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IE" altLang="ar-EG" sz="1800"/>
                <a:t>wy</a:t>
              </a:r>
              <a:r>
                <a:rPr lang="en-IE" altLang="ar-EG" sz="1800" baseline="-25000"/>
                <a:t>max</a:t>
              </a:r>
              <a:endParaRPr lang="en-US" altLang="ar-EG" sz="1800"/>
            </a:p>
          </p:txBody>
        </p:sp>
        <p:sp>
          <p:nvSpPr>
            <p:cNvPr id="50193" name="Text Box 16"/>
            <p:cNvSpPr txBox="1">
              <a:spLocks noChangeArrowheads="1"/>
            </p:cNvSpPr>
            <p:nvPr/>
          </p:nvSpPr>
          <p:spPr bwMode="auto">
            <a:xfrm>
              <a:off x="2906" y="3332"/>
              <a:ext cx="44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IE" altLang="ar-EG" sz="1800"/>
                <a:t>wy</a:t>
              </a:r>
              <a:r>
                <a:rPr lang="en-IE" altLang="ar-EG" sz="1800" baseline="-25000"/>
                <a:t>min</a:t>
              </a:r>
              <a:endParaRPr lang="en-US" altLang="ar-EG" sz="1800"/>
            </a:p>
          </p:txBody>
        </p:sp>
        <p:sp>
          <p:nvSpPr>
            <p:cNvPr id="50194" name="Text Box 17"/>
            <p:cNvSpPr txBox="1">
              <a:spLocks noChangeArrowheads="1"/>
            </p:cNvSpPr>
            <p:nvPr/>
          </p:nvSpPr>
          <p:spPr bwMode="auto">
            <a:xfrm>
              <a:off x="3706" y="4008"/>
              <a:ext cx="44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IE" altLang="ar-EG" sz="1800"/>
                <a:t>wx</a:t>
              </a:r>
              <a:r>
                <a:rPr lang="en-IE" altLang="ar-EG" sz="1800" baseline="-25000"/>
                <a:t>min</a:t>
              </a:r>
              <a:endParaRPr lang="en-US" altLang="ar-EG" sz="1800"/>
            </a:p>
          </p:txBody>
        </p:sp>
        <p:sp>
          <p:nvSpPr>
            <p:cNvPr id="50195" name="Text Box 18"/>
            <p:cNvSpPr txBox="1">
              <a:spLocks noChangeArrowheads="1"/>
            </p:cNvSpPr>
            <p:nvPr/>
          </p:nvSpPr>
          <p:spPr bwMode="auto">
            <a:xfrm>
              <a:off x="4967" y="4009"/>
              <a:ext cx="47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IE" altLang="ar-EG" sz="1800"/>
                <a:t>wx</a:t>
              </a:r>
              <a:r>
                <a:rPr lang="en-IE" altLang="ar-EG" sz="1800" baseline="-25000"/>
                <a:t>max</a:t>
              </a:r>
              <a:endParaRPr lang="en-US" altLang="ar-EG" sz="1800"/>
            </a:p>
          </p:txBody>
        </p:sp>
        <p:sp>
          <p:nvSpPr>
            <p:cNvPr id="50196" name="Text Box 19"/>
            <p:cNvSpPr txBox="1">
              <a:spLocks noChangeArrowheads="1"/>
            </p:cNvSpPr>
            <p:nvPr/>
          </p:nvSpPr>
          <p:spPr bwMode="auto">
            <a:xfrm>
              <a:off x="4212" y="2328"/>
              <a:ext cx="6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IE" altLang="ar-EG" sz="1800"/>
                <a:t>Window</a:t>
              </a:r>
              <a:endParaRPr lang="en-US" altLang="ar-EG" sz="1800"/>
            </a:p>
          </p:txBody>
        </p:sp>
        <p:sp>
          <p:nvSpPr>
            <p:cNvPr id="50197" name="Text Box 21"/>
            <p:cNvSpPr txBox="1">
              <a:spLocks noChangeArrowheads="1"/>
            </p:cNvSpPr>
            <p:nvPr/>
          </p:nvSpPr>
          <p:spPr bwMode="auto">
            <a:xfrm>
              <a:off x="3899" y="2920"/>
              <a:ext cx="615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IE" altLang="ar-EG" sz="1400" b="1">
                  <a:solidFill>
                    <a:srgbClr val="3333CC"/>
                  </a:solidFill>
                </a:rPr>
                <a:t>P</a:t>
              </a:r>
              <a:r>
                <a:rPr lang="en-IE" altLang="ar-EG" sz="1400" b="1" baseline="-25000">
                  <a:solidFill>
                    <a:srgbClr val="3333CC"/>
                  </a:solidFill>
                </a:rPr>
                <a:t>7</a:t>
              </a:r>
              <a:r>
                <a:rPr lang="en-IE" altLang="ar-EG" sz="1400" b="1">
                  <a:solidFill>
                    <a:srgbClr val="3333CC"/>
                  </a:solidFill>
                </a:rPr>
                <a:t>’ [0000]</a:t>
              </a:r>
              <a:endParaRPr lang="en-US" altLang="ar-EG" sz="1400" b="1">
                <a:solidFill>
                  <a:srgbClr val="3333CC"/>
                </a:solidFill>
              </a:endParaRPr>
            </a:p>
          </p:txBody>
        </p:sp>
        <p:sp>
          <p:nvSpPr>
            <p:cNvPr id="50198" name="Line 28"/>
            <p:cNvSpPr>
              <a:spLocks noChangeShapeType="1"/>
            </p:cNvSpPr>
            <p:nvPr/>
          </p:nvSpPr>
          <p:spPr bwMode="auto">
            <a:xfrm>
              <a:off x="3579" y="3059"/>
              <a:ext cx="2013" cy="2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199" name="Text Box 29"/>
            <p:cNvSpPr txBox="1">
              <a:spLocks noChangeArrowheads="1"/>
            </p:cNvSpPr>
            <p:nvPr/>
          </p:nvSpPr>
          <p:spPr bwMode="auto">
            <a:xfrm>
              <a:off x="3310" y="3084"/>
              <a:ext cx="58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IE" altLang="ar-EG" sz="1400" b="1"/>
                <a:t>P</a:t>
              </a:r>
              <a:r>
                <a:rPr lang="en-IE" altLang="ar-EG" sz="1400" b="1" baseline="-25000"/>
                <a:t>7</a:t>
              </a:r>
              <a:r>
                <a:rPr lang="en-IE" altLang="ar-EG" sz="1400" b="1"/>
                <a:t> [0001]</a:t>
              </a:r>
              <a:endParaRPr lang="en-US" altLang="ar-EG" sz="1400" b="1"/>
            </a:p>
          </p:txBody>
        </p:sp>
        <p:sp>
          <p:nvSpPr>
            <p:cNvPr id="50200" name="Text Box 31"/>
            <p:cNvSpPr txBox="1">
              <a:spLocks noChangeArrowheads="1"/>
            </p:cNvSpPr>
            <p:nvPr/>
          </p:nvSpPr>
          <p:spPr bwMode="auto">
            <a:xfrm>
              <a:off x="5216" y="3070"/>
              <a:ext cx="58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IE" altLang="ar-EG" sz="1400" b="1"/>
                <a:t>P</a:t>
              </a:r>
              <a:r>
                <a:rPr lang="en-IE" altLang="ar-EG" sz="1400" b="1" baseline="-25000"/>
                <a:t>8</a:t>
              </a:r>
              <a:r>
                <a:rPr lang="en-IE" altLang="ar-EG" sz="1400" b="1"/>
                <a:t> [0010]</a:t>
              </a:r>
              <a:endParaRPr lang="en-US" altLang="ar-EG" sz="1400" b="1"/>
            </a:p>
          </p:txBody>
        </p:sp>
        <p:sp>
          <p:nvSpPr>
            <p:cNvPr id="50201" name="Oval 25"/>
            <p:cNvSpPr>
              <a:spLocks noChangeArrowheads="1"/>
            </p:cNvSpPr>
            <p:nvPr/>
          </p:nvSpPr>
          <p:spPr bwMode="auto">
            <a:xfrm>
              <a:off x="3890" y="3068"/>
              <a:ext cx="45" cy="45"/>
            </a:xfrm>
            <a:prstGeom prst="ellipse">
              <a:avLst/>
            </a:prstGeom>
            <a:solidFill>
              <a:srgbClr val="3333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/>
              <a:endParaRPr lang="ar-EG" altLang="ar-EG"/>
            </a:p>
          </p:txBody>
        </p:sp>
        <p:sp>
          <p:nvSpPr>
            <p:cNvPr id="50202" name="Text Box 32"/>
            <p:cNvSpPr txBox="1">
              <a:spLocks noChangeArrowheads="1"/>
            </p:cNvSpPr>
            <p:nvPr/>
          </p:nvSpPr>
          <p:spPr bwMode="auto">
            <a:xfrm>
              <a:off x="4592" y="3215"/>
              <a:ext cx="615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IE" altLang="ar-EG" sz="1400" b="1">
                  <a:solidFill>
                    <a:srgbClr val="3333CC"/>
                  </a:solidFill>
                </a:rPr>
                <a:t>P</a:t>
              </a:r>
              <a:r>
                <a:rPr lang="en-IE" altLang="ar-EG" sz="1400" b="1" baseline="-25000">
                  <a:solidFill>
                    <a:srgbClr val="3333CC"/>
                  </a:solidFill>
                </a:rPr>
                <a:t>8</a:t>
              </a:r>
              <a:r>
                <a:rPr lang="en-IE" altLang="ar-EG" sz="1400" b="1">
                  <a:solidFill>
                    <a:srgbClr val="3333CC"/>
                  </a:solidFill>
                </a:rPr>
                <a:t>’ [0000]</a:t>
              </a:r>
              <a:endParaRPr lang="en-US" altLang="ar-EG" sz="1400" b="1">
                <a:solidFill>
                  <a:srgbClr val="3333CC"/>
                </a:solidFill>
              </a:endParaRPr>
            </a:p>
          </p:txBody>
        </p:sp>
        <p:sp>
          <p:nvSpPr>
            <p:cNvPr id="50203" name="Oval 33"/>
            <p:cNvSpPr>
              <a:spLocks noChangeArrowheads="1"/>
            </p:cNvSpPr>
            <p:nvPr/>
          </p:nvSpPr>
          <p:spPr bwMode="auto">
            <a:xfrm>
              <a:off x="5158" y="3213"/>
              <a:ext cx="45" cy="45"/>
            </a:xfrm>
            <a:prstGeom prst="ellipse">
              <a:avLst/>
            </a:prstGeom>
            <a:solidFill>
              <a:srgbClr val="3333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/>
              <a:endParaRPr lang="ar-EG" altLang="ar-EG"/>
            </a:p>
          </p:txBody>
        </p:sp>
        <p:sp>
          <p:nvSpPr>
            <p:cNvPr id="50204" name="Line 26"/>
            <p:cNvSpPr>
              <a:spLocks noChangeShapeType="1"/>
            </p:cNvSpPr>
            <p:nvPr/>
          </p:nvSpPr>
          <p:spPr bwMode="auto">
            <a:xfrm>
              <a:off x="3913" y="3090"/>
              <a:ext cx="1267" cy="144"/>
            </a:xfrm>
            <a:prstGeom prst="line">
              <a:avLst/>
            </a:prstGeom>
            <a:noFill/>
            <a:ln w="25400">
              <a:solidFill>
                <a:srgbClr val="3333CC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A99C9-7F21-427B-B888-12B0295464B3}" type="datetime1">
              <a:rPr lang="en-US" smtClean="0"/>
              <a:t>11/8/2020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 Dudhmale M.N.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E2DFF-3EF2-4C91-BF5F-C16F1E6AE527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394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1" y="274638"/>
            <a:ext cx="8625780" cy="1143000"/>
          </a:xfrm>
          <a:blipFill>
            <a:blip r:embed="rId3"/>
            <a:tile tx="0" ty="0" sx="100000" sy="100000" flip="none" algn="tl"/>
          </a:blipFill>
          <a:ln w="12700">
            <a:solidFill>
              <a:schemeClr val="tx1"/>
            </a:solidFill>
          </a:ln>
        </p:spPr>
        <p:txBody>
          <a:bodyPr>
            <a:noAutofit/>
          </a:bodyPr>
          <a:lstStyle/>
          <a:p>
            <a:pPr eaLnBrk="1" hangingPunct="1"/>
            <a:r>
              <a:rPr lang="en-IE" altLang="ar-EG" b="1" dirty="0" smtClean="0"/>
              <a:t>Cohen-Sutherland Examples (</a:t>
            </a:r>
            <a:r>
              <a:rPr lang="en-IE" altLang="ar-EG" b="1" dirty="0" err="1" smtClean="0"/>
              <a:t>cont</a:t>
            </a:r>
            <a:r>
              <a:rPr lang="en-IE" altLang="ar-EG" b="1" dirty="0" smtClean="0"/>
              <a:t>…)</a:t>
            </a:r>
            <a:endParaRPr lang="en-US" altLang="ar-EG" b="1" dirty="0" smtClean="0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FontTx/>
              <a:buNone/>
            </a:pPr>
            <a:r>
              <a:rPr lang="en-IE" altLang="ar-EG" dirty="0" smtClean="0"/>
              <a:t>Consider the line P</a:t>
            </a:r>
            <a:r>
              <a:rPr lang="en-IE" altLang="ar-EG" baseline="-25000" dirty="0" smtClean="0"/>
              <a:t>7</a:t>
            </a:r>
            <a:r>
              <a:rPr lang="en-IE" altLang="ar-EG" dirty="0" smtClean="0"/>
              <a:t>’ to P</a:t>
            </a:r>
            <a:r>
              <a:rPr lang="en-IE" altLang="ar-EG" baseline="-25000" dirty="0" smtClean="0"/>
              <a:t>8</a:t>
            </a:r>
            <a:endParaRPr lang="en-IE" altLang="ar-EG" dirty="0" smtClean="0">
              <a:cs typeface="Arial" charset="0"/>
            </a:endParaRPr>
          </a:p>
          <a:p>
            <a:pPr lvl="1" eaLnBrk="1" hangingPunct="1"/>
            <a:r>
              <a:rPr lang="en-IE" altLang="ar-EG" dirty="0" smtClean="0">
                <a:cs typeface="Arial" charset="0"/>
              </a:rPr>
              <a:t>Start at P</a:t>
            </a:r>
            <a:r>
              <a:rPr lang="en-IE" altLang="ar-EG" baseline="-25000" dirty="0" smtClean="0">
                <a:cs typeface="Arial" charset="0"/>
              </a:rPr>
              <a:t>8</a:t>
            </a:r>
            <a:r>
              <a:rPr lang="en-IE" altLang="ar-EG" dirty="0" smtClean="0">
                <a:cs typeface="Arial" charset="0"/>
              </a:rPr>
              <a:t> </a:t>
            </a:r>
          </a:p>
          <a:p>
            <a:pPr lvl="1" eaLnBrk="1" hangingPunct="1"/>
            <a:r>
              <a:rPr lang="en-IE" altLang="ar-EG" dirty="0" smtClean="0">
                <a:cs typeface="Arial" charset="0"/>
              </a:rPr>
              <a:t>Calculate the </a:t>
            </a:r>
            <a:br>
              <a:rPr lang="en-IE" altLang="ar-EG" dirty="0" smtClean="0">
                <a:cs typeface="Arial" charset="0"/>
              </a:rPr>
            </a:br>
            <a:r>
              <a:rPr lang="en-IE" altLang="ar-EG" dirty="0" smtClean="0">
                <a:cs typeface="Arial" charset="0"/>
              </a:rPr>
              <a:t>intersection with the </a:t>
            </a:r>
            <a:br>
              <a:rPr lang="en-IE" altLang="ar-EG" dirty="0" smtClean="0">
                <a:cs typeface="Arial" charset="0"/>
              </a:rPr>
            </a:br>
            <a:r>
              <a:rPr lang="en-IE" altLang="ar-EG" dirty="0" smtClean="0">
                <a:cs typeface="Arial" charset="0"/>
              </a:rPr>
              <a:t>right boundary to </a:t>
            </a:r>
            <a:br>
              <a:rPr lang="en-IE" altLang="ar-EG" dirty="0" smtClean="0">
                <a:cs typeface="Arial" charset="0"/>
              </a:rPr>
            </a:br>
            <a:r>
              <a:rPr lang="en-IE" altLang="ar-EG" dirty="0" smtClean="0">
                <a:cs typeface="Arial" charset="0"/>
              </a:rPr>
              <a:t>generate P</a:t>
            </a:r>
            <a:r>
              <a:rPr lang="en-IE" altLang="ar-EG" baseline="-25000" dirty="0" smtClean="0">
                <a:cs typeface="Arial" charset="0"/>
              </a:rPr>
              <a:t>8</a:t>
            </a:r>
            <a:r>
              <a:rPr lang="en-IE" altLang="ar-EG" dirty="0" smtClean="0">
                <a:cs typeface="Arial" charset="0"/>
              </a:rPr>
              <a:t>’</a:t>
            </a:r>
          </a:p>
          <a:p>
            <a:pPr lvl="1" eaLnBrk="1" hangingPunct="1"/>
            <a:r>
              <a:rPr lang="en-IE" altLang="ar-EG" dirty="0" smtClean="0">
                <a:cs typeface="Arial" charset="0"/>
              </a:rPr>
              <a:t>P</a:t>
            </a:r>
            <a:r>
              <a:rPr lang="en-IE" altLang="ar-EG" baseline="-25000" dirty="0" smtClean="0">
                <a:cs typeface="Arial" charset="0"/>
              </a:rPr>
              <a:t>7</a:t>
            </a:r>
            <a:r>
              <a:rPr lang="en-IE" altLang="ar-EG" dirty="0" smtClean="0">
                <a:cs typeface="Arial" charset="0"/>
              </a:rPr>
              <a:t>’ to P</a:t>
            </a:r>
            <a:r>
              <a:rPr lang="en-IE" altLang="ar-EG" baseline="-25000" dirty="0" smtClean="0">
                <a:cs typeface="Arial" charset="0"/>
              </a:rPr>
              <a:t>8</a:t>
            </a:r>
            <a:r>
              <a:rPr lang="en-IE" altLang="ar-EG" dirty="0" smtClean="0">
                <a:cs typeface="Arial" charset="0"/>
              </a:rPr>
              <a:t>’ is inside </a:t>
            </a:r>
            <a:br>
              <a:rPr lang="en-IE" altLang="ar-EG" dirty="0" smtClean="0">
                <a:cs typeface="Arial" charset="0"/>
              </a:rPr>
            </a:br>
            <a:r>
              <a:rPr lang="en-IE" altLang="ar-EG" dirty="0" smtClean="0">
                <a:cs typeface="Arial" charset="0"/>
              </a:rPr>
              <a:t>the window so is </a:t>
            </a:r>
            <a:br>
              <a:rPr lang="en-IE" altLang="ar-EG" dirty="0" smtClean="0">
                <a:cs typeface="Arial" charset="0"/>
              </a:rPr>
            </a:br>
            <a:r>
              <a:rPr lang="en-IE" altLang="ar-EG" dirty="0" smtClean="0">
                <a:cs typeface="Arial" charset="0"/>
              </a:rPr>
              <a:t>retained</a:t>
            </a:r>
            <a:endParaRPr lang="en-GB" altLang="ar-EG" dirty="0" smtClean="0">
              <a:cs typeface="Arial" charset="0"/>
            </a:endParaRPr>
          </a:p>
        </p:txBody>
      </p:sp>
      <p:grpSp>
        <p:nvGrpSpPr>
          <p:cNvPr id="52228" name="Group 5"/>
          <p:cNvGrpSpPr>
            <a:grpSpLocks/>
          </p:cNvGrpSpPr>
          <p:nvPr/>
        </p:nvGrpSpPr>
        <p:grpSpPr bwMode="auto">
          <a:xfrm>
            <a:off x="4613275" y="2138363"/>
            <a:ext cx="4594225" cy="3317875"/>
            <a:chOff x="2906" y="2150"/>
            <a:chExt cx="2894" cy="2090"/>
          </a:xfrm>
        </p:grpSpPr>
        <p:sp>
          <p:nvSpPr>
            <p:cNvPr id="52229" name="Line 6"/>
            <p:cNvSpPr>
              <a:spLocks noChangeShapeType="1"/>
            </p:cNvSpPr>
            <p:nvPr/>
          </p:nvSpPr>
          <p:spPr bwMode="auto">
            <a:xfrm rot="16200000" flipH="1">
              <a:off x="3010" y="3055"/>
              <a:ext cx="1809" cy="0"/>
            </a:xfrm>
            <a:prstGeom prst="line">
              <a:avLst/>
            </a:prstGeom>
            <a:noFill/>
            <a:ln w="9525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30" name="Line 7"/>
            <p:cNvSpPr>
              <a:spLocks noChangeShapeType="1"/>
            </p:cNvSpPr>
            <p:nvPr/>
          </p:nvSpPr>
          <p:spPr bwMode="auto">
            <a:xfrm rot="16200000" flipH="1">
              <a:off x="4261" y="3066"/>
              <a:ext cx="1832" cy="0"/>
            </a:xfrm>
            <a:prstGeom prst="line">
              <a:avLst/>
            </a:prstGeom>
            <a:noFill/>
            <a:ln w="9525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31" name="Line 8"/>
            <p:cNvSpPr>
              <a:spLocks noChangeShapeType="1"/>
            </p:cNvSpPr>
            <p:nvPr/>
          </p:nvSpPr>
          <p:spPr bwMode="auto">
            <a:xfrm flipH="1">
              <a:off x="3367" y="2565"/>
              <a:ext cx="1983" cy="0"/>
            </a:xfrm>
            <a:prstGeom prst="line">
              <a:avLst/>
            </a:prstGeom>
            <a:noFill/>
            <a:ln w="9525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32" name="Line 9"/>
            <p:cNvSpPr>
              <a:spLocks noChangeShapeType="1"/>
            </p:cNvSpPr>
            <p:nvPr/>
          </p:nvSpPr>
          <p:spPr bwMode="auto">
            <a:xfrm flipH="1">
              <a:off x="3393" y="3468"/>
              <a:ext cx="1965" cy="0"/>
            </a:xfrm>
            <a:prstGeom prst="line">
              <a:avLst/>
            </a:prstGeom>
            <a:noFill/>
            <a:ln w="9525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33" name="Line 10"/>
            <p:cNvSpPr>
              <a:spLocks noChangeShapeType="1"/>
            </p:cNvSpPr>
            <p:nvPr/>
          </p:nvSpPr>
          <p:spPr bwMode="auto">
            <a:xfrm>
              <a:off x="3041" y="4010"/>
              <a:ext cx="231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34" name="Line 11"/>
            <p:cNvSpPr>
              <a:spLocks noChangeShapeType="1"/>
            </p:cNvSpPr>
            <p:nvPr/>
          </p:nvSpPr>
          <p:spPr bwMode="auto">
            <a:xfrm flipV="1">
              <a:off x="3336" y="2150"/>
              <a:ext cx="0" cy="20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35" name="Rectangle 12"/>
            <p:cNvSpPr>
              <a:spLocks noChangeArrowheads="1"/>
            </p:cNvSpPr>
            <p:nvPr/>
          </p:nvSpPr>
          <p:spPr bwMode="auto">
            <a:xfrm>
              <a:off x="3914" y="2556"/>
              <a:ext cx="1264" cy="91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1" hangingPunct="1"/>
              <a:endParaRPr lang="ar-EG" altLang="ar-EG"/>
            </a:p>
          </p:txBody>
        </p:sp>
        <p:sp>
          <p:nvSpPr>
            <p:cNvPr id="52236" name="Line 13"/>
            <p:cNvSpPr>
              <a:spLocks noChangeShapeType="1"/>
            </p:cNvSpPr>
            <p:nvPr/>
          </p:nvSpPr>
          <p:spPr bwMode="auto">
            <a:xfrm flipH="1">
              <a:off x="3268" y="2562"/>
              <a:ext cx="12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37" name="Line 14"/>
            <p:cNvSpPr>
              <a:spLocks noChangeShapeType="1"/>
            </p:cNvSpPr>
            <p:nvPr/>
          </p:nvSpPr>
          <p:spPr bwMode="auto">
            <a:xfrm flipH="1">
              <a:off x="3268" y="3469"/>
              <a:ext cx="12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38" name="Line 15"/>
            <p:cNvSpPr>
              <a:spLocks noChangeShapeType="1"/>
            </p:cNvSpPr>
            <p:nvPr/>
          </p:nvSpPr>
          <p:spPr bwMode="auto">
            <a:xfrm>
              <a:off x="3917" y="3945"/>
              <a:ext cx="0" cy="1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39" name="Line 16"/>
            <p:cNvSpPr>
              <a:spLocks noChangeShapeType="1"/>
            </p:cNvSpPr>
            <p:nvPr/>
          </p:nvSpPr>
          <p:spPr bwMode="auto">
            <a:xfrm>
              <a:off x="5177" y="3945"/>
              <a:ext cx="0" cy="1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40" name="Text Box 17"/>
            <p:cNvSpPr txBox="1">
              <a:spLocks noChangeArrowheads="1"/>
            </p:cNvSpPr>
            <p:nvPr/>
          </p:nvSpPr>
          <p:spPr bwMode="auto">
            <a:xfrm>
              <a:off x="2906" y="2426"/>
              <a:ext cx="47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IE" altLang="ar-EG" sz="1800"/>
                <a:t>wy</a:t>
              </a:r>
              <a:r>
                <a:rPr lang="en-IE" altLang="ar-EG" sz="1800" baseline="-25000"/>
                <a:t>max</a:t>
              </a:r>
              <a:endParaRPr lang="en-US" altLang="ar-EG" sz="1800"/>
            </a:p>
          </p:txBody>
        </p:sp>
        <p:sp>
          <p:nvSpPr>
            <p:cNvPr id="52241" name="Text Box 18"/>
            <p:cNvSpPr txBox="1">
              <a:spLocks noChangeArrowheads="1"/>
            </p:cNvSpPr>
            <p:nvPr/>
          </p:nvSpPr>
          <p:spPr bwMode="auto">
            <a:xfrm>
              <a:off x="2906" y="3332"/>
              <a:ext cx="44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IE" altLang="ar-EG" sz="1800"/>
                <a:t>wy</a:t>
              </a:r>
              <a:r>
                <a:rPr lang="en-IE" altLang="ar-EG" sz="1800" baseline="-25000"/>
                <a:t>min</a:t>
              </a:r>
              <a:endParaRPr lang="en-US" altLang="ar-EG" sz="1800"/>
            </a:p>
          </p:txBody>
        </p:sp>
        <p:sp>
          <p:nvSpPr>
            <p:cNvPr id="52242" name="Text Box 19"/>
            <p:cNvSpPr txBox="1">
              <a:spLocks noChangeArrowheads="1"/>
            </p:cNvSpPr>
            <p:nvPr/>
          </p:nvSpPr>
          <p:spPr bwMode="auto">
            <a:xfrm>
              <a:off x="3706" y="4008"/>
              <a:ext cx="44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IE" altLang="ar-EG" sz="1800"/>
                <a:t>wx</a:t>
              </a:r>
              <a:r>
                <a:rPr lang="en-IE" altLang="ar-EG" sz="1800" baseline="-25000"/>
                <a:t>min</a:t>
              </a:r>
              <a:endParaRPr lang="en-US" altLang="ar-EG" sz="1800"/>
            </a:p>
          </p:txBody>
        </p:sp>
        <p:sp>
          <p:nvSpPr>
            <p:cNvPr id="52243" name="Text Box 20"/>
            <p:cNvSpPr txBox="1">
              <a:spLocks noChangeArrowheads="1"/>
            </p:cNvSpPr>
            <p:nvPr/>
          </p:nvSpPr>
          <p:spPr bwMode="auto">
            <a:xfrm>
              <a:off x="4967" y="4009"/>
              <a:ext cx="47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IE" altLang="ar-EG" sz="1800"/>
                <a:t>wx</a:t>
              </a:r>
              <a:r>
                <a:rPr lang="en-IE" altLang="ar-EG" sz="1800" baseline="-25000"/>
                <a:t>max</a:t>
              </a:r>
              <a:endParaRPr lang="en-US" altLang="ar-EG" sz="1800"/>
            </a:p>
          </p:txBody>
        </p:sp>
        <p:sp>
          <p:nvSpPr>
            <p:cNvPr id="52244" name="Text Box 21"/>
            <p:cNvSpPr txBox="1">
              <a:spLocks noChangeArrowheads="1"/>
            </p:cNvSpPr>
            <p:nvPr/>
          </p:nvSpPr>
          <p:spPr bwMode="auto">
            <a:xfrm>
              <a:off x="4212" y="2328"/>
              <a:ext cx="6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IE" altLang="ar-EG" sz="1800"/>
                <a:t>Window</a:t>
              </a:r>
              <a:endParaRPr lang="en-US" altLang="ar-EG" sz="1800"/>
            </a:p>
          </p:txBody>
        </p:sp>
        <p:sp>
          <p:nvSpPr>
            <p:cNvPr id="52245" name="Text Box 22"/>
            <p:cNvSpPr txBox="1">
              <a:spLocks noChangeArrowheads="1"/>
            </p:cNvSpPr>
            <p:nvPr/>
          </p:nvSpPr>
          <p:spPr bwMode="auto">
            <a:xfrm>
              <a:off x="3899" y="2920"/>
              <a:ext cx="615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IE" altLang="ar-EG" sz="1400" b="1">
                  <a:solidFill>
                    <a:srgbClr val="3333CC"/>
                  </a:solidFill>
                </a:rPr>
                <a:t>P</a:t>
              </a:r>
              <a:r>
                <a:rPr lang="en-IE" altLang="ar-EG" sz="1400" b="1" baseline="-25000">
                  <a:solidFill>
                    <a:srgbClr val="3333CC"/>
                  </a:solidFill>
                </a:rPr>
                <a:t>7</a:t>
              </a:r>
              <a:r>
                <a:rPr lang="en-IE" altLang="ar-EG" sz="1400" b="1">
                  <a:solidFill>
                    <a:srgbClr val="3333CC"/>
                  </a:solidFill>
                </a:rPr>
                <a:t>’ [0000]</a:t>
              </a:r>
              <a:endParaRPr lang="en-US" altLang="ar-EG" sz="1400" b="1">
                <a:solidFill>
                  <a:srgbClr val="3333CC"/>
                </a:solidFill>
              </a:endParaRPr>
            </a:p>
          </p:txBody>
        </p:sp>
        <p:sp>
          <p:nvSpPr>
            <p:cNvPr id="52246" name="Line 23"/>
            <p:cNvSpPr>
              <a:spLocks noChangeShapeType="1"/>
            </p:cNvSpPr>
            <p:nvPr/>
          </p:nvSpPr>
          <p:spPr bwMode="auto">
            <a:xfrm>
              <a:off x="3579" y="3059"/>
              <a:ext cx="2013" cy="2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47" name="Text Box 24"/>
            <p:cNvSpPr txBox="1">
              <a:spLocks noChangeArrowheads="1"/>
            </p:cNvSpPr>
            <p:nvPr/>
          </p:nvSpPr>
          <p:spPr bwMode="auto">
            <a:xfrm>
              <a:off x="3310" y="3084"/>
              <a:ext cx="58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IE" altLang="ar-EG" sz="1400" b="1"/>
                <a:t>P</a:t>
              </a:r>
              <a:r>
                <a:rPr lang="en-IE" altLang="ar-EG" sz="1400" b="1" baseline="-25000"/>
                <a:t>7</a:t>
              </a:r>
              <a:r>
                <a:rPr lang="en-IE" altLang="ar-EG" sz="1400" b="1"/>
                <a:t> [0001]</a:t>
              </a:r>
              <a:endParaRPr lang="en-US" altLang="ar-EG" sz="1400" b="1"/>
            </a:p>
          </p:txBody>
        </p:sp>
        <p:sp>
          <p:nvSpPr>
            <p:cNvPr id="52248" name="Text Box 25"/>
            <p:cNvSpPr txBox="1">
              <a:spLocks noChangeArrowheads="1"/>
            </p:cNvSpPr>
            <p:nvPr/>
          </p:nvSpPr>
          <p:spPr bwMode="auto">
            <a:xfrm>
              <a:off x="5216" y="3070"/>
              <a:ext cx="58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IE" altLang="ar-EG" sz="1400" b="1"/>
                <a:t>P</a:t>
              </a:r>
              <a:r>
                <a:rPr lang="en-IE" altLang="ar-EG" sz="1400" b="1" baseline="-25000"/>
                <a:t>8</a:t>
              </a:r>
              <a:r>
                <a:rPr lang="en-IE" altLang="ar-EG" sz="1400" b="1"/>
                <a:t> [0010]</a:t>
              </a:r>
              <a:endParaRPr lang="en-US" altLang="ar-EG" sz="1400" b="1"/>
            </a:p>
          </p:txBody>
        </p:sp>
        <p:sp>
          <p:nvSpPr>
            <p:cNvPr id="52249" name="Oval 26"/>
            <p:cNvSpPr>
              <a:spLocks noChangeArrowheads="1"/>
            </p:cNvSpPr>
            <p:nvPr/>
          </p:nvSpPr>
          <p:spPr bwMode="auto">
            <a:xfrm>
              <a:off x="3890" y="3068"/>
              <a:ext cx="45" cy="45"/>
            </a:xfrm>
            <a:prstGeom prst="ellipse">
              <a:avLst/>
            </a:prstGeom>
            <a:solidFill>
              <a:srgbClr val="3333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/>
              <a:endParaRPr lang="ar-EG" altLang="ar-EG"/>
            </a:p>
          </p:txBody>
        </p:sp>
        <p:sp>
          <p:nvSpPr>
            <p:cNvPr id="52250" name="Text Box 27"/>
            <p:cNvSpPr txBox="1">
              <a:spLocks noChangeArrowheads="1"/>
            </p:cNvSpPr>
            <p:nvPr/>
          </p:nvSpPr>
          <p:spPr bwMode="auto">
            <a:xfrm>
              <a:off x="4592" y="3215"/>
              <a:ext cx="615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IE" altLang="ar-EG" sz="1400" b="1">
                  <a:solidFill>
                    <a:srgbClr val="3333CC"/>
                  </a:solidFill>
                </a:rPr>
                <a:t>P</a:t>
              </a:r>
              <a:r>
                <a:rPr lang="en-IE" altLang="ar-EG" sz="1400" b="1" baseline="-25000">
                  <a:solidFill>
                    <a:srgbClr val="3333CC"/>
                  </a:solidFill>
                </a:rPr>
                <a:t>8</a:t>
              </a:r>
              <a:r>
                <a:rPr lang="en-IE" altLang="ar-EG" sz="1400" b="1">
                  <a:solidFill>
                    <a:srgbClr val="3333CC"/>
                  </a:solidFill>
                </a:rPr>
                <a:t>’ [0000]</a:t>
              </a:r>
              <a:endParaRPr lang="en-US" altLang="ar-EG" sz="1400" b="1">
                <a:solidFill>
                  <a:srgbClr val="3333CC"/>
                </a:solidFill>
              </a:endParaRPr>
            </a:p>
          </p:txBody>
        </p:sp>
        <p:sp>
          <p:nvSpPr>
            <p:cNvPr id="52251" name="Oval 28"/>
            <p:cNvSpPr>
              <a:spLocks noChangeArrowheads="1"/>
            </p:cNvSpPr>
            <p:nvPr/>
          </p:nvSpPr>
          <p:spPr bwMode="auto">
            <a:xfrm>
              <a:off x="5158" y="3213"/>
              <a:ext cx="45" cy="45"/>
            </a:xfrm>
            <a:prstGeom prst="ellipse">
              <a:avLst/>
            </a:prstGeom>
            <a:solidFill>
              <a:srgbClr val="3333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/>
              <a:endParaRPr lang="ar-EG" altLang="ar-EG"/>
            </a:p>
          </p:txBody>
        </p:sp>
        <p:sp>
          <p:nvSpPr>
            <p:cNvPr id="52252" name="Line 29"/>
            <p:cNvSpPr>
              <a:spLocks noChangeShapeType="1"/>
            </p:cNvSpPr>
            <p:nvPr/>
          </p:nvSpPr>
          <p:spPr bwMode="auto">
            <a:xfrm>
              <a:off x="3913" y="3090"/>
              <a:ext cx="1267" cy="144"/>
            </a:xfrm>
            <a:prstGeom prst="line">
              <a:avLst/>
            </a:prstGeom>
            <a:noFill/>
            <a:ln w="25400">
              <a:solidFill>
                <a:srgbClr val="3333CC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88257-B013-48FB-AF46-008A6E9A0C76}" type="datetime1">
              <a:rPr lang="en-US" smtClean="0"/>
              <a:t>11/8/2020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 Dudhmale M.N.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E2DFF-3EF2-4C91-BF5F-C16F1E6AE527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141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1760"/>
            <a:ext cx="8229600" cy="1143000"/>
          </a:xfrm>
          <a:blipFill>
            <a:blip r:embed="rId2"/>
            <a:tile tx="0" ty="0" sx="100000" sy="100000" flip="none" algn="tl"/>
          </a:blipFill>
          <a:ln w="12700">
            <a:solidFill>
              <a:schemeClr val="tx1"/>
            </a:solidFill>
          </a:ln>
        </p:spPr>
        <p:txBody>
          <a:bodyPr/>
          <a:lstStyle/>
          <a:p>
            <a:r>
              <a:rPr lang="en-IN" b="1" dirty="0" smtClean="0"/>
              <a:t>Algorithm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IN" sz="3000" dirty="0" smtClean="0"/>
              <a:t>Read two end points of line say p1 (x1,y1) &amp; p2 (x2, y2)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3000" dirty="0" smtClean="0"/>
              <a:t>Read two corners of window say Wx1,Wy1, Wx2, Wy2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3000" dirty="0" smtClean="0"/>
              <a:t>Assign Region codes for two end points p1 &amp; p2. initialize code with bits 0000</a:t>
            </a:r>
          </a:p>
          <a:p>
            <a:pPr marL="514350" indent="-514350">
              <a:buNone/>
            </a:pPr>
            <a:r>
              <a:rPr lang="en-IN" sz="3000" dirty="0" smtClean="0"/>
              <a:t>	Set bit 1 – if (x&lt;Wx1)</a:t>
            </a:r>
          </a:p>
          <a:p>
            <a:pPr marL="514350" indent="-514350">
              <a:buNone/>
            </a:pPr>
            <a:r>
              <a:rPr lang="en-IN" sz="3000" dirty="0" smtClean="0"/>
              <a:t>	Set bit 2 – if (x&gt;Wx2)</a:t>
            </a:r>
          </a:p>
          <a:p>
            <a:pPr marL="514350" indent="-514350">
              <a:buNone/>
            </a:pPr>
            <a:r>
              <a:rPr lang="en-IN" sz="3000" dirty="0" smtClean="0"/>
              <a:t>	Set bit 3 – if (y&lt;Wy2)</a:t>
            </a:r>
          </a:p>
          <a:p>
            <a:pPr marL="514350" indent="-514350">
              <a:buNone/>
            </a:pPr>
            <a:r>
              <a:rPr lang="en-IN" sz="3000" dirty="0" smtClean="0"/>
              <a:t>	Set bit 4 – if (y&gt;Wy1</a:t>
            </a:r>
            <a:r>
              <a:rPr lang="en-IN" dirty="0" smtClean="0"/>
              <a:t>)</a:t>
            </a:r>
            <a:endParaRPr lang="en-US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76056" y="4234888"/>
            <a:ext cx="3456384" cy="2073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548-9E21-4DA8-A591-391B1801E4CD}" type="datetime1">
              <a:rPr lang="en-US" smtClean="0"/>
              <a:t>11/8/2020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 Dudhmale M.N.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E2DFF-3EF2-4C91-BF5F-C16F1E6AE527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074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28604"/>
            <a:ext cx="8229600" cy="5927746"/>
          </a:xfrm>
        </p:spPr>
        <p:txBody>
          <a:bodyPr>
            <a:normAutofit/>
          </a:bodyPr>
          <a:lstStyle/>
          <a:p>
            <a:pPr marL="514350" indent="-514350" algn="just">
              <a:buFont typeface="+mj-lt"/>
              <a:buAutoNum type="arabicPeriod" startAt="4"/>
            </a:pPr>
            <a:r>
              <a:rPr lang="en-IN" sz="2800" dirty="0" smtClean="0"/>
              <a:t>Check for visibility of line p1 p2</a:t>
            </a:r>
          </a:p>
          <a:p>
            <a:pPr marL="514350" indent="-514350" algn="just">
              <a:buFont typeface="+mj-lt"/>
              <a:buAutoNum type="alphaLcParenR"/>
            </a:pPr>
            <a:r>
              <a:rPr lang="en-IN" sz="2800" dirty="0" smtClean="0"/>
              <a:t>	If region code for both endpoints p1 and p2 are zero then line is completely visible. Hence draw line and go to step 9</a:t>
            </a:r>
          </a:p>
          <a:p>
            <a:pPr marL="514350" indent="-514350" algn="just">
              <a:buFont typeface="+mj-lt"/>
              <a:buAutoNum type="alphaLcParenR"/>
            </a:pPr>
            <a:r>
              <a:rPr lang="en-IN" sz="2800" dirty="0" smtClean="0"/>
              <a:t>	If region code for endpoints are not zero and logical AND operation is also nonzero then the line is completely invisible, so reject the line and go to step 9</a:t>
            </a:r>
          </a:p>
          <a:p>
            <a:pPr marL="514350" indent="-514350" algn="just">
              <a:buFont typeface="+mj-lt"/>
              <a:buAutoNum type="alphaLcParenR"/>
            </a:pPr>
            <a:r>
              <a:rPr lang="en-IN" sz="2800" dirty="0" smtClean="0"/>
              <a:t>	If region codes for two endpoints do not satisfy the conditions in 4a) and 4b) then line is partially visible.</a:t>
            </a:r>
            <a:endParaRPr lang="en-US" sz="28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1CEDA-EFF7-46FC-80FE-E97A981AD4A0}" type="datetime1">
              <a:rPr lang="en-US" smtClean="0"/>
              <a:t>11/8/2020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 Dudhmale M.N.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E2DFF-3EF2-4C91-BF5F-C16F1E6AE527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Oval 2" descr="Large confetti"/>
          <p:cNvSpPr>
            <a:spLocks noChangeArrowheads="1"/>
          </p:cNvSpPr>
          <p:nvPr/>
        </p:nvSpPr>
        <p:spPr bwMode="auto">
          <a:xfrm>
            <a:off x="2743200" y="2667000"/>
            <a:ext cx="825500" cy="673100"/>
          </a:xfrm>
          <a:prstGeom prst="ellipse">
            <a:avLst/>
          </a:prstGeom>
          <a:pattFill prst="lgConfetti">
            <a:fgClr>
              <a:schemeClr val="tx1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title"/>
          </p:nvPr>
        </p:nvSpPr>
        <p:spPr>
          <a:xfrm>
            <a:off x="1528686" y="990600"/>
            <a:ext cx="6211666" cy="728405"/>
          </a:xfrm>
          <a:blipFill>
            <a:blip r:embed="rId2"/>
            <a:tile tx="0" ty="0" sx="100000" sy="100000" flip="none" algn="tl"/>
          </a:blipFill>
          <a:ln w="28575">
            <a:solidFill>
              <a:schemeClr val="tx1"/>
            </a:solidFill>
          </a:ln>
        </p:spPr>
        <p:txBody>
          <a:bodyPr wrap="square" lIns="63500" tIns="25400" rIns="63500" bIns="25400" anchor="t">
            <a:spAutoFit/>
          </a:bodyPr>
          <a:lstStyle/>
          <a:p>
            <a:r>
              <a:rPr lang="en-US" b="1" dirty="0"/>
              <a:t>Windows and Viewports</a:t>
            </a:r>
          </a:p>
        </p:txBody>
      </p:sp>
      <p:sp>
        <p:nvSpPr>
          <p:cNvPr id="87044" name="Rectangle 4"/>
          <p:cNvSpPr>
            <a:spLocks noChangeArrowheads="1"/>
          </p:cNvSpPr>
          <p:nvPr/>
        </p:nvSpPr>
        <p:spPr bwMode="auto">
          <a:xfrm>
            <a:off x="1447800" y="1295400"/>
            <a:ext cx="6858000" cy="4953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7045" name="Line 5"/>
          <p:cNvSpPr>
            <a:spLocks noChangeShapeType="1"/>
          </p:cNvSpPr>
          <p:nvPr/>
        </p:nvSpPr>
        <p:spPr bwMode="auto">
          <a:xfrm>
            <a:off x="831850" y="2362200"/>
            <a:ext cx="0" cy="1892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7046" name="Line 6"/>
          <p:cNvSpPr>
            <a:spLocks noChangeShapeType="1"/>
          </p:cNvSpPr>
          <p:nvPr/>
        </p:nvSpPr>
        <p:spPr bwMode="auto">
          <a:xfrm>
            <a:off x="685800" y="4032250"/>
            <a:ext cx="3492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7047" name="Rectangle 7"/>
          <p:cNvSpPr>
            <a:spLocks noChangeArrowheads="1"/>
          </p:cNvSpPr>
          <p:nvPr/>
        </p:nvSpPr>
        <p:spPr bwMode="auto">
          <a:xfrm>
            <a:off x="1676400" y="2590800"/>
            <a:ext cx="1968500" cy="10541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7048" name="Oval 8" descr="Large confetti"/>
          <p:cNvSpPr>
            <a:spLocks noChangeArrowheads="1"/>
          </p:cNvSpPr>
          <p:nvPr/>
        </p:nvSpPr>
        <p:spPr bwMode="auto">
          <a:xfrm>
            <a:off x="2590800" y="2819400"/>
            <a:ext cx="749300" cy="520700"/>
          </a:xfrm>
          <a:prstGeom prst="ellipse">
            <a:avLst/>
          </a:prstGeom>
          <a:solidFill>
            <a:srgbClr val="92D050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7049" name="Rectangle 9" descr="70%"/>
          <p:cNvSpPr>
            <a:spLocks noChangeArrowheads="1"/>
          </p:cNvSpPr>
          <p:nvPr/>
        </p:nvSpPr>
        <p:spPr bwMode="auto">
          <a:xfrm>
            <a:off x="3124200" y="3200400"/>
            <a:ext cx="139700" cy="825500"/>
          </a:xfrm>
          <a:prstGeom prst="rect">
            <a:avLst/>
          </a:prstGeom>
          <a:pattFill prst="pct70">
            <a:fgClr>
              <a:schemeClr val="tx1"/>
            </a:fgClr>
            <a:bgClr>
              <a:schemeClr val="bg1"/>
            </a:bgClr>
          </a:patt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7050" name="Oval 10" descr="Large confetti"/>
          <p:cNvSpPr>
            <a:spLocks noChangeArrowheads="1"/>
          </p:cNvSpPr>
          <p:nvPr/>
        </p:nvSpPr>
        <p:spPr bwMode="auto">
          <a:xfrm>
            <a:off x="2971800" y="2743200"/>
            <a:ext cx="825500" cy="520700"/>
          </a:xfrm>
          <a:prstGeom prst="ellipse">
            <a:avLst/>
          </a:prstGeom>
          <a:solidFill>
            <a:srgbClr val="92D050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7051" name="Oval 11" descr="Large confetti"/>
          <p:cNvSpPr>
            <a:spLocks noChangeArrowheads="1"/>
          </p:cNvSpPr>
          <p:nvPr/>
        </p:nvSpPr>
        <p:spPr bwMode="auto">
          <a:xfrm>
            <a:off x="2895600" y="2514600"/>
            <a:ext cx="520700" cy="596900"/>
          </a:xfrm>
          <a:prstGeom prst="ellipse">
            <a:avLst/>
          </a:prstGeom>
          <a:solidFill>
            <a:srgbClr val="92D050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7052" name="Rectangle 12" descr="50%"/>
          <p:cNvSpPr>
            <a:spLocks noChangeArrowheads="1"/>
          </p:cNvSpPr>
          <p:nvPr/>
        </p:nvSpPr>
        <p:spPr bwMode="auto">
          <a:xfrm>
            <a:off x="1371600" y="3352800"/>
            <a:ext cx="901700" cy="673100"/>
          </a:xfrm>
          <a:prstGeom prst="rect">
            <a:avLst/>
          </a:prstGeom>
          <a:solidFill>
            <a:srgbClr val="00206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7053" name="Freeform 13" descr="Horizontal brick"/>
          <p:cNvSpPr>
            <a:spLocks/>
          </p:cNvSpPr>
          <p:nvPr/>
        </p:nvSpPr>
        <p:spPr bwMode="auto">
          <a:xfrm>
            <a:off x="1365250" y="2889250"/>
            <a:ext cx="915988" cy="458788"/>
          </a:xfrm>
          <a:custGeom>
            <a:avLst/>
            <a:gdLst/>
            <a:ahLst/>
            <a:cxnLst>
              <a:cxn ang="0">
                <a:pos x="0" y="288"/>
              </a:cxn>
              <a:cxn ang="0">
                <a:pos x="288" y="0"/>
              </a:cxn>
              <a:cxn ang="0">
                <a:pos x="576" y="288"/>
              </a:cxn>
            </a:cxnLst>
            <a:rect l="0" t="0" r="r" b="b"/>
            <a:pathLst>
              <a:path w="577" h="289">
                <a:moveTo>
                  <a:pt x="0" y="288"/>
                </a:moveTo>
                <a:lnTo>
                  <a:pt x="288" y="0"/>
                </a:lnTo>
                <a:lnTo>
                  <a:pt x="576" y="288"/>
                </a:lnTo>
              </a:path>
            </a:pathLst>
          </a:custGeom>
          <a:solidFill>
            <a:schemeClr val="accent6">
              <a:lumMod val="50000"/>
            </a:schemeClr>
          </a:soli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 useBgFill="1">
        <p:nvSpPr>
          <p:cNvPr id="87054" name="Rectangle 14"/>
          <p:cNvSpPr>
            <a:spLocks noChangeArrowheads="1"/>
          </p:cNvSpPr>
          <p:nvPr/>
        </p:nvSpPr>
        <p:spPr bwMode="auto">
          <a:xfrm>
            <a:off x="1752600" y="3657600"/>
            <a:ext cx="215900" cy="368300"/>
          </a:xfrm>
          <a:prstGeom prst="rect">
            <a:avLst/>
          </a:prstGeom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7055" name="Rectangle 15"/>
          <p:cNvSpPr>
            <a:spLocks noChangeArrowheads="1"/>
          </p:cNvSpPr>
          <p:nvPr/>
        </p:nvSpPr>
        <p:spPr bwMode="auto">
          <a:xfrm>
            <a:off x="4953000" y="2362200"/>
            <a:ext cx="1065549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b="1" dirty="0">
                <a:latin typeface="Arial" charset="0"/>
              </a:rPr>
              <a:t>Window</a:t>
            </a:r>
            <a:endParaRPr lang="en-US" sz="1400" b="1" dirty="0">
              <a:latin typeface="Arial" charset="0"/>
            </a:endParaRPr>
          </a:p>
        </p:txBody>
      </p:sp>
      <p:sp>
        <p:nvSpPr>
          <p:cNvPr id="87056" name="Line 16"/>
          <p:cNvSpPr>
            <a:spLocks noChangeShapeType="1"/>
          </p:cNvSpPr>
          <p:nvPr/>
        </p:nvSpPr>
        <p:spPr bwMode="auto">
          <a:xfrm flipH="1">
            <a:off x="3644900" y="2514600"/>
            <a:ext cx="1231900" cy="139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7057" name="AutoShape 17"/>
          <p:cNvSpPr>
            <a:spLocks noChangeArrowheads="1"/>
          </p:cNvSpPr>
          <p:nvPr/>
        </p:nvSpPr>
        <p:spPr bwMode="auto">
          <a:xfrm>
            <a:off x="4953000" y="4114800"/>
            <a:ext cx="3797300" cy="2349500"/>
          </a:xfrm>
          <a:prstGeom prst="roundRect">
            <a:avLst>
              <a:gd name="adj" fmla="val 12495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7058" name="Oval 18" descr="Large confetti"/>
          <p:cNvSpPr>
            <a:spLocks noChangeArrowheads="1"/>
          </p:cNvSpPr>
          <p:nvPr/>
        </p:nvSpPr>
        <p:spPr bwMode="auto">
          <a:xfrm>
            <a:off x="6400800" y="4724400"/>
            <a:ext cx="825500" cy="673100"/>
          </a:xfrm>
          <a:prstGeom prst="ellipse">
            <a:avLst/>
          </a:prstGeom>
          <a:pattFill prst="lgConfetti">
            <a:fgClr>
              <a:schemeClr val="tx1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7059" name="Rectangle 19"/>
          <p:cNvSpPr>
            <a:spLocks noChangeArrowheads="1"/>
          </p:cNvSpPr>
          <p:nvPr/>
        </p:nvSpPr>
        <p:spPr bwMode="auto">
          <a:xfrm>
            <a:off x="5334000" y="4648200"/>
            <a:ext cx="1968500" cy="10541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7060" name="Oval 20" descr="Large confetti"/>
          <p:cNvSpPr>
            <a:spLocks noChangeArrowheads="1"/>
          </p:cNvSpPr>
          <p:nvPr/>
        </p:nvSpPr>
        <p:spPr bwMode="auto">
          <a:xfrm>
            <a:off x="6248400" y="4876800"/>
            <a:ext cx="749300" cy="520700"/>
          </a:xfrm>
          <a:prstGeom prst="ellipse">
            <a:avLst/>
          </a:prstGeom>
          <a:solidFill>
            <a:srgbClr val="92D050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7061" name="Rectangle 21" descr="70%"/>
          <p:cNvSpPr>
            <a:spLocks noChangeArrowheads="1"/>
          </p:cNvSpPr>
          <p:nvPr/>
        </p:nvSpPr>
        <p:spPr bwMode="auto">
          <a:xfrm>
            <a:off x="6781800" y="5257800"/>
            <a:ext cx="139700" cy="825500"/>
          </a:xfrm>
          <a:prstGeom prst="rect">
            <a:avLst/>
          </a:prstGeom>
          <a:pattFill prst="pct70">
            <a:fgClr>
              <a:schemeClr val="tx1"/>
            </a:fgClr>
            <a:bgClr>
              <a:schemeClr val="bg1"/>
            </a:bgClr>
          </a:patt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7062" name="Oval 22" descr="Large confetti"/>
          <p:cNvSpPr>
            <a:spLocks noChangeArrowheads="1"/>
          </p:cNvSpPr>
          <p:nvPr/>
        </p:nvSpPr>
        <p:spPr bwMode="auto">
          <a:xfrm>
            <a:off x="6632812" y="4800600"/>
            <a:ext cx="822088" cy="520700"/>
          </a:xfrm>
          <a:prstGeom prst="ellipse">
            <a:avLst/>
          </a:prstGeom>
          <a:solidFill>
            <a:srgbClr val="92D050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7063" name="Oval 23" descr="Large confetti"/>
          <p:cNvSpPr>
            <a:spLocks noChangeArrowheads="1"/>
          </p:cNvSpPr>
          <p:nvPr/>
        </p:nvSpPr>
        <p:spPr bwMode="auto">
          <a:xfrm>
            <a:off x="6553200" y="4572000"/>
            <a:ext cx="520700" cy="596900"/>
          </a:xfrm>
          <a:prstGeom prst="ellipse">
            <a:avLst/>
          </a:prstGeom>
          <a:solidFill>
            <a:srgbClr val="92D050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7064" name="Rectangle 24" descr="50%"/>
          <p:cNvSpPr>
            <a:spLocks noChangeArrowheads="1"/>
          </p:cNvSpPr>
          <p:nvPr/>
        </p:nvSpPr>
        <p:spPr bwMode="auto">
          <a:xfrm>
            <a:off x="5029200" y="5410200"/>
            <a:ext cx="901700" cy="673100"/>
          </a:xfrm>
          <a:prstGeom prst="rect">
            <a:avLst/>
          </a:prstGeom>
          <a:solidFill>
            <a:srgbClr val="00206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7065" name="Freeform 25" descr="Horizontal brick"/>
          <p:cNvSpPr>
            <a:spLocks/>
          </p:cNvSpPr>
          <p:nvPr/>
        </p:nvSpPr>
        <p:spPr bwMode="auto">
          <a:xfrm>
            <a:off x="5022850" y="4946650"/>
            <a:ext cx="915988" cy="458788"/>
          </a:xfrm>
          <a:custGeom>
            <a:avLst/>
            <a:gdLst/>
            <a:ahLst/>
            <a:cxnLst>
              <a:cxn ang="0">
                <a:pos x="0" y="288"/>
              </a:cxn>
              <a:cxn ang="0">
                <a:pos x="288" y="0"/>
              </a:cxn>
              <a:cxn ang="0">
                <a:pos x="576" y="288"/>
              </a:cxn>
            </a:cxnLst>
            <a:rect l="0" t="0" r="r" b="b"/>
            <a:pathLst>
              <a:path w="577" h="289">
                <a:moveTo>
                  <a:pt x="0" y="288"/>
                </a:moveTo>
                <a:lnTo>
                  <a:pt x="288" y="0"/>
                </a:lnTo>
                <a:lnTo>
                  <a:pt x="576" y="288"/>
                </a:lnTo>
              </a:path>
            </a:pathLst>
          </a:custGeom>
          <a:solidFill>
            <a:schemeClr val="accent6">
              <a:lumMod val="50000"/>
            </a:schemeClr>
          </a:soli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 useBgFill="1">
        <p:nvSpPr>
          <p:cNvPr id="87066" name="Rectangle 26"/>
          <p:cNvSpPr>
            <a:spLocks noChangeArrowheads="1"/>
          </p:cNvSpPr>
          <p:nvPr/>
        </p:nvSpPr>
        <p:spPr bwMode="auto">
          <a:xfrm>
            <a:off x="5410200" y="5715000"/>
            <a:ext cx="215900" cy="368300"/>
          </a:xfrm>
          <a:prstGeom prst="rect">
            <a:avLst/>
          </a:prstGeom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 useBgFill="1">
        <p:nvSpPr>
          <p:cNvPr id="87067" name="Rectangle 27"/>
          <p:cNvSpPr>
            <a:spLocks noChangeArrowheads="1"/>
          </p:cNvSpPr>
          <p:nvPr/>
        </p:nvSpPr>
        <p:spPr bwMode="auto">
          <a:xfrm>
            <a:off x="5022850" y="4489450"/>
            <a:ext cx="304800" cy="1752600"/>
          </a:xfrm>
          <a:prstGeom prst="rect">
            <a:avLst/>
          </a:prstGeom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 useBgFill="1">
        <p:nvSpPr>
          <p:cNvPr id="87068" name="Rectangle 28"/>
          <p:cNvSpPr>
            <a:spLocks noChangeArrowheads="1"/>
          </p:cNvSpPr>
          <p:nvPr/>
        </p:nvSpPr>
        <p:spPr bwMode="auto">
          <a:xfrm>
            <a:off x="5099050" y="4337050"/>
            <a:ext cx="2514600" cy="304800"/>
          </a:xfrm>
          <a:prstGeom prst="rect">
            <a:avLst/>
          </a:prstGeom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 useBgFill="1">
        <p:nvSpPr>
          <p:cNvPr id="87069" name="Rectangle 29"/>
          <p:cNvSpPr>
            <a:spLocks noChangeArrowheads="1"/>
          </p:cNvSpPr>
          <p:nvPr/>
        </p:nvSpPr>
        <p:spPr bwMode="auto">
          <a:xfrm>
            <a:off x="7308850" y="4413250"/>
            <a:ext cx="304800" cy="1676400"/>
          </a:xfrm>
          <a:prstGeom prst="rect">
            <a:avLst/>
          </a:prstGeom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 useBgFill="1">
        <p:nvSpPr>
          <p:cNvPr id="87070" name="Rectangle 30"/>
          <p:cNvSpPr>
            <a:spLocks noChangeArrowheads="1"/>
          </p:cNvSpPr>
          <p:nvPr/>
        </p:nvSpPr>
        <p:spPr bwMode="auto">
          <a:xfrm>
            <a:off x="5022850" y="5708650"/>
            <a:ext cx="2590800" cy="457200"/>
          </a:xfrm>
          <a:prstGeom prst="rect">
            <a:avLst/>
          </a:prstGeom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7071" name="AutoShape 31" descr="Dark horizontal"/>
          <p:cNvSpPr>
            <a:spLocks noChangeArrowheads="1"/>
          </p:cNvSpPr>
          <p:nvPr/>
        </p:nvSpPr>
        <p:spPr bwMode="auto">
          <a:xfrm>
            <a:off x="4953000" y="4114800"/>
            <a:ext cx="3797300" cy="215900"/>
          </a:xfrm>
          <a:prstGeom prst="roundRect">
            <a:avLst>
              <a:gd name="adj" fmla="val 12495"/>
            </a:avLst>
          </a:prstGeom>
          <a:pattFill prst="dkHorz">
            <a:fgClr>
              <a:schemeClr val="tx1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 useBgFill="1">
        <p:nvSpPr>
          <p:cNvPr id="87072" name="Rectangle 32"/>
          <p:cNvSpPr>
            <a:spLocks noChangeArrowheads="1"/>
          </p:cNvSpPr>
          <p:nvPr/>
        </p:nvSpPr>
        <p:spPr bwMode="auto">
          <a:xfrm>
            <a:off x="5022850" y="4184650"/>
            <a:ext cx="152400" cy="76200"/>
          </a:xfrm>
          <a:prstGeom prst="rect">
            <a:avLst/>
          </a:prstGeom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 useBgFill="1">
        <p:nvSpPr>
          <p:cNvPr id="87073" name="Rectangle 33"/>
          <p:cNvSpPr>
            <a:spLocks noChangeArrowheads="1"/>
          </p:cNvSpPr>
          <p:nvPr/>
        </p:nvSpPr>
        <p:spPr bwMode="auto">
          <a:xfrm>
            <a:off x="8528050" y="4184650"/>
            <a:ext cx="152400" cy="76200"/>
          </a:xfrm>
          <a:prstGeom prst="rect">
            <a:avLst/>
          </a:prstGeom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7074" name="Rectangle 34"/>
          <p:cNvSpPr>
            <a:spLocks noChangeArrowheads="1"/>
          </p:cNvSpPr>
          <p:nvPr/>
        </p:nvSpPr>
        <p:spPr bwMode="auto">
          <a:xfrm>
            <a:off x="5943600" y="3352800"/>
            <a:ext cx="2091471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b="1" dirty="0">
                <a:latin typeface="Arial" charset="0"/>
              </a:rPr>
              <a:t>Interface Window</a:t>
            </a:r>
          </a:p>
        </p:txBody>
      </p:sp>
      <p:sp>
        <p:nvSpPr>
          <p:cNvPr id="87075" name="Line 35"/>
          <p:cNvSpPr>
            <a:spLocks noChangeShapeType="1"/>
          </p:cNvSpPr>
          <p:nvPr/>
        </p:nvSpPr>
        <p:spPr bwMode="auto">
          <a:xfrm flipH="1">
            <a:off x="6388100" y="3810000"/>
            <a:ext cx="241300" cy="292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7076" name="Rectangle 36"/>
          <p:cNvSpPr>
            <a:spLocks noChangeArrowheads="1"/>
          </p:cNvSpPr>
          <p:nvPr/>
        </p:nvSpPr>
        <p:spPr bwMode="auto">
          <a:xfrm>
            <a:off x="2944813" y="4613275"/>
            <a:ext cx="1153202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b="1" dirty="0">
                <a:latin typeface="Arial" charset="0"/>
              </a:rPr>
              <a:t>Viewport</a:t>
            </a:r>
            <a:endParaRPr lang="en-US" sz="1400" b="1" dirty="0">
              <a:latin typeface="Arial" charset="0"/>
            </a:endParaRPr>
          </a:p>
        </p:txBody>
      </p:sp>
      <p:sp>
        <p:nvSpPr>
          <p:cNvPr id="87077" name="Line 37"/>
          <p:cNvSpPr>
            <a:spLocks noChangeShapeType="1"/>
          </p:cNvSpPr>
          <p:nvPr/>
        </p:nvSpPr>
        <p:spPr bwMode="auto">
          <a:xfrm>
            <a:off x="3962400" y="4800600"/>
            <a:ext cx="1358900" cy="368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7078" name="Rectangle 38"/>
          <p:cNvSpPr>
            <a:spLocks noChangeArrowheads="1"/>
          </p:cNvSpPr>
          <p:nvPr/>
        </p:nvSpPr>
        <p:spPr bwMode="auto">
          <a:xfrm>
            <a:off x="1003301" y="5146675"/>
            <a:ext cx="3257550" cy="64376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r>
              <a:rPr lang="en-US" dirty="0">
                <a:latin typeface="Arial" charset="0"/>
              </a:rPr>
              <a:t>Information </a:t>
            </a:r>
            <a:r>
              <a:rPr lang="en-US" dirty="0" smtClean="0">
                <a:latin typeface="Arial" charset="0"/>
              </a:rPr>
              <a:t>outside the </a:t>
            </a:r>
            <a:r>
              <a:rPr lang="en-US" dirty="0">
                <a:latin typeface="Arial" charset="0"/>
              </a:rPr>
              <a:t>viewport </a:t>
            </a:r>
            <a:r>
              <a:rPr lang="en-US" dirty="0" smtClean="0">
                <a:latin typeface="Arial" charset="0"/>
              </a:rPr>
              <a:t>is clipped </a:t>
            </a:r>
            <a:r>
              <a:rPr lang="en-US" dirty="0">
                <a:latin typeface="Arial" charset="0"/>
              </a:rPr>
              <a:t>away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197AA-C47D-4331-81D2-CFCCC31B686C}" type="datetime1">
              <a:rPr lang="en-US" smtClean="0"/>
              <a:t>11/8/2020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 Dudhmale M.N.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E2DFF-3EF2-4C91-BF5F-C16F1E6AE527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640"/>
            <a:ext cx="8229600" cy="6408712"/>
          </a:xfrm>
        </p:spPr>
        <p:txBody>
          <a:bodyPr>
            <a:normAutofit lnSpcReduction="10000"/>
          </a:bodyPr>
          <a:lstStyle/>
          <a:p>
            <a:pPr marL="514350" indent="-514350" algn="just">
              <a:buFont typeface="+mj-lt"/>
              <a:buAutoNum type="arabicPeriod" startAt="5"/>
            </a:pPr>
            <a:r>
              <a:rPr lang="en-IN" sz="2800" dirty="0" smtClean="0"/>
              <a:t>Determine the intersecting edges of the clipping window by inspecting the region codes</a:t>
            </a:r>
          </a:p>
          <a:p>
            <a:pPr marL="514350" indent="-514350" algn="just">
              <a:buNone/>
            </a:pPr>
            <a:r>
              <a:rPr lang="en-IN" sz="2800" dirty="0" smtClean="0"/>
              <a:t>	a)  If region codes for both endpoint are not zero, find intersection point p’</a:t>
            </a:r>
            <a:r>
              <a:rPr lang="en-IN" sz="2800" baseline="-25000" dirty="0" smtClean="0"/>
              <a:t>1</a:t>
            </a:r>
            <a:r>
              <a:rPr lang="en-IN" sz="2800" dirty="0" smtClean="0"/>
              <a:t> and p’2 with boundary edges of clipping window with respect to point p1 and p2 respectively</a:t>
            </a:r>
          </a:p>
          <a:p>
            <a:pPr marL="514350" indent="-514350" algn="just">
              <a:buNone/>
            </a:pPr>
            <a:r>
              <a:rPr lang="en-IN" sz="2800" dirty="0" smtClean="0"/>
              <a:t>	b}  If region code for any one end point is non zero then find intersection point p1’ or p2’ with boundary edge of clipping window </a:t>
            </a:r>
          </a:p>
          <a:p>
            <a:pPr marL="514350" indent="-514350" algn="just">
              <a:buFont typeface="+mj-lt"/>
              <a:buAutoNum type="arabicPeriod" startAt="6"/>
            </a:pPr>
            <a:r>
              <a:rPr lang="en-IN" sz="2800" dirty="0" smtClean="0"/>
              <a:t>Divide the line segment considering intersection points.</a:t>
            </a:r>
          </a:p>
          <a:p>
            <a:pPr marL="514350" indent="-514350" algn="just">
              <a:buFont typeface="+mj-lt"/>
              <a:buAutoNum type="arabicPeriod" startAt="6"/>
            </a:pPr>
            <a:r>
              <a:rPr lang="en-IN" sz="2800" dirty="0" smtClean="0"/>
              <a:t>Reject the line segment if any one end point of it appears outside of clipping window</a:t>
            </a:r>
          </a:p>
          <a:p>
            <a:pPr marL="514350" indent="-514350" algn="just">
              <a:buFont typeface="+mj-lt"/>
              <a:buAutoNum type="arabicPeriod" startAt="6"/>
            </a:pPr>
            <a:r>
              <a:rPr lang="en-IN" sz="2800" dirty="0" smtClean="0"/>
              <a:t>Draw the remaining line segments</a:t>
            </a:r>
          </a:p>
          <a:p>
            <a:pPr marL="514350" indent="-514350" algn="just">
              <a:buFont typeface="+mj-lt"/>
              <a:buAutoNum type="arabicPeriod" startAt="6"/>
            </a:pPr>
            <a:r>
              <a:rPr lang="en-IN" sz="2800" dirty="0" smtClean="0"/>
              <a:t>Stop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665F7-2F2A-4C15-B6EB-0CEC958277A2}" type="datetime1">
              <a:rPr lang="en-US" smtClean="0"/>
              <a:t>11/8/2020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 Dudhmale M.N.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E2DFF-3EF2-4C91-BF5F-C16F1E6AE527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blipFill>
            <a:blip r:embed="rId2"/>
            <a:tile tx="0" ty="0" sx="100000" sy="100000" flip="none" algn="tl"/>
          </a:blipFill>
          <a:ln w="12700">
            <a:solidFill>
              <a:schemeClr val="tx1"/>
            </a:solidFill>
          </a:ln>
        </p:spPr>
        <p:txBody>
          <a:bodyPr/>
          <a:lstStyle/>
          <a:p>
            <a:r>
              <a:rPr lang="en-US" b="1" dirty="0" smtClean="0"/>
              <a:t>Cont..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00166" y="3000372"/>
            <a:ext cx="6215106" cy="3000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B6414-1759-488D-931A-F676B5F7562D}" type="datetime1">
              <a:rPr lang="en-US" smtClean="0"/>
              <a:t>11/8/2020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 Dudhmale M.N.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E2DFF-3EF2-4C91-BF5F-C16F1E6AE527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blipFill>
            <a:blip r:embed="rId2"/>
            <a:tile tx="0" ty="0" sx="100000" sy="100000" flip="none" algn="tl"/>
          </a:blipFill>
          <a:ln w="12700">
            <a:solidFill>
              <a:schemeClr val="tx1"/>
            </a:solidFill>
          </a:ln>
        </p:spPr>
        <p:txBody>
          <a:bodyPr/>
          <a:lstStyle/>
          <a:p>
            <a:r>
              <a:rPr lang="en-IN" b="1" dirty="0" smtClean="0"/>
              <a:t>Midpoint Subdivision Algorithm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6150"/>
          </a:xfrm>
        </p:spPr>
        <p:txBody>
          <a:bodyPr>
            <a:normAutofit/>
          </a:bodyPr>
          <a:lstStyle/>
          <a:p>
            <a:pPr algn="just"/>
            <a:r>
              <a:rPr lang="en-IN" sz="2800" dirty="0" smtClean="0"/>
              <a:t>Calculation for intersection point is avoided by repetitively subdividing the line at mid</a:t>
            </a:r>
          </a:p>
          <a:p>
            <a:pPr algn="just"/>
            <a:r>
              <a:rPr lang="en-IN" sz="2800" dirty="0" smtClean="0"/>
              <a:t>Initially line is tested for visibility if visible then displayed otherwise rejected.</a:t>
            </a:r>
          </a:p>
          <a:p>
            <a:pPr algn="just"/>
            <a:r>
              <a:rPr lang="en-IN" sz="2800" dirty="0" smtClean="0"/>
              <a:t>If line is partially visible then it is subdivided into equal parts and visibility test is applied on each half.</a:t>
            </a:r>
          </a:p>
          <a:p>
            <a:pPr algn="just"/>
            <a:r>
              <a:rPr lang="en-IN" sz="2800" dirty="0" smtClean="0"/>
              <a:t>This process is repeated until we get completely visible and invisible line segments</a:t>
            </a: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370A1-4655-45DF-9799-FF8D970CA047}" type="datetime1">
              <a:rPr lang="en-US" smtClean="0"/>
              <a:t>11/8/2020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 Dudhmale M.N.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E2DFF-3EF2-4C91-BF5F-C16F1E6AE527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1759"/>
            <a:ext cx="8229600" cy="1143000"/>
          </a:xfrm>
          <a:blipFill>
            <a:blip r:embed="rId2"/>
            <a:tile tx="0" ty="0" sx="100000" sy="100000" flip="none" algn="tl"/>
          </a:blipFill>
          <a:ln w="12700">
            <a:solidFill>
              <a:schemeClr val="tx1"/>
            </a:solidFill>
          </a:ln>
        </p:spPr>
        <p:txBody>
          <a:bodyPr/>
          <a:lstStyle/>
          <a:p>
            <a:r>
              <a:rPr lang="en-IN" b="1" dirty="0" smtClean="0"/>
              <a:t>Midpoint Subdivision Algorithm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579296" cy="5107706"/>
          </a:xfrm>
        </p:spPr>
        <p:txBody>
          <a:bodyPr>
            <a:noAutofit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en-IN" sz="2800" dirty="0" smtClean="0"/>
              <a:t>Read two end points of line say p</a:t>
            </a:r>
            <a:r>
              <a:rPr lang="en-IN" sz="2800" baseline="-25000" dirty="0" smtClean="0"/>
              <a:t>1</a:t>
            </a:r>
            <a:r>
              <a:rPr lang="en-IN" sz="2800" dirty="0" smtClean="0"/>
              <a:t> (x</a:t>
            </a:r>
            <a:r>
              <a:rPr lang="en-IN" sz="2800" baseline="-25000" dirty="0" smtClean="0"/>
              <a:t>1</a:t>
            </a:r>
            <a:r>
              <a:rPr lang="en-IN" sz="2800" dirty="0" smtClean="0"/>
              <a:t>,y</a:t>
            </a:r>
            <a:r>
              <a:rPr lang="en-IN" sz="2800" baseline="-25000" dirty="0" smtClean="0"/>
              <a:t>1</a:t>
            </a:r>
            <a:r>
              <a:rPr lang="en-IN" sz="2800" dirty="0" smtClean="0"/>
              <a:t>) &amp; p</a:t>
            </a:r>
            <a:r>
              <a:rPr lang="en-IN" sz="2800" baseline="-25000" dirty="0" smtClean="0"/>
              <a:t>2</a:t>
            </a:r>
            <a:r>
              <a:rPr lang="en-IN" sz="2800" dirty="0" smtClean="0"/>
              <a:t> (x</a:t>
            </a:r>
            <a:r>
              <a:rPr lang="en-IN" sz="2800" baseline="-25000" dirty="0" smtClean="0"/>
              <a:t>2</a:t>
            </a:r>
            <a:r>
              <a:rPr lang="en-IN" sz="2800" dirty="0" smtClean="0"/>
              <a:t>,y</a:t>
            </a:r>
            <a:r>
              <a:rPr lang="en-IN" sz="2800" baseline="-25000" dirty="0" smtClean="0"/>
              <a:t>2</a:t>
            </a:r>
            <a:r>
              <a:rPr lang="en-IN" sz="2800" dirty="0" smtClean="0"/>
              <a:t>).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IN" sz="2800" dirty="0" smtClean="0"/>
              <a:t>Read two corners (left-top and right-bottom) of window say Wx</a:t>
            </a:r>
            <a:r>
              <a:rPr lang="en-IN" sz="2800" baseline="-25000" dirty="0" smtClean="0"/>
              <a:t>1</a:t>
            </a:r>
            <a:r>
              <a:rPr lang="en-IN" sz="2800" dirty="0" smtClean="0"/>
              <a:t>, Wy</a:t>
            </a:r>
            <a:r>
              <a:rPr lang="en-IN" sz="2800" baseline="-25000" dirty="0" smtClean="0"/>
              <a:t>1</a:t>
            </a:r>
            <a:r>
              <a:rPr lang="en-IN" sz="2800" dirty="0" smtClean="0"/>
              <a:t> and Wx</a:t>
            </a:r>
            <a:r>
              <a:rPr lang="en-IN" sz="2800" baseline="-25000" dirty="0" smtClean="0"/>
              <a:t>2</a:t>
            </a:r>
            <a:r>
              <a:rPr lang="en-IN" sz="2800" dirty="0" smtClean="0"/>
              <a:t>, Wy</a:t>
            </a:r>
            <a:r>
              <a:rPr lang="en-IN" sz="2800" baseline="-25000" dirty="0" smtClean="0"/>
              <a:t>2</a:t>
            </a:r>
            <a:r>
              <a:rPr lang="en-IN" sz="2800" dirty="0" smtClean="0"/>
              <a:t>).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IN" sz="2800" dirty="0" smtClean="0"/>
              <a:t>Assign Region codes for two end points p1 &amp; p2. initialize code with bits 0000</a:t>
            </a:r>
          </a:p>
          <a:p>
            <a:pPr marL="514350" indent="-514350">
              <a:buNone/>
            </a:pPr>
            <a:r>
              <a:rPr lang="en-IN" sz="2800" dirty="0" smtClean="0"/>
              <a:t>	Set bit 1 – if (x&lt;Wx1)</a:t>
            </a:r>
          </a:p>
          <a:p>
            <a:pPr marL="514350" indent="-514350">
              <a:buNone/>
            </a:pPr>
            <a:r>
              <a:rPr lang="en-IN" sz="2800" dirty="0" smtClean="0"/>
              <a:t>	Set bit 2 – if (x&gt;Wx2)</a:t>
            </a:r>
          </a:p>
          <a:p>
            <a:pPr marL="514350" indent="-514350">
              <a:buNone/>
            </a:pPr>
            <a:r>
              <a:rPr lang="en-IN" sz="2800" dirty="0" smtClean="0"/>
              <a:t>	Set bit 3 – if (y&lt;Wy2)</a:t>
            </a:r>
          </a:p>
          <a:p>
            <a:pPr marL="514350" indent="-514350">
              <a:buNone/>
            </a:pPr>
            <a:r>
              <a:rPr lang="en-IN" sz="2800" dirty="0" smtClean="0"/>
              <a:t>	Set bit 4 – if (y&gt;Wy1)</a:t>
            </a: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F1B10-68F9-4222-BDF3-59F31577CA9D}" type="datetime1">
              <a:rPr lang="en-US" smtClean="0"/>
              <a:t>11/8/2020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 Dudhmale M.N.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E2DFF-3EF2-4C91-BF5F-C16F1E6AE527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28604"/>
            <a:ext cx="8507288" cy="6072230"/>
          </a:xfrm>
        </p:spPr>
        <p:txBody>
          <a:bodyPr>
            <a:noAutofit/>
          </a:bodyPr>
          <a:lstStyle/>
          <a:p>
            <a:pPr marL="514350" indent="-514350" algn="just">
              <a:buFont typeface="+mj-lt"/>
              <a:buAutoNum type="arabicPeriod" startAt="4"/>
            </a:pPr>
            <a:r>
              <a:rPr lang="en-IN" sz="2800" dirty="0" smtClean="0"/>
              <a:t>Check for visibility of line</a:t>
            </a:r>
          </a:p>
          <a:p>
            <a:pPr marL="514350" indent="-514350" algn="just">
              <a:buFont typeface="+mj-lt"/>
              <a:buAutoNum type="alphaLcParenR"/>
            </a:pPr>
            <a:r>
              <a:rPr lang="en-IN" sz="2800" dirty="0" smtClean="0"/>
              <a:t>If region codes for both endpoints are zero then the line is completely visible. So draw line &amp; </a:t>
            </a:r>
            <a:r>
              <a:rPr lang="en-IN" sz="2800" dirty="0" err="1" smtClean="0"/>
              <a:t>goto</a:t>
            </a:r>
            <a:r>
              <a:rPr lang="en-IN" sz="2800" dirty="0" smtClean="0"/>
              <a:t> step 6.</a:t>
            </a:r>
          </a:p>
          <a:p>
            <a:pPr marL="514350" indent="-514350" algn="just">
              <a:buFont typeface="+mj-lt"/>
              <a:buAutoNum type="alphaLcParenR"/>
            </a:pPr>
            <a:r>
              <a:rPr lang="en-IN" sz="2800" dirty="0" smtClean="0"/>
              <a:t>If region codes for endpoints are not zero and logical </a:t>
            </a:r>
            <a:r>
              <a:rPr lang="en-IN" sz="2800" dirty="0" err="1" smtClean="0"/>
              <a:t>ANDing</a:t>
            </a:r>
            <a:r>
              <a:rPr lang="en-IN" sz="2800" dirty="0" smtClean="0"/>
              <a:t> of them is also nonzero then line is completely invisible, so reject the line and go to step 6</a:t>
            </a:r>
          </a:p>
          <a:p>
            <a:pPr marL="514350" indent="-514350" algn="just">
              <a:buFont typeface="+mj-lt"/>
              <a:buAutoNum type="alphaLcParenR"/>
            </a:pPr>
            <a:r>
              <a:rPr lang="en-IN" sz="2800" dirty="0" smtClean="0"/>
              <a:t>If region codes for endpoints do not satisfy conditions above then line is partially visible</a:t>
            </a:r>
          </a:p>
          <a:p>
            <a:pPr marL="514350" indent="-514350" algn="just">
              <a:buNone/>
            </a:pPr>
            <a:r>
              <a:rPr lang="en-IN" sz="2800" dirty="0" smtClean="0"/>
              <a:t>5.  Divide the partially visible line segment in equal parts and repeat step 3 through 5 for both subdivided line segments until you get completely visible and completely invisible line segments</a:t>
            </a:r>
            <a:endParaRPr lang="en-US" sz="28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2B1A6-4A9C-412E-9DBF-A68905C39DE7}" type="datetime1">
              <a:rPr lang="en-US" smtClean="0"/>
              <a:t>11/8/2020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 Dudhmale M.N.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E2DFF-3EF2-4C91-BF5F-C16F1E6AE527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1759"/>
            <a:ext cx="8229600" cy="1143000"/>
          </a:xfrm>
          <a:blipFill>
            <a:blip r:embed="rId2"/>
            <a:tile tx="0" ty="0" sx="100000" sy="100000" flip="none" algn="tl"/>
          </a:blipFill>
          <a:ln w="12700">
            <a:solidFill>
              <a:schemeClr val="tx1"/>
            </a:solidFill>
          </a:ln>
        </p:spPr>
        <p:txBody>
          <a:bodyPr/>
          <a:lstStyle/>
          <a:p>
            <a:r>
              <a:rPr lang="en-US" b="1" dirty="0" smtClean="0"/>
              <a:t>Cont....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00166" y="3000372"/>
            <a:ext cx="6215106" cy="3000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B6414-1759-488D-931A-F676B5F7562D}" type="datetime1">
              <a:rPr lang="en-US" smtClean="0"/>
              <a:t>11/8/2020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 Dudhmale M.N.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E2DFF-3EF2-4C91-BF5F-C16F1E6AE527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022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blipFill>
            <a:blip r:embed="rId2"/>
            <a:tile tx="0" ty="0" sx="100000" sy="100000" flip="none" algn="tl"/>
          </a:blipFill>
          <a:ln w="12700"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r>
              <a:rPr lang="en-IN" b="1" dirty="0" smtClean="0"/>
              <a:t/>
            </a:r>
            <a:br>
              <a:rPr lang="en-IN" b="1" dirty="0" smtClean="0"/>
            </a:br>
            <a:r>
              <a:rPr lang="en-IN" b="1" dirty="0" smtClean="0"/>
              <a:t>Cyrus-Beck </a:t>
            </a:r>
            <a:r>
              <a:rPr lang="en-IN" b="1" dirty="0"/>
              <a:t>Line Clipping Algorithm</a:t>
            </a:r>
            <a:br>
              <a:rPr lang="en-IN" b="1" dirty="0"/>
            </a:br>
            <a:endParaRPr lang="en-US" b="1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628800"/>
            <a:ext cx="7992888" cy="4727550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B6414-1759-488D-931A-F676B5F7562D}" type="datetime1">
              <a:rPr lang="en-US" smtClean="0"/>
              <a:t>11/8/2020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 Dudhmale M.N.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E2DFF-3EF2-4C91-BF5F-C16F1E6AE527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344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blipFill>
            <a:blip r:embed="rId2"/>
            <a:tile tx="0" ty="0" sx="100000" sy="100000" flip="none" algn="tl"/>
          </a:blipFill>
          <a:ln w="12700"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r>
              <a:rPr lang="en-IN" b="1" dirty="0" smtClean="0"/>
              <a:t/>
            </a:r>
            <a:br>
              <a:rPr lang="en-IN" b="1" dirty="0" smtClean="0"/>
            </a:br>
            <a:r>
              <a:rPr lang="en-IN" b="1" dirty="0" smtClean="0"/>
              <a:t>Cyrus-Beck </a:t>
            </a:r>
            <a:r>
              <a:rPr lang="en-IN" b="1" dirty="0"/>
              <a:t>Line Clipping Algorithm</a:t>
            </a:r>
            <a:br>
              <a:rPr lang="en-IN" b="1" dirty="0"/>
            </a:br>
            <a:endParaRPr lang="en-US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B6414-1759-488D-931A-F676B5F7562D}" type="datetime1">
              <a:rPr lang="en-US" smtClean="0"/>
              <a:t>11/8/2020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 Dudhmale M.N.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E2DFF-3EF2-4C91-BF5F-C16F1E6AE527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6438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1759"/>
            <a:ext cx="8229600" cy="1143000"/>
          </a:xfrm>
          <a:blipFill>
            <a:blip r:embed="rId2"/>
            <a:tile tx="0" ty="0" sx="100000" sy="100000" flip="none" algn="tl"/>
          </a:blipFill>
        </p:spPr>
        <p:txBody>
          <a:bodyPr/>
          <a:lstStyle/>
          <a:p>
            <a:r>
              <a:rPr lang="en-IN" b="1" dirty="0" smtClean="0"/>
              <a:t>Polygon Clipping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 smtClean="0"/>
              <a:t>Polygon is collection of lines.</a:t>
            </a:r>
          </a:p>
          <a:p>
            <a:pPr algn="just"/>
            <a:r>
              <a:rPr lang="en-IN" dirty="0" smtClean="0"/>
              <a:t>We can’t apply line clipping </a:t>
            </a:r>
            <a:r>
              <a:rPr lang="en-IN" dirty="0" err="1" smtClean="0"/>
              <a:t>algo</a:t>
            </a:r>
            <a:r>
              <a:rPr lang="en-IN" dirty="0" smtClean="0"/>
              <a:t> on polygon, when we clip polygon, the original polygon becomes more open</a:t>
            </a:r>
          </a:p>
          <a:p>
            <a:pPr algn="just"/>
            <a:endParaRPr lang="en-US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6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1785918" y="4071942"/>
            <a:ext cx="5353050" cy="211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9F5D5-576C-4E15-AB95-E1A26A0B7B3E}" type="datetime1">
              <a:rPr lang="en-US" smtClean="0"/>
              <a:t>11/8/2020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 Dudhmale M.N.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E2DFF-3EF2-4C91-BF5F-C16F1E6AE527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1759"/>
            <a:ext cx="8229600" cy="1143000"/>
          </a:xfrm>
          <a:blipFill>
            <a:blip r:embed="rId2"/>
            <a:tile tx="0" ty="0" sx="100000" sy="100000" flip="none" algn="tl"/>
          </a:blipFill>
          <a:ln w="12700">
            <a:solidFill>
              <a:schemeClr val="tx1"/>
            </a:solidFill>
          </a:ln>
        </p:spPr>
        <p:txBody>
          <a:bodyPr/>
          <a:lstStyle/>
          <a:p>
            <a:r>
              <a:rPr lang="en-IN" b="1" dirty="0" smtClean="0"/>
              <a:t>Polygon Clipping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Hence after clipping  polygon remain closed.</a:t>
            </a:r>
          </a:p>
          <a:p>
            <a:r>
              <a:rPr lang="en-IN" dirty="0" smtClean="0"/>
              <a:t>To achieve this we have to generate additional line segments</a:t>
            </a:r>
            <a:endParaRPr lang="en-US" dirty="0"/>
          </a:p>
        </p:txBody>
      </p:sp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6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1409700" y="3500457"/>
            <a:ext cx="6324600" cy="2714625"/>
          </a:xfrm>
          <a:prstGeom prst="rect">
            <a:avLst/>
          </a:prstGeom>
          <a:solidFill>
            <a:schemeClr val="accent1">
              <a:alpha val="71000"/>
            </a:schemeClr>
          </a:solidFill>
          <a:ln w="9525">
            <a:noFill/>
            <a:miter lim="800000"/>
            <a:headEnd/>
            <a:tailEnd/>
          </a:ln>
          <a:effectLst>
            <a:glow rad="127000">
              <a:schemeClr val="tx2"/>
            </a:glow>
          </a:effec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1D046-13D0-478E-81CE-A94BFB8A98F2}" type="datetime1">
              <a:rPr lang="en-US" smtClean="0"/>
              <a:t>11/8/2020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 Dudhmale M.N.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E2DFF-3EF2-4C91-BF5F-C16F1E6AE527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>
          <a:xfrm>
            <a:off x="825500" y="207945"/>
            <a:ext cx="7706940" cy="728405"/>
          </a:xfrm>
          <a:blipFill>
            <a:blip r:embed="rId2"/>
            <a:tile tx="0" ty="0" sx="100000" sy="100000" flip="none" algn="tl"/>
          </a:blipFill>
          <a:ln>
            <a:solidFill>
              <a:schemeClr val="tx1"/>
            </a:solidFill>
          </a:ln>
        </p:spPr>
        <p:txBody>
          <a:bodyPr wrap="square" lIns="63500" tIns="25400" rIns="63500" bIns="25400" anchor="t">
            <a:spAutoFit/>
          </a:bodyPr>
          <a:lstStyle/>
          <a:p>
            <a:r>
              <a:rPr lang="en-US" b="1" dirty="0"/>
              <a:t>Terminology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idx="1"/>
          </p:nvPr>
        </p:nvSpPr>
        <p:spPr>
          <a:xfrm>
            <a:off x="214282" y="1268760"/>
            <a:ext cx="8777318" cy="5087590"/>
          </a:xfrm>
          <a:noFill/>
          <a:ln/>
        </p:spPr>
        <p:txBody>
          <a:bodyPr lIns="90488" tIns="44450" rIns="90488" bIns="44450">
            <a:noAutofit/>
          </a:bodyPr>
          <a:lstStyle/>
          <a:p>
            <a:pPr algn="just"/>
            <a:r>
              <a:rPr lang="en-US" sz="2800" b="1" dirty="0" smtClean="0"/>
              <a:t>World </a:t>
            </a:r>
            <a:r>
              <a:rPr lang="en-US" sz="2800" b="1" dirty="0"/>
              <a:t>Coordinate System</a:t>
            </a:r>
            <a:r>
              <a:rPr lang="en-US" sz="2800" dirty="0"/>
              <a:t> (Object Space) - Representation of a set of objects, all measured in the same physical units.</a:t>
            </a:r>
          </a:p>
          <a:p>
            <a:pPr algn="just"/>
            <a:r>
              <a:rPr lang="en-US" sz="2800" b="1" dirty="0"/>
              <a:t>Window</a:t>
            </a:r>
            <a:r>
              <a:rPr lang="en-US" sz="2800" dirty="0"/>
              <a:t> - The rectangle defining the part of the world we wish to display.</a:t>
            </a:r>
          </a:p>
          <a:p>
            <a:pPr algn="just"/>
            <a:r>
              <a:rPr lang="en-US" sz="2800" b="1" dirty="0"/>
              <a:t>Screen Coordinate System</a:t>
            </a:r>
            <a:r>
              <a:rPr lang="en-US" sz="2800" dirty="0"/>
              <a:t> (Image Space) - The space within the image is displayed</a:t>
            </a:r>
          </a:p>
          <a:p>
            <a:pPr algn="just"/>
            <a:r>
              <a:rPr lang="en-US" sz="2800" b="1" dirty="0"/>
              <a:t>Interface Window</a:t>
            </a:r>
            <a:r>
              <a:rPr lang="en-US" sz="2800" dirty="0"/>
              <a:t> - The visual representation of the screen coordinate system for “window” displays (coordinate system moves with interface window</a:t>
            </a:r>
            <a:r>
              <a:rPr lang="en-US" sz="2800" dirty="0" smtClean="0"/>
              <a:t>).</a:t>
            </a:r>
            <a:endParaRPr lang="en-US" sz="28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26E75-259D-4031-8FCD-882A276CEBFB}" type="datetime1">
              <a:rPr lang="en-US" smtClean="0"/>
              <a:t>11/8/2020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 Dudhmale M.N.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E2DFF-3EF2-4C91-BF5F-C16F1E6AE527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7" grpId="0" build="p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1760"/>
            <a:ext cx="8229600" cy="1143000"/>
          </a:xfrm>
          <a:blipFill>
            <a:blip r:embed="rId2"/>
            <a:tile tx="0" ty="0" sx="100000" sy="100000" flip="none" algn="tl"/>
          </a:blipFill>
          <a:ln w="12700"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r>
              <a:rPr lang="en-IN" b="1" dirty="0" smtClean="0"/>
              <a:t>Sutherland </a:t>
            </a:r>
            <a:r>
              <a:rPr lang="en-IN" b="1" dirty="0" err="1" smtClean="0"/>
              <a:t>Hodgeman</a:t>
            </a:r>
            <a:r>
              <a:rPr lang="en-IN" b="1" dirty="0" smtClean="0"/>
              <a:t> Polygon Clipping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IN" sz="2800" dirty="0" smtClean="0"/>
              <a:t>Polygon clipped by processing its boundary as whole against each edge of clipping window.</a:t>
            </a:r>
          </a:p>
          <a:p>
            <a:pPr algn="just">
              <a:lnSpc>
                <a:spcPct val="150000"/>
              </a:lnSpc>
            </a:pPr>
            <a:r>
              <a:rPr lang="en-US" sz="2800" dirty="0" smtClean="0"/>
              <a:t>Polygon is clipped by a window we need 4 clippers. </a:t>
            </a:r>
          </a:p>
          <a:p>
            <a:pPr lvl="1" algn="just">
              <a:lnSpc>
                <a:spcPct val="150000"/>
              </a:lnSpc>
            </a:pPr>
            <a:r>
              <a:rPr lang="en-US" dirty="0" smtClean="0"/>
              <a:t>Left clipper , Right Clipper, Bottom Clipper, Top Clipper</a:t>
            </a:r>
          </a:p>
          <a:p>
            <a:pPr algn="just">
              <a:lnSpc>
                <a:spcPct val="150000"/>
              </a:lnSpc>
            </a:pPr>
            <a:r>
              <a:rPr lang="en-IN" sz="2800" dirty="0" smtClean="0"/>
              <a:t>At each step new set of vertices are generated &amp; passed to next clipper</a:t>
            </a: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E1294-01E8-49A8-8A48-782EBDF84AF6}" type="datetime1">
              <a:rPr lang="en-US" smtClean="0"/>
              <a:t>11/8/2020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 Dudhmale M.N.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E2DFF-3EF2-4C91-BF5F-C16F1E6AE527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357157" y="785794"/>
            <a:ext cx="8253037" cy="2143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3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2500298" y="4286256"/>
            <a:ext cx="4620936" cy="16752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2C994-6776-4565-B5E4-B77ADBACA749}" type="datetime1">
              <a:rPr lang="en-US" smtClean="0"/>
              <a:t>11/8/2020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 Dudhmale M.N.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E2DFF-3EF2-4C91-BF5F-C16F1E6AE527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blipFill>
            <a:blip r:embed="rId2"/>
            <a:tile tx="0" ty="0" sx="100000" sy="100000" flip="none" algn="tl"/>
          </a:blipFill>
          <a:ln w="12700"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r>
              <a:rPr lang="en-IN" b="1" dirty="0" smtClean="0"/>
              <a:t>Sutherland </a:t>
            </a:r>
            <a:r>
              <a:rPr lang="en-IN" b="1" dirty="0" err="1" smtClean="0"/>
              <a:t>Hodgeman</a:t>
            </a:r>
            <a:r>
              <a:rPr lang="en-IN" b="1" dirty="0" smtClean="0"/>
              <a:t> Polygon Clipping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686304" cy="5257800"/>
          </a:xfrm>
        </p:spPr>
        <p:txBody>
          <a:bodyPr>
            <a:normAutofit/>
          </a:bodyPr>
          <a:lstStyle/>
          <a:p>
            <a:pPr algn="just"/>
            <a:r>
              <a:rPr lang="en-IN" sz="2800" dirty="0" smtClean="0"/>
              <a:t>Each edge of polygon is individually compared with clipping plane.</a:t>
            </a:r>
          </a:p>
          <a:p>
            <a:pPr algn="just">
              <a:buNone/>
            </a:pPr>
            <a:r>
              <a:rPr lang="en-IN" sz="2800" dirty="0" smtClean="0"/>
              <a:t>1. If the first vertex of the clipping edge is outside the window &amp; second vertex is inside then intersection point of polygon edge with window boundary and second vertex are added to output vertex list</a:t>
            </a:r>
            <a:endParaRPr lang="en-US" sz="2800" dirty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3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5357818" y="1714488"/>
            <a:ext cx="3428992" cy="39088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51F2C-EDD3-4887-B737-5DEDF00FBCC1}" type="datetime1">
              <a:rPr lang="en-US" smtClean="0"/>
              <a:t>11/8/2020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 Dudhmale M.N.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E2DFF-3EF2-4C91-BF5F-C16F1E6AE527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274638"/>
            <a:ext cx="8363272" cy="1143000"/>
          </a:xfrm>
          <a:blipFill>
            <a:blip r:embed="rId2"/>
            <a:tile tx="0" ty="0" sx="100000" sy="100000" flip="none" algn="tl"/>
          </a:blipFill>
          <a:ln w="12700"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r>
              <a:rPr lang="en-IN" b="1" dirty="0" smtClean="0"/>
              <a:t>Sutherland </a:t>
            </a:r>
            <a:r>
              <a:rPr lang="en-IN" b="1" dirty="0" err="1" smtClean="0"/>
              <a:t>Hodgeman</a:t>
            </a:r>
            <a:r>
              <a:rPr lang="en-IN" b="1" dirty="0" smtClean="0"/>
              <a:t> Polygon Clipping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  <a:buNone/>
            </a:pPr>
            <a:r>
              <a:rPr lang="en-IN" dirty="0" smtClean="0"/>
              <a:t>2.  </a:t>
            </a:r>
            <a:r>
              <a:rPr lang="en-IN" sz="2800" dirty="0" smtClean="0"/>
              <a:t>If both vertices of the edge are inside the window boundary, only second vertex is added to output list</a:t>
            </a:r>
            <a:r>
              <a:rPr lang="en-IN" dirty="0" smtClean="0"/>
              <a:t>.</a:t>
            </a:r>
            <a:endParaRPr lang="en-US" dirty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3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4549167" y="3120049"/>
            <a:ext cx="3816424" cy="353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F2F59-1981-47DF-80CF-632B8E6217D8}" type="datetime1">
              <a:rPr lang="en-US" smtClean="0"/>
              <a:t>11/8/2020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 Dudhmale M.N.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E2DFF-3EF2-4C91-BF5F-C16F1E6AE527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274638"/>
            <a:ext cx="8363272" cy="1143000"/>
          </a:xfrm>
          <a:blipFill>
            <a:blip r:embed="rId2"/>
            <a:tile tx="0" ty="0" sx="100000" sy="100000" flip="none" algn="tl"/>
          </a:blipFill>
          <a:ln w="12700"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r>
              <a:rPr lang="en-IN" b="1" dirty="0" smtClean="0"/>
              <a:t>Sutherland </a:t>
            </a:r>
            <a:r>
              <a:rPr lang="en-IN" b="1" dirty="0" err="1" smtClean="0"/>
              <a:t>Hodgeman</a:t>
            </a:r>
            <a:r>
              <a:rPr lang="en-IN" b="1" dirty="0" smtClean="0"/>
              <a:t> Polygon Clipping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618856" cy="4756150"/>
          </a:xfrm>
        </p:spPr>
        <p:txBody>
          <a:bodyPr/>
          <a:lstStyle/>
          <a:p>
            <a:pPr algn="just">
              <a:lnSpc>
                <a:spcPct val="150000"/>
              </a:lnSpc>
              <a:buNone/>
            </a:pPr>
            <a:r>
              <a:rPr lang="en-IN" dirty="0" smtClean="0"/>
              <a:t>3.  </a:t>
            </a:r>
            <a:r>
              <a:rPr lang="en-IN" sz="2800" dirty="0" smtClean="0"/>
              <a:t>If the first vertex of the edge is inside and second vertex is outside, then only the intersection with the window boundary is added to output vertex list</a:t>
            </a:r>
            <a:endParaRPr lang="en-US" sz="2800" dirty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3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5122588" y="1693180"/>
            <a:ext cx="3571900" cy="4387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D909F-17D8-445E-BBA7-EEA6ABD22A43}" type="datetime1">
              <a:rPr lang="en-US" smtClean="0"/>
              <a:t>11/8/2020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 Dudhmale M.N.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E2DFF-3EF2-4C91-BF5F-C16F1E6AE527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blipFill>
            <a:blip r:embed="rId2"/>
            <a:tile tx="0" ty="0" sx="100000" sy="100000" flip="none" algn="tl"/>
          </a:blipFill>
          <a:ln w="12700"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r>
              <a:rPr lang="en-IN" b="1" dirty="0" smtClean="0"/>
              <a:t>Sutherland </a:t>
            </a:r>
            <a:r>
              <a:rPr lang="en-IN" b="1" dirty="0" err="1" smtClean="0"/>
              <a:t>Hodgeman</a:t>
            </a:r>
            <a:r>
              <a:rPr lang="en-IN" b="1" dirty="0" smtClean="0"/>
              <a:t> Polygon Clipping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 smtClean="0"/>
              <a:t>If both vertices are outside of the window boundary, nothing is added to the output list.</a:t>
            </a:r>
            <a:endParaRPr lang="en-US" dirty="0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3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3071802" y="2928934"/>
            <a:ext cx="4524534" cy="3500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9E13A-6661-4E63-AB15-64F49D19D27D}" type="datetime1">
              <a:rPr lang="en-US" smtClean="0"/>
              <a:t>11/8/2020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 Dudhmale M.N.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E2DFF-3EF2-4C91-BF5F-C16F1E6AE527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3110" y="191447"/>
            <a:ext cx="8229600" cy="1005305"/>
          </a:xfrm>
          <a:blipFill>
            <a:blip r:embed="rId2"/>
            <a:tile tx="0" ty="0" sx="100000" sy="100000" flip="none" algn="tl"/>
          </a:blipFill>
          <a:ln w="12700">
            <a:solidFill>
              <a:schemeClr val="tx1"/>
            </a:solidFill>
          </a:ln>
        </p:spPr>
        <p:txBody>
          <a:bodyPr/>
          <a:lstStyle/>
          <a:p>
            <a:r>
              <a:rPr lang="en-IN" b="1" dirty="0" smtClean="0"/>
              <a:t>Sutherland </a:t>
            </a:r>
            <a:r>
              <a:rPr lang="en-IN" b="1" dirty="0" err="1" smtClean="0"/>
              <a:t>Hodgeman</a:t>
            </a:r>
            <a:r>
              <a:rPr lang="en-IN" b="1" dirty="0" smtClean="0"/>
              <a:t> Algorithm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256584"/>
          </a:xfrm>
        </p:spPr>
        <p:txBody>
          <a:bodyPr>
            <a:normAutofit fontScale="55000" lnSpcReduction="20000"/>
          </a:bodyPr>
          <a:lstStyle/>
          <a:p>
            <a:pPr marL="514350" indent="-514350" algn="just">
              <a:lnSpc>
                <a:spcPct val="160000"/>
              </a:lnSpc>
              <a:buAutoNum type="arabicPeriod"/>
            </a:pPr>
            <a:r>
              <a:rPr lang="en-IN" sz="5100" dirty="0" smtClean="0"/>
              <a:t>Read coordinates of all vertices of the polygon</a:t>
            </a:r>
          </a:p>
          <a:p>
            <a:pPr marL="514350" indent="-514350" algn="just">
              <a:lnSpc>
                <a:spcPct val="160000"/>
              </a:lnSpc>
              <a:buAutoNum type="arabicPeriod"/>
            </a:pPr>
            <a:r>
              <a:rPr lang="en-IN" sz="5100" dirty="0" smtClean="0"/>
              <a:t>Read coordinates of the clipping window</a:t>
            </a:r>
          </a:p>
          <a:p>
            <a:pPr marL="514350" indent="-514350" algn="just">
              <a:lnSpc>
                <a:spcPct val="160000"/>
              </a:lnSpc>
              <a:buAutoNum type="arabicPeriod"/>
            </a:pPr>
            <a:r>
              <a:rPr lang="en-IN" sz="5100" dirty="0" smtClean="0"/>
              <a:t>Consider left edge of the window</a:t>
            </a:r>
          </a:p>
          <a:p>
            <a:pPr marL="514350" indent="-514350" algn="just">
              <a:lnSpc>
                <a:spcPct val="160000"/>
              </a:lnSpc>
              <a:buAutoNum type="arabicPeriod"/>
            </a:pPr>
            <a:r>
              <a:rPr lang="en-IN" sz="5100" dirty="0" smtClean="0"/>
              <a:t>Compare the vertices of each edge of polygon, individually with the clipping plane</a:t>
            </a:r>
          </a:p>
          <a:p>
            <a:pPr marL="514350" indent="-514350" algn="just">
              <a:lnSpc>
                <a:spcPct val="160000"/>
              </a:lnSpc>
              <a:buAutoNum type="arabicPeriod"/>
            </a:pPr>
            <a:r>
              <a:rPr lang="en-IN" sz="5100" dirty="0" smtClean="0"/>
              <a:t>Save the resulting intersections and vertices in the </a:t>
            </a:r>
            <a:r>
              <a:rPr lang="en-IN" sz="5100" dirty="0"/>
              <a:t>new list of vertices according to four possible relationships </a:t>
            </a:r>
            <a:endParaRPr lang="en-IN" sz="5100" dirty="0" smtClean="0"/>
          </a:p>
          <a:p>
            <a:pPr marL="514350" indent="-514350" algn="just">
              <a:buAutoNum type="arabicPeriod"/>
            </a:pPr>
            <a:endParaRPr lang="en-IN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C1AE6-44FC-4779-A501-F505B7700EDA}" type="datetime1">
              <a:rPr lang="en-US" smtClean="0"/>
              <a:t>11/8/2020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 Dudhmale M.N.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E2DFF-3EF2-4C91-BF5F-C16F1E6AE527}" type="slidenum">
              <a:rPr lang="en-US" smtClean="0"/>
              <a:pPr/>
              <a:t>46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blipFill>
            <a:blip r:embed="rId2"/>
            <a:tile tx="0" ty="0" sx="100000" sy="100000" flip="none" algn="tl"/>
          </a:blipFill>
          <a:ln w="12700">
            <a:solidFill>
              <a:schemeClr val="tx1"/>
            </a:solidFill>
          </a:ln>
        </p:spPr>
        <p:txBody>
          <a:bodyPr/>
          <a:lstStyle/>
          <a:p>
            <a:r>
              <a:rPr lang="en-IN" b="1" dirty="0" smtClean="0"/>
              <a:t>Sutherland </a:t>
            </a:r>
            <a:r>
              <a:rPr lang="en-IN" b="1" dirty="0" err="1" smtClean="0"/>
              <a:t>Hodgeman</a:t>
            </a:r>
            <a:r>
              <a:rPr lang="en-IN" b="1" dirty="0" smtClean="0"/>
              <a:t> Algorithm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  <a:buNone/>
            </a:pPr>
            <a:r>
              <a:rPr lang="en-US" dirty="0" smtClean="0"/>
              <a:t>5. </a:t>
            </a:r>
            <a:r>
              <a:rPr lang="en-IN" sz="2800" dirty="0" smtClean="0"/>
              <a:t>between </a:t>
            </a:r>
            <a:r>
              <a:rPr lang="en-IN" sz="2800" dirty="0"/>
              <a:t>edge and clipping window boundary</a:t>
            </a:r>
            <a:endParaRPr lang="en-IN" sz="2800" dirty="0" smtClean="0"/>
          </a:p>
          <a:p>
            <a:pPr algn="just">
              <a:lnSpc>
                <a:spcPct val="150000"/>
              </a:lnSpc>
              <a:buNone/>
            </a:pPr>
            <a:r>
              <a:rPr lang="en-IN" sz="2800" dirty="0" smtClean="0"/>
              <a:t>6. Repeat the steps 4 and 5 for remaining edges of the clipping window. Each time the resultant list of vertices is successively passed to process the next edge of clipping window </a:t>
            </a:r>
          </a:p>
          <a:p>
            <a:pPr algn="just">
              <a:lnSpc>
                <a:spcPct val="150000"/>
              </a:lnSpc>
              <a:buNone/>
            </a:pPr>
            <a:r>
              <a:rPr lang="en-IN" sz="2800" dirty="0" smtClean="0"/>
              <a:t>7. Stop</a:t>
            </a: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DDC39-6AA4-4531-8B8B-25FBC7D5BBB8}" type="datetime1">
              <a:rPr lang="en-US" smtClean="0"/>
              <a:t>11/8/2020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 Dudhmale M.N.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E2DFF-3EF2-4C91-BF5F-C16F1E6AE527}" type="slidenum">
              <a:rPr lang="en-US" smtClean="0"/>
              <a:pPr/>
              <a:t>47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1759"/>
            <a:ext cx="8229600" cy="1143000"/>
          </a:xfrm>
          <a:blipFill>
            <a:blip r:embed="rId2"/>
            <a:tile tx="0" ty="0" sx="100000" sy="100000" flip="none" algn="tl"/>
          </a:blipFill>
          <a:ln w="12700">
            <a:solidFill>
              <a:schemeClr val="tx1"/>
            </a:solidFill>
          </a:ln>
        </p:spPr>
        <p:txBody>
          <a:bodyPr/>
          <a:lstStyle/>
          <a:p>
            <a:r>
              <a:rPr lang="en-IN" b="1" dirty="0" smtClean="0"/>
              <a:t>Example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4572008"/>
            <a:ext cx="8186766" cy="1785950"/>
          </a:xfrm>
        </p:spPr>
        <p:txBody>
          <a:bodyPr>
            <a:normAutofit fontScale="85000" lnSpcReduction="20000"/>
          </a:bodyPr>
          <a:lstStyle/>
          <a:p>
            <a:r>
              <a:rPr lang="en-IN" dirty="0" smtClean="0"/>
              <a:t>After left Clipping :	</a:t>
            </a:r>
            <a:r>
              <a:rPr lang="en-IN" b="1" dirty="0" smtClean="0">
                <a:solidFill>
                  <a:srgbClr val="C00000"/>
                </a:solidFill>
              </a:rPr>
              <a:t>V</a:t>
            </a:r>
            <a:r>
              <a:rPr lang="en-IN" b="1" baseline="-25000" dirty="0" smtClean="0">
                <a:solidFill>
                  <a:srgbClr val="C00000"/>
                </a:solidFill>
              </a:rPr>
              <a:t>1</a:t>
            </a:r>
            <a:r>
              <a:rPr lang="en-IN" b="1" dirty="0" smtClean="0">
                <a:solidFill>
                  <a:srgbClr val="C00000"/>
                </a:solidFill>
              </a:rPr>
              <a:t>, V</a:t>
            </a:r>
            <a:r>
              <a:rPr lang="en-IN" b="1" baseline="-25000" dirty="0" smtClean="0">
                <a:solidFill>
                  <a:srgbClr val="C00000"/>
                </a:solidFill>
              </a:rPr>
              <a:t>1</a:t>
            </a:r>
            <a:r>
              <a:rPr lang="en-IN" b="1" dirty="0" smtClean="0">
                <a:solidFill>
                  <a:srgbClr val="C00000"/>
                </a:solidFill>
              </a:rPr>
              <a:t>’, V</a:t>
            </a:r>
            <a:r>
              <a:rPr lang="en-IN" b="1" baseline="-25000" dirty="0" smtClean="0">
                <a:solidFill>
                  <a:srgbClr val="C00000"/>
                </a:solidFill>
              </a:rPr>
              <a:t>2</a:t>
            </a:r>
            <a:r>
              <a:rPr lang="en-IN" b="1" dirty="0" smtClean="0">
                <a:solidFill>
                  <a:srgbClr val="C00000"/>
                </a:solidFill>
              </a:rPr>
              <a:t>’, V</a:t>
            </a:r>
            <a:r>
              <a:rPr lang="en-IN" b="1" baseline="-25000" dirty="0" smtClean="0">
                <a:solidFill>
                  <a:srgbClr val="C00000"/>
                </a:solidFill>
              </a:rPr>
              <a:t>3</a:t>
            </a:r>
            <a:r>
              <a:rPr lang="en-IN" b="1" dirty="0" smtClean="0">
                <a:solidFill>
                  <a:srgbClr val="C00000"/>
                </a:solidFill>
              </a:rPr>
              <a:t>, V</a:t>
            </a:r>
            <a:r>
              <a:rPr lang="en-IN" b="1" baseline="-25000" dirty="0" smtClean="0">
                <a:solidFill>
                  <a:srgbClr val="C00000"/>
                </a:solidFill>
              </a:rPr>
              <a:t>4</a:t>
            </a:r>
            <a:r>
              <a:rPr lang="en-IN" b="1" dirty="0" smtClean="0">
                <a:solidFill>
                  <a:srgbClr val="C00000"/>
                </a:solidFill>
              </a:rPr>
              <a:t>, V</a:t>
            </a:r>
            <a:r>
              <a:rPr lang="en-IN" b="1" baseline="-25000" dirty="0" smtClean="0">
                <a:solidFill>
                  <a:srgbClr val="C00000"/>
                </a:solidFill>
              </a:rPr>
              <a:t>5</a:t>
            </a:r>
            <a:endParaRPr lang="en-IN" baseline="-25000" dirty="0" smtClean="0"/>
          </a:p>
          <a:p>
            <a:r>
              <a:rPr lang="en-IN" dirty="0" smtClean="0"/>
              <a:t>After  right Clipping :	</a:t>
            </a:r>
            <a:r>
              <a:rPr lang="en-IN" b="1" dirty="0" smtClean="0">
                <a:solidFill>
                  <a:srgbClr val="C00000"/>
                </a:solidFill>
              </a:rPr>
              <a:t>V</a:t>
            </a:r>
            <a:r>
              <a:rPr lang="en-IN" b="1" baseline="-25000" dirty="0" smtClean="0">
                <a:solidFill>
                  <a:srgbClr val="C00000"/>
                </a:solidFill>
              </a:rPr>
              <a:t>1</a:t>
            </a:r>
            <a:r>
              <a:rPr lang="en-IN" b="1" dirty="0" smtClean="0">
                <a:solidFill>
                  <a:srgbClr val="C00000"/>
                </a:solidFill>
              </a:rPr>
              <a:t>, V</a:t>
            </a:r>
            <a:r>
              <a:rPr lang="en-IN" b="1" baseline="-25000" dirty="0" smtClean="0">
                <a:solidFill>
                  <a:srgbClr val="C00000"/>
                </a:solidFill>
              </a:rPr>
              <a:t>1</a:t>
            </a:r>
            <a:r>
              <a:rPr lang="en-IN" b="1" dirty="0" smtClean="0">
                <a:solidFill>
                  <a:srgbClr val="C00000"/>
                </a:solidFill>
              </a:rPr>
              <a:t>’, V</a:t>
            </a:r>
            <a:r>
              <a:rPr lang="en-IN" b="1" baseline="-25000" dirty="0" smtClean="0">
                <a:solidFill>
                  <a:srgbClr val="C00000"/>
                </a:solidFill>
              </a:rPr>
              <a:t>2</a:t>
            </a:r>
            <a:r>
              <a:rPr lang="en-IN" b="1" dirty="0" smtClean="0">
                <a:solidFill>
                  <a:srgbClr val="C00000"/>
                </a:solidFill>
              </a:rPr>
              <a:t>’, V</a:t>
            </a:r>
            <a:r>
              <a:rPr lang="en-IN" b="1" baseline="-25000" dirty="0" smtClean="0">
                <a:solidFill>
                  <a:srgbClr val="C00000"/>
                </a:solidFill>
              </a:rPr>
              <a:t>3</a:t>
            </a:r>
            <a:r>
              <a:rPr lang="en-IN" b="1" dirty="0" smtClean="0">
                <a:solidFill>
                  <a:srgbClr val="C00000"/>
                </a:solidFill>
              </a:rPr>
              <a:t>, V</a:t>
            </a:r>
            <a:r>
              <a:rPr lang="en-IN" b="1" baseline="-25000" dirty="0" smtClean="0">
                <a:solidFill>
                  <a:srgbClr val="C00000"/>
                </a:solidFill>
              </a:rPr>
              <a:t>4</a:t>
            </a:r>
            <a:r>
              <a:rPr lang="en-IN" b="1" dirty="0" smtClean="0">
                <a:solidFill>
                  <a:srgbClr val="C00000"/>
                </a:solidFill>
              </a:rPr>
              <a:t>, V</a:t>
            </a:r>
            <a:r>
              <a:rPr lang="en-IN" b="1" baseline="-25000" dirty="0" smtClean="0">
                <a:solidFill>
                  <a:srgbClr val="C00000"/>
                </a:solidFill>
              </a:rPr>
              <a:t>5</a:t>
            </a:r>
          </a:p>
          <a:p>
            <a:r>
              <a:rPr lang="en-IN" dirty="0" smtClean="0"/>
              <a:t>After top Clipping :	</a:t>
            </a:r>
            <a:r>
              <a:rPr lang="en-IN" b="1" dirty="0" smtClean="0">
                <a:solidFill>
                  <a:srgbClr val="C00000"/>
                </a:solidFill>
              </a:rPr>
              <a:t>V</a:t>
            </a:r>
            <a:r>
              <a:rPr lang="en-IN" b="1" baseline="-25000" dirty="0" smtClean="0">
                <a:solidFill>
                  <a:srgbClr val="C00000"/>
                </a:solidFill>
              </a:rPr>
              <a:t>1</a:t>
            </a:r>
            <a:r>
              <a:rPr lang="en-IN" b="1" dirty="0" smtClean="0">
                <a:solidFill>
                  <a:srgbClr val="C00000"/>
                </a:solidFill>
              </a:rPr>
              <a:t>, V</a:t>
            </a:r>
            <a:r>
              <a:rPr lang="en-IN" b="1" baseline="-25000" dirty="0" smtClean="0">
                <a:solidFill>
                  <a:srgbClr val="C00000"/>
                </a:solidFill>
              </a:rPr>
              <a:t>1</a:t>
            </a:r>
            <a:r>
              <a:rPr lang="en-IN" b="1" dirty="0" smtClean="0">
                <a:solidFill>
                  <a:srgbClr val="C00000"/>
                </a:solidFill>
              </a:rPr>
              <a:t>’, V</a:t>
            </a:r>
            <a:r>
              <a:rPr lang="en-IN" b="1" baseline="-25000" dirty="0" smtClean="0">
                <a:solidFill>
                  <a:srgbClr val="C00000"/>
                </a:solidFill>
              </a:rPr>
              <a:t>2</a:t>
            </a:r>
            <a:r>
              <a:rPr lang="en-IN" b="1" dirty="0" smtClean="0">
                <a:solidFill>
                  <a:srgbClr val="C00000"/>
                </a:solidFill>
              </a:rPr>
              <a:t>’, V</a:t>
            </a:r>
            <a:r>
              <a:rPr lang="en-IN" b="1" baseline="-25000" dirty="0" smtClean="0">
                <a:solidFill>
                  <a:srgbClr val="C00000"/>
                </a:solidFill>
              </a:rPr>
              <a:t>3</a:t>
            </a:r>
            <a:r>
              <a:rPr lang="en-IN" b="1" dirty="0" smtClean="0">
                <a:solidFill>
                  <a:srgbClr val="C00000"/>
                </a:solidFill>
              </a:rPr>
              <a:t>, V</a:t>
            </a:r>
            <a:r>
              <a:rPr lang="en-IN" b="1" baseline="-25000" dirty="0" smtClean="0">
                <a:solidFill>
                  <a:srgbClr val="C00000"/>
                </a:solidFill>
              </a:rPr>
              <a:t>3</a:t>
            </a:r>
            <a:r>
              <a:rPr lang="en-IN" b="1" dirty="0" smtClean="0">
                <a:solidFill>
                  <a:srgbClr val="C00000"/>
                </a:solidFill>
              </a:rPr>
              <a:t>’ V’</a:t>
            </a:r>
            <a:r>
              <a:rPr lang="en-IN" b="1" baseline="-25000" dirty="0" smtClean="0">
                <a:solidFill>
                  <a:srgbClr val="C00000"/>
                </a:solidFill>
              </a:rPr>
              <a:t>4</a:t>
            </a:r>
            <a:r>
              <a:rPr lang="en-IN" b="1" dirty="0" smtClean="0">
                <a:solidFill>
                  <a:srgbClr val="C00000"/>
                </a:solidFill>
              </a:rPr>
              <a:t>, V</a:t>
            </a:r>
            <a:r>
              <a:rPr lang="en-IN" b="1" baseline="-25000" dirty="0" smtClean="0">
                <a:solidFill>
                  <a:srgbClr val="C00000"/>
                </a:solidFill>
              </a:rPr>
              <a:t>5</a:t>
            </a:r>
          </a:p>
          <a:p>
            <a:r>
              <a:rPr lang="en-IN" dirty="0" smtClean="0"/>
              <a:t>After bottom Clipping :	</a:t>
            </a:r>
            <a:r>
              <a:rPr lang="en-IN" b="1" dirty="0" smtClean="0">
                <a:solidFill>
                  <a:srgbClr val="C00000"/>
                </a:solidFill>
              </a:rPr>
              <a:t>V</a:t>
            </a:r>
            <a:r>
              <a:rPr lang="en-IN" b="1" baseline="-25000" dirty="0" smtClean="0">
                <a:solidFill>
                  <a:srgbClr val="C00000"/>
                </a:solidFill>
              </a:rPr>
              <a:t>2</a:t>
            </a:r>
            <a:r>
              <a:rPr lang="en-IN" b="1" dirty="0" smtClean="0">
                <a:solidFill>
                  <a:srgbClr val="C00000"/>
                </a:solidFill>
              </a:rPr>
              <a:t>’’, V</a:t>
            </a:r>
            <a:r>
              <a:rPr lang="en-IN" b="1" baseline="-25000" dirty="0" smtClean="0">
                <a:solidFill>
                  <a:srgbClr val="C00000"/>
                </a:solidFill>
              </a:rPr>
              <a:t>2</a:t>
            </a:r>
            <a:r>
              <a:rPr lang="en-IN" b="1" dirty="0" smtClean="0">
                <a:solidFill>
                  <a:srgbClr val="C00000"/>
                </a:solidFill>
              </a:rPr>
              <a:t>’, V</a:t>
            </a:r>
            <a:r>
              <a:rPr lang="en-IN" b="1" baseline="-25000" dirty="0" smtClean="0">
                <a:solidFill>
                  <a:srgbClr val="C00000"/>
                </a:solidFill>
              </a:rPr>
              <a:t>3</a:t>
            </a:r>
            <a:r>
              <a:rPr lang="en-IN" b="1" dirty="0" smtClean="0">
                <a:solidFill>
                  <a:srgbClr val="C00000"/>
                </a:solidFill>
              </a:rPr>
              <a:t>, V’</a:t>
            </a:r>
            <a:r>
              <a:rPr lang="en-IN" b="1" baseline="-25000" dirty="0" smtClean="0">
                <a:solidFill>
                  <a:srgbClr val="C00000"/>
                </a:solidFill>
              </a:rPr>
              <a:t>3</a:t>
            </a:r>
            <a:r>
              <a:rPr lang="en-IN" b="1" dirty="0" smtClean="0">
                <a:solidFill>
                  <a:srgbClr val="C00000"/>
                </a:solidFill>
              </a:rPr>
              <a:t>, V’</a:t>
            </a:r>
            <a:r>
              <a:rPr lang="en-IN" b="1" baseline="-25000" dirty="0" smtClean="0">
                <a:solidFill>
                  <a:srgbClr val="C00000"/>
                </a:solidFill>
              </a:rPr>
              <a:t>4</a:t>
            </a:r>
            <a:r>
              <a:rPr lang="en-IN" b="1" dirty="0" smtClean="0">
                <a:solidFill>
                  <a:srgbClr val="C00000"/>
                </a:solidFill>
              </a:rPr>
              <a:t>, V</a:t>
            </a:r>
            <a:r>
              <a:rPr lang="en-IN" b="1" baseline="-25000" dirty="0" smtClean="0">
                <a:solidFill>
                  <a:srgbClr val="C00000"/>
                </a:solidFill>
              </a:rPr>
              <a:t>5</a:t>
            </a:r>
            <a:r>
              <a:rPr lang="en-IN" b="1" dirty="0" smtClean="0">
                <a:solidFill>
                  <a:srgbClr val="C00000"/>
                </a:solidFill>
              </a:rPr>
              <a:t>, V’</a:t>
            </a:r>
            <a:r>
              <a:rPr lang="en-IN" b="1" baseline="-25000" dirty="0" smtClean="0">
                <a:solidFill>
                  <a:srgbClr val="C00000"/>
                </a:solidFill>
              </a:rPr>
              <a:t>5</a:t>
            </a:r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6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571472" y="1489794"/>
            <a:ext cx="3784504" cy="2853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accent6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4857752" y="1432660"/>
            <a:ext cx="3652840" cy="28821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FA8DA-596E-4AF7-AF0D-C41A54C87802}" type="datetime1">
              <a:rPr lang="en-US" smtClean="0"/>
              <a:t>11/8/2020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 Dudhmale M.N.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E2DFF-3EF2-4C91-BF5F-C16F1E6AE527}" type="slidenum">
              <a:rPr lang="en-US" smtClean="0"/>
              <a:pPr/>
              <a:t>48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1759"/>
            <a:ext cx="8229600" cy="1143000"/>
          </a:xfrm>
          <a:blipFill>
            <a:blip r:embed="rId2"/>
            <a:tile tx="0" ty="0" sx="100000" sy="100000" flip="none" algn="tl"/>
          </a:blipFill>
          <a:ln w="12700">
            <a:solidFill>
              <a:schemeClr val="tx1"/>
            </a:solidFill>
          </a:ln>
        </p:spPr>
        <p:txBody>
          <a:bodyPr/>
          <a:lstStyle/>
          <a:p>
            <a:r>
              <a:rPr lang="en-IN" b="1" dirty="0" smtClean="0"/>
              <a:t>Text Clipping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42950" indent="-742950">
              <a:buAutoNum type="arabicPeriod"/>
            </a:pPr>
            <a:r>
              <a:rPr lang="en-US" b="1" dirty="0" smtClean="0">
                <a:solidFill>
                  <a:srgbClr val="FF0000"/>
                </a:solidFill>
              </a:rPr>
              <a:t>All or none string clipping</a:t>
            </a:r>
          </a:p>
          <a:p>
            <a:pPr marL="742950" indent="-742950" algn="just"/>
            <a:r>
              <a:rPr lang="en-IN" sz="2800" dirty="0" smtClean="0"/>
              <a:t>Boundary position of rectangular area around text is compared with window.</a:t>
            </a:r>
          </a:p>
          <a:p>
            <a:pPr marL="742950" indent="-742950" algn="just"/>
            <a:r>
              <a:rPr lang="en-IN" sz="2800" dirty="0" smtClean="0"/>
              <a:t>String is rejected if these two boundaries overlapped</a:t>
            </a:r>
            <a:endParaRPr lang="en-US" sz="2800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3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1400175" y="3965575"/>
            <a:ext cx="6916241" cy="2390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C407C-802F-4951-83EA-014AACA55E8A}" type="datetime1">
              <a:rPr lang="en-US" smtClean="0"/>
              <a:t>11/8/2020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 Dudhmale M.N.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E2DFF-3EF2-4C91-BF5F-C16F1E6AE527}" type="slidenum">
              <a:rPr lang="en-US" smtClean="0"/>
              <a:pPr/>
              <a:t>49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1759"/>
            <a:ext cx="8229600" cy="1143000"/>
          </a:xfrm>
          <a:blipFill>
            <a:blip r:embed="rId2"/>
            <a:tile tx="0" ty="0" sx="100000" sy="100000" flip="none" algn="tl"/>
          </a:blip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4800" b="1" dirty="0" err="1" smtClean="0"/>
              <a:t>Cont</a:t>
            </a:r>
            <a:r>
              <a:rPr lang="en-US" sz="4800" b="1" dirty="0" smtClean="0"/>
              <a:t>…</a:t>
            </a:r>
            <a:r>
              <a:rPr lang="en-US" sz="4800" dirty="0" smtClean="0"/>
              <a:t>.</a:t>
            </a:r>
            <a:endParaRPr lang="en-IN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</a:pPr>
            <a:r>
              <a:rPr lang="en-US" sz="2800" b="1" dirty="0"/>
              <a:t>Viewport</a:t>
            </a:r>
            <a:r>
              <a:rPr lang="en-US" sz="2800" dirty="0"/>
              <a:t> - The rectangle on the raster graphics screen (or interface window for “window” displays) defining where the image will appear.  (Default is usually entire screen or interface window.)</a:t>
            </a:r>
          </a:p>
          <a:p>
            <a:pPr algn="just">
              <a:lnSpc>
                <a:spcPct val="150000"/>
              </a:lnSpc>
            </a:pPr>
            <a:r>
              <a:rPr lang="en-US" sz="2800" b="1" dirty="0"/>
              <a:t>Viewing Transformation</a:t>
            </a:r>
            <a:r>
              <a:rPr lang="en-US" sz="2800" dirty="0"/>
              <a:t> - The process of going from a window in world</a:t>
            </a:r>
            <a:r>
              <a:rPr lang="mr-IN" sz="2800" dirty="0"/>
              <a:t> </a:t>
            </a:r>
            <a:r>
              <a:rPr lang="en-US" sz="2800" dirty="0"/>
              <a:t>coordinates to a viewport in screen coordinates</a:t>
            </a:r>
            <a:r>
              <a:rPr lang="en-US" dirty="0"/>
              <a:t>.</a:t>
            </a:r>
            <a:endParaRPr lang="en-US" sz="4400" dirty="0"/>
          </a:p>
          <a:p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0241F-1C22-4B33-BFC8-D88F1950F0F1}" type="datetime1">
              <a:rPr lang="en-US" smtClean="0"/>
              <a:t>11/8/2020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 Dudhmale M.N.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E2DFF-3EF2-4C91-BF5F-C16F1E6AE52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752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1143000"/>
          </a:xfrm>
          <a:blipFill>
            <a:blip r:embed="rId2"/>
            <a:tile tx="0" ty="0" sx="100000" sy="100000" flip="none" algn="tl"/>
          </a:blipFill>
        </p:spPr>
        <p:txBody>
          <a:bodyPr/>
          <a:lstStyle/>
          <a:p>
            <a:r>
              <a:rPr lang="en-IN" b="1" dirty="0" smtClean="0"/>
              <a:t>2. All or None Character Clipping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1556084"/>
            <a:ext cx="8572560" cy="4800266"/>
          </a:xfrm>
        </p:spPr>
        <p:txBody>
          <a:bodyPr>
            <a:normAutofit/>
          </a:bodyPr>
          <a:lstStyle/>
          <a:p>
            <a:pPr algn="just"/>
            <a:r>
              <a:rPr lang="en-US" sz="2800" dirty="0" smtClean="0"/>
              <a:t>This clipping method is based on characters rather than entire string. </a:t>
            </a:r>
          </a:p>
          <a:p>
            <a:pPr algn="just"/>
            <a:r>
              <a:rPr lang="en-US" sz="2800" dirty="0" smtClean="0"/>
              <a:t>If the string is entirely inside the clipping window, then we keep it. If it is partially outside the window, then −</a:t>
            </a:r>
          </a:p>
          <a:p>
            <a:pPr lvl="1" algn="just"/>
            <a:r>
              <a:rPr lang="en-US" dirty="0" smtClean="0"/>
              <a:t>You reject only the portion of the string being outside</a:t>
            </a:r>
          </a:p>
          <a:p>
            <a:pPr lvl="1" algn="just"/>
            <a:r>
              <a:rPr lang="en-US" dirty="0" smtClean="0"/>
              <a:t>If the character is on the boundary of the clipping window, then we discard that entire character and keep the rest string.</a:t>
            </a:r>
          </a:p>
          <a:p>
            <a:pPr algn="just"/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1C238-C448-4236-A9E8-B552158E2B32}" type="datetime1">
              <a:rPr lang="en-US" smtClean="0"/>
              <a:t>11/8/2020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 Dudhmale M.N.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E2DFF-3EF2-4C91-BF5F-C16F1E6AE527}" type="slidenum">
              <a:rPr lang="en-US" smtClean="0"/>
              <a:pPr/>
              <a:t>50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blipFill>
            <a:blip r:embed="rId2"/>
            <a:tile tx="0" ty="0" sx="100000" sy="100000" flip="none" algn="tl"/>
          </a:blipFill>
          <a:ln w="12700">
            <a:solidFill>
              <a:schemeClr val="tx1"/>
            </a:solidFill>
          </a:ln>
        </p:spPr>
        <p:txBody>
          <a:bodyPr/>
          <a:lstStyle/>
          <a:p>
            <a:r>
              <a:rPr lang="en-IN" b="1" dirty="0" smtClean="0"/>
              <a:t>2. All or None Character Clipping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3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857224" y="2708920"/>
            <a:ext cx="7134225" cy="31489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1EB38-A63C-4D22-9FAC-DCFE91592488}" type="datetime1">
              <a:rPr lang="en-US" smtClean="0"/>
              <a:t>11/8/2020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 Dudhmale M.N.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E2DFF-3EF2-4C91-BF5F-C16F1E6AE527}" type="slidenum">
              <a:rPr lang="en-US" smtClean="0"/>
              <a:pPr/>
              <a:t>51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blipFill>
            <a:blip r:embed="rId2"/>
            <a:tile tx="0" ty="0" sx="100000" sy="100000" flip="none" algn="tl"/>
          </a:blipFill>
          <a:ln w="12700">
            <a:solidFill>
              <a:schemeClr val="tx1"/>
            </a:solidFill>
          </a:ln>
        </p:spPr>
        <p:txBody>
          <a:bodyPr/>
          <a:lstStyle/>
          <a:p>
            <a:r>
              <a:rPr lang="en-IN" b="1" dirty="0" smtClean="0"/>
              <a:t>3. Text Clipping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800" dirty="0" smtClean="0"/>
              <a:t>This clipping method is based on characters rather than the entire string. </a:t>
            </a:r>
          </a:p>
          <a:p>
            <a:pPr algn="just">
              <a:lnSpc>
                <a:spcPct val="150000"/>
              </a:lnSpc>
            </a:pPr>
            <a:r>
              <a:rPr lang="en-US" sz="2800" dirty="0" smtClean="0"/>
              <a:t>If the string is entirely inside the clipping window, then we keep it. If it is partially outside the window, then</a:t>
            </a:r>
          </a:p>
          <a:p>
            <a:pPr lvl="1" algn="just">
              <a:lnSpc>
                <a:spcPct val="150000"/>
              </a:lnSpc>
            </a:pPr>
            <a:r>
              <a:rPr lang="en-US" dirty="0" smtClean="0"/>
              <a:t>You reject only the portion of string being outside.</a:t>
            </a:r>
          </a:p>
          <a:p>
            <a:pPr algn="just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4763E-652D-4524-9385-0459FE2E96AD}" type="datetime1">
              <a:rPr lang="en-US" smtClean="0"/>
              <a:t>11/8/2020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 Dudhmale M.N.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E2DFF-3EF2-4C91-BF5F-C16F1E6AE527}" type="slidenum">
              <a:rPr lang="en-US" smtClean="0"/>
              <a:pPr/>
              <a:t>52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1759"/>
            <a:ext cx="8229600" cy="1143000"/>
          </a:xfrm>
          <a:blipFill>
            <a:blip r:embed="rId2"/>
            <a:tile tx="0" ty="0" sx="100000" sy="100000" flip="none" algn="tl"/>
          </a:blipFill>
          <a:ln w="12700">
            <a:solidFill>
              <a:schemeClr val="tx1"/>
            </a:solidFill>
          </a:ln>
        </p:spPr>
        <p:txBody>
          <a:bodyPr/>
          <a:lstStyle/>
          <a:p>
            <a:r>
              <a:rPr lang="en-IN" b="1" dirty="0" smtClean="0"/>
              <a:t>3. Text Clipping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087590"/>
          </a:xfrm>
        </p:spPr>
        <p:txBody>
          <a:bodyPr/>
          <a:lstStyle/>
          <a:p>
            <a:pPr lvl="1" algn="just">
              <a:lnSpc>
                <a:spcPct val="150000"/>
              </a:lnSpc>
            </a:pPr>
            <a:r>
              <a:rPr lang="en-US" dirty="0"/>
              <a:t>If the character is on the boundary of the clipping window, then we discard only that portion of character that is outside of the clipping window.</a:t>
            </a:r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3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457200" y="3212976"/>
            <a:ext cx="7725130" cy="2767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E3C67-AAED-4B44-AAC2-DC50742A9442}" type="datetime1">
              <a:rPr lang="en-US" smtClean="0"/>
              <a:t>11/8/2020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 Dudhmale M.N.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E2DFF-3EF2-4C91-BF5F-C16F1E6AE527}" type="slidenum">
              <a:rPr lang="en-US" smtClean="0"/>
              <a:pPr/>
              <a:t>53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1759"/>
            <a:ext cx="8229600" cy="1143000"/>
          </a:xfrm>
          <a:blipFill>
            <a:blip r:embed="rId2"/>
            <a:tile tx="0" ty="0" sx="100000" sy="100000" flip="none" algn="tl"/>
          </a:blipFill>
          <a:ln w="28575">
            <a:solidFill>
              <a:schemeClr val="tx2">
                <a:lumMod val="50000"/>
              </a:schemeClr>
            </a:solidFill>
          </a:ln>
        </p:spPr>
        <p:txBody>
          <a:bodyPr/>
          <a:lstStyle/>
          <a:p>
            <a:r>
              <a:rPr lang="en-US" b="1" dirty="0" smtClean="0"/>
              <a:t>Question Bank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 smtClean="0"/>
              <a:t>Solve the following question  (2 Marks)</a:t>
            </a:r>
            <a:endParaRPr lang="en-IN" sz="2800" b="1" dirty="0"/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2400" dirty="0" smtClean="0"/>
              <a:t>Define window &amp; viewport …………………………….(R)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2400" dirty="0" smtClean="0"/>
              <a:t>What is clipping &amp; windowing ……………………….(R)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2400" dirty="0" smtClean="0"/>
              <a:t>List the different type of text clipping…………..(R)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2400" dirty="0" smtClean="0"/>
              <a:t>List the line clipping algorithm……………………..(R)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2400" dirty="0" smtClean="0"/>
              <a:t>Can line clipping algorithm be used for polygon clipping ? Justify? ……………………………………………………(A)</a:t>
            </a:r>
            <a:endParaRPr lang="en-IN" sz="24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0241F-1C22-4B33-BFC8-D88F1950F0F1}" type="datetime1">
              <a:rPr lang="en-US" smtClean="0"/>
              <a:t>11/8/2020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 Dudhmale M.N.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E2DFF-3EF2-4C91-BF5F-C16F1E6AE527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953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159598"/>
          </a:xfrm>
        </p:spPr>
        <p:txBody>
          <a:bodyPr>
            <a:normAutofit lnSpcReduction="10000"/>
          </a:bodyPr>
          <a:lstStyle/>
          <a:p>
            <a:r>
              <a:rPr lang="en-US" sz="2800" b="1" dirty="0"/>
              <a:t>Solve the following question  </a:t>
            </a:r>
            <a:r>
              <a:rPr lang="en-US" sz="2800" b="1" dirty="0" smtClean="0"/>
              <a:t>(4 </a:t>
            </a:r>
            <a:r>
              <a:rPr lang="en-US" sz="2800" b="1" dirty="0"/>
              <a:t>Marks</a:t>
            </a:r>
            <a:r>
              <a:rPr lang="en-US" sz="2800" b="1" dirty="0" smtClean="0"/>
              <a:t>)</a:t>
            </a:r>
            <a:endParaRPr lang="en-IN" sz="2800" b="1" dirty="0"/>
          </a:p>
          <a:p>
            <a:pPr marL="457200" indent="-457200" algn="just">
              <a:lnSpc>
                <a:spcPct val="150000"/>
              </a:lnSpc>
              <a:buAutoNum type="arabicPeriod"/>
            </a:pPr>
            <a:r>
              <a:rPr lang="en-US" sz="2400" dirty="0" smtClean="0"/>
              <a:t>Explain the </a:t>
            </a:r>
            <a:r>
              <a:rPr lang="en-US" sz="2400" dirty="0"/>
              <a:t>C</a:t>
            </a:r>
            <a:r>
              <a:rPr lang="en-US" sz="2400" dirty="0" smtClean="0"/>
              <a:t>ohen Sutherland line clipping algorithm…..(U)</a:t>
            </a:r>
          </a:p>
          <a:p>
            <a:pPr marL="457200" indent="-457200" algn="just">
              <a:lnSpc>
                <a:spcPct val="150000"/>
              </a:lnSpc>
              <a:buAutoNum type="arabicPeriod"/>
            </a:pPr>
            <a:r>
              <a:rPr lang="en-US" sz="2400" dirty="0" smtClean="0"/>
              <a:t>Use the </a:t>
            </a:r>
            <a:r>
              <a:rPr lang="en-US" sz="2400" dirty="0"/>
              <a:t>C</a:t>
            </a:r>
            <a:r>
              <a:rPr lang="en-US" sz="2400" dirty="0" smtClean="0"/>
              <a:t>ohen- Sutherland outcode algorithm to clip two lines P1(40,15)- P2( 75,45) &amp; P3 (70,20)-P4( 100,10) against a window A( 50,10) ,B( 80,10), C(80,40), D( 50,40) ……….(A)</a:t>
            </a:r>
          </a:p>
          <a:p>
            <a:pPr marL="457200" indent="-457200" algn="just">
              <a:lnSpc>
                <a:spcPct val="150000"/>
              </a:lnSpc>
              <a:buAutoNum type="arabicPeriod"/>
            </a:pPr>
            <a:r>
              <a:rPr lang="en-US" sz="2400" dirty="0" smtClean="0"/>
              <a:t>Describe Sutherland </a:t>
            </a:r>
            <a:r>
              <a:rPr lang="en-US" sz="2400" dirty="0" err="1" smtClean="0"/>
              <a:t>Hodgman</a:t>
            </a:r>
            <a:r>
              <a:rPr lang="en-US" sz="2400" dirty="0" smtClean="0"/>
              <a:t> polygon clipping algorithm…. (U)</a:t>
            </a:r>
          </a:p>
          <a:p>
            <a:pPr marL="457200" indent="-457200" algn="just">
              <a:lnSpc>
                <a:spcPct val="150000"/>
              </a:lnSpc>
              <a:buAutoNum type="arabicPeriod"/>
            </a:pPr>
            <a:r>
              <a:rPr lang="en-US" sz="2400" dirty="0" smtClean="0"/>
              <a:t>Explain the mid-point subdivision method of line clipping………………………………(U)</a:t>
            </a:r>
            <a:endParaRPr lang="en-IN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0241F-1C22-4B33-BFC8-D88F1950F0F1}" type="datetime1">
              <a:rPr lang="en-US" smtClean="0"/>
              <a:t>11/8/2020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 Dudhmale M.N.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E2DFF-3EF2-4C91-BF5F-C16F1E6AE527}" type="slidenum">
              <a:rPr lang="en-US" smtClean="0"/>
              <a:pPr/>
              <a:t>55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61759"/>
            <a:ext cx="8229600" cy="934993"/>
          </a:xfrm>
          <a:blipFill>
            <a:blip r:embed="rId2"/>
            <a:tile tx="0" ty="0" sx="100000" sy="100000" flip="none" algn="tl"/>
          </a:blipFill>
          <a:ln w="28575">
            <a:solidFill>
              <a:schemeClr val="tx2">
                <a:lumMod val="50000"/>
              </a:schemeClr>
            </a:solidFill>
          </a:ln>
        </p:spPr>
        <p:txBody>
          <a:bodyPr/>
          <a:lstStyle/>
          <a:p>
            <a:r>
              <a:rPr lang="en-US" b="1" dirty="0" smtClean="0"/>
              <a:t>Question Bank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061980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756150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400" dirty="0" smtClean="0"/>
              <a:t>5. What is need of normalized device coordinate ……..(A)</a:t>
            </a:r>
            <a:endParaRPr lang="en-IN" sz="2400" dirty="0"/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400" dirty="0" smtClean="0"/>
              <a:t>6 . Write a short note on Viewing transformation……..(U)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400" dirty="0" smtClean="0"/>
              <a:t>7. Write procedure for calculating an intersection point of line segment with rectangular boundaries ……………………(U)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400" dirty="0" smtClean="0"/>
              <a:t>8. Explain Cyrus Beck algorithm to determine whether a point on line , is inside ,on or outside a window……….(U)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400" dirty="0" smtClean="0"/>
              <a:t>9. Use outcode based on line clipping to clip a line starting from (-13,5) &amp; end at (17,11)against window having its lower left corner at (-8,-4) &amp; upper right corner at(12,8)………..(A)</a:t>
            </a:r>
            <a:endParaRPr lang="en-IN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0241F-1C22-4B33-BFC8-D88F1950F0F1}" type="datetime1">
              <a:rPr lang="en-US" smtClean="0"/>
              <a:t>11/8/2020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 Dudhmale M.N.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E2DFF-3EF2-4C91-BF5F-C16F1E6AE527}" type="slidenum">
              <a:rPr lang="en-US" smtClean="0"/>
              <a:pPr/>
              <a:t>56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blipFill>
            <a:blip r:embed="rId2"/>
            <a:tile tx="0" ty="0" sx="100000" sy="100000" flip="none" algn="tl"/>
          </a:blipFill>
          <a:ln w="28575">
            <a:solidFill>
              <a:schemeClr val="tx2">
                <a:lumMod val="50000"/>
              </a:schemeClr>
            </a:solidFill>
          </a:ln>
        </p:spPr>
        <p:txBody>
          <a:bodyPr/>
          <a:lstStyle/>
          <a:p>
            <a:r>
              <a:rPr lang="en-US" b="1" dirty="0" smtClean="0"/>
              <a:t>Question Bank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073273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>
          <a:xfrm>
            <a:off x="825500" y="431800"/>
            <a:ext cx="7490916" cy="728405"/>
          </a:xfrm>
          <a:blipFill>
            <a:blip r:embed="rId2"/>
            <a:tile tx="0" ty="0" sx="100000" sy="100000" flip="none" algn="tl"/>
          </a:blipFill>
          <a:ln>
            <a:solidFill>
              <a:schemeClr val="tx1"/>
            </a:solidFill>
          </a:ln>
        </p:spPr>
        <p:txBody>
          <a:bodyPr wrap="square" lIns="63500" tIns="25400" rIns="63500" bIns="25400" anchor="t">
            <a:spAutoFit/>
          </a:bodyPr>
          <a:lstStyle/>
          <a:p>
            <a:r>
              <a:rPr lang="en-US" b="1" dirty="0"/>
              <a:t>Viewing Transformation</a:t>
            </a:r>
          </a:p>
        </p:txBody>
      </p:sp>
      <p:sp>
        <p:nvSpPr>
          <p:cNvPr id="90115" name="Line 3"/>
          <p:cNvSpPr>
            <a:spLocks noChangeShapeType="1"/>
          </p:cNvSpPr>
          <p:nvPr/>
        </p:nvSpPr>
        <p:spPr bwMode="auto">
          <a:xfrm>
            <a:off x="1136650" y="1676400"/>
            <a:ext cx="0" cy="1816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0116" name="Line 4"/>
          <p:cNvSpPr>
            <a:spLocks noChangeShapeType="1"/>
          </p:cNvSpPr>
          <p:nvPr/>
        </p:nvSpPr>
        <p:spPr bwMode="auto">
          <a:xfrm>
            <a:off x="990600" y="3270250"/>
            <a:ext cx="1968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0117" name="Rectangle 5" descr="50%"/>
          <p:cNvSpPr>
            <a:spLocks noChangeArrowheads="1"/>
          </p:cNvSpPr>
          <p:nvPr/>
        </p:nvSpPr>
        <p:spPr bwMode="auto">
          <a:xfrm>
            <a:off x="1447800" y="2590800"/>
            <a:ext cx="749300" cy="673100"/>
          </a:xfrm>
          <a:prstGeom prst="rect">
            <a:avLst/>
          </a:prstGeom>
          <a:solidFill>
            <a:srgbClr val="CF3F68">
              <a:alpha val="92941"/>
            </a:srgb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 useBgFill="1">
        <p:nvSpPr>
          <p:cNvPr id="90118" name="Rectangle 6"/>
          <p:cNvSpPr>
            <a:spLocks noChangeArrowheads="1"/>
          </p:cNvSpPr>
          <p:nvPr/>
        </p:nvSpPr>
        <p:spPr bwMode="auto">
          <a:xfrm>
            <a:off x="1752600" y="2971800"/>
            <a:ext cx="139700" cy="292100"/>
          </a:xfrm>
          <a:prstGeom prst="rect">
            <a:avLst/>
          </a:prstGeom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0119" name="Freeform 7" descr="Horizontal brick"/>
          <p:cNvSpPr>
            <a:spLocks/>
          </p:cNvSpPr>
          <p:nvPr/>
        </p:nvSpPr>
        <p:spPr bwMode="auto">
          <a:xfrm>
            <a:off x="1441450" y="2203450"/>
            <a:ext cx="763588" cy="382588"/>
          </a:xfrm>
          <a:custGeom>
            <a:avLst/>
            <a:gdLst/>
            <a:ahLst/>
            <a:cxnLst>
              <a:cxn ang="0">
                <a:pos x="0" y="240"/>
              </a:cxn>
              <a:cxn ang="0">
                <a:pos x="240" y="0"/>
              </a:cxn>
              <a:cxn ang="0">
                <a:pos x="480" y="240"/>
              </a:cxn>
              <a:cxn ang="0">
                <a:pos x="0" y="240"/>
              </a:cxn>
            </a:cxnLst>
            <a:rect l="0" t="0" r="r" b="b"/>
            <a:pathLst>
              <a:path w="481" h="241">
                <a:moveTo>
                  <a:pt x="0" y="240"/>
                </a:moveTo>
                <a:lnTo>
                  <a:pt x="240" y="0"/>
                </a:lnTo>
                <a:lnTo>
                  <a:pt x="480" y="240"/>
                </a:lnTo>
                <a:lnTo>
                  <a:pt x="0" y="240"/>
                </a:lnTo>
              </a:path>
            </a:pathLst>
          </a:custGeom>
          <a:blipFill>
            <a:blip r:embed="rId3"/>
            <a:tile tx="0" ty="0" sx="100000" sy="100000" flip="none" algn="tl"/>
          </a:blipFill>
          <a:ln w="12700" cap="rnd" cmpd="sng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0120" name="Rectangle 8"/>
          <p:cNvSpPr>
            <a:spLocks noChangeArrowheads="1"/>
          </p:cNvSpPr>
          <p:nvPr/>
        </p:nvSpPr>
        <p:spPr bwMode="auto">
          <a:xfrm>
            <a:off x="1295400" y="1905000"/>
            <a:ext cx="1511300" cy="901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0121" name="Freeform 9" descr="Horizontal brick"/>
          <p:cNvSpPr>
            <a:spLocks/>
          </p:cNvSpPr>
          <p:nvPr/>
        </p:nvSpPr>
        <p:spPr bwMode="auto">
          <a:xfrm>
            <a:off x="3956050" y="2127250"/>
            <a:ext cx="763588" cy="382588"/>
          </a:xfrm>
          <a:custGeom>
            <a:avLst/>
            <a:gdLst/>
            <a:ahLst/>
            <a:cxnLst>
              <a:cxn ang="0">
                <a:pos x="0" y="240"/>
              </a:cxn>
              <a:cxn ang="0">
                <a:pos x="240" y="0"/>
              </a:cxn>
              <a:cxn ang="0">
                <a:pos x="480" y="240"/>
              </a:cxn>
              <a:cxn ang="0">
                <a:pos x="0" y="240"/>
              </a:cxn>
            </a:cxnLst>
            <a:rect l="0" t="0" r="r" b="b"/>
            <a:pathLst>
              <a:path w="481" h="241">
                <a:moveTo>
                  <a:pt x="0" y="240"/>
                </a:moveTo>
                <a:lnTo>
                  <a:pt x="240" y="0"/>
                </a:lnTo>
                <a:lnTo>
                  <a:pt x="480" y="240"/>
                </a:lnTo>
                <a:lnTo>
                  <a:pt x="0" y="240"/>
                </a:lnTo>
              </a:path>
            </a:pathLst>
          </a:custGeom>
          <a:blipFill>
            <a:blip r:embed="rId3"/>
            <a:tile tx="0" ty="0" sx="100000" sy="100000" flip="none" algn="tl"/>
          </a:blipFill>
          <a:ln w="12700" cap="rnd" cmpd="sng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0122" name="Rectangle 10" descr="50%"/>
          <p:cNvSpPr>
            <a:spLocks noChangeArrowheads="1"/>
          </p:cNvSpPr>
          <p:nvPr/>
        </p:nvSpPr>
        <p:spPr bwMode="auto">
          <a:xfrm>
            <a:off x="3962400" y="2514600"/>
            <a:ext cx="749300" cy="292100"/>
          </a:xfrm>
          <a:prstGeom prst="rect">
            <a:avLst/>
          </a:prstGeom>
          <a:solidFill>
            <a:srgbClr val="CF3F68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0123" name="Rectangle 11"/>
          <p:cNvSpPr>
            <a:spLocks noChangeArrowheads="1"/>
          </p:cNvSpPr>
          <p:nvPr/>
        </p:nvSpPr>
        <p:spPr bwMode="auto">
          <a:xfrm>
            <a:off x="3810000" y="1905000"/>
            <a:ext cx="1511300" cy="901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0124" name="Line 12"/>
          <p:cNvSpPr>
            <a:spLocks noChangeShapeType="1"/>
          </p:cNvSpPr>
          <p:nvPr/>
        </p:nvSpPr>
        <p:spPr bwMode="auto">
          <a:xfrm>
            <a:off x="3651250" y="1676400"/>
            <a:ext cx="0" cy="1816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0125" name="Line 13"/>
          <p:cNvSpPr>
            <a:spLocks noChangeShapeType="1"/>
          </p:cNvSpPr>
          <p:nvPr/>
        </p:nvSpPr>
        <p:spPr bwMode="auto">
          <a:xfrm>
            <a:off x="3429000" y="3270250"/>
            <a:ext cx="24257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0126" name="Line 14"/>
          <p:cNvSpPr>
            <a:spLocks noChangeShapeType="1"/>
          </p:cNvSpPr>
          <p:nvPr/>
        </p:nvSpPr>
        <p:spPr bwMode="auto">
          <a:xfrm>
            <a:off x="6546850" y="1752600"/>
            <a:ext cx="0" cy="1663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0127" name="Line 15"/>
          <p:cNvSpPr>
            <a:spLocks noChangeShapeType="1"/>
          </p:cNvSpPr>
          <p:nvPr/>
        </p:nvSpPr>
        <p:spPr bwMode="auto">
          <a:xfrm>
            <a:off x="6324600" y="3194050"/>
            <a:ext cx="22733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0128" name="Freeform 16" descr="Horizontal brick"/>
          <p:cNvSpPr>
            <a:spLocks/>
          </p:cNvSpPr>
          <p:nvPr/>
        </p:nvSpPr>
        <p:spPr bwMode="auto">
          <a:xfrm>
            <a:off x="6699250" y="2508250"/>
            <a:ext cx="763588" cy="382588"/>
          </a:xfrm>
          <a:custGeom>
            <a:avLst/>
            <a:gdLst/>
            <a:ahLst/>
            <a:cxnLst>
              <a:cxn ang="0">
                <a:pos x="0" y="240"/>
              </a:cxn>
              <a:cxn ang="0">
                <a:pos x="240" y="0"/>
              </a:cxn>
              <a:cxn ang="0">
                <a:pos x="480" y="240"/>
              </a:cxn>
              <a:cxn ang="0">
                <a:pos x="0" y="240"/>
              </a:cxn>
            </a:cxnLst>
            <a:rect l="0" t="0" r="r" b="b"/>
            <a:pathLst>
              <a:path w="481" h="241">
                <a:moveTo>
                  <a:pt x="0" y="240"/>
                </a:moveTo>
                <a:lnTo>
                  <a:pt x="240" y="0"/>
                </a:lnTo>
                <a:lnTo>
                  <a:pt x="480" y="240"/>
                </a:lnTo>
                <a:lnTo>
                  <a:pt x="0" y="240"/>
                </a:lnTo>
              </a:path>
            </a:pathLst>
          </a:custGeom>
          <a:blipFill>
            <a:blip r:embed="rId3"/>
            <a:tile tx="0" ty="0" sx="100000" sy="100000" flip="none" algn="tl"/>
          </a:blipFill>
          <a:ln w="12700" cap="rnd" cmpd="sng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0129" name="Rectangle 17" descr="50%"/>
          <p:cNvSpPr>
            <a:spLocks noChangeArrowheads="1"/>
          </p:cNvSpPr>
          <p:nvPr/>
        </p:nvSpPr>
        <p:spPr bwMode="auto">
          <a:xfrm>
            <a:off x="6705600" y="2895600"/>
            <a:ext cx="749300" cy="292100"/>
          </a:xfrm>
          <a:prstGeom prst="rect">
            <a:avLst/>
          </a:prstGeom>
          <a:solidFill>
            <a:srgbClr val="CF3F68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0130" name="Rectangle 18"/>
          <p:cNvSpPr>
            <a:spLocks noChangeArrowheads="1"/>
          </p:cNvSpPr>
          <p:nvPr/>
        </p:nvSpPr>
        <p:spPr bwMode="auto">
          <a:xfrm>
            <a:off x="6553200" y="2286000"/>
            <a:ext cx="1511300" cy="901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19"/>
          <p:cNvGrpSpPr>
            <a:grpSpLocks/>
          </p:cNvGrpSpPr>
          <p:nvPr/>
        </p:nvGrpSpPr>
        <p:grpSpPr bwMode="auto">
          <a:xfrm>
            <a:off x="1143001" y="4114799"/>
            <a:ext cx="2349500" cy="1663700"/>
            <a:chOff x="724" y="2452"/>
            <a:chExt cx="1480" cy="1048"/>
          </a:xfrm>
        </p:grpSpPr>
        <p:sp>
          <p:nvSpPr>
            <p:cNvPr id="90132" name="Freeform 20" descr="Horizontal brick"/>
            <p:cNvSpPr>
              <a:spLocks/>
            </p:cNvSpPr>
            <p:nvPr/>
          </p:nvSpPr>
          <p:spPr bwMode="auto">
            <a:xfrm>
              <a:off x="869" y="2712"/>
              <a:ext cx="745" cy="441"/>
            </a:xfrm>
            <a:custGeom>
              <a:avLst/>
              <a:gdLst/>
              <a:ahLst/>
              <a:cxnLst>
                <a:cxn ang="0">
                  <a:pos x="0" y="440"/>
                </a:cxn>
                <a:cxn ang="0">
                  <a:pos x="372" y="0"/>
                </a:cxn>
                <a:cxn ang="0">
                  <a:pos x="744" y="440"/>
                </a:cxn>
                <a:cxn ang="0">
                  <a:pos x="0" y="440"/>
                </a:cxn>
              </a:cxnLst>
              <a:rect l="0" t="0" r="r" b="b"/>
              <a:pathLst>
                <a:path w="745" h="441">
                  <a:moveTo>
                    <a:pt x="0" y="440"/>
                  </a:moveTo>
                  <a:lnTo>
                    <a:pt x="372" y="0"/>
                  </a:lnTo>
                  <a:lnTo>
                    <a:pt x="744" y="440"/>
                  </a:lnTo>
                  <a:lnTo>
                    <a:pt x="0" y="440"/>
                  </a:lnTo>
                </a:path>
              </a:pathLst>
            </a:custGeom>
            <a:pattFill prst="horzBrick">
              <a:fgClr>
                <a:schemeClr val="tx1"/>
              </a:fgClr>
              <a:bgClr>
                <a:schemeClr val="bg1"/>
              </a:bgClr>
            </a:pattFill>
            <a:ln w="12700" cap="rnd" cmpd="sng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0133" name="Rectangle 21" descr="50%"/>
            <p:cNvSpPr>
              <a:spLocks noChangeArrowheads="1"/>
            </p:cNvSpPr>
            <p:nvPr/>
          </p:nvSpPr>
          <p:spPr bwMode="auto">
            <a:xfrm>
              <a:off x="873" y="3156"/>
              <a:ext cx="736" cy="344"/>
            </a:xfrm>
            <a:prstGeom prst="rect">
              <a:avLst/>
            </a:prstGeom>
            <a:pattFill prst="pct50">
              <a:fgClr>
                <a:schemeClr val="tx1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134" name="Rectangle 22"/>
            <p:cNvSpPr>
              <a:spLocks noChangeArrowheads="1"/>
            </p:cNvSpPr>
            <p:nvPr/>
          </p:nvSpPr>
          <p:spPr bwMode="auto">
            <a:xfrm>
              <a:off x="724" y="2452"/>
              <a:ext cx="1480" cy="104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0135" name="Line 23"/>
          <p:cNvSpPr>
            <a:spLocks noChangeShapeType="1"/>
          </p:cNvSpPr>
          <p:nvPr/>
        </p:nvSpPr>
        <p:spPr bwMode="auto">
          <a:xfrm>
            <a:off x="1136650" y="3657600"/>
            <a:ext cx="0" cy="2349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0136" name="Line 24"/>
          <p:cNvSpPr>
            <a:spLocks noChangeShapeType="1"/>
          </p:cNvSpPr>
          <p:nvPr/>
        </p:nvSpPr>
        <p:spPr bwMode="auto">
          <a:xfrm>
            <a:off x="762000" y="5784850"/>
            <a:ext cx="30353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 useBgFill="1">
        <p:nvSpPr>
          <p:cNvPr id="90137" name="AutoShape 25"/>
          <p:cNvSpPr>
            <a:spLocks noChangeArrowheads="1"/>
          </p:cNvSpPr>
          <p:nvPr/>
        </p:nvSpPr>
        <p:spPr bwMode="auto">
          <a:xfrm>
            <a:off x="4572000" y="3733800"/>
            <a:ext cx="3568700" cy="2044700"/>
          </a:xfrm>
          <a:prstGeom prst="roundRect">
            <a:avLst>
              <a:gd name="adj" fmla="val 12495"/>
            </a:avLst>
          </a:prstGeom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" name="Group 26"/>
          <p:cNvGrpSpPr>
            <a:grpSpLocks/>
          </p:cNvGrpSpPr>
          <p:nvPr/>
        </p:nvGrpSpPr>
        <p:grpSpPr bwMode="auto">
          <a:xfrm>
            <a:off x="5181600" y="3962400"/>
            <a:ext cx="2349500" cy="1663700"/>
            <a:chOff x="3268" y="2356"/>
            <a:chExt cx="1480" cy="1048"/>
          </a:xfrm>
        </p:grpSpPr>
        <p:sp>
          <p:nvSpPr>
            <p:cNvPr id="90139" name="Freeform 27" descr="Horizontal brick"/>
            <p:cNvSpPr>
              <a:spLocks/>
            </p:cNvSpPr>
            <p:nvPr/>
          </p:nvSpPr>
          <p:spPr bwMode="auto">
            <a:xfrm>
              <a:off x="3413" y="2616"/>
              <a:ext cx="745" cy="441"/>
            </a:xfrm>
            <a:custGeom>
              <a:avLst/>
              <a:gdLst/>
              <a:ahLst/>
              <a:cxnLst>
                <a:cxn ang="0">
                  <a:pos x="0" y="440"/>
                </a:cxn>
                <a:cxn ang="0">
                  <a:pos x="372" y="0"/>
                </a:cxn>
                <a:cxn ang="0">
                  <a:pos x="744" y="440"/>
                </a:cxn>
                <a:cxn ang="0">
                  <a:pos x="0" y="440"/>
                </a:cxn>
              </a:cxnLst>
              <a:rect l="0" t="0" r="r" b="b"/>
              <a:pathLst>
                <a:path w="745" h="441">
                  <a:moveTo>
                    <a:pt x="0" y="440"/>
                  </a:moveTo>
                  <a:lnTo>
                    <a:pt x="372" y="0"/>
                  </a:lnTo>
                  <a:lnTo>
                    <a:pt x="744" y="440"/>
                  </a:lnTo>
                  <a:lnTo>
                    <a:pt x="0" y="440"/>
                  </a:lnTo>
                </a:path>
              </a:pathLst>
            </a:custGeom>
            <a:pattFill prst="horzBrick">
              <a:fgClr>
                <a:schemeClr val="tx1"/>
              </a:fgClr>
              <a:bgClr>
                <a:schemeClr val="bg1"/>
              </a:bgClr>
            </a:pattFill>
            <a:ln w="12700" cap="rnd" cmpd="sng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0140" name="Rectangle 28" descr="50%"/>
            <p:cNvSpPr>
              <a:spLocks noChangeArrowheads="1"/>
            </p:cNvSpPr>
            <p:nvPr/>
          </p:nvSpPr>
          <p:spPr bwMode="auto">
            <a:xfrm>
              <a:off x="3417" y="3060"/>
              <a:ext cx="736" cy="344"/>
            </a:xfrm>
            <a:prstGeom prst="rect">
              <a:avLst/>
            </a:prstGeom>
            <a:pattFill prst="pct50">
              <a:fgClr>
                <a:schemeClr val="tx1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141" name="Rectangle 29"/>
            <p:cNvSpPr>
              <a:spLocks noChangeArrowheads="1"/>
            </p:cNvSpPr>
            <p:nvPr/>
          </p:nvSpPr>
          <p:spPr bwMode="auto">
            <a:xfrm>
              <a:off x="3268" y="2356"/>
              <a:ext cx="1480" cy="104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0142" name="Rectangle 30"/>
          <p:cNvSpPr>
            <a:spLocks noChangeArrowheads="1"/>
          </p:cNvSpPr>
          <p:nvPr/>
        </p:nvSpPr>
        <p:spPr bwMode="auto">
          <a:xfrm>
            <a:off x="1219200" y="3352800"/>
            <a:ext cx="1660525" cy="514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400">
                <a:latin typeface="Arial" charset="0"/>
              </a:rPr>
              <a:t>Choose Window in</a:t>
            </a:r>
          </a:p>
          <a:p>
            <a:r>
              <a:rPr lang="en-US" sz="1400">
                <a:latin typeface="Arial" charset="0"/>
              </a:rPr>
              <a:t>World Coordinates</a:t>
            </a:r>
          </a:p>
        </p:txBody>
      </p:sp>
      <p:sp>
        <p:nvSpPr>
          <p:cNvPr id="90143" name="Rectangle 31"/>
          <p:cNvSpPr>
            <a:spLocks noChangeArrowheads="1"/>
          </p:cNvSpPr>
          <p:nvPr/>
        </p:nvSpPr>
        <p:spPr bwMode="auto">
          <a:xfrm>
            <a:off x="3713163" y="2790825"/>
            <a:ext cx="1235075" cy="650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400">
                <a:latin typeface="Arial" charset="0"/>
              </a:rPr>
              <a:t>Clip to size</a:t>
            </a:r>
          </a:p>
          <a:p>
            <a:r>
              <a:rPr lang="en-US" sz="1400">
                <a:latin typeface="Arial" charset="0"/>
              </a:rPr>
              <a:t>of Window</a:t>
            </a:r>
          </a:p>
        </p:txBody>
      </p:sp>
      <p:sp>
        <p:nvSpPr>
          <p:cNvPr id="90144" name="Rectangle 32"/>
          <p:cNvSpPr>
            <a:spLocks noChangeArrowheads="1"/>
          </p:cNvSpPr>
          <p:nvPr/>
        </p:nvSpPr>
        <p:spPr bwMode="auto">
          <a:xfrm>
            <a:off x="6586538" y="3165475"/>
            <a:ext cx="1279525" cy="650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400" dirty="0">
                <a:latin typeface="Arial" charset="0"/>
              </a:rPr>
              <a:t>Translate to</a:t>
            </a:r>
          </a:p>
          <a:p>
            <a:r>
              <a:rPr lang="en-US" sz="1400" dirty="0">
                <a:latin typeface="Arial" charset="0"/>
              </a:rPr>
              <a:t>origin</a:t>
            </a:r>
          </a:p>
        </p:txBody>
      </p:sp>
      <p:sp>
        <p:nvSpPr>
          <p:cNvPr id="90145" name="Rectangle 33"/>
          <p:cNvSpPr>
            <a:spLocks noChangeArrowheads="1"/>
          </p:cNvSpPr>
          <p:nvPr/>
        </p:nvSpPr>
        <p:spPr bwMode="auto">
          <a:xfrm>
            <a:off x="1192213" y="5908675"/>
            <a:ext cx="2124075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400">
                <a:latin typeface="Arial" charset="0"/>
              </a:rPr>
              <a:t>Scale to size of Viewport</a:t>
            </a:r>
          </a:p>
        </p:txBody>
      </p:sp>
      <p:sp>
        <p:nvSpPr>
          <p:cNvPr id="90146" name="Rectangle 34"/>
          <p:cNvSpPr>
            <a:spLocks noChangeArrowheads="1"/>
          </p:cNvSpPr>
          <p:nvPr/>
        </p:nvSpPr>
        <p:spPr bwMode="auto">
          <a:xfrm>
            <a:off x="4495800" y="5791200"/>
            <a:ext cx="3163888" cy="514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400">
                <a:latin typeface="Arial" charset="0"/>
              </a:rPr>
              <a:t>Translate to proper position on screen</a:t>
            </a:r>
          </a:p>
          <a:p>
            <a:r>
              <a:rPr lang="en-US" sz="1400">
                <a:latin typeface="Arial" charset="0"/>
              </a:rPr>
              <a:t>(Interface Window)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DBBCE-038C-4C40-94EA-E062FD0A4DBA}" type="datetime1">
              <a:rPr lang="en-US" smtClean="0"/>
              <a:t>11/8/2020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 Dudhmale M.N.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E2DFF-3EF2-4C91-BF5F-C16F1E6AE527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4852" y="236102"/>
            <a:ext cx="8458200" cy="914400"/>
          </a:xfrm>
          <a:blipFill>
            <a:blip r:embed="rId2"/>
            <a:tile tx="0" ty="0" sx="100000" sy="100000" flip="none" algn="tl"/>
          </a:blipFill>
        </p:spPr>
        <p:txBody>
          <a:bodyPr>
            <a:noAutofit/>
          </a:bodyPr>
          <a:lstStyle/>
          <a:p>
            <a:pPr>
              <a:defRPr/>
            </a:pPr>
            <a:r>
              <a:rPr lang="mr-IN" sz="3600" b="1" dirty="0" smtClean="0"/>
              <a:t>N</a:t>
            </a:r>
            <a:r>
              <a:rPr lang="en-GB" sz="3600" b="1" dirty="0" err="1" smtClean="0"/>
              <a:t>ormalized</a:t>
            </a:r>
            <a:r>
              <a:rPr lang="en-GB" sz="3600" b="1" dirty="0" smtClean="0"/>
              <a:t> </a:t>
            </a:r>
            <a:r>
              <a:rPr lang="mr-IN" sz="3600" b="1" dirty="0" smtClean="0"/>
              <a:t>C</a:t>
            </a:r>
            <a:r>
              <a:rPr lang="en-GB" sz="3600" b="1" dirty="0" err="1" smtClean="0"/>
              <a:t>oordinates</a:t>
            </a:r>
            <a:r>
              <a:rPr lang="en-GB" sz="3600" b="1" dirty="0" smtClean="0"/>
              <a:t> </a:t>
            </a:r>
            <a:endParaRPr lang="en-GB" sz="3600" b="1" dirty="0"/>
          </a:p>
        </p:txBody>
      </p:sp>
      <p:sp>
        <p:nvSpPr>
          <p:cNvPr id="32771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124744"/>
            <a:ext cx="8763000" cy="5349081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  <a:buFont typeface="Courier New" pitchFamily="49" charset="0"/>
              <a:buChar char="o"/>
            </a:pPr>
            <a:r>
              <a:rPr lang="en-GB" sz="2800" dirty="0" smtClean="0"/>
              <a:t>Different display devices have different screen sizes and resolutions, which is measured in pixels. </a:t>
            </a:r>
          </a:p>
          <a:p>
            <a:pPr algn="just">
              <a:lnSpc>
                <a:spcPct val="150000"/>
              </a:lnSpc>
              <a:buFont typeface="Courier New" pitchFamily="49" charset="0"/>
              <a:buChar char="o"/>
            </a:pPr>
            <a:r>
              <a:rPr lang="en-GB" sz="2800" dirty="0" smtClean="0"/>
              <a:t>Picture on a screen with high resolution appears small in size, where as same picture on screen with less resolution appears big in size. </a:t>
            </a:r>
          </a:p>
          <a:p>
            <a:pPr algn="just">
              <a:lnSpc>
                <a:spcPct val="150000"/>
              </a:lnSpc>
              <a:buFont typeface="Courier New" pitchFamily="49" charset="0"/>
              <a:buChar char="o"/>
            </a:pPr>
            <a:r>
              <a:rPr lang="en-GB" sz="2800" dirty="0" smtClean="0"/>
              <a:t>To avoid this we make our program device independent.  </a:t>
            </a:r>
          </a:p>
          <a:p>
            <a:pPr algn="just">
              <a:lnSpc>
                <a:spcPct val="150000"/>
              </a:lnSpc>
              <a:buFont typeface="Courier New" pitchFamily="49" charset="0"/>
              <a:buChar char="o"/>
            </a:pPr>
            <a:r>
              <a:rPr lang="en-GB" sz="2800" dirty="0" smtClean="0"/>
              <a:t>So picture coordinates have to be represented in some units other than pixels. 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88682-727B-497C-B450-94A632DC579F}" type="datetime1">
              <a:rPr lang="en-US" smtClean="0"/>
              <a:t>11/8/2020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 Dudhmale M.N.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E2DFF-3EF2-4C91-BF5F-C16F1E6AE527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  <a:blipFill>
            <a:blip r:embed="rId2"/>
            <a:tile tx="0" ty="0" sx="100000" sy="100000" flip="none" algn="tl"/>
          </a:blipFill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b="1" dirty="0" err="1" smtClean="0"/>
              <a:t>Cont</a:t>
            </a:r>
            <a:r>
              <a:rPr lang="en-US" b="1" dirty="0" smtClean="0"/>
              <a:t>…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/>
          <a:lstStyle/>
          <a:p>
            <a:pPr algn="just">
              <a:lnSpc>
                <a:spcPct val="150000"/>
              </a:lnSpc>
              <a:buFont typeface="Courier New" pitchFamily="49" charset="0"/>
              <a:buChar char="o"/>
            </a:pPr>
            <a:r>
              <a:rPr lang="en-GB" sz="2800" dirty="0"/>
              <a:t>Device independent units are called as </a:t>
            </a:r>
            <a:r>
              <a:rPr lang="en-GB" sz="2800" b="1" dirty="0"/>
              <a:t>Normalized device coordinates.</a:t>
            </a:r>
          </a:p>
          <a:p>
            <a:pPr algn="just">
              <a:lnSpc>
                <a:spcPct val="150000"/>
              </a:lnSpc>
              <a:buFont typeface="Courier New" pitchFamily="49" charset="0"/>
              <a:buChar char="o"/>
            </a:pPr>
            <a:r>
              <a:rPr lang="en-GB" sz="2800" dirty="0"/>
              <a:t>In this screen measures 1 unit wide and 1 unit length. </a:t>
            </a:r>
          </a:p>
          <a:p>
            <a:pPr algn="just">
              <a:buFont typeface="Courier New" pitchFamily="49" charset="0"/>
              <a:buChar char="o"/>
            </a:pPr>
            <a:endParaRPr lang="en-GB" dirty="0"/>
          </a:p>
          <a:p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0241F-1C22-4B33-BFC8-D88F1950F0F1}" type="datetime1">
              <a:rPr lang="en-US" smtClean="0"/>
              <a:t>11/8/2020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 Dudhmale M.N.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E2DFF-3EF2-4C91-BF5F-C16F1E6AE527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11760" y="3645024"/>
            <a:ext cx="4392488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39828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32656"/>
            <a:ext cx="8458200" cy="1224136"/>
          </a:xfrm>
          <a:blipFill>
            <a:blip r:embed="rId2"/>
            <a:tile tx="0" ty="0" sx="100000" sy="100000" flip="none" algn="tl"/>
          </a:blip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>
              <a:defRPr/>
            </a:pPr>
            <a:r>
              <a:rPr lang="en-GB" b="1" dirty="0" smtClean="0"/>
              <a:t>Transformation to normalized coordinates </a:t>
            </a:r>
            <a:endParaRPr lang="en-GB" b="1" dirty="0"/>
          </a:p>
        </p:txBody>
      </p:sp>
      <p:sp>
        <p:nvSpPr>
          <p:cNvPr id="3584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700808"/>
            <a:ext cx="8610600" cy="4655542"/>
          </a:xfrm>
        </p:spPr>
        <p:txBody>
          <a:bodyPr>
            <a:normAutofit fontScale="92500"/>
          </a:bodyPr>
          <a:lstStyle/>
          <a:p>
            <a:pPr marL="0" indent="0">
              <a:buNone/>
              <a:defRPr/>
            </a:pPr>
            <a:endParaRPr lang="en-GB" sz="2000" dirty="0" smtClean="0"/>
          </a:p>
          <a:p>
            <a:pPr>
              <a:defRPr/>
            </a:pPr>
            <a:r>
              <a:rPr lang="en-GB" sz="2800" dirty="0" smtClean="0"/>
              <a:t>Interpreter is used to convert normalized co-ordinates into device co-ordinates. A simple linear formula is used for this.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GB" sz="2800" dirty="0" smtClean="0"/>
              <a:t>                             x = </a:t>
            </a:r>
            <a:r>
              <a:rPr lang="en-GB" sz="2800" dirty="0" err="1" smtClean="0"/>
              <a:t>xn</a:t>
            </a:r>
            <a:r>
              <a:rPr lang="en-GB" sz="2800" dirty="0" smtClean="0"/>
              <a:t> * </a:t>
            </a:r>
            <a:r>
              <a:rPr lang="en-GB" sz="2800" dirty="0" err="1" smtClean="0"/>
              <a:t>Xw</a:t>
            </a:r>
            <a:r>
              <a:rPr lang="en-GB" sz="2800" dirty="0" smtClean="0"/>
              <a:t>                  y = </a:t>
            </a:r>
            <a:r>
              <a:rPr lang="en-GB" sz="2800" dirty="0" err="1" smtClean="0"/>
              <a:t>yn</a:t>
            </a:r>
            <a:r>
              <a:rPr lang="en-GB" sz="2800" dirty="0" smtClean="0"/>
              <a:t> * </a:t>
            </a:r>
            <a:r>
              <a:rPr lang="en-GB" sz="2800" dirty="0" err="1" smtClean="0"/>
              <a:t>Yw</a:t>
            </a:r>
            <a:r>
              <a:rPr lang="en-GB" sz="2800" dirty="0" smtClean="0"/>
              <a:t> 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GB" sz="2800" dirty="0"/>
              <a:t> </a:t>
            </a:r>
            <a:r>
              <a:rPr lang="en-GB" sz="2800" dirty="0" smtClean="0"/>
              <a:t>    Where :   x= actual device x co-or                   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GB" sz="2800" dirty="0"/>
              <a:t> </a:t>
            </a:r>
            <a:r>
              <a:rPr lang="en-GB" sz="2800" dirty="0" smtClean="0"/>
              <a:t>                    y= actual device y co-or            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GB" sz="2800" dirty="0"/>
              <a:t> </a:t>
            </a:r>
            <a:r>
              <a:rPr lang="en-GB" sz="2800" dirty="0" smtClean="0"/>
              <a:t>                    </a:t>
            </a:r>
            <a:r>
              <a:rPr lang="en-GB" sz="2800" dirty="0" err="1" smtClean="0"/>
              <a:t>xn</a:t>
            </a:r>
            <a:r>
              <a:rPr lang="en-GB" sz="2800" dirty="0" smtClean="0"/>
              <a:t>  = Normalized x co-or                    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GB" sz="2800" dirty="0" smtClean="0"/>
              <a:t>                     </a:t>
            </a:r>
            <a:r>
              <a:rPr lang="en-GB" sz="2800" dirty="0" err="1" smtClean="0"/>
              <a:t>yn</a:t>
            </a:r>
            <a:r>
              <a:rPr lang="en-GB" sz="2800" dirty="0" smtClean="0"/>
              <a:t>  = Normalized y co-or            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GB" sz="2800" dirty="0"/>
              <a:t> </a:t>
            </a:r>
            <a:r>
              <a:rPr lang="en-GB" sz="2800" dirty="0" smtClean="0"/>
              <a:t>                    </a:t>
            </a:r>
            <a:r>
              <a:rPr lang="en-GB" sz="2800" dirty="0" err="1" smtClean="0"/>
              <a:t>Xw</a:t>
            </a:r>
            <a:r>
              <a:rPr lang="en-GB" sz="2800" dirty="0" smtClean="0"/>
              <a:t> =Width of actual screen in Pixels            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GB" sz="2800" dirty="0"/>
              <a:t> </a:t>
            </a:r>
            <a:r>
              <a:rPr lang="en-GB" sz="2800" dirty="0" smtClean="0"/>
              <a:t>                   </a:t>
            </a:r>
            <a:r>
              <a:rPr lang="en-GB" sz="2800" dirty="0" err="1" smtClean="0"/>
              <a:t>Yw</a:t>
            </a:r>
            <a:r>
              <a:rPr lang="en-GB" sz="2800" dirty="0" smtClean="0"/>
              <a:t> = Height of actual screen in Pixels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D8A74-487B-472C-8326-7AA384A2D6A5}" type="datetime1">
              <a:rPr lang="en-US" smtClean="0"/>
              <a:t>11/8/2020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 Dudhmale M.N.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E2DFF-3EF2-4C91-BF5F-C16F1E6AE527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808</TotalTime>
  <Words>2673</Words>
  <Application>Microsoft Office PowerPoint</Application>
  <PresentationFormat>On-screen Show (4:3)</PresentationFormat>
  <Paragraphs>589</Paragraphs>
  <Slides>56</Slides>
  <Notes>11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4" baseType="lpstr">
      <vt:lpstr>Arial</vt:lpstr>
      <vt:lpstr>Calibri</vt:lpstr>
      <vt:lpstr>Courier New</vt:lpstr>
      <vt:lpstr>Mangal</vt:lpstr>
      <vt:lpstr>Times New Roman</vt:lpstr>
      <vt:lpstr>Wingdings</vt:lpstr>
      <vt:lpstr>Office Theme</vt:lpstr>
      <vt:lpstr>Equation</vt:lpstr>
      <vt:lpstr>Windowing and Clipping</vt:lpstr>
      <vt:lpstr>Introduction</vt:lpstr>
      <vt:lpstr>Windows and Viewports</vt:lpstr>
      <vt:lpstr>Terminology</vt:lpstr>
      <vt:lpstr>Cont….</vt:lpstr>
      <vt:lpstr>Viewing Transformation</vt:lpstr>
      <vt:lpstr>Normalized Coordinates </vt:lpstr>
      <vt:lpstr>Cont…</vt:lpstr>
      <vt:lpstr>Transformation to normalized coordinates </vt:lpstr>
      <vt:lpstr>Viewing Transformation</vt:lpstr>
      <vt:lpstr>Cont…</vt:lpstr>
      <vt:lpstr>PowerPoint Presentation</vt:lpstr>
      <vt:lpstr>Clipping </vt:lpstr>
      <vt:lpstr>Point Clipping</vt:lpstr>
      <vt:lpstr>Point Clipping</vt:lpstr>
      <vt:lpstr>Line Clipping</vt:lpstr>
      <vt:lpstr>Cohen Sutherland Algorithm</vt:lpstr>
      <vt:lpstr>Cohen Sutherland Algorithm</vt:lpstr>
      <vt:lpstr>Cohen-Sutherland: World Division</vt:lpstr>
      <vt:lpstr>Cohen-Sutherland: Labelling</vt:lpstr>
      <vt:lpstr>Cohen-Sutherland: Lines In The Window</vt:lpstr>
      <vt:lpstr>Cohen-Sutherland: Lines Outside The Window</vt:lpstr>
      <vt:lpstr>Clipping</vt:lpstr>
      <vt:lpstr>Cohen-Sutherland Examples</vt:lpstr>
      <vt:lpstr>Cohen-Sutherland Examples (cont…)</vt:lpstr>
      <vt:lpstr>Cohen-Sutherland Examples (cont…)</vt:lpstr>
      <vt:lpstr>Cohen-Sutherland Examples (cont…)</vt:lpstr>
      <vt:lpstr>Algorithm</vt:lpstr>
      <vt:lpstr>PowerPoint Presentation</vt:lpstr>
      <vt:lpstr>PowerPoint Presentation</vt:lpstr>
      <vt:lpstr>Cont..</vt:lpstr>
      <vt:lpstr>Midpoint Subdivision Algorithm</vt:lpstr>
      <vt:lpstr>Midpoint Subdivision Algorithm</vt:lpstr>
      <vt:lpstr>PowerPoint Presentation</vt:lpstr>
      <vt:lpstr>Cont....</vt:lpstr>
      <vt:lpstr> Cyrus-Beck Line Clipping Algorithm </vt:lpstr>
      <vt:lpstr> Cyrus-Beck Line Clipping Algorithm </vt:lpstr>
      <vt:lpstr>Polygon Clipping</vt:lpstr>
      <vt:lpstr>Polygon Clipping</vt:lpstr>
      <vt:lpstr>Sutherland Hodgeman Polygon Clipping</vt:lpstr>
      <vt:lpstr>PowerPoint Presentation</vt:lpstr>
      <vt:lpstr>Sutherland Hodgeman Polygon Clipping</vt:lpstr>
      <vt:lpstr>Sutherland Hodgeman Polygon Clipping</vt:lpstr>
      <vt:lpstr>Sutherland Hodgeman Polygon Clipping</vt:lpstr>
      <vt:lpstr>Sutherland Hodgeman Polygon Clipping</vt:lpstr>
      <vt:lpstr>Sutherland Hodgeman Algorithm</vt:lpstr>
      <vt:lpstr>Sutherland Hodgeman Algorithm</vt:lpstr>
      <vt:lpstr>Example</vt:lpstr>
      <vt:lpstr>Text Clipping</vt:lpstr>
      <vt:lpstr>2. All or None Character Clipping</vt:lpstr>
      <vt:lpstr>2. All or None Character Clipping</vt:lpstr>
      <vt:lpstr>3. Text Clipping</vt:lpstr>
      <vt:lpstr>3. Text Clipping</vt:lpstr>
      <vt:lpstr>Question Bank</vt:lpstr>
      <vt:lpstr>Question Bank</vt:lpstr>
      <vt:lpstr>Question Bank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Windowing and Clipping</dc:title>
  <dc:creator>Windows User</dc:creator>
  <cp:lastModifiedBy>Admin</cp:lastModifiedBy>
  <cp:revision>82</cp:revision>
  <dcterms:created xsi:type="dcterms:W3CDTF">2018-08-26T17:19:43Z</dcterms:created>
  <dcterms:modified xsi:type="dcterms:W3CDTF">2020-11-08T14:16:53Z</dcterms:modified>
</cp:coreProperties>
</file>