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BD9EE-743C-4FA7-91DB-9F3ADB7726A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0B797-4781-4BAF-B5D3-4A72AB59D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58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0B797-4781-4BAF-B5D3-4A72AB59D50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7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57A-0F6A-4C04-8BB5-190D31052CAB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71D-550A-45B9-9EEE-0DBA1DBEE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16EB-BA91-4425-8658-55E72F12BBCD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71D-550A-45B9-9EEE-0DBA1DBEE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D306-20D6-4355-ADB2-872DD59ECFC8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71D-550A-45B9-9EEE-0DBA1DBEE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014C-3001-4A75-97AF-612DC98D7761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71D-550A-45B9-9EEE-0DBA1DBEE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F48B-F117-478A-AC8A-9486506326D1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71D-550A-45B9-9EEE-0DBA1DBEE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7290-EF1A-481F-BC94-11E3ADFF8BE8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71D-550A-45B9-9EEE-0DBA1DBEE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C1FF-23E8-41C6-998D-2F27EA240F7F}" type="datetime1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71D-550A-45B9-9EEE-0DBA1DBEE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585-D7A5-47F7-9004-E99036026C51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71D-550A-45B9-9EEE-0DBA1DBEE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419-FDC8-43CF-9EFE-6C27831887C6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71D-550A-45B9-9EEE-0DBA1DBEE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9102-E5FC-47E7-9271-9F5ABC5B78BB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71D-550A-45B9-9EEE-0DBA1DBEE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76F-8C69-4E55-AD8D-E70C79C17F57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71D-550A-45B9-9EEE-0DBA1DBEE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30EB-F93A-4E71-9E9E-13C3EF80D0CD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Ms.Dudhmale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271D-550A-45B9-9EEE-0DBA1DBEE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b="1" dirty="0" smtClean="0"/>
              <a:t>Introduction to Curves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910952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b="1" dirty="0" smtClean="0"/>
              <a:t>12 Marks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371600" y="1070984"/>
            <a:ext cx="6336704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Chapter 5</a:t>
            </a:r>
            <a:endParaRPr lang="en-IN" sz="2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039E-8CD4-4174-A83B-A33C21B3EB09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72" y="188640"/>
            <a:ext cx="8229600" cy="1143000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sz="4000" b="1" dirty="0" err="1" smtClean="0"/>
              <a:t>Cont</a:t>
            </a:r>
            <a:r>
              <a:rPr lang="en-US" sz="4000" b="1" dirty="0" smtClean="0"/>
              <a:t>….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640"/>
            <a:ext cx="8229600" cy="526571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smtClean="0"/>
              <a:t>Each sample points tries to pull the curve in its direction and function B</a:t>
            </a:r>
            <a:r>
              <a:rPr lang="en-IN" sz="2800" baseline="-25000" dirty="0" smtClean="0"/>
              <a:t>i</a:t>
            </a:r>
            <a:r>
              <a:rPr lang="en-IN" sz="2800" dirty="0" smtClean="0"/>
              <a:t>(u) gives strength to pull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For some values of u, B</a:t>
            </a:r>
            <a:r>
              <a:rPr lang="en-IN" sz="2800" baseline="-25000" dirty="0" smtClean="0"/>
              <a:t>i</a:t>
            </a:r>
            <a:r>
              <a:rPr lang="en-IN" sz="2800" dirty="0" smtClean="0"/>
              <a:t>(u)=1 for unique value of </a:t>
            </a:r>
            <a:r>
              <a:rPr lang="en-IN" sz="2800" dirty="0" err="1" smtClean="0"/>
              <a:t>i</a:t>
            </a:r>
            <a:r>
              <a:rPr lang="en-IN" sz="2800" dirty="0" smtClean="0"/>
              <a:t>, then </a:t>
            </a:r>
            <a:r>
              <a:rPr lang="en-IN" sz="2800" dirty="0" err="1" smtClean="0"/>
              <a:t>i</a:t>
            </a:r>
            <a:r>
              <a:rPr lang="en-IN" sz="2800" baseline="30000" dirty="0" err="1" smtClean="0"/>
              <a:t>th</a:t>
            </a:r>
            <a:r>
              <a:rPr lang="en-IN" sz="2800" dirty="0" smtClean="0"/>
              <a:t> sample point has complete control and curve pass through </a:t>
            </a:r>
            <a:r>
              <a:rPr lang="en-IN" sz="2800" dirty="0" err="1" smtClean="0"/>
              <a:t>i</a:t>
            </a:r>
            <a:r>
              <a:rPr lang="en-IN" sz="2800" baseline="30000" dirty="0" err="1" smtClean="0"/>
              <a:t>th</a:t>
            </a:r>
            <a:r>
              <a:rPr lang="en-IN" sz="2800" dirty="0" smtClean="0"/>
              <a:t> point.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Assume first sample point (x1,y1,z1) has complete control when u=-1, second when u=0, third when u=1 and so 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8CD6-8232-4B77-BB73-0C48EFD9AEE6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800" dirty="0" smtClean="0"/>
              <a:t>When 	u=-1 </a:t>
            </a:r>
            <a:r>
              <a:rPr lang="en-IN" sz="2800" dirty="0" smtClean="0">
                <a:sym typeface="Wingdings" pitchFamily="2" charset="2"/>
              </a:rPr>
              <a:t> B</a:t>
            </a:r>
            <a:r>
              <a:rPr lang="en-IN" sz="2800" baseline="-25000" dirty="0" smtClean="0">
                <a:sym typeface="Wingdings" pitchFamily="2" charset="2"/>
              </a:rPr>
              <a:t>1</a:t>
            </a:r>
            <a:r>
              <a:rPr lang="en-IN" sz="2800" dirty="0" smtClean="0">
                <a:sym typeface="Wingdings" pitchFamily="2" charset="2"/>
              </a:rPr>
              <a:t>(u) = 1 and 0 for u=0,1,2..n-2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800" dirty="0" smtClean="0"/>
              <a:t>When 	u=0 </a:t>
            </a:r>
            <a:r>
              <a:rPr lang="en-IN" sz="2800" dirty="0" smtClean="0">
                <a:sym typeface="Wingdings" pitchFamily="2" charset="2"/>
              </a:rPr>
              <a:t> B</a:t>
            </a:r>
            <a:r>
              <a:rPr lang="en-IN" sz="2800" baseline="-25000" dirty="0" smtClean="0">
                <a:sym typeface="Wingdings" pitchFamily="2" charset="2"/>
              </a:rPr>
              <a:t>2</a:t>
            </a:r>
            <a:r>
              <a:rPr lang="en-IN" sz="2800" dirty="0" smtClean="0">
                <a:sym typeface="Wingdings" pitchFamily="2" charset="2"/>
              </a:rPr>
              <a:t>(u) = 1 and 0 for u=-1,1,2..n-2</a:t>
            </a:r>
            <a:endParaRPr lang="en-US" sz="2800" dirty="0" smtClean="0"/>
          </a:p>
          <a:p>
            <a:pPr algn="just">
              <a:lnSpc>
                <a:spcPct val="150000"/>
              </a:lnSpc>
              <a:buNone/>
            </a:pPr>
            <a:r>
              <a:rPr lang="en-IN" sz="2800" dirty="0" smtClean="0"/>
              <a:t>: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800" dirty="0" smtClean="0"/>
              <a:t>When 	u=(n-2) </a:t>
            </a:r>
            <a:r>
              <a:rPr lang="en-IN" sz="2800" dirty="0" smtClean="0">
                <a:sym typeface="Wingdings" pitchFamily="2" charset="2"/>
              </a:rPr>
              <a:t> </a:t>
            </a:r>
            <a:r>
              <a:rPr lang="en-IN" sz="2800" dirty="0" err="1" smtClean="0">
                <a:sym typeface="Wingdings" pitchFamily="2" charset="2"/>
              </a:rPr>
              <a:t>B</a:t>
            </a:r>
            <a:r>
              <a:rPr lang="en-IN" sz="2800" baseline="-25000" dirty="0" err="1" smtClean="0">
                <a:sym typeface="Wingdings" pitchFamily="2" charset="2"/>
              </a:rPr>
              <a:t>n</a:t>
            </a:r>
            <a:r>
              <a:rPr lang="en-IN" sz="2800" dirty="0" smtClean="0">
                <a:sym typeface="Wingdings" pitchFamily="2" charset="2"/>
              </a:rPr>
              <a:t>(u) = 1 and 0 for u=-1,0,2..n-1</a:t>
            </a:r>
            <a:endParaRPr lang="en-US" sz="2800" dirty="0" smtClean="0"/>
          </a:p>
          <a:p>
            <a:pPr algn="just">
              <a:lnSpc>
                <a:spcPct val="150000"/>
              </a:lnSpc>
              <a:buNone/>
            </a:pPr>
            <a:r>
              <a:rPr lang="en-IN" sz="2800" dirty="0" smtClean="0"/>
              <a:t>To get B1(u)=1 at u=-1 and 0 for u=0,1,2,....n-2</a:t>
            </a:r>
          </a:p>
          <a:p>
            <a:pPr algn="just">
              <a:lnSpc>
                <a:spcPct val="150000"/>
              </a:lnSpc>
              <a:buNone/>
            </a:pP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258-D295-4611-9380-631131CF5907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786"/>
            <a:ext cx="8229600" cy="11430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sz="4000" b="1" dirty="0" smtClean="0"/>
              <a:t>Fractals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23786"/>
            <a:ext cx="8572560" cy="512955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IN" sz="2800" dirty="0" smtClean="0"/>
              <a:t>Natural objects has irregular shape</a:t>
            </a:r>
          </a:p>
          <a:p>
            <a:pPr algn="just">
              <a:lnSpc>
                <a:spcPct val="160000"/>
              </a:lnSpc>
            </a:pPr>
            <a:r>
              <a:rPr lang="en-IN" sz="2800" dirty="0" smtClean="0"/>
              <a:t>Very difficult to draw irregular shapes by normal equations</a:t>
            </a:r>
          </a:p>
          <a:p>
            <a:pPr algn="just">
              <a:lnSpc>
                <a:spcPct val="160000"/>
              </a:lnSpc>
            </a:pPr>
            <a:r>
              <a:rPr lang="en-IN" sz="2800" dirty="0" smtClean="0"/>
              <a:t>Natural objects described using fractals where procedures rather than equations are used to model objects</a:t>
            </a:r>
          </a:p>
          <a:p>
            <a:pPr algn="just">
              <a:lnSpc>
                <a:spcPct val="160000"/>
              </a:lnSpc>
            </a:pPr>
            <a:r>
              <a:rPr lang="en-IN" sz="2800" dirty="0" smtClean="0"/>
              <a:t>Self similarity is the property of fractals</a:t>
            </a:r>
            <a:r>
              <a:rPr lang="en-US" sz="2800" dirty="0" smtClean="0"/>
              <a:t> (when we zoom object, we keep seeing same structure)</a:t>
            </a:r>
          </a:p>
          <a:p>
            <a:pPr algn="just">
              <a:lnSpc>
                <a:spcPct val="160000"/>
              </a:lnSpc>
            </a:pPr>
            <a:r>
              <a:rPr lang="en-IN" sz="2800" dirty="0" smtClean="0"/>
              <a:t>Fractals are created using repetitive steps.</a:t>
            </a:r>
          </a:p>
          <a:p>
            <a:pPr algn="just">
              <a:lnSpc>
                <a:spcPct val="160000"/>
              </a:lnSpc>
            </a:pPr>
            <a:r>
              <a:rPr lang="en-IN" sz="2800" dirty="0" smtClean="0"/>
              <a:t>Every step depends upon previous step.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01A3-3FB7-45CB-9944-58E25A4CC06D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sz="4000" b="1" dirty="0" smtClean="0"/>
              <a:t>Application of Fractals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33656" cy="475615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Space Research – study of galaxies, simulation of stars and their behaviour </a:t>
            </a:r>
          </a:p>
          <a:p>
            <a:pPr algn="just"/>
            <a:r>
              <a:rPr lang="en-IN" sz="2800" dirty="0" smtClean="0"/>
              <a:t>Medical Science – analyzing bacteria cultures, study of jeans, human anatomy</a:t>
            </a:r>
          </a:p>
          <a:p>
            <a:pPr algn="just"/>
            <a:r>
              <a:rPr lang="en-IN" sz="2800" dirty="0" smtClean="0"/>
              <a:t>Chemical Research – simulation of chemical reaction, molecules, atomic research,</a:t>
            </a:r>
          </a:p>
          <a:p>
            <a:pPr algn="just"/>
            <a:r>
              <a:rPr lang="en-IN" sz="2800" dirty="0" smtClean="0"/>
              <a:t>Image processing</a:t>
            </a:r>
          </a:p>
          <a:p>
            <a:pPr algn="just"/>
            <a:r>
              <a:rPr lang="en-IN" sz="2800" dirty="0" smtClean="0"/>
              <a:t>Art</a:t>
            </a:r>
          </a:p>
          <a:p>
            <a:pPr algn="just"/>
            <a:r>
              <a:rPr lang="en-IN" sz="2800" dirty="0" smtClean="0"/>
              <a:t>Representation of clouds, coastline and borderlines,  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180A-ECA6-416D-B4AB-3245C7ABC6B6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5375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sz="4000" b="1" dirty="0" smtClean="0"/>
              <a:t>Topological Dimension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363272" cy="518457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smtClean="0"/>
              <a:t>Imagine an object that is made up of clay.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If we break in term of one line segment then we will give dimension </a:t>
            </a:r>
            <a:r>
              <a:rPr lang="en-IN" sz="2800" dirty="0" err="1" smtClean="0"/>
              <a:t>D</a:t>
            </a:r>
            <a:r>
              <a:rPr lang="en-IN" sz="2800" baseline="-25000" dirty="0" err="1" smtClean="0"/>
              <a:t>t</a:t>
            </a:r>
            <a:r>
              <a:rPr lang="en-IN" sz="2800" dirty="0" smtClean="0"/>
              <a:t>=1.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If object is broken into plane, then we will give dimension as </a:t>
            </a:r>
            <a:r>
              <a:rPr lang="en-IN" sz="2800" dirty="0" err="1" smtClean="0"/>
              <a:t>D</a:t>
            </a:r>
            <a:r>
              <a:rPr lang="en-IN" sz="2800" baseline="-25000" dirty="0" err="1" smtClean="0"/>
              <a:t>t</a:t>
            </a:r>
            <a:r>
              <a:rPr lang="en-IN" sz="2800" dirty="0" smtClean="0"/>
              <a:t>=2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If object is broken into 3D objects we will give dimension as </a:t>
            </a:r>
            <a:r>
              <a:rPr lang="en-IN" sz="2800" dirty="0" err="1" smtClean="0"/>
              <a:t>D</a:t>
            </a:r>
            <a:r>
              <a:rPr lang="en-IN" sz="2800" baseline="-25000" dirty="0" err="1" smtClean="0"/>
              <a:t>t</a:t>
            </a:r>
            <a:r>
              <a:rPr lang="en-IN" sz="2800" dirty="0" smtClean="0"/>
              <a:t>=3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Here variable </a:t>
            </a:r>
            <a:r>
              <a:rPr lang="en-IN" sz="2800" dirty="0" err="1" smtClean="0"/>
              <a:t>D</a:t>
            </a:r>
            <a:r>
              <a:rPr lang="en-IN" sz="2800" baseline="-25000" dirty="0" err="1" smtClean="0"/>
              <a:t>t</a:t>
            </a:r>
            <a:r>
              <a:rPr lang="en-IN" sz="2800" dirty="0" smtClean="0"/>
              <a:t> called topological dimension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B540-A850-42F4-84C6-F65774A7B0B1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571611"/>
            <a:ext cx="7386044" cy="460346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smtClean="0"/>
              <a:t>Line having Length L = 5cm</a:t>
            </a:r>
          </a:p>
          <a:p>
            <a:r>
              <a:rPr lang="en-IN" sz="2800" dirty="0" smtClean="0"/>
              <a:t>Number of equal pieces (N) = 5</a:t>
            </a:r>
          </a:p>
          <a:p>
            <a:r>
              <a:rPr lang="en-IN" sz="2800" dirty="0" smtClean="0"/>
              <a:t>Each part length (l) = 1cm</a:t>
            </a:r>
            <a:endParaRPr lang="en-US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Scaling factor is = 1/S</a:t>
            </a:r>
          </a:p>
          <a:p>
            <a:r>
              <a:rPr lang="en-IN" sz="2800" dirty="0" smtClean="0"/>
              <a:t>Where S is number of scaled objects</a:t>
            </a:r>
          </a:p>
          <a:p>
            <a:pPr algn="just"/>
            <a:r>
              <a:rPr lang="en-IN" sz="2800" dirty="0" smtClean="0"/>
              <a:t>In this case S = 5</a:t>
            </a:r>
          </a:p>
          <a:p>
            <a:pPr algn="just"/>
            <a:r>
              <a:rPr lang="en-IN" sz="2800" dirty="0" smtClean="0"/>
              <a:t>We can say N = S</a:t>
            </a:r>
            <a:r>
              <a:rPr lang="en-IN" sz="2800" baseline="30000" dirty="0" smtClean="0"/>
              <a:t>1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85984" y="1071546"/>
            <a:ext cx="857256" cy="1588"/>
          </a:xfrm>
          <a:prstGeom prst="line">
            <a:avLst/>
          </a:prstGeom>
          <a:ln w="3175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3072596" y="1070752"/>
            <a:ext cx="142876" cy="1588"/>
          </a:xfrm>
          <a:prstGeom prst="line">
            <a:avLst/>
          </a:prstGeom>
          <a:ln w="3175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213752" y="1070752"/>
            <a:ext cx="142876" cy="1588"/>
          </a:xfrm>
          <a:prstGeom prst="line">
            <a:avLst/>
          </a:prstGeom>
          <a:ln w="3175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41652" y="1071546"/>
            <a:ext cx="857256" cy="1588"/>
          </a:xfrm>
          <a:prstGeom prst="line">
            <a:avLst/>
          </a:prstGeom>
          <a:ln w="3175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3928264" y="1070752"/>
            <a:ext cx="142876" cy="1588"/>
          </a:xfrm>
          <a:prstGeom prst="line">
            <a:avLst/>
          </a:prstGeom>
          <a:ln w="3175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3069420" y="1070752"/>
            <a:ext cx="142876" cy="1588"/>
          </a:xfrm>
          <a:prstGeom prst="line">
            <a:avLst/>
          </a:prstGeom>
          <a:ln w="3175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98908" y="1071546"/>
            <a:ext cx="857256" cy="1588"/>
          </a:xfrm>
          <a:prstGeom prst="line">
            <a:avLst/>
          </a:prstGeom>
          <a:ln w="3175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4785520" y="1070752"/>
            <a:ext cx="142876" cy="1588"/>
          </a:xfrm>
          <a:prstGeom prst="line">
            <a:avLst/>
          </a:prstGeom>
          <a:ln w="3175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3926676" y="1070752"/>
            <a:ext cx="142876" cy="1588"/>
          </a:xfrm>
          <a:prstGeom prst="line">
            <a:avLst/>
          </a:prstGeom>
          <a:ln w="3175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56163" y="1071546"/>
            <a:ext cx="857256" cy="1588"/>
          </a:xfrm>
          <a:prstGeom prst="line">
            <a:avLst/>
          </a:prstGeom>
          <a:ln w="3175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5642775" y="1070752"/>
            <a:ext cx="142876" cy="1588"/>
          </a:xfrm>
          <a:prstGeom prst="line">
            <a:avLst/>
          </a:prstGeom>
          <a:ln w="3175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783931" y="1070752"/>
            <a:ext cx="142876" cy="1588"/>
          </a:xfrm>
          <a:prstGeom prst="line">
            <a:avLst/>
          </a:prstGeom>
          <a:ln w="3175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13420" y="1071546"/>
            <a:ext cx="857256" cy="1588"/>
          </a:xfrm>
          <a:prstGeom prst="line">
            <a:avLst/>
          </a:prstGeom>
          <a:ln w="3175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6500032" y="1070752"/>
            <a:ext cx="142876" cy="1588"/>
          </a:xfrm>
          <a:prstGeom prst="line">
            <a:avLst/>
          </a:prstGeom>
          <a:ln w="3175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5641188" y="1070752"/>
            <a:ext cx="142876" cy="1588"/>
          </a:xfrm>
          <a:prstGeom prst="line">
            <a:avLst/>
          </a:prstGeom>
          <a:ln w="3175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57752" y="785794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73921" y="785794"/>
            <a:ext cx="1726575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31497" y="500042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5cm</a:t>
            </a:r>
            <a:endParaRPr lang="en-US" sz="2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B73F-481A-4432-A3AE-7B908A69388F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1"/>
            <a:ext cx="8229600" cy="407947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smtClean="0"/>
              <a:t>Above square is scaled by ½ , then four small square get generated.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If we want to build the original square again, then we need  N number of scaled objects (</a:t>
            </a:r>
            <a:r>
              <a:rPr lang="en-IN" sz="2800" dirty="0" err="1" smtClean="0"/>
              <a:t>i.e</a:t>
            </a:r>
            <a:r>
              <a:rPr lang="en-IN" sz="2800" dirty="0" smtClean="0"/>
              <a:t> 4)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So here S = 2 and N = 4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N = S</a:t>
            </a:r>
            <a:r>
              <a:rPr lang="en-IN" sz="2800" baseline="30000" dirty="0" smtClean="0"/>
              <a:t>2</a:t>
            </a:r>
            <a:endParaRPr lang="en-US" sz="2800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1142976" y="785794"/>
            <a:ext cx="1357322" cy="1357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0430" y="785794"/>
            <a:ext cx="1357322" cy="1357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1"/>
            <a:endCxn id="5" idx="3"/>
          </p:cNvCxnSpPr>
          <p:nvPr/>
        </p:nvCxnSpPr>
        <p:spPr>
          <a:xfrm rot="10800000" flipH="1">
            <a:off x="3500430" y="1464455"/>
            <a:ext cx="1357322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57884" y="785794"/>
            <a:ext cx="1357322" cy="1357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 rot="16200000" flipH="1">
            <a:off x="5857884" y="1464455"/>
            <a:ext cx="1357322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1"/>
            <a:endCxn id="15" idx="3"/>
          </p:cNvCxnSpPr>
          <p:nvPr/>
        </p:nvCxnSpPr>
        <p:spPr>
          <a:xfrm rot="10800000" flipH="1">
            <a:off x="5857884" y="1464455"/>
            <a:ext cx="1357322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1221-EE6A-4E4C-8473-2D1FD2E66B4E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8"/>
            <a:ext cx="6137802" cy="3625856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Suppose we scaled cube as half, then we need 8 scaled objects to form original object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Here S=2 &amp; N = 8</a:t>
            </a:r>
          </a:p>
          <a:p>
            <a:pPr algn="just"/>
            <a:r>
              <a:rPr lang="en-IN" sz="2800" dirty="0" smtClean="0"/>
              <a:t>N = S</a:t>
            </a:r>
            <a:r>
              <a:rPr lang="en-IN" sz="2800" baseline="30000" dirty="0" smtClean="0"/>
              <a:t>3</a:t>
            </a:r>
            <a:endParaRPr lang="en-US" sz="2800" baseline="30000" dirty="0"/>
          </a:p>
        </p:txBody>
      </p:sp>
      <p:sp>
        <p:nvSpPr>
          <p:cNvPr id="4" name="Cube 3"/>
          <p:cNvSpPr/>
          <p:nvPr/>
        </p:nvSpPr>
        <p:spPr>
          <a:xfrm>
            <a:off x="500034" y="428605"/>
            <a:ext cx="2000264" cy="2000265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2786050" y="428605"/>
            <a:ext cx="2000264" cy="2000265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1"/>
            <a:endCxn id="5" idx="3"/>
          </p:cNvCxnSpPr>
          <p:nvPr/>
        </p:nvCxnSpPr>
        <p:spPr>
          <a:xfrm rot="16200000" flipH="1">
            <a:off x="2786049" y="1678770"/>
            <a:ext cx="1500199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0"/>
            <a:endCxn id="5" idx="1"/>
          </p:cNvCxnSpPr>
          <p:nvPr/>
        </p:nvCxnSpPr>
        <p:spPr>
          <a:xfrm rot="16200000" flipH="1" flipV="1">
            <a:off x="3536149" y="428605"/>
            <a:ext cx="500066" cy="5000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be 9"/>
          <p:cNvSpPr/>
          <p:nvPr/>
        </p:nvSpPr>
        <p:spPr>
          <a:xfrm>
            <a:off x="5143504" y="428606"/>
            <a:ext cx="2000264" cy="2000265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1"/>
            <a:endCxn id="10" idx="3"/>
          </p:cNvCxnSpPr>
          <p:nvPr/>
        </p:nvCxnSpPr>
        <p:spPr>
          <a:xfrm rot="16200000" flipH="1">
            <a:off x="5143503" y="1678771"/>
            <a:ext cx="1500199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10" idx="1"/>
          </p:cNvCxnSpPr>
          <p:nvPr/>
        </p:nvCxnSpPr>
        <p:spPr>
          <a:xfrm rot="16200000" flipH="1" flipV="1">
            <a:off x="5893603" y="428606"/>
            <a:ext cx="500066" cy="5000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2"/>
            <a:endCxn id="10" idx="4"/>
          </p:cNvCxnSpPr>
          <p:nvPr/>
        </p:nvCxnSpPr>
        <p:spPr>
          <a:xfrm rot="10800000" flipH="1">
            <a:off x="5143504" y="1678771"/>
            <a:ext cx="150019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5"/>
            <a:endCxn id="10" idx="4"/>
          </p:cNvCxnSpPr>
          <p:nvPr/>
        </p:nvCxnSpPr>
        <p:spPr>
          <a:xfrm flipH="1">
            <a:off x="6643702" y="1178706"/>
            <a:ext cx="500066" cy="5000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ube 16"/>
          <p:cNvSpPr/>
          <p:nvPr/>
        </p:nvSpPr>
        <p:spPr>
          <a:xfrm>
            <a:off x="6858016" y="2500308"/>
            <a:ext cx="2000264" cy="2000265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1"/>
            <a:endCxn id="17" idx="3"/>
          </p:cNvCxnSpPr>
          <p:nvPr/>
        </p:nvCxnSpPr>
        <p:spPr>
          <a:xfrm rot="16200000" flipH="1">
            <a:off x="6858015" y="3750473"/>
            <a:ext cx="1500199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0"/>
            <a:endCxn id="17" idx="1"/>
          </p:cNvCxnSpPr>
          <p:nvPr/>
        </p:nvCxnSpPr>
        <p:spPr>
          <a:xfrm rot="16200000" flipH="1" flipV="1">
            <a:off x="7608115" y="2500308"/>
            <a:ext cx="500066" cy="5000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2"/>
            <a:endCxn id="17" idx="4"/>
          </p:cNvCxnSpPr>
          <p:nvPr/>
        </p:nvCxnSpPr>
        <p:spPr>
          <a:xfrm rot="10800000" flipH="1">
            <a:off x="6858016" y="3750473"/>
            <a:ext cx="150019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17" idx="4"/>
          </p:cNvCxnSpPr>
          <p:nvPr/>
        </p:nvCxnSpPr>
        <p:spPr>
          <a:xfrm flipH="1">
            <a:off x="8358214" y="3250408"/>
            <a:ext cx="500066" cy="5000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43768" y="2714622"/>
            <a:ext cx="150019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871128" y="3479351"/>
            <a:ext cx="1500992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B1AA-CB78-4810-8FD3-FBD567DFF8D5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40" y="92075"/>
            <a:ext cx="8229600" cy="1143000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sz="4000" b="1" dirty="0" smtClean="0"/>
              <a:t>Fractal Dimension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075"/>
            <a:ext cx="8435280" cy="5121275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From observation of topological dimension examples there is relation of exponent &amp; </a:t>
            </a:r>
            <a:r>
              <a:rPr lang="en-IN" sz="2800" dirty="0" err="1" smtClean="0"/>
              <a:t>D</a:t>
            </a:r>
            <a:r>
              <a:rPr lang="en-IN" sz="2800" baseline="-25000" dirty="0" err="1" smtClean="0"/>
              <a:t>t</a:t>
            </a:r>
            <a:endParaRPr lang="en-IN" sz="2800" baseline="-25000" dirty="0" smtClean="0"/>
          </a:p>
          <a:p>
            <a:pPr algn="just"/>
            <a:r>
              <a:rPr lang="en-IN" sz="2800" dirty="0" smtClean="0"/>
              <a:t>So we get generalized equation as</a:t>
            </a:r>
          </a:p>
          <a:p>
            <a:pPr algn="just">
              <a:buNone/>
            </a:pPr>
            <a:r>
              <a:rPr lang="en-IN" sz="2800" dirty="0" smtClean="0"/>
              <a:t>		N = </a:t>
            </a:r>
            <a:r>
              <a:rPr lang="en-IN" sz="2800" dirty="0" err="1" smtClean="0"/>
              <a:t>S</a:t>
            </a:r>
            <a:r>
              <a:rPr lang="en-IN" sz="2800" baseline="30000" dirty="0" err="1" smtClean="0"/>
              <a:t>Df</a:t>
            </a:r>
            <a:endParaRPr lang="en-IN" sz="2800" baseline="30000" dirty="0" smtClean="0"/>
          </a:p>
          <a:p>
            <a:pPr algn="just"/>
            <a:r>
              <a:rPr lang="en-IN" sz="2800" dirty="0" smtClean="0"/>
              <a:t>If we scale an object by </a:t>
            </a:r>
            <a:r>
              <a:rPr lang="en-US" sz="2800" dirty="0" smtClean="0"/>
              <a:t>‘S’ &amp; must assemble ‘N’ of scaled objects to reconstruct the full sized/original object, </a:t>
            </a:r>
          </a:p>
          <a:p>
            <a:pPr algn="just"/>
            <a:r>
              <a:rPr lang="en-IN" sz="2800" dirty="0" smtClean="0"/>
              <a:t>Then dimension </a:t>
            </a:r>
            <a:r>
              <a:rPr lang="en-IN" sz="2800" dirty="0" err="1" smtClean="0"/>
              <a:t>D</a:t>
            </a:r>
            <a:r>
              <a:rPr lang="en-IN" sz="2800" baseline="-25000" dirty="0" err="1" smtClean="0"/>
              <a:t>f</a:t>
            </a:r>
            <a:r>
              <a:rPr lang="en-IN" sz="2800" dirty="0" smtClean="0"/>
              <a:t> of object given by</a:t>
            </a:r>
          </a:p>
          <a:p>
            <a:pPr algn="just"/>
            <a:r>
              <a:rPr lang="en-IN" sz="2800" dirty="0" err="1" smtClean="0"/>
              <a:t>D</a:t>
            </a:r>
            <a:r>
              <a:rPr lang="en-IN" sz="2800" baseline="-25000" dirty="0" err="1" smtClean="0"/>
              <a:t>f</a:t>
            </a:r>
            <a:r>
              <a:rPr lang="en-IN" sz="2800" dirty="0" smtClean="0"/>
              <a:t> =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43042" y="5214950"/>
          <a:ext cx="1285884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419040" imgH="419040" progId="Equation.3">
                  <p:embed/>
                </p:oleObj>
              </mc:Choice>
              <mc:Fallback>
                <p:oleObj name="Equation" r:id="rId4" imgW="4190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5214950"/>
                        <a:ext cx="1285884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F203-7DA9-4376-9EB6-3C99682312A5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ilbert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3861048"/>
            <a:ext cx="5030870" cy="2495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sz="4000" b="1" dirty="0" smtClean="0"/>
              <a:t>Hilbert’s Curve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225809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Also called </a:t>
            </a:r>
            <a:r>
              <a:rPr lang="en-IN" sz="2800" dirty="0" err="1" smtClean="0"/>
              <a:t>Peano</a:t>
            </a:r>
            <a:r>
              <a:rPr lang="en-IN" sz="2800" dirty="0" smtClean="0"/>
              <a:t> curve</a:t>
            </a:r>
          </a:p>
          <a:p>
            <a:pPr algn="just"/>
            <a:r>
              <a:rPr lang="en-IN" sz="2800" dirty="0" smtClean="0"/>
              <a:t>Easy to implement.</a:t>
            </a:r>
          </a:p>
          <a:p>
            <a:pPr algn="just"/>
            <a:r>
              <a:rPr lang="en-IN" sz="2800" dirty="0" smtClean="0"/>
              <a:t>Curve begins with initial square</a:t>
            </a:r>
          </a:p>
          <a:p>
            <a:pPr algn="just"/>
            <a:r>
              <a:rPr lang="en-IN" sz="2800" dirty="0" smtClean="0"/>
              <a:t>Generation of curve requires successive approximations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6978-A9F2-4A5D-84DD-52EAE545AA2A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IN" sz="4000" b="1" dirty="0" smtClean="0"/>
              <a:t>Circular curve generation using DDA algorithm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00684" cy="4781128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We make use of DDA circle Drawing algorithm. </a:t>
            </a:r>
          </a:p>
          <a:p>
            <a:pPr algn="just"/>
            <a:r>
              <a:rPr lang="en-IN" sz="2800" dirty="0" smtClean="0"/>
              <a:t>Instead of drawing complete circle we just draw some portion.</a:t>
            </a:r>
          </a:p>
          <a:p>
            <a:pPr algn="just"/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x = x</a:t>
            </a:r>
            <a:r>
              <a:rPr lang="en-IN" sz="2800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+ R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Ɵ</a:t>
            </a:r>
          </a:p>
          <a:p>
            <a:pPr algn="just"/>
            <a:r>
              <a:rPr lang="en-IN" sz="2800" dirty="0" smtClean="0">
                <a:latin typeface="Courier New"/>
                <a:cs typeface="Courier New"/>
              </a:rPr>
              <a:t>y = y</a:t>
            </a:r>
            <a:r>
              <a:rPr lang="en-IN" sz="2800" baseline="-25000" dirty="0" smtClean="0">
                <a:latin typeface="Courier New"/>
                <a:cs typeface="Courier New"/>
              </a:rPr>
              <a:t>0</a:t>
            </a:r>
            <a:r>
              <a:rPr lang="en-IN" sz="2800" dirty="0" smtClean="0">
                <a:latin typeface="Courier New"/>
                <a:cs typeface="Courier New"/>
              </a:rPr>
              <a:t> + R Sin Ɵ</a:t>
            </a:r>
          </a:p>
          <a:p>
            <a:pPr algn="just"/>
            <a:r>
              <a:rPr lang="en-IN" sz="2800" dirty="0" smtClean="0">
                <a:latin typeface="+mj-lt"/>
                <a:cs typeface="Courier New"/>
              </a:rPr>
              <a:t>Where x</a:t>
            </a:r>
            <a:r>
              <a:rPr lang="en-IN" sz="2800" baseline="-25000" dirty="0" smtClean="0">
                <a:latin typeface="+mj-lt"/>
                <a:cs typeface="Courier New"/>
              </a:rPr>
              <a:t>0</a:t>
            </a:r>
            <a:r>
              <a:rPr lang="en-IN" sz="2800" dirty="0" smtClean="0">
                <a:latin typeface="+mj-lt"/>
                <a:cs typeface="Courier New"/>
              </a:rPr>
              <a:t>, y</a:t>
            </a:r>
            <a:r>
              <a:rPr lang="en-IN" sz="2800" baseline="-25000" dirty="0" smtClean="0">
                <a:latin typeface="+mj-lt"/>
                <a:cs typeface="Courier New"/>
              </a:rPr>
              <a:t>0</a:t>
            </a:r>
            <a:r>
              <a:rPr lang="en-IN" sz="2800" dirty="0" smtClean="0">
                <a:latin typeface="+mj-lt"/>
                <a:cs typeface="Courier New"/>
              </a:rPr>
              <a:t> is centre of curvature and R is radius. </a:t>
            </a:r>
            <a:endParaRPr lang="en-IN" sz="2800" dirty="0" smtClean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857884" y="1643050"/>
            <a:ext cx="3034596" cy="265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6FB5-B845-4C1D-A841-8ADD7CFDD19D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IN" b="1" dirty="0" smtClean="0"/>
              <a:t>First Approximation of Hilbert curve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00208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smtClean="0"/>
              <a:t>Divide the square into four quadrants and drawing the curve which connect centre points of each quadrants</a:t>
            </a:r>
            <a:endParaRPr lang="en-US" sz="2800" dirty="0"/>
          </a:p>
        </p:txBody>
      </p:sp>
      <p:pic>
        <p:nvPicPr>
          <p:cNvPr id="6" name="Picture 5" descr="Hilbert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5" y="3645024"/>
            <a:ext cx="2486025" cy="24860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335-DCB2-42AF-B60D-0FA504289094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sz="4000" b="1" dirty="0" smtClean="0"/>
              <a:t>Hilbert’s Approximations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507288" cy="4938712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/>
              <a:t>Second Approximation of Hilbert’s Curve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Further subdivide each of four quadrants and draw the curve which connects </a:t>
            </a:r>
            <a:r>
              <a:rPr lang="en-IN" sz="2800" dirty="0" smtClean="0"/>
              <a:t>centre </a:t>
            </a:r>
            <a:r>
              <a:rPr lang="en-IN" sz="2800" dirty="0" smtClean="0"/>
              <a:t>point of each of these finer subdivisions before moving the next major quadrant</a:t>
            </a: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Third Approximation of Hilbert’s Curve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Again subdivides each quadrant and process continues.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37E9-4968-42A4-8AD7-D746C024C99A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hilbert (1)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60991"/>
            <a:ext cx="8535892" cy="615475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BE62-EC85-497A-A759-B8152D5FDEC2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5375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sz="4000" b="1" dirty="0" smtClean="0"/>
              <a:t>Hilbert’s Curve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0014"/>
            <a:ext cx="8229600" cy="475615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smtClean="0"/>
              <a:t>Curve is not getting overlap at any point.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There is no limit to subdivision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The curve fills the square.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Ideally the length of curve is infinite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With each subdivision length increased by factor 4.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Curve is equivalent to line, so </a:t>
            </a:r>
            <a:r>
              <a:rPr lang="en-IN" sz="2800" dirty="0" err="1" smtClean="0"/>
              <a:t>D</a:t>
            </a:r>
            <a:r>
              <a:rPr lang="en-IN" sz="2800" baseline="-25000" dirty="0" err="1" smtClean="0"/>
              <a:t>t</a:t>
            </a:r>
            <a:r>
              <a:rPr lang="en-IN" sz="2800" dirty="0" err="1" smtClean="0"/>
              <a:t>is</a:t>
            </a:r>
            <a:r>
              <a:rPr lang="en-IN" sz="2800" dirty="0" smtClean="0"/>
              <a:t> 1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At each subdivision scale changes by 2; we need 4 scaled curves to form original curve.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4 = 2</a:t>
            </a:r>
            <a:r>
              <a:rPr lang="en-IN" sz="2800" baseline="30000" dirty="0" smtClean="0"/>
              <a:t>Df</a:t>
            </a:r>
            <a:r>
              <a:rPr lang="en-IN" sz="2800" dirty="0" smtClean="0"/>
              <a:t>		</a:t>
            </a:r>
            <a:r>
              <a:rPr lang="en-IN" sz="2800" dirty="0" err="1" smtClean="0"/>
              <a:t>D</a:t>
            </a:r>
            <a:r>
              <a:rPr lang="en-IN" sz="2800" baseline="-25000" dirty="0" err="1" smtClean="0"/>
              <a:t>f</a:t>
            </a:r>
            <a:r>
              <a:rPr lang="en-IN" sz="2800" dirty="0" smtClean="0"/>
              <a:t>=2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A61C-FF1E-4064-87F0-33A018854D13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67" y="188640"/>
            <a:ext cx="8229600" cy="931057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sz="4000" b="1" dirty="0" smtClean="0"/>
              <a:t>Koch</a:t>
            </a:r>
            <a:r>
              <a:rPr lang="en-IN" sz="4000" dirty="0" smtClean="0"/>
              <a:t> </a:t>
            </a:r>
            <a:r>
              <a:rPr lang="en-IN" sz="4000" b="1" dirty="0" smtClean="0"/>
              <a:t>Curve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661447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Start with a line segment.</a:t>
            </a:r>
          </a:p>
          <a:p>
            <a:pPr algn="just"/>
            <a:r>
              <a:rPr lang="en-IN" sz="2800" dirty="0" smtClean="0"/>
              <a:t>Divide line segment into three equal parts. </a:t>
            </a:r>
          </a:p>
          <a:p>
            <a:pPr algn="just"/>
            <a:r>
              <a:rPr lang="en-IN" sz="2800" dirty="0" smtClean="0"/>
              <a:t>Replace central third part by two adjacent sides of equilateral triangle.</a:t>
            </a:r>
            <a:endParaRPr lang="en-US" sz="2800" dirty="0"/>
          </a:p>
        </p:txBody>
      </p:sp>
      <p:pic>
        <p:nvPicPr>
          <p:cNvPr id="4" name="Picture 3" descr="Koch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3694902"/>
            <a:ext cx="6357982" cy="265640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3480-6842-41B9-B1D2-B7ABE5BF2241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5375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sz="4000" b="1" dirty="0" smtClean="0"/>
              <a:t>Koch curve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0012"/>
            <a:ext cx="8229600" cy="498633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smtClean="0"/>
              <a:t>Koch curves end coordinates are as that of original segment, but it is built of 4 equal length segments of 1/3 of original length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New length of curve will be 4/3 (1</a:t>
            </a:r>
            <a:r>
              <a:rPr lang="en-IN" sz="2800" baseline="30000" dirty="0" smtClean="0"/>
              <a:t>st</a:t>
            </a:r>
            <a:r>
              <a:rPr lang="en-IN" sz="2800" dirty="0" smtClean="0"/>
              <a:t> approximation)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After second approximation length becomes 16/9 times original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The length of Koch curve is infinite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The curve does not fill whole area as Hilbert’s curve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700B-8270-4771-B6E5-9A6A34E69939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sz="4000" b="1" dirty="0" err="1" smtClean="0"/>
              <a:t>Cont</a:t>
            </a:r>
            <a:r>
              <a:rPr lang="en-US" sz="4000" b="1" dirty="0" smtClean="0"/>
              <a:t>…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Koch curve does not deviate from its original shape</a:t>
            </a:r>
          </a:p>
          <a:p>
            <a:r>
              <a:rPr lang="en-IN" sz="2800" dirty="0" smtClean="0"/>
              <a:t>If we reduce the scale of curve by 3 we find the curve looks like original one; but we must gather 4 such curves to make original </a:t>
            </a:r>
          </a:p>
          <a:p>
            <a:r>
              <a:rPr lang="en-IN" sz="2800" dirty="0" smtClean="0"/>
              <a:t>So 		</a:t>
            </a:r>
            <a:r>
              <a:rPr lang="en-IN" sz="2800" b="1" dirty="0" smtClean="0">
                <a:solidFill>
                  <a:srgbClr val="FF0000"/>
                </a:solidFill>
              </a:rPr>
              <a:t>4 = 3</a:t>
            </a:r>
            <a:r>
              <a:rPr lang="en-IN" sz="2800" b="1" baseline="30000" dirty="0" smtClean="0">
                <a:solidFill>
                  <a:srgbClr val="FF0000"/>
                </a:solidFill>
              </a:rPr>
              <a:t>Df</a:t>
            </a:r>
          </a:p>
          <a:p>
            <a:endParaRPr lang="en-IN" sz="2800" b="1" dirty="0" smtClean="0">
              <a:solidFill>
                <a:srgbClr val="FF0000"/>
              </a:solidFill>
            </a:endParaRPr>
          </a:p>
          <a:p>
            <a:endParaRPr lang="en-IN" sz="2800" dirty="0" smtClean="0"/>
          </a:p>
          <a:p>
            <a:r>
              <a:rPr lang="en-IN" sz="2800" b="1" dirty="0" err="1" smtClean="0">
                <a:solidFill>
                  <a:srgbClr val="FF0000"/>
                </a:solidFill>
              </a:rPr>
              <a:t>D</a:t>
            </a:r>
            <a:r>
              <a:rPr lang="en-IN" sz="2800" b="1" baseline="-25000" dirty="0" err="1" smtClean="0">
                <a:solidFill>
                  <a:srgbClr val="FF0000"/>
                </a:solidFill>
              </a:rPr>
              <a:t>f</a:t>
            </a:r>
            <a:r>
              <a:rPr lang="en-IN" sz="2800" b="1" dirty="0" smtClean="0">
                <a:solidFill>
                  <a:srgbClr val="FF0000"/>
                </a:solidFill>
              </a:rPr>
              <a:t> = 1.26</a:t>
            </a:r>
          </a:p>
          <a:p>
            <a:r>
              <a:rPr lang="en-IN" sz="2800" b="1" dirty="0" err="1" smtClean="0">
                <a:solidFill>
                  <a:srgbClr val="FF0000"/>
                </a:solidFill>
              </a:rPr>
              <a:t>D</a:t>
            </a:r>
            <a:r>
              <a:rPr lang="en-IN" sz="2800" b="1" baseline="-25000" dirty="0" err="1" smtClean="0">
                <a:solidFill>
                  <a:srgbClr val="FF0000"/>
                </a:solidFill>
              </a:rPr>
              <a:t>t</a:t>
            </a:r>
            <a:r>
              <a:rPr lang="en-IN" sz="2800" b="1" dirty="0" smtClean="0">
                <a:solidFill>
                  <a:srgbClr val="FF0000"/>
                </a:solidFill>
              </a:rPr>
              <a:t> = 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28860" y="3929066"/>
          <a:ext cx="1785950" cy="105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711000" imgH="419040" progId="Equation.3">
                  <p:embed/>
                </p:oleObj>
              </mc:Choice>
              <mc:Fallback>
                <p:oleObj name="Equation" r:id="rId4" imgW="7110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3929066"/>
                        <a:ext cx="1785950" cy="10524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1C6E-48C7-4C35-8721-414162F1F320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sz="4000" b="1" dirty="0" smtClean="0"/>
              <a:t>Snowflakes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7156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smtClean="0"/>
              <a:t>Koch curve is extended to generated snowflakes.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For generation of snowflake Koch curve is applied to each side of triangle.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Length of each edge of triangle goes on increasing with more and more roughness, in number of iteration.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Snowflake possess self similarity property of fractals.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F5C3-E1BD-40BD-9EED-B3AA77F738E3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Von_Koch_curve.gif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42976" y="357166"/>
            <a:ext cx="6858048" cy="607223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AD3-5176-40B6-94A4-0B93D99E0C43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sz="4000" b="1" dirty="0" smtClean="0"/>
              <a:t>Question Bank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sz="2800" b="1" dirty="0"/>
              <a:t>Solve following question (2 Marks)</a:t>
            </a:r>
            <a:endParaRPr lang="en-IN" sz="28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1</a:t>
            </a:r>
            <a:r>
              <a:rPr lang="en-US" sz="2400" dirty="0" smtClean="0"/>
              <a:t>.   Define  </a:t>
            </a:r>
            <a:r>
              <a:rPr lang="en-US" sz="2400" dirty="0"/>
              <a:t>fractals…………………………………………(R )</a:t>
            </a:r>
          </a:p>
          <a:p>
            <a:pPr marL="457200" indent="-457200" algn="just">
              <a:lnSpc>
                <a:spcPct val="150000"/>
              </a:lnSpc>
              <a:buAutoNum type="arabicPeriod" startAt="2"/>
            </a:pPr>
            <a:r>
              <a:rPr lang="en-US" sz="2400" dirty="0" smtClean="0"/>
              <a:t>What is interpolation…………………………….(R)</a:t>
            </a:r>
          </a:p>
          <a:p>
            <a:pPr marL="457200" indent="-457200" algn="just">
              <a:lnSpc>
                <a:spcPct val="150000"/>
              </a:lnSpc>
              <a:buAutoNum type="arabicPeriod" startAt="2"/>
            </a:pPr>
            <a:r>
              <a:rPr lang="en-US" sz="2400" dirty="0" smtClean="0"/>
              <a:t>What is topological dimension………………(U)</a:t>
            </a:r>
          </a:p>
          <a:p>
            <a:pPr marL="457200" indent="-457200" algn="just">
              <a:lnSpc>
                <a:spcPct val="150000"/>
              </a:lnSpc>
              <a:buAutoNum type="arabicPeriod" startAt="2"/>
            </a:pPr>
            <a:r>
              <a:rPr lang="en-US" sz="2400" dirty="0" smtClean="0"/>
              <a:t>List the problem in true curve generation algorithm………..(R )</a:t>
            </a:r>
          </a:p>
          <a:p>
            <a:pPr marL="457200" indent="-457200" algn="just">
              <a:lnSpc>
                <a:spcPct val="150000"/>
              </a:lnSpc>
              <a:buAutoNum type="arabicPeriod" startAt="2"/>
            </a:pPr>
            <a:r>
              <a:rPr lang="en-US" sz="2400" dirty="0" smtClean="0"/>
              <a:t>What is fractal dimension …………………………………..(U)</a:t>
            </a:r>
          </a:p>
          <a:p>
            <a:pPr marL="457200" indent="-457200" algn="just">
              <a:lnSpc>
                <a:spcPct val="150000"/>
              </a:lnSpc>
              <a:buAutoNum type="arabicPeriod" startAt="2"/>
            </a:pPr>
            <a:r>
              <a:rPr lang="en-US" sz="2400" dirty="0"/>
              <a:t> </a:t>
            </a:r>
            <a:r>
              <a:rPr lang="en-US" sz="2400" dirty="0" smtClean="0"/>
              <a:t>What are the various method of curve drawing………(R 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AutoNum type="arabicPeriod" startAt="2"/>
            </a:pPr>
            <a:endParaRPr lang="en-IN" sz="2400" dirty="0"/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014C-3001-4A75-97AF-612DC98D7761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IN" b="1" dirty="0" smtClean="0"/>
              <a:t>Circular curve generation using DDA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smtClean="0"/>
              <a:t>Where 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Ɵ </a:t>
            </a:r>
            <a:r>
              <a:rPr lang="en-IN" sz="2800" dirty="0" smtClean="0">
                <a:latin typeface="+mj-lt"/>
                <a:cs typeface="Courier New" pitchFamily="49" charset="0"/>
              </a:rPr>
              <a:t>will be stepping angle. 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+mj-lt"/>
                <a:cs typeface="Courier New" pitchFamily="49" charset="0"/>
              </a:rPr>
              <a:t>We have to find start point (x</a:t>
            </a:r>
            <a:r>
              <a:rPr lang="en-IN" sz="2800" baseline="-25000" dirty="0" smtClean="0">
                <a:latin typeface="+mj-lt"/>
                <a:cs typeface="Courier New" pitchFamily="49" charset="0"/>
              </a:rPr>
              <a:t>1</a:t>
            </a:r>
            <a:r>
              <a:rPr lang="en-IN" sz="2800" dirty="0" smtClean="0">
                <a:latin typeface="+mj-lt"/>
                <a:cs typeface="Courier New" pitchFamily="49" charset="0"/>
              </a:rPr>
              <a:t>, y</a:t>
            </a:r>
            <a:r>
              <a:rPr lang="en-IN" sz="2800" baseline="-25000" dirty="0" smtClean="0">
                <a:latin typeface="+mj-lt"/>
                <a:cs typeface="Courier New" pitchFamily="49" charset="0"/>
              </a:rPr>
              <a:t>1</a:t>
            </a:r>
            <a:r>
              <a:rPr lang="en-IN" sz="2800" dirty="0" smtClean="0">
                <a:latin typeface="+mj-lt"/>
                <a:cs typeface="Courier New" pitchFamily="49" charset="0"/>
              </a:rPr>
              <a:t>) and end point (x</a:t>
            </a:r>
            <a:r>
              <a:rPr lang="en-IN" sz="2800" baseline="-25000" dirty="0" smtClean="0">
                <a:latin typeface="+mj-lt"/>
                <a:cs typeface="Courier New" pitchFamily="49" charset="0"/>
              </a:rPr>
              <a:t>2</a:t>
            </a:r>
            <a:r>
              <a:rPr lang="en-IN" sz="2800" dirty="0" smtClean="0">
                <a:latin typeface="+mj-lt"/>
                <a:cs typeface="Courier New" pitchFamily="49" charset="0"/>
              </a:rPr>
              <a:t>,y</a:t>
            </a:r>
            <a:r>
              <a:rPr lang="en-IN" sz="2800" baseline="-25000" dirty="0" smtClean="0">
                <a:latin typeface="+mj-lt"/>
                <a:cs typeface="Courier New" pitchFamily="49" charset="0"/>
              </a:rPr>
              <a:t>2</a:t>
            </a:r>
            <a:r>
              <a:rPr lang="en-IN" sz="2800" dirty="0" smtClean="0">
                <a:latin typeface="+mj-lt"/>
                <a:cs typeface="Courier New" pitchFamily="49" charset="0"/>
              </a:rPr>
              <a:t>) of curve by increasing 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Ɵ </a:t>
            </a:r>
            <a:r>
              <a:rPr lang="en-IN" sz="2800" dirty="0" smtClean="0">
                <a:latin typeface="+mj-lt"/>
                <a:cs typeface="Courier New" pitchFamily="49" charset="0"/>
              </a:rPr>
              <a:t>by stepping value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+mj-lt"/>
                <a:cs typeface="Courier New" pitchFamily="49" charset="0"/>
              </a:rPr>
              <a:t>We are not using symmetry property of circle, since we simply plot some portion of circle.</a:t>
            </a:r>
          </a:p>
          <a:p>
            <a:pPr algn="just">
              <a:lnSpc>
                <a:spcPct val="150000"/>
              </a:lnSpc>
            </a:pPr>
            <a:endParaRPr lang="en-US" sz="28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8049-3382-479B-82DD-7C595B16AC0F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Solve following questions (4 Marks)</a:t>
            </a:r>
            <a:endParaRPr lang="en-IN" sz="2800" b="1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 Explain DDA arc generation algorithm ……………………..(U)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 Write a short note on Bezier curve……………………….(U)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  Describe Koch curve &amp; give its fractal dimension……………(U)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List any four properties of Bezier curve…………………(R)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Explain Hilbert curve &amp; give its fractal dimension ……(U)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Obtain the curve parameter for drawing a smooth Bezier curve for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014C-3001-4A75-97AF-612DC98D7761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sz="4000" b="1" dirty="0" smtClean="0"/>
              <a:t>Question Bank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6116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6.    following </a:t>
            </a:r>
            <a:r>
              <a:rPr lang="en-US" sz="2400" dirty="0"/>
              <a:t>control points 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      A (0,0 ),  B(10,30),  C(60,20)  ,D(70,-20</a:t>
            </a:r>
            <a:r>
              <a:rPr lang="en-US" sz="2400" dirty="0" smtClean="0"/>
              <a:t>)……………………….(A)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7.      Obtain </a:t>
            </a:r>
            <a:r>
              <a:rPr lang="en-US" sz="2400" dirty="0"/>
              <a:t>the curve parameter for drawing a smooth Bezier </a:t>
            </a:r>
            <a:r>
              <a:rPr lang="en-US" sz="2400" dirty="0" smtClean="0"/>
              <a:t>     curve for </a:t>
            </a:r>
            <a:r>
              <a:rPr lang="en-US" sz="2400" dirty="0"/>
              <a:t>following control points 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      A (0,0 ),  </a:t>
            </a:r>
            <a:r>
              <a:rPr lang="en-US" sz="2400" dirty="0" smtClean="0"/>
              <a:t>B(10,40</a:t>
            </a:r>
            <a:r>
              <a:rPr lang="en-US" sz="2400" dirty="0"/>
              <a:t>),  </a:t>
            </a:r>
            <a:r>
              <a:rPr lang="en-US" sz="2400" dirty="0" smtClean="0"/>
              <a:t>C(70,30</a:t>
            </a:r>
            <a:r>
              <a:rPr lang="en-US" sz="2400" dirty="0"/>
              <a:t>)  ,</a:t>
            </a:r>
            <a:r>
              <a:rPr lang="en-US" sz="2400" dirty="0" smtClean="0"/>
              <a:t>D(60</a:t>
            </a:r>
            <a:r>
              <a:rPr lang="en-US" sz="2400" dirty="0"/>
              <a:t>,-20</a:t>
            </a:r>
            <a:r>
              <a:rPr lang="en-US" sz="2400" dirty="0" smtClean="0"/>
              <a:t>)……………………..(A)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8. Construct the B- spline curve of order 4 &amp; with 4 polygon vertices A(1,1 ), B( 2,3), C(4,3) &amp; D(6,2)………………………….(.A)</a:t>
            </a: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014C-3001-4A75-97AF-612DC98D7761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sz="4000" b="1" dirty="0" smtClean="0"/>
              <a:t>Question Bank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0812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9. </a:t>
            </a:r>
            <a:r>
              <a:rPr lang="en-US" sz="2400" dirty="0" smtClean="0"/>
              <a:t>Construct the Bezier curve of order 3 &amp; 4 polygon vertices A(1,1), B(2,3),C(4,3) &amp; D(6,4)……(A)  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014C-3001-4A75-97AF-612DC98D7761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sz="4000" b="1" dirty="0" smtClean="0"/>
              <a:t>Question Bank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0632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IN" b="1" dirty="0" smtClean="0"/>
              <a:t>Problems in true curve generation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smtClean="0"/>
              <a:t>To specify a curve we need more information than its endpoints.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It is difficult to apply transformations.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Clipping will be difficult for curves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Curves other than circular or elliptical are difficult to construct using this method.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61E2-022F-4274-9092-9D9D55D52D92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sz="4000" b="1" dirty="0" smtClean="0"/>
              <a:t>Interpolation</a:t>
            </a: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2143108" y="1428737"/>
            <a:ext cx="5566618" cy="321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214546" y="4643446"/>
            <a:ext cx="549518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FF78-A1F2-4426-82F6-163C8B6E349B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sz="4000" b="1" dirty="0" smtClean="0"/>
              <a:t>Interpolation Process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11560" y="1700807"/>
            <a:ext cx="7776864" cy="442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0FD3-DB45-4B2D-A156-0A2852FF377F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sz="4000" b="1" dirty="0" smtClean="0"/>
              <a:t>Interpolation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71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smtClean="0"/>
              <a:t>We use approximation to Some complex curves which don't have mathematical function 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If we have set of sample points which lie on the required curve then curve can be drawn by filling portions of curve with pieces of known curve.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Gap between sample points can be filled by finding the coordinates of the points along the known approximating curve and connecting these points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DA87-CA9A-4FC6-8F83-FBC02163A5AD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sz="4000" b="1" dirty="0" smtClean="0"/>
              <a:t>Interpolation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smtClean="0"/>
              <a:t>Polynomial functions in the parametric form are preferred to represent known curve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The polynomial functions in parametric form given as</a:t>
            </a:r>
          </a:p>
          <a:p>
            <a:pPr algn="just">
              <a:lnSpc>
                <a:spcPct val="150000"/>
              </a:lnSpc>
            </a:pPr>
            <a:r>
              <a:rPr lang="en-IN" sz="2800" b="1" dirty="0" smtClean="0">
                <a:solidFill>
                  <a:srgbClr val="FF0000"/>
                </a:solidFill>
              </a:rPr>
              <a:t>x = </a:t>
            </a:r>
            <a:r>
              <a:rPr lang="en-IN" sz="2800" b="1" dirty="0" err="1" smtClean="0">
                <a:solidFill>
                  <a:srgbClr val="FF0000"/>
                </a:solidFill>
              </a:rPr>
              <a:t>f</a:t>
            </a:r>
            <a:r>
              <a:rPr lang="en-IN" sz="2800" b="1" baseline="-25000" dirty="0" err="1" smtClean="0">
                <a:solidFill>
                  <a:srgbClr val="FF0000"/>
                </a:solidFill>
              </a:rPr>
              <a:t>x</a:t>
            </a:r>
            <a:r>
              <a:rPr lang="en-IN" sz="2800" b="1" dirty="0" smtClean="0">
                <a:solidFill>
                  <a:srgbClr val="FF0000"/>
                </a:solidFill>
              </a:rPr>
              <a:t>(u)</a:t>
            </a:r>
            <a:r>
              <a:rPr lang="en-IN" sz="2800" dirty="0" smtClean="0"/>
              <a:t>	</a:t>
            </a:r>
            <a:r>
              <a:rPr lang="en-IN" sz="2800" b="1" dirty="0" smtClean="0">
                <a:solidFill>
                  <a:srgbClr val="FF0000"/>
                </a:solidFill>
              </a:rPr>
              <a:t>y = </a:t>
            </a:r>
            <a:r>
              <a:rPr lang="en-IN" sz="2800" b="1" dirty="0" err="1" smtClean="0">
                <a:solidFill>
                  <a:srgbClr val="FF0000"/>
                </a:solidFill>
              </a:rPr>
              <a:t>f</a:t>
            </a:r>
            <a:r>
              <a:rPr lang="en-IN" sz="2800" b="1" baseline="-25000" dirty="0" err="1" smtClean="0">
                <a:solidFill>
                  <a:srgbClr val="FF0000"/>
                </a:solidFill>
              </a:rPr>
              <a:t>y</a:t>
            </a:r>
            <a:r>
              <a:rPr lang="en-IN" sz="2800" b="1" dirty="0" smtClean="0">
                <a:solidFill>
                  <a:srgbClr val="FF0000"/>
                </a:solidFill>
              </a:rPr>
              <a:t>(u)</a:t>
            </a:r>
            <a:r>
              <a:rPr lang="en-IN" sz="2800" dirty="0" smtClean="0"/>
              <a:t>	</a:t>
            </a:r>
            <a:r>
              <a:rPr lang="en-IN" sz="2800" b="1" dirty="0" smtClean="0">
                <a:solidFill>
                  <a:srgbClr val="FF0000"/>
                </a:solidFill>
              </a:rPr>
              <a:t>z = </a:t>
            </a:r>
            <a:r>
              <a:rPr lang="en-IN" sz="2800" b="1" dirty="0" err="1" smtClean="0">
                <a:solidFill>
                  <a:srgbClr val="FF0000"/>
                </a:solidFill>
              </a:rPr>
              <a:t>f</a:t>
            </a:r>
            <a:r>
              <a:rPr lang="en-IN" sz="2800" b="1" baseline="-25000" dirty="0" err="1" smtClean="0">
                <a:solidFill>
                  <a:srgbClr val="FF0000"/>
                </a:solidFill>
              </a:rPr>
              <a:t>z</a:t>
            </a:r>
            <a:r>
              <a:rPr lang="en-IN" sz="2800" b="1" dirty="0" smtClean="0">
                <a:solidFill>
                  <a:srgbClr val="FF0000"/>
                </a:solidFill>
              </a:rPr>
              <a:t>(u)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Intermediate points between sample points are determined using interpolation technique.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A polynomial curve pass through n sample points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800" dirty="0" smtClean="0"/>
              <a:t>		</a:t>
            </a:r>
            <a:r>
              <a:rPr lang="en-IN" sz="2800" b="1" dirty="0" smtClean="0">
                <a:solidFill>
                  <a:srgbClr val="FF0000"/>
                </a:solidFill>
              </a:rPr>
              <a:t>(x</a:t>
            </a:r>
            <a:r>
              <a:rPr lang="en-I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IN" sz="2800" b="1" dirty="0" smtClean="0">
                <a:solidFill>
                  <a:srgbClr val="FF0000"/>
                </a:solidFill>
              </a:rPr>
              <a:t>, y</a:t>
            </a:r>
            <a:r>
              <a:rPr lang="en-I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IN" sz="2800" b="1" dirty="0" smtClean="0">
                <a:solidFill>
                  <a:srgbClr val="FF0000"/>
                </a:solidFill>
              </a:rPr>
              <a:t>, z</a:t>
            </a:r>
            <a:r>
              <a:rPr lang="en-I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IN" sz="2800" b="1" dirty="0" smtClean="0">
                <a:solidFill>
                  <a:srgbClr val="FF0000"/>
                </a:solidFill>
              </a:rPr>
              <a:t>), (x</a:t>
            </a:r>
            <a:r>
              <a:rPr lang="en-I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IN" sz="2800" b="1" dirty="0" smtClean="0">
                <a:solidFill>
                  <a:srgbClr val="FF0000"/>
                </a:solidFill>
              </a:rPr>
              <a:t>, y</a:t>
            </a:r>
            <a:r>
              <a:rPr lang="en-I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IN" sz="2800" b="1" dirty="0" smtClean="0">
                <a:solidFill>
                  <a:srgbClr val="FF0000"/>
                </a:solidFill>
              </a:rPr>
              <a:t>, z</a:t>
            </a:r>
            <a:r>
              <a:rPr lang="en-I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IN" sz="2800" b="1" dirty="0" smtClean="0">
                <a:solidFill>
                  <a:srgbClr val="FF0000"/>
                </a:solidFill>
              </a:rPr>
              <a:t>), ...., (x</a:t>
            </a:r>
            <a:r>
              <a:rPr lang="en-I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IN" sz="2800" b="1" dirty="0" smtClean="0">
                <a:solidFill>
                  <a:srgbClr val="FF0000"/>
                </a:solidFill>
              </a:rPr>
              <a:t>, y</a:t>
            </a:r>
            <a:r>
              <a:rPr lang="en-I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IN" sz="2800" b="1" dirty="0" smtClean="0">
                <a:solidFill>
                  <a:srgbClr val="FF0000"/>
                </a:solidFill>
              </a:rPr>
              <a:t>, z</a:t>
            </a:r>
            <a:r>
              <a:rPr lang="en-I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IN" sz="2800" b="1" dirty="0" smtClean="0">
                <a:solidFill>
                  <a:srgbClr val="FF0000"/>
                </a:solidFill>
              </a:rPr>
              <a:t>)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B427-4195-46AE-A8E0-4AFE1BB8D953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3" y="157134"/>
            <a:ext cx="8229600" cy="96761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IN" b="1" dirty="0" smtClean="0"/>
              <a:t>Interpolation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7240"/>
            <a:ext cx="8229600" cy="98160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we construct function as sum of terms, one term for each sample points</a:t>
            </a:r>
          </a:p>
          <a:p>
            <a:pPr algn="just"/>
            <a:endParaRPr 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1979713" y="1988840"/>
            <a:ext cx="4928006" cy="269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2659" y="4683504"/>
            <a:ext cx="8229600" cy="19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The function B</a:t>
            </a:r>
            <a:r>
              <a:rPr kumimoji="0" lang="en-I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(u) called Blending function.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800" dirty="0" smtClean="0"/>
              <a:t>For each value of u blending function determines how much </a:t>
            </a:r>
            <a:r>
              <a:rPr lang="en-IN" sz="2800" dirty="0" err="1" smtClean="0"/>
              <a:t>i</a:t>
            </a:r>
            <a:r>
              <a:rPr lang="en-IN" sz="2800" baseline="30000" dirty="0" err="1" smtClean="0"/>
              <a:t>th</a:t>
            </a:r>
            <a:r>
              <a:rPr lang="en-IN" sz="2800" dirty="0" smtClean="0"/>
              <a:t> sample point affects the position of curve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8DF5-D122-42E7-B0DA-3BCC60A8D104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Ms.Dudhmale M.N.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1405</Words>
  <Application>Microsoft Office PowerPoint</Application>
  <PresentationFormat>On-screen Show (4:3)</PresentationFormat>
  <Paragraphs>222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Wingdings</vt:lpstr>
      <vt:lpstr>Office Theme</vt:lpstr>
      <vt:lpstr>Equation</vt:lpstr>
      <vt:lpstr>Introduction to Curves</vt:lpstr>
      <vt:lpstr>Circular curve generation using DDA algorithm</vt:lpstr>
      <vt:lpstr>Circular curve generation using DDA algorithm</vt:lpstr>
      <vt:lpstr>Problems in true curve generation approach</vt:lpstr>
      <vt:lpstr>Interpolation</vt:lpstr>
      <vt:lpstr>Interpolation Process</vt:lpstr>
      <vt:lpstr>Interpolation</vt:lpstr>
      <vt:lpstr>Interpolation</vt:lpstr>
      <vt:lpstr>Interpolation</vt:lpstr>
      <vt:lpstr>Cont….</vt:lpstr>
      <vt:lpstr>PowerPoint Presentation</vt:lpstr>
      <vt:lpstr>Fractals</vt:lpstr>
      <vt:lpstr>Application of Fractals</vt:lpstr>
      <vt:lpstr>Topological Dimension</vt:lpstr>
      <vt:lpstr>PowerPoint Presentation</vt:lpstr>
      <vt:lpstr>PowerPoint Presentation</vt:lpstr>
      <vt:lpstr>PowerPoint Presentation</vt:lpstr>
      <vt:lpstr>Fractal Dimension</vt:lpstr>
      <vt:lpstr>Hilbert’s Curve</vt:lpstr>
      <vt:lpstr>First Approximation of Hilbert curve</vt:lpstr>
      <vt:lpstr>Hilbert’s Approximations</vt:lpstr>
      <vt:lpstr>PowerPoint Presentation</vt:lpstr>
      <vt:lpstr>Hilbert’s Curve</vt:lpstr>
      <vt:lpstr>Koch Curve</vt:lpstr>
      <vt:lpstr>Koch curve</vt:lpstr>
      <vt:lpstr>Cont…</vt:lpstr>
      <vt:lpstr>Snowflakes</vt:lpstr>
      <vt:lpstr>PowerPoint Presentation</vt:lpstr>
      <vt:lpstr>Question Bank</vt:lpstr>
      <vt:lpstr>Question Bank</vt:lpstr>
      <vt:lpstr>Question Bank</vt:lpstr>
      <vt:lpstr>Question Bank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Curves</dc:title>
  <dc:creator>Windows User</dc:creator>
  <cp:lastModifiedBy>Admin</cp:lastModifiedBy>
  <cp:revision>76</cp:revision>
  <dcterms:created xsi:type="dcterms:W3CDTF">2018-09-02T17:20:27Z</dcterms:created>
  <dcterms:modified xsi:type="dcterms:W3CDTF">2020-11-19T10:37:38Z</dcterms:modified>
</cp:coreProperties>
</file>