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58"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fr-FR" smtClean="0"/>
              <a:t>Modifiez le style du titre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Modifier le style des sous-titres du masque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10/19/2021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446C117F-5CCF-4837-BE5F-2B92066CAFAF}" type="datetimeFigureOut">
              <a:rPr lang="en-US" dirty="0"/>
              <a:t>10/19/2021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fr-FR" smtClean="0"/>
              <a:t>Modifiez le style du titre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84EB90BD-B6CE-46B7-997F-7313B992CCDC}" type="datetimeFigureOut">
              <a:rPr lang="en-US" dirty="0"/>
              <a:t>10/19/2021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fr-FR" smtClean="0"/>
              <a:t>Modifiez le style du titre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CDB9D11F-B188-461D-B23F-39381795C052}" type="datetimeFigureOut">
              <a:rPr lang="en-US" dirty="0"/>
              <a:t>10/19/2021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‹N°›</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fr-FR" smtClean="0"/>
              <a:t>Modifiez le style du titre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52E6D8D9-55A2-4063-B0F3-121F44549695}" type="datetimeFigureOut">
              <a:rPr lang="en-US" dirty="0"/>
              <a:t>10/19/2021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fr-FR" smtClean="0"/>
              <a:t>Modifiez le style du titre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3" name="Date Placeholder 2"/>
          <p:cNvSpPr>
            <a:spLocks noGrp="1"/>
          </p:cNvSpPr>
          <p:nvPr>
            <p:ph type="dt" sz="half" idx="10"/>
          </p:nvPr>
        </p:nvSpPr>
        <p:spPr/>
        <p:txBody>
          <a:bodyPr/>
          <a:lstStyle/>
          <a:p>
            <a:fld id="{D4B24536-994D-4021-A283-9F449C0DB509}" type="datetimeFigureOut">
              <a:rPr lang="en-US" dirty="0"/>
              <a:t>10/19/2021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fr-FR" smtClean="0"/>
              <a:t>Modifiez le style du titre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3" name="Date Placeholder 2"/>
          <p:cNvSpPr>
            <a:spLocks noGrp="1"/>
          </p:cNvSpPr>
          <p:nvPr>
            <p:ph type="dt" sz="half" idx="10"/>
          </p:nvPr>
        </p:nvSpPr>
        <p:spPr/>
        <p:txBody>
          <a:bodyPr/>
          <a:lstStyle/>
          <a:p>
            <a:fld id="{3CBBBB78-C96F-47B7-AB17-D852CA960AC9}" type="datetimeFigureOut">
              <a:rPr lang="en-US" dirty="0"/>
              <a:t>10/19/2021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10/19/2021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10/19/2021</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10/19/2021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fr-FR" smtClean="0"/>
              <a:t>Modifiez le style du titre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30578ACC-22D6-47C1-A373-4FD133E34F3C}" type="datetimeFigureOut">
              <a:rPr lang="en-US" dirty="0"/>
              <a:t>10/19/2021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10/19/2021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fr-FR" smtClean="0"/>
              <a:t>Modifiez le style du titre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Content Placeholder 3"/>
          <p:cNvSpPr>
            <a:spLocks noGrp="1"/>
          </p:cNvSpPr>
          <p:nvPr>
            <p:ph sz="half" idx="2"/>
          </p:nvPr>
        </p:nvSpPr>
        <p:spPr>
          <a:xfrm>
            <a:off x="680322" y="3030008"/>
            <a:ext cx="4698355" cy="2906179"/>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Content Placeholder 5"/>
          <p:cNvSpPr>
            <a:spLocks noGrp="1"/>
          </p:cNvSpPr>
          <p:nvPr>
            <p:ph sz="quarter" idx="4"/>
          </p:nvPr>
        </p:nvSpPr>
        <p:spPr>
          <a:xfrm>
            <a:off x="5594123" y="3030008"/>
            <a:ext cx="4700059" cy="2906179"/>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10/19/2021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10/19/2021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10/19/2021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fr-FR" smtClean="0"/>
              <a:t>Modifiez le style du titre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E331444B-B92B-4E27-8C94-BB93EAF5CB18}" type="datetimeFigureOut">
              <a:rPr lang="en-US" dirty="0"/>
              <a:t>10/19/2021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363EFA5E-FA76-400D-B3DC-F0BA90E6D107}" type="datetimeFigureOut">
              <a:rPr lang="en-US" dirty="0"/>
              <a:t>10/19/2021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fr-FR" smtClean="0"/>
              <a:t>Modifiez le style du titre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10/19/2021</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0" y="2625635"/>
            <a:ext cx="8824455" cy="1481144"/>
          </a:xfrm>
        </p:spPr>
        <p:txBody>
          <a:bodyPr/>
          <a:lstStyle/>
          <a:p>
            <a:pPr algn="ctr"/>
            <a:r>
              <a:rPr lang="fr-FR" dirty="0" smtClean="0"/>
              <a:t>VEILLE SUR CMS</a:t>
            </a:r>
            <a:endParaRPr lang="fr-FR" dirty="0"/>
          </a:p>
        </p:txBody>
      </p:sp>
    </p:spTree>
    <p:extLst>
      <p:ext uri="{BB962C8B-B14F-4D97-AF65-F5344CB8AC3E}">
        <p14:creationId xmlns:p14="http://schemas.microsoft.com/office/powerpoint/2010/main" val="23176703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QUELQUES DIFFERENTES TYPES DE CMS</a:t>
            </a:r>
            <a:endParaRPr lang="fr-FR" dirty="0"/>
          </a:p>
        </p:txBody>
      </p:sp>
      <p:sp>
        <p:nvSpPr>
          <p:cNvPr id="3" name="Espace réservé du contenu 2"/>
          <p:cNvSpPr>
            <a:spLocks noGrp="1"/>
          </p:cNvSpPr>
          <p:nvPr>
            <p:ph idx="1"/>
          </p:nvPr>
        </p:nvSpPr>
        <p:spPr>
          <a:xfrm>
            <a:off x="1737361" y="2965269"/>
            <a:ext cx="6335486" cy="3049297"/>
          </a:xfrm>
        </p:spPr>
        <p:txBody>
          <a:bodyPr>
            <a:normAutofit/>
          </a:bodyPr>
          <a:lstStyle/>
          <a:p>
            <a:pPr>
              <a:buFont typeface="Wingdings" panose="05000000000000000000" pitchFamily="2" charset="2"/>
              <a:buChar char="q"/>
            </a:pPr>
            <a:r>
              <a:rPr lang="fr-FR" sz="4400" dirty="0" smtClean="0"/>
              <a:t>WORDPRESS</a:t>
            </a:r>
          </a:p>
          <a:p>
            <a:pPr marL="0" indent="0">
              <a:buNone/>
            </a:pPr>
            <a:endParaRPr lang="fr-FR" sz="4400" dirty="0" smtClean="0"/>
          </a:p>
          <a:p>
            <a:pPr>
              <a:buFont typeface="Wingdings" panose="05000000000000000000" pitchFamily="2" charset="2"/>
              <a:buChar char="q"/>
            </a:pPr>
            <a:r>
              <a:rPr lang="fr-FR" sz="4400" dirty="0" smtClean="0"/>
              <a:t>DRUPAL</a:t>
            </a:r>
            <a:endParaRPr lang="fr-FR" sz="4400" dirty="0"/>
          </a:p>
        </p:txBody>
      </p:sp>
    </p:spTree>
    <p:extLst>
      <p:ext uri="{BB962C8B-B14F-4D97-AF65-F5344CB8AC3E}">
        <p14:creationId xmlns:p14="http://schemas.microsoft.com/office/powerpoint/2010/main" val="6651043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sz="5400" dirty="0" smtClean="0"/>
              <a:t>DRUPAL</a:t>
            </a:r>
            <a:endParaRPr lang="fr-FR" sz="5400" dirty="0"/>
          </a:p>
        </p:txBody>
      </p:sp>
      <p:graphicFrame>
        <p:nvGraphicFramePr>
          <p:cNvPr id="8" name="Espace réservé du contenu 7"/>
          <p:cNvGraphicFramePr>
            <a:graphicFrameLocks noGrp="1"/>
          </p:cNvGraphicFramePr>
          <p:nvPr>
            <p:ph idx="1"/>
            <p:extLst>
              <p:ext uri="{D42A27DB-BD31-4B8C-83A1-F6EECF244321}">
                <p14:modId xmlns:p14="http://schemas.microsoft.com/office/powerpoint/2010/main" val="1722489397"/>
              </p:ext>
            </p:extLst>
          </p:nvPr>
        </p:nvGraphicFramePr>
        <p:xfrm>
          <a:off x="91438" y="2336801"/>
          <a:ext cx="11991704" cy="4377510"/>
        </p:xfrm>
        <a:graphic>
          <a:graphicData uri="http://schemas.openxmlformats.org/drawingml/2006/table">
            <a:tbl>
              <a:tblPr firstRow="1" bandRow="1">
                <a:tableStyleId>{5C22544A-7EE6-4342-B048-85BDC9FD1C3A}</a:tableStyleId>
              </a:tblPr>
              <a:tblGrid>
                <a:gridCol w="5995852">
                  <a:extLst>
                    <a:ext uri="{9D8B030D-6E8A-4147-A177-3AD203B41FA5}">
                      <a16:colId xmlns:a16="http://schemas.microsoft.com/office/drawing/2014/main" val="4228085387"/>
                    </a:ext>
                  </a:extLst>
                </a:gridCol>
                <a:gridCol w="5995852">
                  <a:extLst>
                    <a:ext uri="{9D8B030D-6E8A-4147-A177-3AD203B41FA5}">
                      <a16:colId xmlns:a16="http://schemas.microsoft.com/office/drawing/2014/main" val="4232271226"/>
                    </a:ext>
                  </a:extLst>
                </a:gridCol>
              </a:tblGrid>
              <a:tr h="875502">
                <a:tc>
                  <a:txBody>
                    <a:bodyPr/>
                    <a:lstStyle/>
                    <a:p>
                      <a:pPr algn="ctr"/>
                      <a:r>
                        <a:rPr lang="fr-FR" dirty="0" smtClean="0"/>
                        <a:t>AVANTAGES</a:t>
                      </a:r>
                      <a:endParaRPr lang="fr-FR" dirty="0"/>
                    </a:p>
                  </a:txBody>
                  <a:tcPr anchor="ctr"/>
                </a:tc>
                <a:tc>
                  <a:txBody>
                    <a:bodyPr/>
                    <a:lstStyle/>
                    <a:p>
                      <a:pPr algn="ctr"/>
                      <a:r>
                        <a:rPr lang="fr-FR" dirty="0" smtClean="0"/>
                        <a:t>INCONVENIENS</a:t>
                      </a:r>
                      <a:endParaRPr lang="fr-FR" dirty="0"/>
                    </a:p>
                  </a:txBody>
                  <a:tcPr anchor="ctr"/>
                </a:tc>
                <a:extLst>
                  <a:ext uri="{0D108BD9-81ED-4DB2-BD59-A6C34878D82A}">
                    <a16:rowId xmlns:a16="http://schemas.microsoft.com/office/drawing/2014/main" val="3322181861"/>
                  </a:ext>
                </a:extLst>
              </a:tr>
              <a:tr h="87550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800" b="0" i="0" kern="1200" dirty="0" smtClean="0">
                          <a:solidFill>
                            <a:schemeClr val="dk1"/>
                          </a:solidFill>
                          <a:effectLst/>
                          <a:latin typeface="+mn-lt"/>
                          <a:ea typeface="+mn-ea"/>
                          <a:cs typeface="+mn-cs"/>
                        </a:rPr>
                        <a:t>Noyau du logiciel compact</a:t>
                      </a:r>
                      <a:endParaRPr lang="fr-FR" dirty="0" smtClean="0"/>
                    </a:p>
                  </a:txBody>
                  <a:tcPr/>
                </a:tc>
                <a:tc>
                  <a:txBody>
                    <a:bodyPr/>
                    <a:lstStyle/>
                    <a:p>
                      <a:r>
                        <a:rPr lang="fr-FR" sz="1800" b="0" i="0" kern="1200" dirty="0" smtClean="0">
                          <a:solidFill>
                            <a:schemeClr val="dk1"/>
                          </a:solidFill>
                          <a:effectLst/>
                          <a:latin typeface="+mn-lt"/>
                          <a:ea typeface="+mn-ea"/>
                          <a:cs typeface="+mn-cs"/>
                        </a:rPr>
                        <a:t>Configuration complexe à cause du manque de compatibilité ascendante</a:t>
                      </a:r>
                      <a:endParaRPr lang="fr-FR" dirty="0"/>
                    </a:p>
                  </a:txBody>
                  <a:tcPr/>
                </a:tc>
                <a:extLst>
                  <a:ext uri="{0D108BD9-81ED-4DB2-BD59-A6C34878D82A}">
                    <a16:rowId xmlns:a16="http://schemas.microsoft.com/office/drawing/2014/main" val="2310976249"/>
                  </a:ext>
                </a:extLst>
              </a:tr>
              <a:tr h="875502">
                <a:tc>
                  <a:txBody>
                    <a:bodyPr/>
                    <a:lstStyle/>
                    <a:p>
                      <a:r>
                        <a:rPr lang="fr-FR" sz="1800" b="0" i="0" kern="1200" dirty="0" smtClean="0">
                          <a:solidFill>
                            <a:schemeClr val="dk1"/>
                          </a:solidFill>
                          <a:effectLst/>
                          <a:latin typeface="+mn-lt"/>
                          <a:ea typeface="+mn-ea"/>
                          <a:cs typeface="+mn-cs"/>
                        </a:rPr>
                        <a:t>Large choix de modules d’extensions et de distributions </a:t>
                      </a:r>
                      <a:r>
                        <a:rPr lang="fr-FR" sz="1800" b="0" i="1" kern="1200" dirty="0" err="1" smtClean="0">
                          <a:solidFill>
                            <a:schemeClr val="dk1"/>
                          </a:solidFill>
                          <a:effectLst/>
                          <a:latin typeface="+mn-lt"/>
                          <a:ea typeface="+mn-ea"/>
                          <a:cs typeface="+mn-cs"/>
                        </a:rPr>
                        <a:t>Drupal</a:t>
                      </a:r>
                      <a:r>
                        <a:rPr lang="fr-FR" sz="1800" b="0" i="1" kern="1200" dirty="0" smtClean="0">
                          <a:solidFill>
                            <a:schemeClr val="dk1"/>
                          </a:solidFill>
                          <a:effectLst/>
                          <a:latin typeface="+mn-lt"/>
                          <a:ea typeface="+mn-ea"/>
                          <a:cs typeface="+mn-cs"/>
                        </a:rPr>
                        <a:t> </a:t>
                      </a:r>
                      <a:r>
                        <a:rPr lang="fr-FR" sz="1800" b="0" i="0" kern="1200" dirty="0" smtClean="0">
                          <a:solidFill>
                            <a:schemeClr val="dk1"/>
                          </a:solidFill>
                          <a:effectLst/>
                          <a:latin typeface="+mn-lt"/>
                          <a:ea typeface="+mn-ea"/>
                          <a:cs typeface="+mn-cs"/>
                        </a:rPr>
                        <a:t>prédéfinies.</a:t>
                      </a:r>
                      <a:endParaRPr lang="fr-FR" dirty="0"/>
                    </a:p>
                  </a:txBody>
                  <a:tcPr/>
                </a:tc>
                <a:tc>
                  <a:txBody>
                    <a:bodyPr/>
                    <a:lstStyle/>
                    <a:p>
                      <a:r>
                        <a:rPr lang="fr-FR" sz="1800" b="0" i="0" kern="1200" dirty="0" smtClean="0">
                          <a:solidFill>
                            <a:schemeClr val="dk1"/>
                          </a:solidFill>
                          <a:effectLst/>
                          <a:latin typeface="+mn-lt"/>
                          <a:ea typeface="+mn-ea"/>
                          <a:cs typeface="+mn-cs"/>
                        </a:rPr>
                        <a:t>Version de base assez réduite qui nécessite des installations d’extensions</a:t>
                      </a:r>
                      <a:endParaRPr lang="fr-FR" dirty="0"/>
                    </a:p>
                  </a:txBody>
                  <a:tcPr/>
                </a:tc>
                <a:extLst>
                  <a:ext uri="{0D108BD9-81ED-4DB2-BD59-A6C34878D82A}">
                    <a16:rowId xmlns:a16="http://schemas.microsoft.com/office/drawing/2014/main" val="3990942832"/>
                  </a:ext>
                </a:extLst>
              </a:tr>
              <a:tr h="875502">
                <a:tc>
                  <a:txBody>
                    <a:bodyPr/>
                    <a:lstStyle/>
                    <a:p>
                      <a:r>
                        <a:rPr lang="fr-FR" sz="1800" b="0" i="0" kern="1200" dirty="0" smtClean="0">
                          <a:solidFill>
                            <a:schemeClr val="dk1"/>
                          </a:solidFill>
                          <a:effectLst/>
                          <a:latin typeface="+mn-lt"/>
                          <a:ea typeface="+mn-ea"/>
                          <a:cs typeface="+mn-cs"/>
                        </a:rPr>
                        <a:t>Prise en charge de la gestion multi-domaines</a:t>
                      </a:r>
                      <a:endParaRPr lang="fr-FR" dirty="0"/>
                    </a:p>
                  </a:txBody>
                  <a:tcPr/>
                </a:tc>
                <a:tc>
                  <a:txBody>
                    <a:bodyPr/>
                    <a:lstStyle/>
                    <a:p>
                      <a:r>
                        <a:rPr lang="fr-FR" sz="1800" b="0" i="0" kern="1200" dirty="0" smtClean="0">
                          <a:solidFill>
                            <a:schemeClr val="dk1"/>
                          </a:solidFill>
                          <a:effectLst/>
                          <a:latin typeface="+mn-lt"/>
                          <a:ea typeface="+mn-ea"/>
                          <a:cs typeface="+mn-cs"/>
                        </a:rPr>
                        <a:t>Installation de modules supplémentaires uniquement via FTP</a:t>
                      </a:r>
                      <a:endParaRPr lang="fr-FR" dirty="0"/>
                    </a:p>
                  </a:txBody>
                  <a:tcPr/>
                </a:tc>
                <a:extLst>
                  <a:ext uri="{0D108BD9-81ED-4DB2-BD59-A6C34878D82A}">
                    <a16:rowId xmlns:a16="http://schemas.microsoft.com/office/drawing/2014/main" val="2615447891"/>
                  </a:ext>
                </a:extLst>
              </a:tr>
              <a:tr h="875502">
                <a:tc>
                  <a:txBody>
                    <a:bodyPr/>
                    <a:lstStyle/>
                    <a:p>
                      <a:endParaRPr lang="fr-FR" dirty="0"/>
                    </a:p>
                  </a:txBody>
                  <a:tcPr/>
                </a:tc>
                <a:tc>
                  <a:txBody>
                    <a:bodyPr/>
                    <a:lstStyle/>
                    <a:p>
                      <a:endParaRPr lang="fr-FR" dirty="0"/>
                    </a:p>
                  </a:txBody>
                  <a:tcPr/>
                </a:tc>
                <a:extLst>
                  <a:ext uri="{0D108BD9-81ED-4DB2-BD59-A6C34878D82A}">
                    <a16:rowId xmlns:a16="http://schemas.microsoft.com/office/drawing/2014/main" val="2476119865"/>
                  </a:ext>
                </a:extLst>
              </a:tr>
            </a:tbl>
          </a:graphicData>
        </a:graphic>
      </p:graphicFrame>
    </p:spTree>
    <p:extLst>
      <p:ext uri="{BB962C8B-B14F-4D97-AF65-F5344CB8AC3E}">
        <p14:creationId xmlns:p14="http://schemas.microsoft.com/office/powerpoint/2010/main" val="30346412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sz="5400" dirty="0" smtClean="0"/>
              <a:t>WORDPRESS</a:t>
            </a:r>
            <a:endParaRPr lang="fr-FR" sz="5400" dirty="0"/>
          </a:p>
        </p:txBody>
      </p:sp>
      <p:graphicFrame>
        <p:nvGraphicFramePr>
          <p:cNvPr id="8" name="Espace réservé du contenu 7"/>
          <p:cNvGraphicFramePr>
            <a:graphicFrameLocks noGrp="1"/>
          </p:cNvGraphicFramePr>
          <p:nvPr>
            <p:ph idx="1"/>
            <p:extLst>
              <p:ext uri="{D42A27DB-BD31-4B8C-83A1-F6EECF244321}">
                <p14:modId xmlns:p14="http://schemas.microsoft.com/office/powerpoint/2010/main" val="244161500"/>
              </p:ext>
            </p:extLst>
          </p:nvPr>
        </p:nvGraphicFramePr>
        <p:xfrm>
          <a:off x="91440" y="2336800"/>
          <a:ext cx="11978640" cy="4364445"/>
        </p:xfrm>
        <a:graphic>
          <a:graphicData uri="http://schemas.openxmlformats.org/drawingml/2006/table">
            <a:tbl>
              <a:tblPr firstRow="1" bandRow="1">
                <a:tableStyleId>{5C22544A-7EE6-4342-B048-85BDC9FD1C3A}</a:tableStyleId>
              </a:tblPr>
              <a:tblGrid>
                <a:gridCol w="5989320">
                  <a:extLst>
                    <a:ext uri="{9D8B030D-6E8A-4147-A177-3AD203B41FA5}">
                      <a16:colId xmlns:a16="http://schemas.microsoft.com/office/drawing/2014/main" val="4228085387"/>
                    </a:ext>
                  </a:extLst>
                </a:gridCol>
                <a:gridCol w="5989320">
                  <a:extLst>
                    <a:ext uri="{9D8B030D-6E8A-4147-A177-3AD203B41FA5}">
                      <a16:colId xmlns:a16="http://schemas.microsoft.com/office/drawing/2014/main" val="4232271226"/>
                    </a:ext>
                  </a:extLst>
                </a:gridCol>
              </a:tblGrid>
              <a:tr h="872889">
                <a:tc>
                  <a:txBody>
                    <a:bodyPr/>
                    <a:lstStyle/>
                    <a:p>
                      <a:pPr algn="ctr"/>
                      <a:r>
                        <a:rPr lang="fr-FR" dirty="0" smtClean="0"/>
                        <a:t>AVANTAGES</a:t>
                      </a:r>
                      <a:endParaRPr lang="fr-FR" dirty="0"/>
                    </a:p>
                  </a:txBody>
                  <a:tcPr anchor="ctr"/>
                </a:tc>
                <a:tc>
                  <a:txBody>
                    <a:bodyPr/>
                    <a:lstStyle/>
                    <a:p>
                      <a:pPr algn="ctr"/>
                      <a:r>
                        <a:rPr lang="fr-FR" dirty="0" smtClean="0"/>
                        <a:t>INCONVENIENS</a:t>
                      </a:r>
                      <a:endParaRPr lang="fr-FR" dirty="0"/>
                    </a:p>
                  </a:txBody>
                  <a:tcPr anchor="ctr"/>
                </a:tc>
                <a:extLst>
                  <a:ext uri="{0D108BD9-81ED-4DB2-BD59-A6C34878D82A}">
                    <a16:rowId xmlns:a16="http://schemas.microsoft.com/office/drawing/2014/main" val="3322181861"/>
                  </a:ext>
                </a:extLst>
              </a:tr>
              <a:tr h="872889">
                <a:tc>
                  <a:txBody>
                    <a:bodyPr/>
                    <a:lstStyle/>
                    <a:p>
                      <a:r>
                        <a:rPr lang="fr-FR" sz="1800" b="0" i="0" kern="1200" dirty="0" smtClean="0">
                          <a:solidFill>
                            <a:schemeClr val="dk1"/>
                          </a:solidFill>
                          <a:effectLst/>
                          <a:latin typeface="+mn-lt"/>
                          <a:ea typeface="+mn-ea"/>
                          <a:cs typeface="+mn-cs"/>
                        </a:rPr>
                        <a:t>Grande communauté</a:t>
                      </a:r>
                      <a:endParaRPr lang="fr-FR" dirty="0"/>
                    </a:p>
                  </a:txBody>
                  <a:tcPr/>
                </a:tc>
                <a:tc>
                  <a:txBody>
                    <a:bodyPr/>
                    <a:lstStyle/>
                    <a:p>
                      <a:r>
                        <a:rPr lang="fr-FR" sz="1800" b="0" i="0" kern="1200" dirty="0" smtClean="0">
                          <a:solidFill>
                            <a:schemeClr val="dk1"/>
                          </a:solidFill>
                          <a:effectLst/>
                          <a:latin typeface="+mn-lt"/>
                          <a:ea typeface="+mn-ea"/>
                          <a:cs typeface="+mn-cs"/>
                        </a:rPr>
                        <a:t>Les fonctionnalités de CMS nécessitent des extensions supplémentaires</a:t>
                      </a:r>
                      <a:endParaRPr lang="fr-FR" dirty="0"/>
                    </a:p>
                  </a:txBody>
                  <a:tcPr/>
                </a:tc>
                <a:extLst>
                  <a:ext uri="{0D108BD9-81ED-4DB2-BD59-A6C34878D82A}">
                    <a16:rowId xmlns:a16="http://schemas.microsoft.com/office/drawing/2014/main" val="2310976249"/>
                  </a:ext>
                </a:extLst>
              </a:tr>
              <a:tr h="872889">
                <a:tc>
                  <a:txBody>
                    <a:bodyPr/>
                    <a:lstStyle/>
                    <a:p>
                      <a:r>
                        <a:rPr lang="fr-FR" sz="1800" b="0" i="0" kern="1200" dirty="0" smtClean="0">
                          <a:solidFill>
                            <a:schemeClr val="dk1"/>
                          </a:solidFill>
                          <a:effectLst/>
                          <a:latin typeface="+mn-lt"/>
                          <a:ea typeface="+mn-ea"/>
                          <a:cs typeface="+mn-cs"/>
                        </a:rPr>
                        <a:t>Faibles coûts d’installation et de configuration</a:t>
                      </a:r>
                      <a:endParaRPr lang="fr-FR" dirty="0"/>
                    </a:p>
                  </a:txBody>
                  <a:tcPr/>
                </a:tc>
                <a:tc>
                  <a:txBody>
                    <a:bodyPr/>
                    <a:lstStyle/>
                    <a:p>
                      <a:r>
                        <a:rPr lang="fr-FR" sz="1800" b="0" i="0" kern="1200" dirty="0" smtClean="0">
                          <a:solidFill>
                            <a:schemeClr val="dk1"/>
                          </a:solidFill>
                          <a:effectLst/>
                          <a:latin typeface="+mn-lt"/>
                          <a:ea typeface="+mn-ea"/>
                          <a:cs typeface="+mn-cs"/>
                        </a:rPr>
                        <a:t>Les plugins ont souvent des failles de sécurité</a:t>
                      </a:r>
                      <a:endParaRPr lang="fr-FR" dirty="0"/>
                    </a:p>
                  </a:txBody>
                  <a:tcPr/>
                </a:tc>
                <a:extLst>
                  <a:ext uri="{0D108BD9-81ED-4DB2-BD59-A6C34878D82A}">
                    <a16:rowId xmlns:a16="http://schemas.microsoft.com/office/drawing/2014/main" val="3990942832"/>
                  </a:ext>
                </a:extLst>
              </a:tr>
              <a:tr h="872889">
                <a:tc>
                  <a:txBody>
                    <a:bodyPr/>
                    <a:lstStyle/>
                    <a:p>
                      <a:r>
                        <a:rPr lang="fr-FR" sz="1800" b="0" i="0" kern="1200" dirty="0" smtClean="0">
                          <a:solidFill>
                            <a:schemeClr val="dk1"/>
                          </a:solidFill>
                          <a:effectLst/>
                          <a:latin typeface="+mn-lt"/>
                          <a:ea typeface="+mn-ea"/>
                          <a:cs typeface="+mn-cs"/>
                        </a:rPr>
                        <a:t>Interface utilisateur intuitive</a:t>
                      </a:r>
                      <a:endParaRPr lang="fr-FR" dirty="0"/>
                    </a:p>
                  </a:txBody>
                  <a:tcPr/>
                </a:tc>
                <a:tc>
                  <a:txBody>
                    <a:bodyPr/>
                    <a:lstStyle/>
                    <a:p>
                      <a:r>
                        <a:rPr lang="fr-FR" sz="1800" b="0" i="0" kern="1200" dirty="0" smtClean="0">
                          <a:solidFill>
                            <a:schemeClr val="dk1"/>
                          </a:solidFill>
                          <a:effectLst/>
                          <a:latin typeface="+mn-lt"/>
                          <a:ea typeface="+mn-ea"/>
                          <a:cs typeface="+mn-cs"/>
                        </a:rPr>
                        <a:t>Stabilité et performances réduites lors de trafic élevé</a:t>
                      </a:r>
                      <a:endParaRPr lang="fr-FR" dirty="0"/>
                    </a:p>
                  </a:txBody>
                  <a:tcPr/>
                </a:tc>
                <a:extLst>
                  <a:ext uri="{0D108BD9-81ED-4DB2-BD59-A6C34878D82A}">
                    <a16:rowId xmlns:a16="http://schemas.microsoft.com/office/drawing/2014/main" val="2615447891"/>
                  </a:ext>
                </a:extLst>
              </a:tr>
              <a:tr h="872889">
                <a:tc>
                  <a:txBody>
                    <a:bodyPr/>
                    <a:lstStyle/>
                    <a:p>
                      <a:r>
                        <a:rPr lang="fr-FR" sz="1800" b="0" i="0" kern="1200" dirty="0" smtClean="0">
                          <a:solidFill>
                            <a:schemeClr val="dk1"/>
                          </a:solidFill>
                          <a:effectLst/>
                          <a:latin typeface="+mn-lt"/>
                          <a:ea typeface="+mn-ea"/>
                          <a:cs typeface="+mn-cs"/>
                        </a:rPr>
                        <a:t>Intégration facile des plugins et d’autres extensions</a:t>
                      </a:r>
                      <a:endParaRPr lang="fr-FR" dirty="0"/>
                    </a:p>
                  </a:txBody>
                  <a:tcPr/>
                </a:tc>
                <a:tc>
                  <a:txBody>
                    <a:bodyPr/>
                    <a:lstStyle/>
                    <a:p>
                      <a:r>
                        <a:rPr lang="fr-FR" sz="1800" b="0" i="0" kern="1200" dirty="0" smtClean="0">
                          <a:solidFill>
                            <a:schemeClr val="dk1"/>
                          </a:solidFill>
                          <a:effectLst/>
                          <a:latin typeface="+mn-lt"/>
                          <a:ea typeface="+mn-ea"/>
                          <a:cs typeface="+mn-cs"/>
                        </a:rPr>
                        <a:t>Mises à jour fréquentes de sécurité, ce qui conduit à une administration supplémentaire et parfois lourde</a:t>
                      </a:r>
                      <a:endParaRPr lang="fr-FR" dirty="0"/>
                    </a:p>
                  </a:txBody>
                  <a:tcPr/>
                </a:tc>
                <a:extLst>
                  <a:ext uri="{0D108BD9-81ED-4DB2-BD59-A6C34878D82A}">
                    <a16:rowId xmlns:a16="http://schemas.microsoft.com/office/drawing/2014/main" val="2476119865"/>
                  </a:ext>
                </a:extLst>
              </a:tr>
            </a:tbl>
          </a:graphicData>
        </a:graphic>
      </p:graphicFrame>
    </p:spTree>
    <p:extLst>
      <p:ext uri="{BB962C8B-B14F-4D97-AF65-F5344CB8AC3E}">
        <p14:creationId xmlns:p14="http://schemas.microsoft.com/office/powerpoint/2010/main" val="32118650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ON A CHOISIE WORDPRESS PARCEQUE</a:t>
            </a:r>
            <a:endParaRPr lang="fr-FR" dirty="0"/>
          </a:p>
        </p:txBody>
      </p:sp>
      <p:sp>
        <p:nvSpPr>
          <p:cNvPr id="3" name="Espace réservé du contenu 2"/>
          <p:cNvSpPr>
            <a:spLocks noGrp="1"/>
          </p:cNvSpPr>
          <p:nvPr>
            <p:ph idx="1"/>
          </p:nvPr>
        </p:nvSpPr>
        <p:spPr>
          <a:xfrm>
            <a:off x="248195" y="2336872"/>
            <a:ext cx="11260182" cy="3998613"/>
          </a:xfrm>
        </p:spPr>
        <p:txBody>
          <a:bodyPr>
            <a:normAutofit/>
          </a:bodyPr>
          <a:lstStyle/>
          <a:p>
            <a:pPr marL="0" indent="0">
              <a:buNone/>
            </a:pPr>
            <a:r>
              <a:rPr lang="fr-FR" sz="2500" dirty="0"/>
              <a:t>La </a:t>
            </a:r>
            <a:r>
              <a:rPr lang="fr-FR" sz="2500" b="1" dirty="0"/>
              <a:t>simple installation de base de </a:t>
            </a:r>
            <a:r>
              <a:rPr lang="fr-FR" sz="2500" b="1" i="1" dirty="0"/>
              <a:t>WordPress</a:t>
            </a:r>
            <a:r>
              <a:rPr lang="fr-FR" sz="2500" dirty="0"/>
              <a:t> est relativement bien adaptée pour les petites structures de sites Internet. Pour les blogueurs notamment, qui souhaitent avoir un contenu changeant régulièrement avec des présentations attrayantes, </a:t>
            </a:r>
            <a:r>
              <a:rPr lang="fr-FR" sz="2500" i="1" dirty="0"/>
              <a:t>WordPress</a:t>
            </a:r>
            <a:r>
              <a:rPr lang="fr-FR" sz="2500" dirty="0"/>
              <a:t> représente un CMS efficace avec une interface Web pratique et intuitive. Mais pour des projets en ligne complexes, l’utilisation du logiciel devient de moins en moins facile. En principe, la mise en place d’un grand projet pour une entreprise est toutefois réalisable, même si dans ce cas elle s’accompagne souvent d’une surcharge administrative croissante. Par ailleurs, sa gestion peut s’avérer peu intuitive pour des projets multi-sites ou multilingues.</a:t>
            </a:r>
            <a:endParaRPr lang="fr-FR" sz="2500" dirty="0"/>
          </a:p>
        </p:txBody>
      </p:sp>
    </p:spTree>
    <p:extLst>
      <p:ext uri="{BB962C8B-B14F-4D97-AF65-F5344CB8AC3E}">
        <p14:creationId xmlns:p14="http://schemas.microsoft.com/office/powerpoint/2010/main" val="3092462875"/>
      </p:ext>
    </p:extLst>
  </p:cSld>
  <p:clrMapOvr>
    <a:masterClrMapping/>
  </p:clrMapOvr>
  <p:timing>
    <p:tnLst>
      <p:par>
        <p:cTn id="1" dur="indefinite" restart="never" nodeType="tmRoot"/>
      </p:par>
    </p:tnLst>
  </p:timing>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44</TotalTime>
  <Words>126</Words>
  <Application>Microsoft Office PowerPoint</Application>
  <PresentationFormat>Grand écran</PresentationFormat>
  <Paragraphs>27</Paragraphs>
  <Slides>5</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5</vt:i4>
      </vt:variant>
    </vt:vector>
  </HeadingPairs>
  <TitlesOfParts>
    <vt:vector size="9" baseType="lpstr">
      <vt:lpstr>Arial</vt:lpstr>
      <vt:lpstr>Trebuchet MS</vt:lpstr>
      <vt:lpstr>Wingdings</vt:lpstr>
      <vt:lpstr>Berlin</vt:lpstr>
      <vt:lpstr>VEILLE SUR CMS</vt:lpstr>
      <vt:lpstr>QUELQUES DIFFERENTES TYPES DE CMS</vt:lpstr>
      <vt:lpstr>DRUPAL</vt:lpstr>
      <vt:lpstr>WORDPRESS</vt:lpstr>
      <vt:lpstr>ON A CHOISIE WORDPRESS PARCEQUE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VEILLE SUR CMS</dc:title>
  <dc:creator>Ibrahim Diawara</dc:creator>
  <cp:lastModifiedBy>Ibrahim Diawara</cp:lastModifiedBy>
  <cp:revision>5</cp:revision>
  <dcterms:created xsi:type="dcterms:W3CDTF">2021-10-19T15:27:11Z</dcterms:created>
  <dcterms:modified xsi:type="dcterms:W3CDTF">2021-10-19T16:11:18Z</dcterms:modified>
</cp:coreProperties>
</file>