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7D895E16-C22D-49E2-8099-211F12D45460}"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311760" y="1468800"/>
            <a:ext cx="852012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311760" y="3087720"/>
            <a:ext cx="852012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8CC24CC9-EF64-4D88-A014-9FFB8C64A24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31176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467784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4"/>
          <p:cNvSpPr>
            <a:spLocks noGrp="1"/>
          </p:cNvSpPr>
          <p:nvPr>
            <p:ph/>
          </p:nvPr>
        </p:nvSpPr>
        <p:spPr>
          <a:xfrm>
            <a:off x="311760" y="308772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5"/>
          <p:cNvSpPr>
            <a:spLocks noGrp="1"/>
          </p:cNvSpPr>
          <p:nvPr>
            <p:ph/>
          </p:nvPr>
        </p:nvSpPr>
        <p:spPr>
          <a:xfrm>
            <a:off x="4677840" y="308772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AC8013CE-7AF7-4200-8CA7-974807F6516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p:nvPr>
        </p:nvSpPr>
        <p:spPr>
          <a:xfrm>
            <a:off x="311760" y="146880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3"/>
          <p:cNvSpPr>
            <a:spLocks noGrp="1"/>
          </p:cNvSpPr>
          <p:nvPr>
            <p:ph/>
          </p:nvPr>
        </p:nvSpPr>
        <p:spPr>
          <a:xfrm>
            <a:off x="3192480" y="146880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4"/>
          <p:cNvSpPr>
            <a:spLocks noGrp="1"/>
          </p:cNvSpPr>
          <p:nvPr>
            <p:ph/>
          </p:nvPr>
        </p:nvSpPr>
        <p:spPr>
          <a:xfrm>
            <a:off x="6073200" y="146880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5"/>
          <p:cNvSpPr>
            <a:spLocks noGrp="1"/>
          </p:cNvSpPr>
          <p:nvPr>
            <p:ph/>
          </p:nvPr>
        </p:nvSpPr>
        <p:spPr>
          <a:xfrm>
            <a:off x="311760" y="308772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6"/>
          <p:cNvSpPr>
            <a:spLocks noGrp="1"/>
          </p:cNvSpPr>
          <p:nvPr>
            <p:ph/>
          </p:nvPr>
        </p:nvSpPr>
        <p:spPr>
          <a:xfrm>
            <a:off x="3192480" y="308772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7"/>
          <p:cNvSpPr>
            <a:spLocks noGrp="1"/>
          </p:cNvSpPr>
          <p:nvPr>
            <p:ph/>
          </p:nvPr>
        </p:nvSpPr>
        <p:spPr>
          <a:xfrm>
            <a:off x="6073200" y="308772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CA3277FC-FDD9-4783-A390-F8B68E52740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4A64EB3-F5A2-4F63-BE2F-DB38E16057F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subTitle"/>
          </p:nvPr>
        </p:nvSpPr>
        <p:spPr>
          <a:xfrm>
            <a:off x="311760" y="1468800"/>
            <a:ext cx="8520120" cy="3099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A2712D9E-33E0-42C0-AF79-0A9A22E8BFC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p:nvPr>
        </p:nvSpPr>
        <p:spPr>
          <a:xfrm>
            <a:off x="311760" y="1468800"/>
            <a:ext cx="852012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1DBF2D42-F4AF-4604-9764-E184261CFC6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p:nvPr>
        </p:nvSpPr>
        <p:spPr>
          <a:xfrm>
            <a:off x="311760" y="1468800"/>
            <a:ext cx="415764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 name="PlaceHolder 3"/>
          <p:cNvSpPr>
            <a:spLocks noGrp="1"/>
          </p:cNvSpPr>
          <p:nvPr>
            <p:ph/>
          </p:nvPr>
        </p:nvSpPr>
        <p:spPr>
          <a:xfrm>
            <a:off x="4677840" y="1468800"/>
            <a:ext cx="415764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039F73CD-05D8-452D-908F-45E5BECF2E4F}"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20CFB7E8-0B8E-4315-8634-9B9B6A77271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11760" y="372600"/>
            <a:ext cx="8520120" cy="3400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5D2F4442-46FB-4792-BAF8-16B0FCDA8DD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p:nvPr>
        </p:nvSpPr>
        <p:spPr>
          <a:xfrm>
            <a:off x="31176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3"/>
          <p:cNvSpPr>
            <a:spLocks noGrp="1"/>
          </p:cNvSpPr>
          <p:nvPr>
            <p:ph/>
          </p:nvPr>
        </p:nvSpPr>
        <p:spPr>
          <a:xfrm>
            <a:off x="4677840" y="1468800"/>
            <a:ext cx="415764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4"/>
          <p:cNvSpPr>
            <a:spLocks noGrp="1"/>
          </p:cNvSpPr>
          <p:nvPr>
            <p:ph/>
          </p:nvPr>
        </p:nvSpPr>
        <p:spPr>
          <a:xfrm>
            <a:off x="311760" y="308772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EB9F3EC5-7C6C-4977-AFCB-92EE922CA19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311760" y="1468800"/>
            <a:ext cx="8520120" cy="3099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F30A8E6E-A614-4EA1-9EB2-7817FFD01FDC}"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p:nvPr>
        </p:nvSpPr>
        <p:spPr>
          <a:xfrm>
            <a:off x="311760" y="1468800"/>
            <a:ext cx="415764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 name="PlaceHolder 3"/>
          <p:cNvSpPr>
            <a:spLocks noGrp="1"/>
          </p:cNvSpPr>
          <p:nvPr>
            <p:ph/>
          </p:nvPr>
        </p:nvSpPr>
        <p:spPr>
          <a:xfrm>
            <a:off x="467784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4"/>
          <p:cNvSpPr>
            <a:spLocks noGrp="1"/>
          </p:cNvSpPr>
          <p:nvPr>
            <p:ph/>
          </p:nvPr>
        </p:nvSpPr>
        <p:spPr>
          <a:xfrm>
            <a:off x="4677840" y="308772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87BD8E08-2407-44C8-89B8-1FCBEAC94CA1}"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p:nvPr>
        </p:nvSpPr>
        <p:spPr>
          <a:xfrm>
            <a:off x="31176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 name="PlaceHolder 3"/>
          <p:cNvSpPr>
            <a:spLocks noGrp="1"/>
          </p:cNvSpPr>
          <p:nvPr>
            <p:ph/>
          </p:nvPr>
        </p:nvSpPr>
        <p:spPr>
          <a:xfrm>
            <a:off x="467784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4"/>
          <p:cNvSpPr>
            <a:spLocks noGrp="1"/>
          </p:cNvSpPr>
          <p:nvPr>
            <p:ph/>
          </p:nvPr>
        </p:nvSpPr>
        <p:spPr>
          <a:xfrm>
            <a:off x="311760" y="3087720"/>
            <a:ext cx="852012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AD89E66B-8674-4AAA-B73C-A4ACB6525EE6}"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311760" y="1468800"/>
            <a:ext cx="852012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311760" y="3087720"/>
            <a:ext cx="852012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B4B39C66-CF13-4132-A4CB-561F43AA2B0D}"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p:nvPr>
        </p:nvSpPr>
        <p:spPr>
          <a:xfrm>
            <a:off x="31176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3"/>
          <p:cNvSpPr>
            <a:spLocks noGrp="1"/>
          </p:cNvSpPr>
          <p:nvPr>
            <p:ph/>
          </p:nvPr>
        </p:nvSpPr>
        <p:spPr>
          <a:xfrm>
            <a:off x="467784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4"/>
          <p:cNvSpPr>
            <a:spLocks noGrp="1"/>
          </p:cNvSpPr>
          <p:nvPr>
            <p:ph/>
          </p:nvPr>
        </p:nvSpPr>
        <p:spPr>
          <a:xfrm>
            <a:off x="311760" y="308772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5"/>
          <p:cNvSpPr>
            <a:spLocks noGrp="1"/>
          </p:cNvSpPr>
          <p:nvPr>
            <p:ph/>
          </p:nvPr>
        </p:nvSpPr>
        <p:spPr>
          <a:xfrm>
            <a:off x="4677840" y="308772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C6CC55BF-C425-4D91-9BD2-DBF23E70453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311760" y="146880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3"/>
          <p:cNvSpPr>
            <a:spLocks noGrp="1"/>
          </p:cNvSpPr>
          <p:nvPr>
            <p:ph/>
          </p:nvPr>
        </p:nvSpPr>
        <p:spPr>
          <a:xfrm>
            <a:off x="3192480" y="146880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4"/>
          <p:cNvSpPr>
            <a:spLocks noGrp="1"/>
          </p:cNvSpPr>
          <p:nvPr>
            <p:ph/>
          </p:nvPr>
        </p:nvSpPr>
        <p:spPr>
          <a:xfrm>
            <a:off x="6073200" y="146880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5"/>
          <p:cNvSpPr>
            <a:spLocks noGrp="1"/>
          </p:cNvSpPr>
          <p:nvPr>
            <p:ph/>
          </p:nvPr>
        </p:nvSpPr>
        <p:spPr>
          <a:xfrm>
            <a:off x="311760" y="308772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6"/>
          <p:cNvSpPr>
            <a:spLocks noGrp="1"/>
          </p:cNvSpPr>
          <p:nvPr>
            <p:ph/>
          </p:nvPr>
        </p:nvSpPr>
        <p:spPr>
          <a:xfrm>
            <a:off x="3192480" y="308772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7"/>
          <p:cNvSpPr>
            <a:spLocks noGrp="1"/>
          </p:cNvSpPr>
          <p:nvPr>
            <p:ph/>
          </p:nvPr>
        </p:nvSpPr>
        <p:spPr>
          <a:xfrm>
            <a:off x="6073200" y="3087720"/>
            <a:ext cx="274320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D8BE1C77-A342-4E7A-B3A0-8BFB5ACEC5B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311760" y="1468800"/>
            <a:ext cx="852012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068A9A90-B43B-43BD-A96B-C351C1494575}"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311760" y="1468800"/>
            <a:ext cx="415764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 name="PlaceHolder 3"/>
          <p:cNvSpPr>
            <a:spLocks noGrp="1"/>
          </p:cNvSpPr>
          <p:nvPr>
            <p:ph/>
          </p:nvPr>
        </p:nvSpPr>
        <p:spPr>
          <a:xfrm>
            <a:off x="4677840" y="1468800"/>
            <a:ext cx="415764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5320A63C-435D-49B5-A28D-7C096BE452D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EABC6FD3-CDE5-4249-8AF7-8ECE7AC1B43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372600"/>
            <a:ext cx="8520120" cy="3400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1DFF2F92-C76A-42B3-A37F-23ADBF04A4B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p:nvPr>
        </p:nvSpPr>
        <p:spPr>
          <a:xfrm>
            <a:off x="31176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3"/>
          <p:cNvSpPr>
            <a:spLocks noGrp="1"/>
          </p:cNvSpPr>
          <p:nvPr>
            <p:ph/>
          </p:nvPr>
        </p:nvSpPr>
        <p:spPr>
          <a:xfrm>
            <a:off x="4677840" y="1468800"/>
            <a:ext cx="415764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4"/>
          <p:cNvSpPr>
            <a:spLocks noGrp="1"/>
          </p:cNvSpPr>
          <p:nvPr>
            <p:ph/>
          </p:nvPr>
        </p:nvSpPr>
        <p:spPr>
          <a:xfrm>
            <a:off x="311760" y="308772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1358A6AA-3B6A-4BFF-BD3B-4186F342D5B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p:nvPr>
        </p:nvSpPr>
        <p:spPr>
          <a:xfrm>
            <a:off x="311760" y="1468800"/>
            <a:ext cx="4157640" cy="30996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3"/>
          <p:cNvSpPr>
            <a:spLocks noGrp="1"/>
          </p:cNvSpPr>
          <p:nvPr>
            <p:ph/>
          </p:nvPr>
        </p:nvSpPr>
        <p:spPr>
          <a:xfrm>
            <a:off x="467784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4"/>
          <p:cNvSpPr>
            <a:spLocks noGrp="1"/>
          </p:cNvSpPr>
          <p:nvPr>
            <p:ph/>
          </p:nvPr>
        </p:nvSpPr>
        <p:spPr>
          <a:xfrm>
            <a:off x="4677840" y="308772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59F89F79-9BE0-4C69-989D-C21DD737B88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372600"/>
            <a:ext cx="8520120" cy="7333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p:nvPr>
        </p:nvSpPr>
        <p:spPr>
          <a:xfrm>
            <a:off x="31176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3"/>
          <p:cNvSpPr>
            <a:spLocks noGrp="1"/>
          </p:cNvSpPr>
          <p:nvPr>
            <p:ph/>
          </p:nvPr>
        </p:nvSpPr>
        <p:spPr>
          <a:xfrm>
            <a:off x="4677840" y="1468800"/>
            <a:ext cx="415764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4"/>
          <p:cNvSpPr>
            <a:spLocks noGrp="1"/>
          </p:cNvSpPr>
          <p:nvPr>
            <p:ph/>
          </p:nvPr>
        </p:nvSpPr>
        <p:spPr>
          <a:xfrm>
            <a:off x="311760" y="3087720"/>
            <a:ext cx="8520120" cy="14781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28B1CC9E-9B67-4375-94CF-C33F108E02B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rot="10800000">
            <a:off x="4226400" y="2934000"/>
            <a:ext cx="691560" cy="388080"/>
          </a:xfrm>
          <a:prstGeom prst="triangle">
            <a:avLst>
              <a:gd name="adj" fmla="val 50000"/>
            </a:avLst>
          </a:prstGeom>
          <a:solidFill>
            <a:schemeClr val="dk1"/>
          </a:solidFill>
          <a:ln w="0">
            <a:noFill/>
          </a:ln>
        </p:spPr>
        <p:style>
          <a:lnRef idx="0"/>
          <a:fillRef idx="0"/>
          <a:effectRef idx="0"/>
          <a:fontRef idx="minor"/>
        </p:style>
      </p:sp>
      <p:sp>
        <p:nvSpPr>
          <p:cNvPr id="1" name="Google Shape;11;p2"/>
          <p:cNvSpPr/>
          <p:nvPr/>
        </p:nvSpPr>
        <p:spPr>
          <a:xfrm>
            <a:off x="0" y="0"/>
            <a:ext cx="9143640" cy="3123720"/>
          </a:xfrm>
          <a:prstGeom prst="rect">
            <a:avLst/>
          </a:prstGeom>
          <a:solidFill>
            <a:schemeClr val="dk1"/>
          </a:solidFill>
          <a:ln w="0">
            <a:noFill/>
          </a:ln>
        </p:spPr>
        <p:style>
          <a:lnRef idx="0"/>
          <a:fillRef idx="0"/>
          <a:effectRef idx="0"/>
          <a:fontRef idx="minor"/>
        </p:style>
      </p:sp>
      <p:sp>
        <p:nvSpPr>
          <p:cNvPr id="2" name="PlaceHolder 1"/>
          <p:cNvSpPr>
            <a:spLocks noGrp="1"/>
          </p:cNvSpPr>
          <p:nvPr>
            <p:ph type="title"/>
          </p:nvPr>
        </p:nvSpPr>
        <p:spPr>
          <a:xfrm>
            <a:off x="411120" y="644400"/>
            <a:ext cx="8282160" cy="2108520"/>
          </a:xfrm>
          <a:prstGeom prst="rect">
            <a:avLst/>
          </a:prstGeom>
          <a:noFill/>
          <a:ln w="0">
            <a:noFill/>
          </a:ln>
        </p:spPr>
        <p:txBody>
          <a:bodyPr tIns="91440" bIns="91440" anchor="b">
            <a:normAutofit/>
          </a:bodyPr>
          <a:p>
            <a:r>
              <a:rPr b="0" lang="en-US" sz="6000" spc="-1" strike="noStrike">
                <a:solidFill>
                  <a:srgbClr val="000000"/>
                </a:solidFill>
                <a:latin typeface="Arial"/>
              </a:rPr>
              <a:t>Click to edit the title text </a:t>
            </a:r>
            <a:r>
              <a:rPr b="0" lang="en-US" sz="6000" spc="-1" strike="noStrike">
                <a:solidFill>
                  <a:srgbClr val="000000"/>
                </a:solidFill>
                <a:latin typeface="Arial"/>
              </a:rPr>
              <a:t>format</a:t>
            </a:r>
            <a:endParaRPr b="0" lang="en-US" sz="6000" spc="-1" strike="noStrike">
              <a:solidFill>
                <a:srgbClr val="000000"/>
              </a:solidFill>
              <a:latin typeface="Arial"/>
            </a:endParaRPr>
          </a:p>
        </p:txBody>
      </p:sp>
      <p:sp>
        <p:nvSpPr>
          <p:cNvPr id="3"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424242"/>
                </a:solidFill>
                <a:latin typeface="Source Code Pro"/>
                <a:ea typeface="Source Code Pro"/>
              </a:defRPr>
            </a:lvl1pPr>
          </a:lstStyle>
          <a:p>
            <a:pPr algn="r">
              <a:lnSpc>
                <a:spcPct val="100000"/>
              </a:lnSpc>
              <a:buNone/>
              <a:tabLst>
                <a:tab algn="l" pos="0"/>
              </a:tabLst>
            </a:pPr>
            <a:fld id="{6AE9A43D-6DB5-4B98-857E-6E0D7F3865BD}" type="slidenum">
              <a:rPr b="0" lang="en" sz="1000" spc="-1" strike="noStrike">
                <a:solidFill>
                  <a:srgbClr val="424242"/>
                </a:solidFill>
                <a:latin typeface="Source Code Pro"/>
                <a:ea typeface="Source Code Pro"/>
              </a:rPr>
              <a:t>&lt;number&gt;</a:t>
            </a:fld>
            <a:endParaRPr b="0" lang="en-US" sz="1000" spc="-1" strike="noStrike">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Google Shape;20;p4"/>
          <p:cNvSpPr/>
          <p:nvPr/>
        </p:nvSpPr>
        <p:spPr>
          <a:xfrm>
            <a:off x="429120" y="1275480"/>
            <a:ext cx="613800" cy="360"/>
          </a:xfrm>
          <a:custGeom>
            <a:avLst/>
            <a:gdLst/>
            <a:ahLst/>
            <a:rect l="l" t="t" r="r" b="b"/>
            <a:pathLst>
              <a:path w="21600" h="21600">
                <a:moveTo>
                  <a:pt x="0" y="0"/>
                </a:moveTo>
                <a:lnTo>
                  <a:pt x="21600" y="21600"/>
                </a:lnTo>
              </a:path>
            </a:pathLst>
          </a:custGeom>
          <a:noFill/>
          <a:ln w="19050">
            <a:solidFill>
              <a:srgbClr val="424242"/>
            </a:solidFill>
            <a:prstDash val="lgDash"/>
            <a:round/>
          </a:ln>
        </p:spPr>
        <p:style>
          <a:lnRef idx="0"/>
          <a:fillRef idx="0"/>
          <a:effectRef idx="0"/>
          <a:fontRef idx="minor"/>
        </p:style>
      </p:sp>
      <p:sp>
        <p:nvSpPr>
          <p:cNvPr id="42"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3" name="PlaceHolder 2"/>
          <p:cNvSpPr>
            <a:spLocks noGrp="1"/>
          </p:cNvSpPr>
          <p:nvPr>
            <p:ph type="body"/>
          </p:nvPr>
        </p:nvSpPr>
        <p:spPr>
          <a:xfrm>
            <a:off x="311760" y="1468800"/>
            <a:ext cx="8520120" cy="309960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4"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424242"/>
                </a:solidFill>
                <a:latin typeface="Source Code Pro"/>
                <a:ea typeface="Source Code Pro"/>
              </a:defRPr>
            </a:lvl1pPr>
          </a:lstStyle>
          <a:p>
            <a:pPr algn="r">
              <a:lnSpc>
                <a:spcPct val="100000"/>
              </a:lnSpc>
              <a:buNone/>
              <a:tabLst>
                <a:tab algn="l" pos="0"/>
              </a:tabLst>
            </a:pPr>
            <a:fld id="{2B1603E4-ECC9-402D-83A6-203BCC369AB0}" type="slidenum">
              <a:rPr b="0" lang="en" sz="1000" spc="-1" strike="noStrike">
                <a:solidFill>
                  <a:srgbClr val="424242"/>
                </a:solidFill>
                <a:latin typeface="Source Code Pro"/>
                <a:ea typeface="Source Code Pr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11120" y="644400"/>
            <a:ext cx="8282160" cy="2108520"/>
          </a:xfrm>
          <a:prstGeom prst="rect">
            <a:avLst/>
          </a:prstGeom>
          <a:noFill/>
          <a:ln w="0">
            <a:noFill/>
          </a:ln>
        </p:spPr>
        <p:txBody>
          <a:bodyPr tIns="91440" bIns="91440" anchor="b">
            <a:normAutofit/>
          </a:bodyPr>
          <a:p>
            <a:pPr algn="ctr">
              <a:lnSpc>
                <a:spcPct val="100000"/>
              </a:lnSpc>
              <a:buNone/>
            </a:pPr>
            <a:r>
              <a:rPr b="0" lang="en-US" sz="6000" spc="-1" strike="noStrike">
                <a:solidFill>
                  <a:srgbClr val="ffffff"/>
                </a:solidFill>
                <a:latin typeface="Oswald"/>
              </a:rPr>
              <a:t>Artificial Intellijence</a:t>
            </a:r>
            <a:endParaRPr b="0" lang="en-US" sz="6000" spc="-1" strike="noStrike">
              <a:solidFill>
                <a:srgbClr val="ffffff"/>
              </a:solidFill>
              <a:latin typeface="Oswald"/>
              <a:ea typeface="Oswald"/>
            </a:endParaRPr>
          </a:p>
        </p:txBody>
      </p:sp>
      <p:sp>
        <p:nvSpPr>
          <p:cNvPr id="82" name="PlaceHolder 2"/>
          <p:cNvSpPr>
            <a:spLocks noGrp="1"/>
          </p:cNvSpPr>
          <p:nvPr>
            <p:ph type="subTitle"/>
          </p:nvPr>
        </p:nvSpPr>
        <p:spPr>
          <a:xfrm>
            <a:off x="411120" y="3398400"/>
            <a:ext cx="8282160" cy="1260360"/>
          </a:xfrm>
          <a:prstGeom prst="rect">
            <a:avLst/>
          </a:prstGeom>
          <a:noFill/>
          <a:ln w="0">
            <a:noFill/>
          </a:ln>
        </p:spPr>
        <p:txBody>
          <a:bodyPr tIns="91440" bIns="91440" anchor="ctr">
            <a:normAutofit/>
          </a:bodyPr>
          <a:p>
            <a:pPr marL="457200" indent="-343080" algn="ctr">
              <a:lnSpc>
                <a:spcPct val="100000"/>
              </a:lnSpc>
              <a:buNone/>
              <a:tabLst>
                <a:tab algn="l" pos="0"/>
              </a:tabLst>
            </a:pPr>
            <a:r>
              <a:rPr b="0" lang="en-US" sz="3600" spc="-1" strike="noStrike">
                <a:solidFill>
                  <a:srgbClr val="424242"/>
                </a:solidFill>
                <a:latin typeface="Oswald"/>
              </a:rPr>
              <a:t>FIT (Software 1st)</a:t>
            </a:r>
            <a:endParaRPr b="0" lang="en-US" sz="3600" spc="-1" strike="noStrike">
              <a:solidFill>
                <a:srgbClr val="424242"/>
              </a:solidFill>
              <a:latin typeface="Oswald"/>
              <a:ea typeface="Oswald"/>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Fuzzy Logic</a:t>
            </a:r>
            <a:endParaRPr b="0" lang="en-US" sz="3000" spc="-1" strike="noStrike">
              <a:solidFill>
                <a:srgbClr val="000000"/>
              </a:solidFill>
              <a:latin typeface="Arial"/>
            </a:endParaRPr>
          </a:p>
        </p:txBody>
      </p:sp>
      <p:sp>
        <p:nvSpPr>
          <p:cNvPr id="100"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Fuzzy logic is an approach to variable processing that allows for multiple possible truth values to be processed through the same variable.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Fuzzy logic is designed to solve problems by considering all available information and making the best possible decision given the input.</a:t>
            </a:r>
            <a:endParaRPr b="0" lang="en-US" sz="1800" spc="-1" strike="noStrike">
              <a:solidFill>
                <a:srgbClr val="000000"/>
              </a:solidFill>
              <a:latin typeface="Arial"/>
            </a:endParaRPr>
          </a:p>
          <a:p>
            <a:pPr marL="45720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0">
                                  <p:stCondLst>
                                    <p:cond delay="0"/>
                                  </p:stCondLst>
                                  <p:childTnLst>
                                    <p:set>
                                      <p:cBhvr>
                                        <p:cTn id="158" dur="1" fill="hold">
                                          <p:stCondLst>
                                            <p:cond delay="0"/>
                                          </p:stCondLst>
                                        </p:cTn>
                                        <p:tgtEl>
                                          <p:spTgt spid="100">
                                            <p:txEl>
                                              <p:pRg st="0" end="0"/>
                                            </p:txEl>
                                          </p:spTgt>
                                        </p:tgtEl>
                                        <p:attrNameLst>
                                          <p:attrName>style.visibility</p:attrName>
                                        </p:attrNameLst>
                                      </p:cBhvr>
                                      <p:to>
                                        <p:strVal val="visible"/>
                                      </p:to>
                                    </p:set>
                                    <p:animEffect filter="fade" transition="in">
                                      <p:cBhvr additive="repl">
                                        <p:cTn id="159" dur="500"/>
                                        <p:tgtEl>
                                          <p:spTgt spid="100">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10">
                                  <p:stCondLst>
                                    <p:cond delay="0"/>
                                  </p:stCondLst>
                                  <p:childTnLst>
                                    <p:set>
                                      <p:cBhvr>
                                        <p:cTn id="163" dur="1" fill="hold">
                                          <p:stCondLst>
                                            <p:cond delay="0"/>
                                          </p:stCondLst>
                                        </p:cTn>
                                        <p:tgtEl>
                                          <p:spTgt spid="100">
                                            <p:txEl>
                                              <p:pRg st="1" end="1"/>
                                            </p:txEl>
                                          </p:spTgt>
                                        </p:tgtEl>
                                        <p:attrNameLst>
                                          <p:attrName>style.visibility</p:attrName>
                                        </p:attrNameLst>
                                      </p:cBhvr>
                                      <p:to>
                                        <p:strVal val="visible"/>
                                      </p:to>
                                    </p:set>
                                    <p:animEffect filter="fade" transition="in">
                                      <p:cBhvr additive="repl">
                                        <p:cTn id="164" dur="500"/>
                                        <p:tgtEl>
                                          <p:spTgt spid="100">
                                            <p:txEl>
                                              <p:pRg st="1" end="1"/>
                                            </p:txEl>
                                          </p:spTgt>
                                        </p:tgtEl>
                                      </p:cBhvr>
                                    </p:animEffec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0">
                                  <p:stCondLst>
                                    <p:cond delay="0"/>
                                  </p:stCondLst>
                                  <p:childTnLst>
                                    <p:set>
                                      <p:cBhvr>
                                        <p:cTn id="168" dur="1" fill="hold">
                                          <p:stCondLst>
                                            <p:cond delay="0"/>
                                          </p:stCondLst>
                                        </p:cTn>
                                        <p:tgtEl>
                                          <p:spTgt spid="100">
                                            <p:txEl>
                                              <p:pRg st="2" end="2"/>
                                            </p:txEl>
                                          </p:spTgt>
                                        </p:tgtEl>
                                        <p:attrNameLst>
                                          <p:attrName>style.visibility</p:attrName>
                                        </p:attrNameLst>
                                      </p:cBhvr>
                                      <p:to>
                                        <p:strVal val="visible"/>
                                      </p:to>
                                    </p:set>
                                    <p:animEffect filter="fade" transition="in">
                                      <p:cBhvr additive="repl">
                                        <p:cTn id="169" dur="500"/>
                                        <p:tgtEl>
                                          <p:spTgt spid="10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Fuzzy Logic</a:t>
            </a:r>
            <a:endParaRPr b="0" lang="en-US" sz="3000" spc="-1" strike="noStrike">
              <a:solidFill>
                <a:srgbClr val="000000"/>
              </a:solidFill>
              <a:latin typeface="Arial"/>
            </a:endParaRPr>
          </a:p>
        </p:txBody>
      </p:sp>
      <p:sp>
        <p:nvSpPr>
          <p:cNvPr id="102" name="PlaceHolder 2"/>
          <p:cNvSpPr>
            <a:spLocks noGrp="1"/>
          </p:cNvSpPr>
          <p:nvPr>
            <p:ph/>
          </p:nvPr>
        </p:nvSpPr>
        <p:spPr>
          <a:xfrm>
            <a:off x="311760" y="1468800"/>
            <a:ext cx="4441320" cy="3099600"/>
          </a:xfrm>
          <a:prstGeom prst="rect">
            <a:avLst/>
          </a:prstGeom>
          <a:noFill/>
          <a:ln w="0">
            <a:noFill/>
          </a:ln>
        </p:spPr>
        <p:txBody>
          <a:bodyPr tIns="91440" bIns="91440" anchor="t">
            <a:normAutofit fontScale="87000"/>
          </a:bodyPr>
          <a:p>
            <a:pPr>
              <a:lnSpc>
                <a:spcPct val="115000"/>
              </a:lnSpc>
              <a:spcAft>
                <a:spcPts val="1199"/>
              </a:spcAft>
              <a:buNone/>
              <a:tabLst>
                <a:tab algn="l" pos="0"/>
              </a:tabLst>
            </a:pPr>
            <a:r>
              <a:rPr b="0" lang="en" sz="1800" spc="-1" strike="noStrike">
                <a:solidFill>
                  <a:srgbClr val="424242"/>
                </a:solidFill>
                <a:latin typeface="Source Code Pro"/>
                <a:ea typeface="Source Code Pro"/>
              </a:rPr>
              <a:t>In the boolean system truth value, 1.0 represents the absolute truth value and 0.0 represents the absolute false value. But in the fuzzy system, there is no logic for the absolute truth and absolute false value. But in fuzzy logic, there is an intermediate value too present which is partially true and partially false.</a:t>
            </a:r>
            <a:endParaRPr b="0" lang="en-US" sz="1800" spc="-1" strike="noStrike">
              <a:solidFill>
                <a:srgbClr val="000000"/>
              </a:solidFill>
              <a:latin typeface="Arial"/>
            </a:endParaRPr>
          </a:p>
        </p:txBody>
      </p:sp>
      <p:pic>
        <p:nvPicPr>
          <p:cNvPr id="103" name="Google Shape;124;p23" descr=""/>
          <p:cNvPicPr/>
          <p:nvPr/>
        </p:nvPicPr>
        <p:blipFill>
          <a:blip r:embed="rId1"/>
          <a:stretch/>
        </p:blipFill>
        <p:spPr>
          <a:xfrm>
            <a:off x="4572000" y="1272240"/>
            <a:ext cx="4085640" cy="2723760"/>
          </a:xfrm>
          <a:prstGeom prst="rect">
            <a:avLst/>
          </a:prstGeom>
          <a:ln w="0">
            <a:noFill/>
          </a:ln>
        </p:spPr>
      </p:pic>
    </p:spTree>
  </p:cSld>
  <mc:AlternateContent>
    <mc:Choice Requires="p14">
      <p:transition spd="slow" p14:dur="2000"/>
    </mc:Choice>
    <mc:Fallback>
      <p:transition spd="slow"/>
    </mc:Fallback>
  </mc:AlternateContent>
  <p:timing>
    <p:tnLst>
      <p:par>
        <p:cTn id="170" dur="indefinite" restart="never" nodeType="tmRoot">
          <p:childTnLst>
            <p:seq>
              <p:cTn id="171" dur="indefinite" nodeType="mainSeq">
                <p:childTnLst>
                  <p:par>
                    <p:cTn id="172" fill="hold">
                      <p:stCondLst>
                        <p:cond delay="indefinite"/>
                      </p:stCondLst>
                      <p:childTnLst>
                        <p:par>
                          <p:cTn id="173" fill="hold">
                            <p:stCondLst>
                              <p:cond delay="0"/>
                            </p:stCondLst>
                            <p:childTnLst>
                              <p:par>
                                <p:cTn id="174" nodeType="clickEffect" fill="hold" presetClass="entr" presetID="10">
                                  <p:stCondLst>
                                    <p:cond delay="0"/>
                                  </p:stCondLst>
                                  <p:childTnLst>
                                    <p:set>
                                      <p:cBhvr>
                                        <p:cTn id="175" dur="1" fill="hold">
                                          <p:stCondLst>
                                            <p:cond delay="0"/>
                                          </p:stCondLst>
                                        </p:cTn>
                                        <p:tgtEl>
                                          <p:spTgt spid="102">
                                            <p:txEl>
                                              <p:pRg st="0" end="0"/>
                                            </p:txEl>
                                          </p:spTgt>
                                        </p:tgtEl>
                                        <p:attrNameLst>
                                          <p:attrName>style.visibility</p:attrName>
                                        </p:attrNameLst>
                                      </p:cBhvr>
                                      <p:to>
                                        <p:strVal val="visible"/>
                                      </p:to>
                                    </p:set>
                                    <p:animEffect filter="fade" transition="in">
                                      <p:cBhvr additive="repl">
                                        <p:cTn id="176" dur="500"/>
                                        <p:tgtEl>
                                          <p:spTgt spid="102">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Advantages of Fuzzy Logic System</a:t>
            </a:r>
            <a:endParaRPr b="0" lang="en-US" sz="3000" spc="-1" strike="noStrike">
              <a:solidFill>
                <a:srgbClr val="000000"/>
              </a:solidFill>
              <a:latin typeface="Arial"/>
            </a:endParaRPr>
          </a:p>
        </p:txBody>
      </p:sp>
      <p:sp>
        <p:nvSpPr>
          <p:cNvPr id="105"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This system can work with any type of inputs whether it is imprecise, distorted or noisy input information.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Fuzzy logic comes with mathematical concepts of set theory and the reasoning of that is quite simple.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provides a very efficient solution to complex problems in all fields of life as it resembles human reasoning and decision-making.</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 algorithms can be described with little data, so little memory is required.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Disadvantages of Fuzzy Logic</a:t>
            </a:r>
            <a:endParaRPr b="0" lang="en-US" sz="3000" spc="-1" strike="noStrike">
              <a:solidFill>
                <a:srgbClr val="000000"/>
              </a:solidFill>
              <a:latin typeface="Arial"/>
            </a:endParaRPr>
          </a:p>
        </p:txBody>
      </p:sp>
      <p:sp>
        <p:nvSpPr>
          <p:cNvPr id="107"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Many researchers proposed different ways to solve a given problem through fuzzy logic which leads to ambiguity. There is no systematic approach to solve a given problem through fuzzy logic.</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Proof of its characteristics is difficult or impossible in most cases because every time we do not get a mathematical description of our approach.</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As fuzzy logic works on precise as well as imprecise data so most of the time accuracy is compromised.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Applications of Fuzzy Logic System</a:t>
            </a:r>
            <a:endParaRPr b="0" lang="en-US" sz="3000" spc="-1" strike="noStrike">
              <a:solidFill>
                <a:srgbClr val="000000"/>
              </a:solidFill>
              <a:latin typeface="Arial"/>
            </a:endParaRPr>
          </a:p>
        </p:txBody>
      </p:sp>
      <p:sp>
        <p:nvSpPr>
          <p:cNvPr id="109" name="PlaceHolder 2"/>
          <p:cNvSpPr>
            <a:spLocks noGrp="1"/>
          </p:cNvSpPr>
          <p:nvPr>
            <p:ph/>
          </p:nvPr>
        </p:nvSpPr>
        <p:spPr>
          <a:xfrm>
            <a:off x="311760" y="1468800"/>
            <a:ext cx="8520120" cy="3099600"/>
          </a:xfrm>
          <a:prstGeom prst="rect">
            <a:avLst/>
          </a:prstGeom>
          <a:noFill/>
          <a:ln w="0">
            <a:noFill/>
          </a:ln>
        </p:spPr>
        <p:txBody>
          <a:bodyPr tIns="91440" bIns="91440" anchor="t">
            <a:normAutofit fontScale="77000"/>
          </a:bodyPr>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It is used in the aerospace field for altitude control of spacecraft and satellites.</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It has been used in the automotive system for speed control, traffic control.</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It is used for decision-making support systems and personal evaluation in the large company business.</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It has application in the chemical industry for controlling the pH, drying, chemical distillation process.</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Fuzzy logic is used in Natural language processing and various intensive applications in Artificial Intelligence.</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Fuzzy logic is extensively used in modern control systems such as expert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Expert Systems</a:t>
            </a:r>
            <a:endParaRPr b="0" lang="en-US" sz="3000" spc="-1" strike="noStrike">
              <a:solidFill>
                <a:srgbClr val="000000"/>
              </a:solidFill>
              <a:latin typeface="Arial"/>
            </a:endParaRPr>
          </a:p>
        </p:txBody>
      </p:sp>
      <p:sp>
        <p:nvSpPr>
          <p:cNvPr id="111"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An expert system is a computer program that is designed to solve complex problems and to provide decision-making ability like a human expert.</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These systems are designed for a specific domain, such as medicine, science, etc.</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 performance of an expert system is based on the expert's knowledge stored in its knowledge base.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One of the common examples of an ES is a suggestion of spelling errors while typing in the Google search box.</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0">
                                  <p:stCondLst>
                                    <p:cond delay="0"/>
                                  </p:stCondLst>
                                  <p:childTnLst>
                                    <p:set>
                                      <p:cBhvr>
                                        <p:cTn id="182" dur="1" fill="hold">
                                          <p:stCondLst>
                                            <p:cond delay="0"/>
                                          </p:stCondLst>
                                        </p:cTn>
                                        <p:tgtEl>
                                          <p:spTgt spid="111">
                                            <p:txEl>
                                              <p:pRg st="0" end="0"/>
                                            </p:txEl>
                                          </p:spTgt>
                                        </p:tgtEl>
                                        <p:attrNameLst>
                                          <p:attrName>style.visibility</p:attrName>
                                        </p:attrNameLst>
                                      </p:cBhvr>
                                      <p:to>
                                        <p:strVal val="visible"/>
                                      </p:to>
                                    </p:set>
                                    <p:animEffect filter="fade" transition="in">
                                      <p:cBhvr additive="repl">
                                        <p:cTn id="183" dur="500"/>
                                        <p:tgtEl>
                                          <p:spTgt spid="111">
                                            <p:txEl>
                                              <p:pRg st="0" end="0"/>
                                            </p:txEl>
                                          </p:spTgt>
                                        </p:tgtEl>
                                      </p:cBhvr>
                                    </p:animEffec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10">
                                  <p:stCondLst>
                                    <p:cond delay="0"/>
                                  </p:stCondLst>
                                  <p:childTnLst>
                                    <p:set>
                                      <p:cBhvr>
                                        <p:cTn id="187" dur="1" fill="hold">
                                          <p:stCondLst>
                                            <p:cond delay="0"/>
                                          </p:stCondLst>
                                        </p:cTn>
                                        <p:tgtEl>
                                          <p:spTgt spid="111">
                                            <p:txEl>
                                              <p:pRg st="1" end="1"/>
                                            </p:txEl>
                                          </p:spTgt>
                                        </p:tgtEl>
                                        <p:attrNameLst>
                                          <p:attrName>style.visibility</p:attrName>
                                        </p:attrNameLst>
                                      </p:cBhvr>
                                      <p:to>
                                        <p:strVal val="visible"/>
                                      </p:to>
                                    </p:set>
                                    <p:animEffect filter="fade" transition="in">
                                      <p:cBhvr additive="repl">
                                        <p:cTn id="188" dur="500"/>
                                        <p:tgtEl>
                                          <p:spTgt spid="111">
                                            <p:txEl>
                                              <p:pRg st="1" end="1"/>
                                            </p:txEl>
                                          </p:spTgt>
                                        </p:tgtEl>
                                      </p:cBhvr>
                                    </p:animEffec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0">
                                  <p:stCondLst>
                                    <p:cond delay="0"/>
                                  </p:stCondLst>
                                  <p:childTnLst>
                                    <p:set>
                                      <p:cBhvr>
                                        <p:cTn id="192" dur="1" fill="hold">
                                          <p:stCondLst>
                                            <p:cond delay="0"/>
                                          </p:stCondLst>
                                        </p:cTn>
                                        <p:tgtEl>
                                          <p:spTgt spid="111">
                                            <p:txEl>
                                              <p:pRg st="2" end="2"/>
                                            </p:txEl>
                                          </p:spTgt>
                                        </p:tgtEl>
                                        <p:attrNameLst>
                                          <p:attrName>style.visibility</p:attrName>
                                        </p:attrNameLst>
                                      </p:cBhvr>
                                      <p:to>
                                        <p:strVal val="visible"/>
                                      </p:to>
                                    </p:set>
                                    <p:animEffect filter="fade" transition="in">
                                      <p:cBhvr additive="repl">
                                        <p:cTn id="193" dur="500"/>
                                        <p:tgtEl>
                                          <p:spTgt spid="111">
                                            <p:txEl>
                                              <p:pRg st="2" end="2"/>
                                            </p:txEl>
                                          </p:spTgt>
                                        </p:tgtEl>
                                      </p:cBhvr>
                                    </p:animEffec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10">
                                  <p:stCondLst>
                                    <p:cond delay="0"/>
                                  </p:stCondLst>
                                  <p:childTnLst>
                                    <p:set>
                                      <p:cBhvr>
                                        <p:cTn id="197" dur="1" fill="hold">
                                          <p:stCondLst>
                                            <p:cond delay="0"/>
                                          </p:stCondLst>
                                        </p:cTn>
                                        <p:tgtEl>
                                          <p:spTgt spid="111">
                                            <p:txEl>
                                              <p:pRg st="3" end="3"/>
                                            </p:txEl>
                                          </p:spTgt>
                                        </p:tgtEl>
                                        <p:attrNameLst>
                                          <p:attrName>style.visibility</p:attrName>
                                        </p:attrNameLst>
                                      </p:cBhvr>
                                      <p:to>
                                        <p:strVal val="visible"/>
                                      </p:to>
                                    </p:set>
                                    <p:animEffect filter="fade" transition="in">
                                      <p:cBhvr additive="repl">
                                        <p:cTn id="198" dur="500"/>
                                        <p:tgtEl>
                                          <p:spTgt spid="11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Capabilities of ES</a:t>
            </a:r>
            <a:endParaRPr b="0" lang="en-US" sz="3000" spc="-1" strike="noStrike">
              <a:solidFill>
                <a:srgbClr val="000000"/>
              </a:solidFill>
              <a:latin typeface="Arial"/>
            </a:endParaRPr>
          </a:p>
        </p:txBody>
      </p:sp>
      <p:sp>
        <p:nvSpPr>
          <p:cNvPr id="113" name="PlaceHolder 2"/>
          <p:cNvSpPr>
            <a:spLocks noGrp="1"/>
          </p:cNvSpPr>
          <p:nvPr>
            <p:ph/>
          </p:nvPr>
        </p:nvSpPr>
        <p:spPr>
          <a:xfrm>
            <a:off x="311760" y="1468800"/>
            <a:ext cx="8520120" cy="3099600"/>
          </a:xfrm>
          <a:prstGeom prst="rect">
            <a:avLst/>
          </a:prstGeom>
          <a:noFill/>
          <a:ln w="0">
            <a:noFill/>
          </a:ln>
        </p:spPr>
        <p:txBody>
          <a:bodyPr tIns="91440" bIns="91440" anchor="t">
            <a:normAutofit fontScale="92000"/>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Advising</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Instructing and assisting human in decision making</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Demonstrating</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Deriving a solution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Diagnosing</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Explaining</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Interpreting input</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Predicting results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Justifying the conclusion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Suggesting alternative options to a problem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10">
                                  <p:stCondLst>
                                    <p:cond delay="0"/>
                                  </p:stCondLst>
                                  <p:childTnLst>
                                    <p:set>
                                      <p:cBhvr>
                                        <p:cTn id="204" dur="1" fill="hold">
                                          <p:stCondLst>
                                            <p:cond delay="0"/>
                                          </p:stCondLst>
                                        </p:cTn>
                                        <p:tgtEl>
                                          <p:spTgt spid="113">
                                            <p:txEl>
                                              <p:pRg st="0" end="0"/>
                                            </p:txEl>
                                          </p:spTgt>
                                        </p:tgtEl>
                                        <p:attrNameLst>
                                          <p:attrName>style.visibility</p:attrName>
                                        </p:attrNameLst>
                                      </p:cBhvr>
                                      <p:to>
                                        <p:strVal val="visible"/>
                                      </p:to>
                                    </p:set>
                                    <p:animEffect filter="fade" transition="in">
                                      <p:cBhvr additive="repl">
                                        <p:cTn id="205" dur="500"/>
                                        <p:tgtEl>
                                          <p:spTgt spid="113">
                                            <p:txEl>
                                              <p:pRg st="0" end="0"/>
                                            </p:txEl>
                                          </p:spTgt>
                                        </p:tgtEl>
                                      </p:cBhvr>
                                    </p:animEffect>
                                  </p:childTnLst>
                                </p:cTn>
                              </p:par>
                            </p:childTnLst>
                          </p:cTn>
                        </p:par>
                      </p:childTnLst>
                    </p:cTn>
                  </p:par>
                  <p:par>
                    <p:cTn id="206" fill="hold">
                      <p:stCondLst>
                        <p:cond delay="indefinite"/>
                      </p:stCondLst>
                      <p:childTnLst>
                        <p:par>
                          <p:cTn id="207" fill="hold">
                            <p:stCondLst>
                              <p:cond delay="0"/>
                            </p:stCondLst>
                            <p:childTnLst>
                              <p:par>
                                <p:cTn id="208" nodeType="clickEffect" fill="hold" presetClass="entr" presetID="10">
                                  <p:stCondLst>
                                    <p:cond delay="0"/>
                                  </p:stCondLst>
                                  <p:childTnLst>
                                    <p:set>
                                      <p:cBhvr>
                                        <p:cTn id="209" dur="1" fill="hold">
                                          <p:stCondLst>
                                            <p:cond delay="0"/>
                                          </p:stCondLst>
                                        </p:cTn>
                                        <p:tgtEl>
                                          <p:spTgt spid="113">
                                            <p:txEl>
                                              <p:pRg st="1" end="1"/>
                                            </p:txEl>
                                          </p:spTgt>
                                        </p:tgtEl>
                                        <p:attrNameLst>
                                          <p:attrName>style.visibility</p:attrName>
                                        </p:attrNameLst>
                                      </p:cBhvr>
                                      <p:to>
                                        <p:strVal val="visible"/>
                                      </p:to>
                                    </p:set>
                                    <p:animEffect filter="fade" transition="in">
                                      <p:cBhvr additive="repl">
                                        <p:cTn id="210" dur="500"/>
                                        <p:tgtEl>
                                          <p:spTgt spid="113">
                                            <p:txEl>
                                              <p:pRg st="1" end="1"/>
                                            </p:txEl>
                                          </p:spTgt>
                                        </p:tgtEl>
                                      </p:cBhvr>
                                    </p:animEffec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0">
                                  <p:stCondLst>
                                    <p:cond delay="0"/>
                                  </p:stCondLst>
                                  <p:childTnLst>
                                    <p:set>
                                      <p:cBhvr>
                                        <p:cTn id="214" dur="1" fill="hold">
                                          <p:stCondLst>
                                            <p:cond delay="0"/>
                                          </p:stCondLst>
                                        </p:cTn>
                                        <p:tgtEl>
                                          <p:spTgt spid="113">
                                            <p:txEl>
                                              <p:pRg st="2" end="2"/>
                                            </p:txEl>
                                          </p:spTgt>
                                        </p:tgtEl>
                                        <p:attrNameLst>
                                          <p:attrName>style.visibility</p:attrName>
                                        </p:attrNameLst>
                                      </p:cBhvr>
                                      <p:to>
                                        <p:strVal val="visible"/>
                                      </p:to>
                                    </p:set>
                                    <p:animEffect filter="fade" transition="in">
                                      <p:cBhvr additive="repl">
                                        <p:cTn id="215" dur="500"/>
                                        <p:tgtEl>
                                          <p:spTgt spid="113">
                                            <p:txEl>
                                              <p:pRg st="2" end="2"/>
                                            </p:txEl>
                                          </p:spTgt>
                                        </p:tgtEl>
                                      </p:cBhvr>
                                    </p:animEffec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10">
                                  <p:stCondLst>
                                    <p:cond delay="0"/>
                                  </p:stCondLst>
                                  <p:childTnLst>
                                    <p:set>
                                      <p:cBhvr>
                                        <p:cTn id="219" dur="1" fill="hold">
                                          <p:stCondLst>
                                            <p:cond delay="0"/>
                                          </p:stCondLst>
                                        </p:cTn>
                                        <p:tgtEl>
                                          <p:spTgt spid="113">
                                            <p:txEl>
                                              <p:pRg st="3" end="3"/>
                                            </p:txEl>
                                          </p:spTgt>
                                        </p:tgtEl>
                                        <p:attrNameLst>
                                          <p:attrName>style.visibility</p:attrName>
                                        </p:attrNameLst>
                                      </p:cBhvr>
                                      <p:to>
                                        <p:strVal val="visible"/>
                                      </p:to>
                                    </p:set>
                                    <p:animEffect filter="fade" transition="in">
                                      <p:cBhvr additive="repl">
                                        <p:cTn id="220" dur="500"/>
                                        <p:tgtEl>
                                          <p:spTgt spid="113">
                                            <p:txEl>
                                              <p:pRg st="3" end="3"/>
                                            </p:txEl>
                                          </p:spTgt>
                                        </p:tgtEl>
                                      </p:cBhvr>
                                    </p:animEffec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0">
                                  <p:stCondLst>
                                    <p:cond delay="0"/>
                                  </p:stCondLst>
                                  <p:childTnLst>
                                    <p:set>
                                      <p:cBhvr>
                                        <p:cTn id="224" dur="1" fill="hold">
                                          <p:stCondLst>
                                            <p:cond delay="0"/>
                                          </p:stCondLst>
                                        </p:cTn>
                                        <p:tgtEl>
                                          <p:spTgt spid="113">
                                            <p:txEl>
                                              <p:pRg st="4" end="4"/>
                                            </p:txEl>
                                          </p:spTgt>
                                        </p:tgtEl>
                                        <p:attrNameLst>
                                          <p:attrName>style.visibility</p:attrName>
                                        </p:attrNameLst>
                                      </p:cBhvr>
                                      <p:to>
                                        <p:strVal val="visible"/>
                                      </p:to>
                                    </p:set>
                                    <p:animEffect filter="fade" transition="in">
                                      <p:cBhvr additive="repl">
                                        <p:cTn id="225" dur="500"/>
                                        <p:tgtEl>
                                          <p:spTgt spid="113">
                                            <p:txEl>
                                              <p:pRg st="4" end="4"/>
                                            </p:txEl>
                                          </p:spTgt>
                                        </p:tgtEl>
                                      </p:cBhvr>
                                    </p:animEffect>
                                  </p:childTnLst>
                                </p:cTn>
                              </p:par>
                            </p:childTnLst>
                          </p:cTn>
                        </p:par>
                      </p:childTnLst>
                    </p:cTn>
                  </p:par>
                  <p:par>
                    <p:cTn id="226" fill="hold">
                      <p:stCondLst>
                        <p:cond delay="indefinite"/>
                      </p:stCondLst>
                      <p:childTnLst>
                        <p:par>
                          <p:cTn id="227" fill="hold">
                            <p:stCondLst>
                              <p:cond delay="0"/>
                            </p:stCondLst>
                            <p:childTnLst>
                              <p:par>
                                <p:cTn id="228" nodeType="clickEffect" fill="hold" presetClass="entr" presetID="10">
                                  <p:stCondLst>
                                    <p:cond delay="0"/>
                                  </p:stCondLst>
                                  <p:childTnLst>
                                    <p:set>
                                      <p:cBhvr>
                                        <p:cTn id="229" dur="1" fill="hold">
                                          <p:stCondLst>
                                            <p:cond delay="0"/>
                                          </p:stCondLst>
                                        </p:cTn>
                                        <p:tgtEl>
                                          <p:spTgt spid="113">
                                            <p:txEl>
                                              <p:pRg st="5" end="5"/>
                                            </p:txEl>
                                          </p:spTgt>
                                        </p:tgtEl>
                                        <p:attrNameLst>
                                          <p:attrName>style.visibility</p:attrName>
                                        </p:attrNameLst>
                                      </p:cBhvr>
                                      <p:to>
                                        <p:strVal val="visible"/>
                                      </p:to>
                                    </p:set>
                                    <p:animEffect filter="fade" transition="in">
                                      <p:cBhvr additive="repl">
                                        <p:cTn id="230" dur="500"/>
                                        <p:tgtEl>
                                          <p:spTgt spid="113">
                                            <p:txEl>
                                              <p:pRg st="5" end="5"/>
                                            </p:txEl>
                                          </p:spTgt>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0">
                                  <p:stCondLst>
                                    <p:cond delay="0"/>
                                  </p:stCondLst>
                                  <p:childTnLst>
                                    <p:set>
                                      <p:cBhvr>
                                        <p:cTn id="234" dur="1" fill="hold">
                                          <p:stCondLst>
                                            <p:cond delay="0"/>
                                          </p:stCondLst>
                                        </p:cTn>
                                        <p:tgtEl>
                                          <p:spTgt spid="113">
                                            <p:txEl>
                                              <p:pRg st="6" end="6"/>
                                            </p:txEl>
                                          </p:spTgt>
                                        </p:tgtEl>
                                        <p:attrNameLst>
                                          <p:attrName>style.visibility</p:attrName>
                                        </p:attrNameLst>
                                      </p:cBhvr>
                                      <p:to>
                                        <p:strVal val="visible"/>
                                      </p:to>
                                    </p:set>
                                    <p:animEffect filter="fade" transition="in">
                                      <p:cBhvr additive="repl">
                                        <p:cTn id="235" dur="500"/>
                                        <p:tgtEl>
                                          <p:spTgt spid="113">
                                            <p:txEl>
                                              <p:pRg st="6" end="6"/>
                                            </p:txEl>
                                          </p:spTgt>
                                        </p:tgtEl>
                                      </p:cBhvr>
                                    </p:animEffect>
                                  </p:childTnLst>
                                </p:cTn>
                              </p:par>
                            </p:childTnLst>
                          </p:cTn>
                        </p:par>
                      </p:childTnLst>
                    </p:cTn>
                  </p:par>
                  <p:par>
                    <p:cTn id="236" fill="hold">
                      <p:stCondLst>
                        <p:cond delay="indefinite"/>
                      </p:stCondLst>
                      <p:childTnLst>
                        <p:par>
                          <p:cTn id="237" fill="hold">
                            <p:stCondLst>
                              <p:cond delay="0"/>
                            </p:stCondLst>
                            <p:childTnLst>
                              <p:par>
                                <p:cTn id="238" nodeType="clickEffect" fill="hold" presetClass="entr" presetID="10">
                                  <p:stCondLst>
                                    <p:cond delay="0"/>
                                  </p:stCondLst>
                                  <p:childTnLst>
                                    <p:set>
                                      <p:cBhvr>
                                        <p:cTn id="239" dur="1" fill="hold">
                                          <p:stCondLst>
                                            <p:cond delay="0"/>
                                          </p:stCondLst>
                                        </p:cTn>
                                        <p:tgtEl>
                                          <p:spTgt spid="113">
                                            <p:txEl>
                                              <p:pRg st="7" end="7"/>
                                            </p:txEl>
                                          </p:spTgt>
                                        </p:tgtEl>
                                        <p:attrNameLst>
                                          <p:attrName>style.visibility</p:attrName>
                                        </p:attrNameLst>
                                      </p:cBhvr>
                                      <p:to>
                                        <p:strVal val="visible"/>
                                      </p:to>
                                    </p:set>
                                    <p:animEffect filter="fade" transition="in">
                                      <p:cBhvr additive="repl">
                                        <p:cTn id="240" dur="500"/>
                                        <p:tgtEl>
                                          <p:spTgt spid="113">
                                            <p:txEl>
                                              <p:pRg st="7" end="7"/>
                                            </p:txEl>
                                          </p:spTgt>
                                        </p:tgtEl>
                                      </p:cBhvr>
                                    </p:animEffec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0">
                                  <p:stCondLst>
                                    <p:cond delay="0"/>
                                  </p:stCondLst>
                                  <p:childTnLst>
                                    <p:set>
                                      <p:cBhvr>
                                        <p:cTn id="244" dur="1" fill="hold">
                                          <p:stCondLst>
                                            <p:cond delay="0"/>
                                          </p:stCondLst>
                                        </p:cTn>
                                        <p:tgtEl>
                                          <p:spTgt spid="113">
                                            <p:txEl>
                                              <p:pRg st="8" end="8"/>
                                            </p:txEl>
                                          </p:spTgt>
                                        </p:tgtEl>
                                        <p:attrNameLst>
                                          <p:attrName>style.visibility</p:attrName>
                                        </p:attrNameLst>
                                      </p:cBhvr>
                                      <p:to>
                                        <p:strVal val="visible"/>
                                      </p:to>
                                    </p:set>
                                    <p:animEffect filter="fade" transition="in">
                                      <p:cBhvr additive="repl">
                                        <p:cTn id="245" dur="500"/>
                                        <p:tgtEl>
                                          <p:spTgt spid="113">
                                            <p:txEl>
                                              <p:pRg st="8" end="8"/>
                                            </p:txEl>
                                          </p:spTgt>
                                        </p:tgtEl>
                                      </p:cBhvr>
                                    </p:animEffec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10">
                                  <p:stCondLst>
                                    <p:cond delay="0"/>
                                  </p:stCondLst>
                                  <p:childTnLst>
                                    <p:set>
                                      <p:cBhvr>
                                        <p:cTn id="249" dur="1" fill="hold">
                                          <p:stCondLst>
                                            <p:cond delay="0"/>
                                          </p:stCondLst>
                                        </p:cTn>
                                        <p:tgtEl>
                                          <p:spTgt spid="113">
                                            <p:txEl>
                                              <p:pRg st="9" end="9"/>
                                            </p:txEl>
                                          </p:spTgt>
                                        </p:tgtEl>
                                        <p:attrNameLst>
                                          <p:attrName>style.visibility</p:attrName>
                                        </p:attrNameLst>
                                      </p:cBhvr>
                                      <p:to>
                                        <p:strVal val="visible"/>
                                      </p:to>
                                    </p:set>
                                    <p:animEffect filter="fade" transition="in">
                                      <p:cBhvr additive="repl">
                                        <p:cTn id="250" dur="500"/>
                                        <p:tgtEl>
                                          <p:spTgt spid="113">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Components of ES</a:t>
            </a:r>
            <a:endParaRPr b="0" lang="en-US" sz="3000" spc="-1" strike="noStrike">
              <a:solidFill>
                <a:srgbClr val="000000"/>
              </a:solidFill>
              <a:latin typeface="Arial"/>
            </a:endParaRPr>
          </a:p>
        </p:txBody>
      </p:sp>
      <p:sp>
        <p:nvSpPr>
          <p:cNvPr id="115"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Knowledge Base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Inference Engine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User Interface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10">
                                  <p:stCondLst>
                                    <p:cond delay="0"/>
                                  </p:stCondLst>
                                  <p:childTnLst>
                                    <p:set>
                                      <p:cBhvr>
                                        <p:cTn id="256" dur="1" fill="hold">
                                          <p:stCondLst>
                                            <p:cond delay="0"/>
                                          </p:stCondLst>
                                        </p:cTn>
                                        <p:tgtEl>
                                          <p:spTgt spid="115">
                                            <p:txEl>
                                              <p:pRg st="0" end="0"/>
                                            </p:txEl>
                                          </p:spTgt>
                                        </p:tgtEl>
                                        <p:attrNameLst>
                                          <p:attrName>style.visibility</p:attrName>
                                        </p:attrNameLst>
                                      </p:cBhvr>
                                      <p:to>
                                        <p:strVal val="visible"/>
                                      </p:to>
                                    </p:set>
                                    <p:animEffect filter="fade" transition="in">
                                      <p:cBhvr additive="repl">
                                        <p:cTn id="257" dur="500"/>
                                        <p:tgtEl>
                                          <p:spTgt spid="115">
                                            <p:txEl>
                                              <p:pRg st="0" end="0"/>
                                            </p:txEl>
                                          </p:spTgt>
                                        </p:tgtEl>
                                      </p:cBhvr>
                                    </p:animEffect>
                                  </p:childTnLst>
                                </p:cTn>
                              </p:par>
                            </p:childTnLst>
                          </p:cTn>
                        </p:par>
                      </p:childTnLst>
                    </p:cTn>
                  </p:par>
                  <p:par>
                    <p:cTn id="258" fill="hold">
                      <p:stCondLst>
                        <p:cond delay="indefinite"/>
                      </p:stCondLst>
                      <p:childTnLst>
                        <p:par>
                          <p:cTn id="259" fill="hold">
                            <p:stCondLst>
                              <p:cond delay="0"/>
                            </p:stCondLst>
                            <p:childTnLst>
                              <p:par>
                                <p:cTn id="260" nodeType="clickEffect" fill="hold" presetClass="entr" presetID="10">
                                  <p:stCondLst>
                                    <p:cond delay="0"/>
                                  </p:stCondLst>
                                  <p:childTnLst>
                                    <p:set>
                                      <p:cBhvr>
                                        <p:cTn id="261" dur="1" fill="hold">
                                          <p:stCondLst>
                                            <p:cond delay="0"/>
                                          </p:stCondLst>
                                        </p:cTn>
                                        <p:tgtEl>
                                          <p:spTgt spid="115">
                                            <p:txEl>
                                              <p:pRg st="1" end="1"/>
                                            </p:txEl>
                                          </p:spTgt>
                                        </p:tgtEl>
                                        <p:attrNameLst>
                                          <p:attrName>style.visibility</p:attrName>
                                        </p:attrNameLst>
                                      </p:cBhvr>
                                      <p:to>
                                        <p:strVal val="visible"/>
                                      </p:to>
                                    </p:set>
                                    <p:animEffect filter="fade" transition="in">
                                      <p:cBhvr additive="repl">
                                        <p:cTn id="262" dur="500"/>
                                        <p:tgtEl>
                                          <p:spTgt spid="115">
                                            <p:txEl>
                                              <p:pRg st="1" end="1"/>
                                            </p:txEl>
                                          </p:spTgt>
                                        </p:tgtEl>
                                      </p:cBhvr>
                                    </p:animEffec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0">
                                  <p:stCondLst>
                                    <p:cond delay="0"/>
                                  </p:stCondLst>
                                  <p:childTnLst>
                                    <p:set>
                                      <p:cBhvr>
                                        <p:cTn id="266" dur="1" fill="hold">
                                          <p:stCondLst>
                                            <p:cond delay="0"/>
                                          </p:stCondLst>
                                        </p:cTn>
                                        <p:tgtEl>
                                          <p:spTgt spid="115">
                                            <p:txEl>
                                              <p:pRg st="2" end="2"/>
                                            </p:txEl>
                                          </p:spTgt>
                                        </p:tgtEl>
                                        <p:attrNameLst>
                                          <p:attrName>style.visibility</p:attrName>
                                        </p:attrNameLst>
                                      </p:cBhvr>
                                      <p:to>
                                        <p:strVal val="visible"/>
                                      </p:to>
                                    </p:set>
                                    <p:animEffect filter="fade" transition="in">
                                      <p:cBhvr additive="repl">
                                        <p:cTn id="267" dur="500"/>
                                        <p:tgtEl>
                                          <p:spTgt spid="11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Google Shape;165;p30" descr=""/>
          <p:cNvPicPr/>
          <p:nvPr/>
        </p:nvPicPr>
        <p:blipFill>
          <a:blip r:embed="rId1"/>
          <a:stretch/>
        </p:blipFill>
        <p:spPr>
          <a:xfrm>
            <a:off x="152280" y="361440"/>
            <a:ext cx="8838720" cy="37515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marL="457200" indent="-419040">
              <a:lnSpc>
                <a:spcPct val="100000"/>
              </a:lnSpc>
              <a:buClr>
                <a:srgbClr val="424242"/>
              </a:buClr>
              <a:buFont typeface="Oswald"/>
              <a:buAutoNum type="arabicPeriod"/>
            </a:pPr>
            <a:r>
              <a:rPr b="0" lang="en" sz="3000" spc="-1" strike="noStrike">
                <a:solidFill>
                  <a:srgbClr val="424242"/>
                </a:solidFill>
                <a:latin typeface="Oswald"/>
                <a:ea typeface="Oswald"/>
              </a:rPr>
              <a:t>Knowledge Base</a:t>
            </a:r>
            <a:endParaRPr b="0" lang="en-US" sz="3000" spc="-1" strike="noStrike">
              <a:solidFill>
                <a:srgbClr val="000000"/>
              </a:solidFill>
              <a:latin typeface="Arial"/>
            </a:endParaRPr>
          </a:p>
        </p:txBody>
      </p:sp>
      <p:sp>
        <p:nvSpPr>
          <p:cNvPr id="118"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is a type of storage that stores knowledge acquired from the different experts of the particular domain.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contains domain-specific and high-quality knowledge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is similar to a database that contains information and rules of a particular domain or subject.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Artificial Intelligence</a:t>
            </a:r>
            <a:endParaRPr b="0" lang="en-US" sz="3000" spc="-1" strike="noStrike">
              <a:solidFill>
                <a:srgbClr val="000000"/>
              </a:solidFill>
              <a:latin typeface="Arial"/>
            </a:endParaRPr>
          </a:p>
        </p:txBody>
      </p:sp>
      <p:sp>
        <p:nvSpPr>
          <p:cNvPr id="84"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Artificial intelligence is the simulation of human intelligence processes by machines, especially computer systems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Behaviour by a machine that, if performed by a human being, would be called intelligent</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 3 main objectives of artificial intelligence are to make machines smarter, to understand what intelligence is and to make machine more useful</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filter="fade" transition="in">
                                      <p:cBhvr additive="repl">
                                        <p:cTn id="7" dur="500"/>
                                        <p:tgtEl>
                                          <p:spTgt spid="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84">
                                            <p:txEl>
                                              <p:pRg st="1" end="1"/>
                                            </p:txEl>
                                          </p:spTgt>
                                        </p:tgtEl>
                                        <p:attrNameLst>
                                          <p:attrName>style.visibility</p:attrName>
                                        </p:attrNameLst>
                                      </p:cBhvr>
                                      <p:to>
                                        <p:strVal val="visible"/>
                                      </p:to>
                                    </p:set>
                                    <p:animEffect filter="fade" transition="in">
                                      <p:cBhvr additive="repl">
                                        <p:cTn id="12" dur="500"/>
                                        <p:tgtEl>
                                          <p:spTgt spid="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84">
                                            <p:txEl>
                                              <p:pRg st="2" end="2"/>
                                            </p:txEl>
                                          </p:spTgt>
                                        </p:tgtEl>
                                        <p:attrNameLst>
                                          <p:attrName>style.visibility</p:attrName>
                                        </p:attrNameLst>
                                      </p:cBhvr>
                                      <p:to>
                                        <p:strVal val="visible"/>
                                      </p:to>
                                    </p:set>
                                    <p:animEffect filter="fade" transition="in">
                                      <p:cBhvr additive="repl">
                                        <p:cTn id="17" dur="500"/>
                                        <p:tgtEl>
                                          <p:spTgt spid="84">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2. Inference Engine</a:t>
            </a:r>
            <a:endParaRPr b="0" lang="en-US" sz="3000" spc="-1" strike="noStrike">
              <a:solidFill>
                <a:srgbClr val="000000"/>
              </a:solidFill>
              <a:latin typeface="Arial"/>
            </a:endParaRPr>
          </a:p>
        </p:txBody>
      </p:sp>
      <p:sp>
        <p:nvSpPr>
          <p:cNvPr id="120"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 inference engine is the main processing unit of the system.</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applies inference rules to the knowledge base to derive a conclusion or deduce new information. </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helps in deriving an error-free solution of queries asked by the user.</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With the help of an inference engine, the system extracts the knowledge from the knowledge base.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3. User Interface</a:t>
            </a:r>
            <a:endParaRPr b="0" lang="en-US" sz="3000" spc="-1" strike="noStrike">
              <a:solidFill>
                <a:srgbClr val="000000"/>
              </a:solidFill>
              <a:latin typeface="Arial"/>
            </a:endParaRPr>
          </a:p>
        </p:txBody>
      </p:sp>
      <p:sp>
        <p:nvSpPr>
          <p:cNvPr id="122"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is an interface that helps a non-expert user to communicate with the expert system to find a solution.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After getting the response from the inference engine, it displays the output to the user.</a:t>
            </a:r>
            <a:endParaRPr b="0" lang="en-US" sz="1800" spc="-1" strike="noStrike">
              <a:solidFill>
                <a:srgbClr val="000000"/>
              </a:solidFill>
              <a:latin typeface="Arial"/>
            </a:endParaRPr>
          </a:p>
          <a:p>
            <a:pPr>
              <a:lnSpc>
                <a:spcPct val="115000"/>
              </a:lnSpc>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Advantages of ES</a:t>
            </a:r>
            <a:endParaRPr b="0" lang="en-US" sz="3000" spc="-1" strike="noStrike">
              <a:solidFill>
                <a:srgbClr val="000000"/>
              </a:solidFill>
              <a:latin typeface="Arial"/>
            </a:endParaRPr>
          </a:p>
        </p:txBody>
      </p:sp>
      <p:sp>
        <p:nvSpPr>
          <p:cNvPr id="124"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These systems are highly reproducible.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They can be used for risky places where the human presence is not safe.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Error possibilities are less if the KB contains correct knowledge.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 performance of these systems remains steady as it is not affected by emotions, tension, or fatigue.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They provide a very high speed to respond to a particular query.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Limitations of ES</a:t>
            </a:r>
            <a:endParaRPr b="0" lang="en-US" sz="3000" spc="-1" strike="noStrike">
              <a:solidFill>
                <a:srgbClr val="000000"/>
              </a:solidFill>
              <a:latin typeface="Arial"/>
            </a:endParaRPr>
          </a:p>
        </p:txBody>
      </p:sp>
      <p:sp>
        <p:nvSpPr>
          <p:cNvPr id="126" name="PlaceHolder 2"/>
          <p:cNvSpPr>
            <a:spLocks noGrp="1"/>
          </p:cNvSpPr>
          <p:nvPr>
            <p:ph/>
          </p:nvPr>
        </p:nvSpPr>
        <p:spPr>
          <a:xfrm>
            <a:off x="311760" y="1468800"/>
            <a:ext cx="8520120" cy="3099600"/>
          </a:xfrm>
          <a:prstGeom prst="rect">
            <a:avLst/>
          </a:prstGeom>
          <a:noFill/>
          <a:ln w="0">
            <a:noFill/>
          </a:ln>
        </p:spPr>
        <p:txBody>
          <a:bodyPr tIns="91440" bIns="91440" anchor="t">
            <a:normAutofit fontScale="93000"/>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The response of the expert system may get wrong if the knowledge base contains the wrong information.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Like a human being, it cannot produce a creative output for different scenarios.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Its maintenance and development costs are very high.</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Knowledge acquisition for designing is much difficult.</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For each domain, we require a specific ES, which is one of the big limitations.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cannot learn from itself and hence requires manual updates.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endParaRPr b="0" lang="en-US" sz="1400" spc="-1" strike="noStrike">
              <a:solidFill>
                <a:srgbClr val="000000"/>
              </a:solidFill>
              <a:latin typeface="Arial"/>
            </a:endParaRPr>
          </a:p>
        </p:txBody>
      </p:sp>
      <p:sp>
        <p:nvSpPr>
          <p:cNvPr id="128"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endParaRPr b="0" lang="en-US" sz="1400" spc="-1" strike="noStrike">
              <a:solidFill>
                <a:srgbClr val="000000"/>
              </a:solidFill>
              <a:latin typeface="Arial"/>
            </a:endParaRPr>
          </a:p>
        </p:txBody>
      </p:sp>
      <p:sp>
        <p:nvSpPr>
          <p:cNvPr id="130"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Applications of ES</a:t>
            </a:r>
            <a:endParaRPr b="0" lang="en-US" sz="3000" spc="-1" strike="noStrike">
              <a:solidFill>
                <a:srgbClr val="000000"/>
              </a:solidFill>
              <a:latin typeface="Arial"/>
            </a:endParaRPr>
          </a:p>
        </p:txBody>
      </p:sp>
      <p:sp>
        <p:nvSpPr>
          <p:cNvPr id="132"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Designing and Manufacturing domain</a:t>
            </a:r>
            <a:r>
              <a:rPr b="0" lang="en" sz="1800" spc="-1" strike="noStrike">
                <a:solidFill>
                  <a:srgbClr val="424242"/>
                </a:solidFill>
                <a:latin typeface="Source Code Pro"/>
                <a:ea typeface="Source Code Pro"/>
              </a:rPr>
              <a:t>: Eg. Camera lens design </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Medical domain</a:t>
            </a:r>
            <a:r>
              <a:rPr b="0" lang="en" sz="1800" spc="-1" strike="noStrike">
                <a:solidFill>
                  <a:srgbClr val="424242"/>
                </a:solidFill>
                <a:latin typeface="Source Code Pro"/>
                <a:ea typeface="Source Code Pro"/>
              </a:rPr>
              <a:t> : Eg. Diagnosis Systems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Monitoring Systems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Knowledge Domain</a:t>
            </a:r>
            <a:r>
              <a:rPr b="0" lang="en" sz="1800" spc="-1" strike="noStrike">
                <a:solidFill>
                  <a:srgbClr val="424242"/>
                </a:solidFill>
                <a:latin typeface="Source Code Pro"/>
                <a:ea typeface="Source Code Pro"/>
              </a:rPr>
              <a:t>: Eg. Finding out faults in vehicles, computers.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Finance/Commerce</a:t>
            </a:r>
            <a:r>
              <a:rPr b="0" lang="en" sz="1800" spc="-1" strike="noStrike">
                <a:solidFill>
                  <a:srgbClr val="424242"/>
                </a:solidFill>
                <a:latin typeface="Source Code Pro"/>
                <a:ea typeface="Source Code Pro"/>
              </a:rPr>
              <a:t>: Eg. Detection of possible fraud, suspicious transactions, stock market trading, Airline scheduling, cargo scheduling.</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Decision Support System (DSS)</a:t>
            </a:r>
            <a:endParaRPr b="0" lang="en-US" sz="3000" spc="-1" strike="noStrike">
              <a:solidFill>
                <a:srgbClr val="000000"/>
              </a:solidFill>
              <a:latin typeface="Arial"/>
            </a:endParaRPr>
          </a:p>
        </p:txBody>
      </p:sp>
      <p:sp>
        <p:nvSpPr>
          <p:cNvPr id="134"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 decision support system (DSS) is a computerized program used to support determinations, judgments, and courses of action in an organization or a business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Decision support systems (DSS) are interactive software-based systems intended to help managers in decision-making by accessing large volumes of information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DSS uses the summary information, exceptions, patterns, and trends using the analytical models.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fill="hold">
                      <p:stCondLst>
                        <p:cond delay="indefinite"/>
                      </p:stCondLst>
                      <p:childTnLst>
                        <p:par>
                          <p:cTn id="271" fill="hold">
                            <p:stCondLst>
                              <p:cond delay="0"/>
                            </p:stCondLst>
                            <p:childTnLst>
                              <p:par>
                                <p:cTn id="272" nodeType="clickEffect" fill="hold" presetClass="entr" presetID="10">
                                  <p:stCondLst>
                                    <p:cond delay="0"/>
                                  </p:stCondLst>
                                  <p:childTnLst>
                                    <p:set>
                                      <p:cBhvr>
                                        <p:cTn id="273" dur="1" fill="hold">
                                          <p:stCondLst>
                                            <p:cond delay="0"/>
                                          </p:stCondLst>
                                        </p:cTn>
                                        <p:tgtEl>
                                          <p:spTgt spid="134">
                                            <p:txEl>
                                              <p:pRg st="0" end="0"/>
                                            </p:txEl>
                                          </p:spTgt>
                                        </p:tgtEl>
                                        <p:attrNameLst>
                                          <p:attrName>style.visibility</p:attrName>
                                        </p:attrNameLst>
                                      </p:cBhvr>
                                      <p:to>
                                        <p:strVal val="visible"/>
                                      </p:to>
                                    </p:set>
                                    <p:animEffect filter="fade" transition="in">
                                      <p:cBhvr additive="repl">
                                        <p:cTn id="274" dur="500"/>
                                        <p:tgtEl>
                                          <p:spTgt spid="134">
                                            <p:txEl>
                                              <p:pRg st="0" end="0"/>
                                            </p:txEl>
                                          </p:spTgt>
                                        </p:tgtEl>
                                      </p:cBhvr>
                                    </p:animEffec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0">
                                  <p:stCondLst>
                                    <p:cond delay="0"/>
                                  </p:stCondLst>
                                  <p:childTnLst>
                                    <p:set>
                                      <p:cBhvr>
                                        <p:cTn id="278" dur="1" fill="hold">
                                          <p:stCondLst>
                                            <p:cond delay="0"/>
                                          </p:stCondLst>
                                        </p:cTn>
                                        <p:tgtEl>
                                          <p:spTgt spid="134">
                                            <p:txEl>
                                              <p:pRg st="1" end="1"/>
                                            </p:txEl>
                                          </p:spTgt>
                                        </p:tgtEl>
                                        <p:attrNameLst>
                                          <p:attrName>style.visibility</p:attrName>
                                        </p:attrNameLst>
                                      </p:cBhvr>
                                      <p:to>
                                        <p:strVal val="visible"/>
                                      </p:to>
                                    </p:set>
                                    <p:animEffect filter="fade" transition="in">
                                      <p:cBhvr additive="repl">
                                        <p:cTn id="279" dur="500"/>
                                        <p:tgtEl>
                                          <p:spTgt spid="134">
                                            <p:txEl>
                                              <p:pRg st="1" end="1"/>
                                            </p:txEl>
                                          </p:spTgt>
                                        </p:tgtEl>
                                      </p:cBhvr>
                                    </p:animEffect>
                                  </p:childTnLst>
                                </p:cTn>
                              </p:par>
                            </p:childTnLst>
                          </p:cTn>
                        </p:par>
                      </p:childTnLst>
                    </p:cTn>
                  </p:par>
                  <p:par>
                    <p:cTn id="280" fill="hold">
                      <p:stCondLst>
                        <p:cond delay="indefinite"/>
                      </p:stCondLst>
                      <p:childTnLst>
                        <p:par>
                          <p:cTn id="281" fill="hold">
                            <p:stCondLst>
                              <p:cond delay="0"/>
                            </p:stCondLst>
                            <p:childTnLst>
                              <p:par>
                                <p:cTn id="282" nodeType="clickEffect" fill="hold" presetClass="entr" presetID="10">
                                  <p:stCondLst>
                                    <p:cond delay="0"/>
                                  </p:stCondLst>
                                  <p:childTnLst>
                                    <p:set>
                                      <p:cBhvr>
                                        <p:cTn id="283" dur="1" fill="hold">
                                          <p:stCondLst>
                                            <p:cond delay="0"/>
                                          </p:stCondLst>
                                        </p:cTn>
                                        <p:tgtEl>
                                          <p:spTgt spid="134">
                                            <p:txEl>
                                              <p:pRg st="2" end="2"/>
                                            </p:txEl>
                                          </p:spTgt>
                                        </p:tgtEl>
                                        <p:attrNameLst>
                                          <p:attrName>style.visibility</p:attrName>
                                        </p:attrNameLst>
                                      </p:cBhvr>
                                      <p:to>
                                        <p:strVal val="visible"/>
                                      </p:to>
                                    </p:set>
                                    <p:animEffect filter="fade" transition="in">
                                      <p:cBhvr additive="repl">
                                        <p:cTn id="284" dur="500"/>
                                        <p:tgtEl>
                                          <p:spTgt spid="134">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Components of DSS</a:t>
            </a:r>
            <a:endParaRPr b="0" lang="en-US" sz="3000" spc="-1" strike="noStrike">
              <a:solidFill>
                <a:srgbClr val="000000"/>
              </a:solidFill>
              <a:latin typeface="Arial"/>
            </a:endParaRPr>
          </a:p>
        </p:txBody>
      </p:sp>
      <p:sp>
        <p:nvSpPr>
          <p:cNvPr id="136"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68280">
              <a:lnSpc>
                <a:spcPct val="115000"/>
              </a:lnSpc>
              <a:buClr>
                <a:srgbClr val="424242"/>
              </a:buClr>
              <a:buFont typeface="Source Code Pro"/>
              <a:buAutoNum type="arabicPeriod"/>
            </a:pPr>
            <a:r>
              <a:rPr b="1" lang="en" sz="2200" spc="-1" strike="noStrike">
                <a:solidFill>
                  <a:srgbClr val="424242"/>
                </a:solidFill>
                <a:latin typeface="Source Code Pro"/>
                <a:ea typeface="Source Code Pro"/>
              </a:rPr>
              <a:t>Data Management</a:t>
            </a:r>
            <a:r>
              <a:rPr b="0" lang="en" sz="2200" spc="-1" strike="noStrike">
                <a:solidFill>
                  <a:srgbClr val="424242"/>
                </a:solidFill>
                <a:latin typeface="Source Code Pro"/>
                <a:ea typeface="Source Code Pro"/>
              </a:rPr>
              <a:t>: It includes database or set of files that contains relevant data for the decision situation</a:t>
            </a:r>
            <a:endParaRPr b="0" lang="en-US" sz="2200" spc="-1" strike="noStrike">
              <a:solidFill>
                <a:srgbClr val="000000"/>
              </a:solidFill>
              <a:latin typeface="Arial"/>
            </a:endParaRPr>
          </a:p>
          <a:p>
            <a:pPr marL="457200" indent="-368280">
              <a:lnSpc>
                <a:spcPct val="115000"/>
              </a:lnSpc>
              <a:buClr>
                <a:srgbClr val="424242"/>
              </a:buClr>
              <a:buFont typeface="Source Code Pro"/>
              <a:buAutoNum type="arabicPeriod"/>
            </a:pPr>
            <a:r>
              <a:rPr b="1" lang="en" sz="2200" spc="-1" strike="noStrike">
                <a:solidFill>
                  <a:srgbClr val="424242"/>
                </a:solidFill>
                <a:latin typeface="Source Code Pro"/>
                <a:ea typeface="Source Code Pro"/>
              </a:rPr>
              <a:t>User Interface</a:t>
            </a:r>
            <a:r>
              <a:rPr b="0" lang="en" sz="2200" spc="-1" strike="noStrike">
                <a:solidFill>
                  <a:srgbClr val="424242"/>
                </a:solidFill>
                <a:latin typeface="Source Code Pro"/>
                <a:ea typeface="Source Code Pro"/>
              </a:rPr>
              <a:t>: It enables the user to communicate and command the DSS</a:t>
            </a:r>
            <a:endParaRPr b="0" lang="en-US" sz="22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85" dur="indefinite" restart="never" nodeType="tmRoot">
          <p:childTnLst>
            <p:seq>
              <p:cTn id="286" dur="indefinite" nodeType="mainSeq">
                <p:childTnLst>
                  <p:par>
                    <p:cTn id="287" fill="hold">
                      <p:stCondLst>
                        <p:cond delay="indefinite"/>
                      </p:stCondLst>
                      <p:childTnLst>
                        <p:par>
                          <p:cTn id="288" fill="hold">
                            <p:stCondLst>
                              <p:cond delay="0"/>
                            </p:stCondLst>
                            <p:childTnLst>
                              <p:par>
                                <p:cTn id="289" nodeType="clickEffect" fill="hold" presetClass="entr" presetID="10">
                                  <p:stCondLst>
                                    <p:cond delay="0"/>
                                  </p:stCondLst>
                                  <p:childTnLst>
                                    <p:set>
                                      <p:cBhvr>
                                        <p:cTn id="290" dur="1" fill="hold">
                                          <p:stCondLst>
                                            <p:cond delay="0"/>
                                          </p:stCondLst>
                                        </p:cTn>
                                        <p:tgtEl>
                                          <p:spTgt spid="136">
                                            <p:txEl>
                                              <p:pRg st="0" end="0"/>
                                            </p:txEl>
                                          </p:spTgt>
                                        </p:tgtEl>
                                        <p:attrNameLst>
                                          <p:attrName>style.visibility</p:attrName>
                                        </p:attrNameLst>
                                      </p:cBhvr>
                                      <p:to>
                                        <p:strVal val="visible"/>
                                      </p:to>
                                    </p:set>
                                    <p:animEffect filter="fade" transition="in">
                                      <p:cBhvr additive="repl">
                                        <p:cTn id="291" dur="500"/>
                                        <p:tgtEl>
                                          <p:spTgt spid="136">
                                            <p:txEl>
                                              <p:pRg st="0" end="0"/>
                                            </p:txEl>
                                          </p:spTgt>
                                        </p:tgtEl>
                                      </p:cBhvr>
                                    </p:animEffec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10">
                                  <p:stCondLst>
                                    <p:cond delay="0"/>
                                  </p:stCondLst>
                                  <p:childTnLst>
                                    <p:set>
                                      <p:cBhvr>
                                        <p:cTn id="295" dur="1" fill="hold">
                                          <p:stCondLst>
                                            <p:cond delay="0"/>
                                          </p:stCondLst>
                                        </p:cTn>
                                        <p:tgtEl>
                                          <p:spTgt spid="136">
                                            <p:txEl>
                                              <p:pRg st="1" end="1"/>
                                            </p:txEl>
                                          </p:spTgt>
                                        </p:tgtEl>
                                        <p:attrNameLst>
                                          <p:attrName>style.visibility</p:attrName>
                                        </p:attrNameLst>
                                      </p:cBhvr>
                                      <p:to>
                                        <p:strVal val="visible"/>
                                      </p:to>
                                    </p:set>
                                    <p:animEffect filter="fade" transition="in">
                                      <p:cBhvr additive="repl">
                                        <p:cTn id="296" dur="500"/>
                                        <p:tgtEl>
                                          <p:spTgt spid="136">
                                            <p:txEl>
                                              <p:pRg st="1" end="1"/>
                                            </p:txEl>
                                          </p:spTgt>
                                        </p:tgtEl>
                                      </p:cBhvr>
                                    </p:animEffec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0">
                                  <p:stCondLst>
                                    <p:cond delay="0"/>
                                  </p:stCondLst>
                                  <p:childTnLst>
                                    <p:set>
                                      <p:cBhvr>
                                        <p:cTn id="300" dur="1" fill="hold">
                                          <p:stCondLst>
                                            <p:cond delay="0"/>
                                          </p:stCondLst>
                                        </p:cTn>
                                        <p:tgtEl>
                                          <p:spTgt spid="136">
                                            <p:txEl>
                                              <p:pRg st="2" end="2"/>
                                            </p:txEl>
                                          </p:spTgt>
                                        </p:tgtEl>
                                        <p:attrNameLst>
                                          <p:attrName>style.visibility</p:attrName>
                                        </p:attrNameLst>
                                      </p:cBhvr>
                                      <p:to>
                                        <p:strVal val="visible"/>
                                      </p:to>
                                    </p:set>
                                    <p:animEffect filter="fade" transition="in">
                                      <p:cBhvr additive="repl">
                                        <p:cTn id="301" dur="500"/>
                                        <p:tgtEl>
                                          <p:spTgt spid="13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Components of DSS</a:t>
            </a:r>
            <a:endParaRPr b="0" lang="en-US" sz="3000" spc="-1" strike="noStrike">
              <a:solidFill>
                <a:srgbClr val="000000"/>
              </a:solidFill>
              <a:latin typeface="Arial"/>
            </a:endParaRPr>
          </a:p>
        </p:txBody>
      </p:sp>
      <p:sp>
        <p:nvSpPr>
          <p:cNvPr id="138" name="PlaceHolder 2"/>
          <p:cNvSpPr>
            <a:spLocks noGrp="1"/>
          </p:cNvSpPr>
          <p:nvPr>
            <p:ph/>
          </p:nvPr>
        </p:nvSpPr>
        <p:spPr>
          <a:xfrm>
            <a:off x="311760" y="1468800"/>
            <a:ext cx="8520120" cy="3099600"/>
          </a:xfrm>
          <a:prstGeom prst="rect">
            <a:avLst/>
          </a:prstGeom>
          <a:noFill/>
          <a:ln w="0">
            <a:noFill/>
          </a:ln>
        </p:spPr>
        <p:txBody>
          <a:bodyPr tIns="91440" bIns="91440" anchor="t">
            <a:normAutofit fontScale="60000"/>
          </a:bodyPr>
          <a:p>
            <a:pPr marL="457200" indent="-348480">
              <a:lnSpc>
                <a:spcPct val="115000"/>
              </a:lnSpc>
              <a:buClr>
                <a:srgbClr val="424242"/>
              </a:buClr>
              <a:buSzPct val="98000"/>
              <a:buFont typeface="Source Code Pro"/>
              <a:buAutoNum type="arabicPeriod" startAt="3"/>
            </a:pPr>
            <a:r>
              <a:rPr b="0" lang="en" sz="1800" spc="-1" strike="noStrike">
                <a:solidFill>
                  <a:srgbClr val="424242"/>
                </a:solidFill>
                <a:latin typeface="Source Code Pro"/>
                <a:ea typeface="Source Code Pro"/>
              </a:rPr>
              <a:t> </a:t>
            </a:r>
            <a:r>
              <a:rPr b="1" lang="en" sz="3509" spc="-1" strike="noStrike">
                <a:solidFill>
                  <a:srgbClr val="424242"/>
                </a:solidFill>
                <a:latin typeface="Source Code Pro"/>
                <a:ea typeface="Source Code Pro"/>
              </a:rPr>
              <a:t>Model Management:</a:t>
            </a:r>
            <a:r>
              <a:rPr b="0" lang="en" sz="3509" spc="-1" strike="noStrike">
                <a:solidFill>
                  <a:srgbClr val="424242"/>
                </a:solidFill>
                <a:latin typeface="Source Code Pro"/>
                <a:ea typeface="Source Code Pro"/>
              </a:rPr>
              <a:t> It includes software with financial, statistical or other quantitative models. It provides systems’ s analytical capabilities</a:t>
            </a:r>
            <a:endParaRPr b="0" lang="en-US" sz="3509" spc="-1" strike="noStrike">
              <a:solidFill>
                <a:srgbClr val="000000"/>
              </a:solidFill>
              <a:latin typeface="Arial"/>
            </a:endParaRPr>
          </a:p>
          <a:p>
            <a:pPr marL="457200" indent="-351360">
              <a:lnSpc>
                <a:spcPct val="115000"/>
              </a:lnSpc>
              <a:buClr>
                <a:srgbClr val="424242"/>
              </a:buClr>
              <a:buFont typeface="Source Code Pro"/>
              <a:buAutoNum type="arabicPeriod" startAt="3"/>
            </a:pPr>
            <a:r>
              <a:rPr b="1" lang="en" sz="3509" spc="-1" strike="noStrike">
                <a:solidFill>
                  <a:srgbClr val="424242"/>
                </a:solidFill>
                <a:latin typeface="Source Code Pro"/>
                <a:ea typeface="Source Code Pro"/>
              </a:rPr>
              <a:t>Knowledge Management</a:t>
            </a:r>
            <a:r>
              <a:rPr b="0" lang="en" sz="3509" spc="-1" strike="noStrike">
                <a:solidFill>
                  <a:srgbClr val="424242"/>
                </a:solidFill>
                <a:latin typeface="Source Code Pro"/>
                <a:ea typeface="Source Code Pro"/>
              </a:rPr>
              <a:t>: It supports other subsystems or act as an independent component, providing knowledge for the solution of the specific problem</a:t>
            </a:r>
            <a:endParaRPr b="0" lang="en-US" sz="3509" spc="-1" strike="noStrike">
              <a:solidFill>
                <a:srgbClr val="000000"/>
              </a:solidFill>
              <a:latin typeface="Arial"/>
            </a:endParaRPr>
          </a:p>
          <a:p>
            <a:pPr>
              <a:lnSpc>
                <a:spcPct val="115000"/>
              </a:lnSpc>
              <a:spcBef>
                <a:spcPts val="1199"/>
              </a:spcBef>
              <a:buNone/>
              <a:tabLst>
                <a:tab algn="l" pos="0"/>
              </a:tabLst>
            </a:pPr>
            <a:endParaRPr b="0" lang="en-US" sz="1800" spc="-1" strike="noStrike">
              <a:solidFill>
                <a:srgbClr val="000000"/>
              </a:solidFill>
              <a:latin typeface="Arial"/>
            </a:endParaRPr>
          </a:p>
          <a:p>
            <a:pPr>
              <a:lnSpc>
                <a:spcPct val="115000"/>
              </a:lnSpc>
              <a:spcBef>
                <a:spcPts val="1199"/>
              </a:spcBef>
              <a:buNone/>
              <a:tabLst>
                <a:tab algn="l" pos="0"/>
              </a:tabLst>
            </a:pP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02" dur="indefinite" restart="never" nodeType="tmRoot">
          <p:childTnLst>
            <p:seq>
              <p:cTn id="303" dur="indefinite" nodeType="mainSeq">
                <p:childTnLst>
                  <p:par>
                    <p:cTn id="304" fill="hold">
                      <p:stCondLst>
                        <p:cond delay="indefinite"/>
                      </p:stCondLst>
                      <p:childTnLst>
                        <p:par>
                          <p:cTn id="305" fill="hold">
                            <p:stCondLst>
                              <p:cond delay="0"/>
                            </p:stCondLst>
                            <p:childTnLst>
                              <p:par>
                                <p:cTn id="306" nodeType="clickEffect" fill="hold" presetClass="entr" presetID="10">
                                  <p:stCondLst>
                                    <p:cond delay="0"/>
                                  </p:stCondLst>
                                  <p:childTnLst>
                                    <p:set>
                                      <p:cBhvr>
                                        <p:cTn id="307" dur="1" fill="hold">
                                          <p:stCondLst>
                                            <p:cond delay="0"/>
                                          </p:stCondLst>
                                        </p:cTn>
                                        <p:tgtEl>
                                          <p:spTgt spid="138">
                                            <p:txEl>
                                              <p:pRg st="0" end="0"/>
                                            </p:txEl>
                                          </p:spTgt>
                                        </p:tgtEl>
                                        <p:attrNameLst>
                                          <p:attrName>style.visibility</p:attrName>
                                        </p:attrNameLst>
                                      </p:cBhvr>
                                      <p:to>
                                        <p:strVal val="visible"/>
                                      </p:to>
                                    </p:set>
                                    <p:animEffect filter="fade" transition="in">
                                      <p:cBhvr additive="repl">
                                        <p:cTn id="308" dur="500"/>
                                        <p:tgtEl>
                                          <p:spTgt spid="138">
                                            <p:txEl>
                                              <p:pRg st="0" end="0"/>
                                            </p:txEl>
                                          </p:spTgt>
                                        </p:tgtEl>
                                      </p:cBhvr>
                                    </p:animEffec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0">
                                  <p:stCondLst>
                                    <p:cond delay="0"/>
                                  </p:stCondLst>
                                  <p:childTnLst>
                                    <p:set>
                                      <p:cBhvr>
                                        <p:cTn id="312" dur="1" fill="hold">
                                          <p:stCondLst>
                                            <p:cond delay="0"/>
                                          </p:stCondLst>
                                        </p:cTn>
                                        <p:tgtEl>
                                          <p:spTgt spid="138">
                                            <p:txEl>
                                              <p:pRg st="1" end="1"/>
                                            </p:txEl>
                                          </p:spTgt>
                                        </p:tgtEl>
                                        <p:attrNameLst>
                                          <p:attrName>style.visibility</p:attrName>
                                        </p:attrNameLst>
                                      </p:cBhvr>
                                      <p:to>
                                        <p:strVal val="visible"/>
                                      </p:to>
                                    </p:set>
                                    <p:animEffect filter="fade" transition="in">
                                      <p:cBhvr additive="repl">
                                        <p:cTn id="313" dur="500"/>
                                        <p:tgtEl>
                                          <p:spTgt spid="138">
                                            <p:txEl>
                                              <p:pRg st="1" end="1"/>
                                            </p:txEl>
                                          </p:spTgt>
                                        </p:tgtEl>
                                      </p:cBhvr>
                                    </p:animEffec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10">
                                  <p:stCondLst>
                                    <p:cond delay="0"/>
                                  </p:stCondLst>
                                  <p:childTnLst>
                                    <p:set>
                                      <p:cBhvr>
                                        <p:cTn id="317" dur="1" fill="hold">
                                          <p:stCondLst>
                                            <p:cond delay="0"/>
                                          </p:stCondLst>
                                        </p:cTn>
                                        <p:tgtEl>
                                          <p:spTgt spid="138">
                                            <p:txEl>
                                              <p:pRg st="2" end="2"/>
                                            </p:txEl>
                                          </p:spTgt>
                                        </p:tgtEl>
                                        <p:attrNameLst>
                                          <p:attrName>style.visibility</p:attrName>
                                        </p:attrNameLst>
                                      </p:cBhvr>
                                      <p:to>
                                        <p:strVal val="visible"/>
                                      </p:to>
                                    </p:set>
                                    <p:animEffect filter="fade" transition="in">
                                      <p:cBhvr additive="repl">
                                        <p:cTn id="318" dur="500"/>
                                        <p:tgtEl>
                                          <p:spTgt spid="138">
                                            <p:txEl>
                                              <p:pRg st="2" end="2"/>
                                            </p:txEl>
                                          </p:spTgt>
                                        </p:tgtEl>
                                      </p:cBhvr>
                                    </p:animEffec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0">
                                  <p:stCondLst>
                                    <p:cond delay="0"/>
                                  </p:stCondLst>
                                  <p:childTnLst>
                                    <p:set>
                                      <p:cBhvr>
                                        <p:cTn id="322" dur="1" fill="hold">
                                          <p:stCondLst>
                                            <p:cond delay="0"/>
                                          </p:stCondLst>
                                        </p:cTn>
                                        <p:tgtEl>
                                          <p:spTgt spid="138">
                                            <p:txEl>
                                              <p:pRg st="3" end="3"/>
                                            </p:txEl>
                                          </p:spTgt>
                                        </p:tgtEl>
                                        <p:attrNameLst>
                                          <p:attrName>style.visibility</p:attrName>
                                        </p:attrNameLst>
                                      </p:cBhvr>
                                      <p:to>
                                        <p:strVal val="visible"/>
                                      </p:to>
                                    </p:set>
                                    <p:animEffect filter="fade" transition="in">
                                      <p:cBhvr additive="repl">
                                        <p:cTn id="323" dur="500"/>
                                        <p:tgtEl>
                                          <p:spTgt spid="138">
                                            <p:txEl>
                                              <p:pRg st="3" end="3"/>
                                            </p:txEl>
                                          </p:spTgt>
                                        </p:tgtEl>
                                      </p:cBhvr>
                                    </p:animEffect>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10">
                                  <p:stCondLst>
                                    <p:cond delay="0"/>
                                  </p:stCondLst>
                                  <p:childTnLst>
                                    <p:set>
                                      <p:cBhvr>
                                        <p:cTn id="327" dur="1" fill="hold">
                                          <p:stCondLst>
                                            <p:cond delay="0"/>
                                          </p:stCondLst>
                                        </p:cTn>
                                        <p:tgtEl>
                                          <p:spTgt spid="138">
                                            <p:txEl>
                                              <p:pRg st="4" end="4"/>
                                            </p:txEl>
                                          </p:spTgt>
                                        </p:tgtEl>
                                        <p:attrNameLst>
                                          <p:attrName>style.visibility</p:attrName>
                                        </p:attrNameLst>
                                      </p:cBhvr>
                                      <p:to>
                                        <p:strVal val="visible"/>
                                      </p:to>
                                    </p:set>
                                    <p:animEffect filter="fade" transition="in">
                                      <p:cBhvr additive="repl">
                                        <p:cTn id="328" dur="500"/>
                                        <p:tgtEl>
                                          <p:spTgt spid="13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Capabilities of AI</a:t>
            </a:r>
            <a:endParaRPr b="0" lang="en-US" sz="3000" spc="-1" strike="noStrike">
              <a:solidFill>
                <a:srgbClr val="000000"/>
              </a:solidFill>
              <a:latin typeface="Arial"/>
            </a:endParaRPr>
          </a:p>
        </p:txBody>
      </p:sp>
      <p:sp>
        <p:nvSpPr>
          <p:cNvPr id="86"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Learning &amp; understanding from experience </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Making sense of ambiguous or contradictory messages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Responding quickly &amp; successfully to a new situation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Using reasoning to solve problems </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Dealing with complex situations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Applying knowledge to manipulate the environment</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Recognizing the relative importance of different elements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8" dur="indefinite" restart="never" nodeType="tmRoot">
          <p:childTnLst>
            <p:seq>
              <p:cTn id="19" dur="indefinite" nodeType="mainSeq">
                <p:childTnLst>
                  <p:par>
                    <p:cTn id="20" fill="hold">
                      <p:stCondLst>
                        <p:cond delay="indefinite"/>
                      </p:stCondLst>
                      <p:childTnLst>
                        <p:par>
                          <p:cTn id="21" fill="hold">
                            <p:stCondLst>
                              <p:cond delay="0"/>
                            </p:stCondLst>
                            <p:childTnLst>
                              <p:par>
                                <p:cTn id="22" nodeType="clickEffect" fill="hold" presetClass="entr" presetID="10">
                                  <p:stCondLst>
                                    <p:cond delay="0"/>
                                  </p:stCondLst>
                                  <p:childTnLst>
                                    <p:set>
                                      <p:cBhvr>
                                        <p:cTn id="23" dur="1" fill="hold">
                                          <p:stCondLst>
                                            <p:cond delay="0"/>
                                          </p:stCondLst>
                                        </p:cTn>
                                        <p:tgtEl>
                                          <p:spTgt spid="86">
                                            <p:txEl>
                                              <p:pRg st="0" end="0"/>
                                            </p:txEl>
                                          </p:spTgt>
                                        </p:tgtEl>
                                        <p:attrNameLst>
                                          <p:attrName>style.visibility</p:attrName>
                                        </p:attrNameLst>
                                      </p:cBhvr>
                                      <p:to>
                                        <p:strVal val="visible"/>
                                      </p:to>
                                    </p:set>
                                    <p:animEffect filter="fade" transition="in">
                                      <p:cBhvr additive="repl">
                                        <p:cTn id="24" dur="500"/>
                                        <p:tgtEl>
                                          <p:spTgt spid="8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0">
                                  <p:stCondLst>
                                    <p:cond delay="0"/>
                                  </p:stCondLst>
                                  <p:childTnLst>
                                    <p:set>
                                      <p:cBhvr>
                                        <p:cTn id="28" dur="1" fill="hold">
                                          <p:stCondLst>
                                            <p:cond delay="0"/>
                                          </p:stCondLst>
                                        </p:cTn>
                                        <p:tgtEl>
                                          <p:spTgt spid="86">
                                            <p:txEl>
                                              <p:pRg st="1" end="1"/>
                                            </p:txEl>
                                          </p:spTgt>
                                        </p:tgtEl>
                                        <p:attrNameLst>
                                          <p:attrName>style.visibility</p:attrName>
                                        </p:attrNameLst>
                                      </p:cBhvr>
                                      <p:to>
                                        <p:strVal val="visible"/>
                                      </p:to>
                                    </p:set>
                                    <p:animEffect filter="fade" transition="in">
                                      <p:cBhvr additive="repl">
                                        <p:cTn id="29" dur="500"/>
                                        <p:tgtEl>
                                          <p:spTgt spid="8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86">
                                            <p:txEl>
                                              <p:pRg st="2" end="2"/>
                                            </p:txEl>
                                          </p:spTgt>
                                        </p:tgtEl>
                                        <p:attrNameLst>
                                          <p:attrName>style.visibility</p:attrName>
                                        </p:attrNameLst>
                                      </p:cBhvr>
                                      <p:to>
                                        <p:strVal val="visible"/>
                                      </p:to>
                                    </p:set>
                                    <p:animEffect filter="fade" transition="in">
                                      <p:cBhvr additive="repl">
                                        <p:cTn id="34" dur="500"/>
                                        <p:tgtEl>
                                          <p:spTgt spid="8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0">
                                  <p:stCondLst>
                                    <p:cond delay="0"/>
                                  </p:stCondLst>
                                  <p:childTnLst>
                                    <p:set>
                                      <p:cBhvr>
                                        <p:cTn id="38" dur="1" fill="hold">
                                          <p:stCondLst>
                                            <p:cond delay="0"/>
                                          </p:stCondLst>
                                        </p:cTn>
                                        <p:tgtEl>
                                          <p:spTgt spid="86">
                                            <p:txEl>
                                              <p:pRg st="3" end="3"/>
                                            </p:txEl>
                                          </p:spTgt>
                                        </p:tgtEl>
                                        <p:attrNameLst>
                                          <p:attrName>style.visibility</p:attrName>
                                        </p:attrNameLst>
                                      </p:cBhvr>
                                      <p:to>
                                        <p:strVal val="visible"/>
                                      </p:to>
                                    </p:set>
                                    <p:animEffect filter="fade" transition="in">
                                      <p:cBhvr additive="repl">
                                        <p:cTn id="39" dur="500"/>
                                        <p:tgtEl>
                                          <p:spTgt spid="86">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86">
                                            <p:txEl>
                                              <p:pRg st="4" end="4"/>
                                            </p:txEl>
                                          </p:spTgt>
                                        </p:tgtEl>
                                        <p:attrNameLst>
                                          <p:attrName>style.visibility</p:attrName>
                                        </p:attrNameLst>
                                      </p:cBhvr>
                                      <p:to>
                                        <p:strVal val="visible"/>
                                      </p:to>
                                    </p:set>
                                    <p:animEffect filter="fade" transition="in">
                                      <p:cBhvr additive="repl">
                                        <p:cTn id="44" dur="500"/>
                                        <p:tgtEl>
                                          <p:spTgt spid="8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0">
                                  <p:stCondLst>
                                    <p:cond delay="0"/>
                                  </p:stCondLst>
                                  <p:childTnLst>
                                    <p:set>
                                      <p:cBhvr>
                                        <p:cTn id="48" dur="1" fill="hold">
                                          <p:stCondLst>
                                            <p:cond delay="0"/>
                                          </p:stCondLst>
                                        </p:cTn>
                                        <p:tgtEl>
                                          <p:spTgt spid="86">
                                            <p:txEl>
                                              <p:pRg st="5" end="5"/>
                                            </p:txEl>
                                          </p:spTgt>
                                        </p:tgtEl>
                                        <p:attrNameLst>
                                          <p:attrName>style.visibility</p:attrName>
                                        </p:attrNameLst>
                                      </p:cBhvr>
                                      <p:to>
                                        <p:strVal val="visible"/>
                                      </p:to>
                                    </p:set>
                                    <p:animEffect filter="fade" transition="in">
                                      <p:cBhvr additive="repl">
                                        <p:cTn id="49" dur="500"/>
                                        <p:tgtEl>
                                          <p:spTgt spid="86">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0">
                                  <p:stCondLst>
                                    <p:cond delay="0"/>
                                  </p:stCondLst>
                                  <p:childTnLst>
                                    <p:set>
                                      <p:cBhvr>
                                        <p:cTn id="53" dur="1" fill="hold">
                                          <p:stCondLst>
                                            <p:cond delay="0"/>
                                          </p:stCondLst>
                                        </p:cTn>
                                        <p:tgtEl>
                                          <p:spTgt spid="86">
                                            <p:txEl>
                                              <p:pRg st="6" end="6"/>
                                            </p:txEl>
                                          </p:spTgt>
                                        </p:tgtEl>
                                        <p:attrNameLst>
                                          <p:attrName>style.visibility</p:attrName>
                                        </p:attrNameLst>
                                      </p:cBhvr>
                                      <p:to>
                                        <p:strVal val="visible"/>
                                      </p:to>
                                    </p:set>
                                    <p:animEffect filter="fade" transition="in">
                                      <p:cBhvr additive="repl">
                                        <p:cTn id="54" dur="500"/>
                                        <p:tgtEl>
                                          <p:spTgt spid="8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Attributes of DSS</a:t>
            </a:r>
            <a:endParaRPr b="0" lang="en-US" sz="3000" spc="-1" strike="noStrike">
              <a:solidFill>
                <a:srgbClr val="000000"/>
              </a:solidFill>
              <a:latin typeface="Arial"/>
            </a:endParaRPr>
          </a:p>
        </p:txBody>
      </p:sp>
      <p:sp>
        <p:nvSpPr>
          <p:cNvPr id="140" name="PlaceHolder 2"/>
          <p:cNvSpPr>
            <a:spLocks noGrp="1"/>
          </p:cNvSpPr>
          <p:nvPr>
            <p:ph/>
          </p:nvPr>
        </p:nvSpPr>
        <p:spPr>
          <a:xfrm>
            <a:off x="311760" y="1468800"/>
            <a:ext cx="8520120" cy="3099600"/>
          </a:xfrm>
          <a:prstGeom prst="rect">
            <a:avLst/>
          </a:prstGeom>
          <a:noFill/>
          <a:ln w="0">
            <a:noFill/>
          </a:ln>
        </p:spPr>
        <p:txBody>
          <a:bodyPr tIns="91440" bIns="91440" anchor="t">
            <a:normAutofit fontScale="92000"/>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Adaptability and flexibility</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High level of Interactivity</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Ease of use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Efficiency and effectiveness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Complete control by decision-makers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Ease of development</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Extendibility</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Support for modeling and analysis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Support for data access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Standalone, integrated, and Web-based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Characteristics of DSS</a:t>
            </a:r>
            <a:endParaRPr b="0" lang="en-US" sz="3000" spc="-1" strike="noStrike">
              <a:solidFill>
                <a:srgbClr val="000000"/>
              </a:solidFill>
              <a:latin typeface="Arial"/>
            </a:endParaRPr>
          </a:p>
        </p:txBody>
      </p:sp>
      <p:sp>
        <p:nvSpPr>
          <p:cNvPr id="142" name="PlaceHolder 2"/>
          <p:cNvSpPr>
            <a:spLocks noGrp="1"/>
          </p:cNvSpPr>
          <p:nvPr>
            <p:ph/>
          </p:nvPr>
        </p:nvSpPr>
        <p:spPr>
          <a:xfrm>
            <a:off x="311760" y="1468800"/>
            <a:ext cx="8520120" cy="3099600"/>
          </a:xfrm>
          <a:prstGeom prst="rect">
            <a:avLst/>
          </a:prstGeom>
          <a:noFill/>
          <a:ln w="0">
            <a:noFill/>
          </a:ln>
        </p:spPr>
        <p:txBody>
          <a:bodyPr tIns="91440" bIns="91440" anchor="t">
            <a:normAutofit fontScale="84000"/>
          </a:bodyPr>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Support for decision-makers in semi-structured and unstructured problems.</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Support for managers at various managerial levels, ranging from top executive to line managers.</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Support for individuals and groups. Less structured problems often requires the involvement of several individuals from different departments and organization level.</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Support for interdependent or sequential decisions.</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Support for intelligence, design, choice, and implementation</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Support for variety of decision processes and styles.</a:t>
            </a:r>
            <a:endParaRPr b="0" lang="en-US" sz="1800" spc="-1" strike="noStrike">
              <a:solidFill>
                <a:srgbClr val="000000"/>
              </a:solidFill>
              <a:latin typeface="Arial"/>
            </a:endParaRPr>
          </a:p>
          <a:p>
            <a:pPr marL="457200" indent="-334440">
              <a:lnSpc>
                <a:spcPct val="115000"/>
              </a:lnSpc>
              <a:buClr>
                <a:srgbClr val="424242"/>
              </a:buClr>
              <a:buFont typeface="Source Code Pro"/>
              <a:buChar char="●"/>
            </a:pPr>
            <a:r>
              <a:rPr b="0" lang="en" sz="1800" spc="-1" strike="noStrike">
                <a:solidFill>
                  <a:srgbClr val="424242"/>
                </a:solidFill>
                <a:latin typeface="Source Code Pro"/>
                <a:ea typeface="Source Code Pro"/>
              </a:rPr>
              <a:t>DSSs are adaptive over time.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Benefits of DSS</a:t>
            </a:r>
            <a:endParaRPr b="0" lang="en-US" sz="3000" spc="-1" strike="noStrike">
              <a:solidFill>
                <a:srgbClr val="000000"/>
              </a:solidFill>
              <a:latin typeface="Arial"/>
            </a:endParaRPr>
          </a:p>
        </p:txBody>
      </p:sp>
      <p:sp>
        <p:nvSpPr>
          <p:cNvPr id="144"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Improves efficiency and speed of decision-making activities.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Increases the control, competitiveness and capability of futuristic decision-making of the organization.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Since it is mostly used in non-programmed decisions, it reveals new approaches and sets up new evidences for an unusual decision.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Helps automate managerial processes.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Knowledge Management </a:t>
            </a:r>
            <a:endParaRPr b="0" lang="en-US" sz="3000" spc="-1" strike="noStrike">
              <a:solidFill>
                <a:srgbClr val="000000"/>
              </a:solidFill>
              <a:latin typeface="Arial"/>
            </a:endParaRPr>
          </a:p>
        </p:txBody>
      </p:sp>
      <p:sp>
        <p:nvSpPr>
          <p:cNvPr id="146"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Knowledge management is the process by which an enterprise gathers, organizes, shares and analyzes its knowledge in a way that is easily accessible to employees.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Successful knowledge management includes maintaining information in a place where it is easy to access.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Types of Knowledge</a:t>
            </a:r>
            <a:endParaRPr b="0" lang="en-US" sz="3000" spc="-1" strike="noStrike">
              <a:solidFill>
                <a:srgbClr val="000000"/>
              </a:solidFill>
              <a:latin typeface="Arial"/>
            </a:endParaRPr>
          </a:p>
        </p:txBody>
      </p:sp>
      <p:sp>
        <p:nvSpPr>
          <p:cNvPr id="148"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Explicit knowledge</a:t>
            </a:r>
            <a:r>
              <a:rPr b="0" lang="en" sz="1800" spc="-1" strike="noStrike">
                <a:solidFill>
                  <a:srgbClr val="424242"/>
                </a:solidFill>
                <a:latin typeface="Source Code Pro"/>
                <a:ea typeface="Source Code Pro"/>
              </a:rPr>
              <a:t> (knowledge that is easy to write down and share)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a:t>
            </a:r>
            <a:r>
              <a:rPr b="1" lang="en" sz="1800" spc="-1" strike="noStrike">
                <a:solidFill>
                  <a:srgbClr val="424242"/>
                </a:solidFill>
                <a:latin typeface="Source Code Pro"/>
                <a:ea typeface="Source Code Pro"/>
              </a:rPr>
              <a:t>Implicit knowledge</a:t>
            </a:r>
            <a:r>
              <a:rPr b="0" lang="en" sz="1800" spc="-1" strike="noStrike">
                <a:solidFill>
                  <a:srgbClr val="424242"/>
                </a:solidFill>
                <a:latin typeface="Source Code Pro"/>
                <a:ea typeface="Source Code Pro"/>
              </a:rPr>
              <a:t> (applied knowledge)‍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1" lang="en" sz="1800" spc="-1" strike="noStrike">
                <a:solidFill>
                  <a:srgbClr val="424242"/>
                </a:solidFill>
                <a:latin typeface="Source Code Pro"/>
                <a:ea typeface="Source Code Pro"/>
              </a:rPr>
              <a:t>Tacit knowledge</a:t>
            </a:r>
            <a:r>
              <a:rPr b="0" lang="en" sz="1800" spc="-1" strike="noStrike">
                <a:solidFill>
                  <a:srgbClr val="424242"/>
                </a:solidFill>
                <a:latin typeface="Source Code Pro"/>
                <a:ea typeface="Source Code Pro"/>
              </a:rPr>
              <a:t> (knowledge gained from personal experience)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29" dur="indefinite" restart="never" nodeType="tmRoot">
          <p:childTnLst>
            <p:seq>
              <p:cTn id="330" dur="indefinite" nodeType="mainSeq">
                <p:childTnLst>
                  <p:par>
                    <p:cTn id="331" fill="hold">
                      <p:stCondLst>
                        <p:cond delay="indefinite"/>
                      </p:stCondLst>
                      <p:childTnLst>
                        <p:par>
                          <p:cTn id="332" fill="hold">
                            <p:stCondLst>
                              <p:cond delay="0"/>
                            </p:stCondLst>
                            <p:childTnLst>
                              <p:par>
                                <p:cTn id="333" nodeType="clickEffect" fill="hold" presetClass="entr" presetID="10">
                                  <p:stCondLst>
                                    <p:cond delay="0"/>
                                  </p:stCondLst>
                                  <p:childTnLst>
                                    <p:set>
                                      <p:cBhvr>
                                        <p:cTn id="334" dur="1" fill="hold">
                                          <p:stCondLst>
                                            <p:cond delay="0"/>
                                          </p:stCondLst>
                                        </p:cTn>
                                        <p:tgtEl>
                                          <p:spTgt spid="148">
                                            <p:txEl>
                                              <p:pRg st="0" end="0"/>
                                            </p:txEl>
                                          </p:spTgt>
                                        </p:tgtEl>
                                        <p:attrNameLst>
                                          <p:attrName>style.visibility</p:attrName>
                                        </p:attrNameLst>
                                      </p:cBhvr>
                                      <p:to>
                                        <p:strVal val="visible"/>
                                      </p:to>
                                    </p:set>
                                    <p:animEffect filter="fade" transition="in">
                                      <p:cBhvr additive="repl">
                                        <p:cTn id="335" dur="500"/>
                                        <p:tgtEl>
                                          <p:spTgt spid="148">
                                            <p:txEl>
                                              <p:pRg st="0" end="0"/>
                                            </p:txEl>
                                          </p:spTgt>
                                        </p:tgtEl>
                                      </p:cBhvr>
                                    </p:animEffect>
                                  </p:childTnLst>
                                </p:cTn>
                              </p:par>
                            </p:childTnLst>
                          </p:cTn>
                        </p:par>
                      </p:childTnLst>
                    </p:cTn>
                  </p:par>
                  <p:par>
                    <p:cTn id="336" fill="hold">
                      <p:stCondLst>
                        <p:cond delay="indefinite"/>
                      </p:stCondLst>
                      <p:childTnLst>
                        <p:par>
                          <p:cTn id="337" fill="hold">
                            <p:stCondLst>
                              <p:cond delay="0"/>
                            </p:stCondLst>
                            <p:childTnLst>
                              <p:par>
                                <p:cTn id="338" nodeType="clickEffect" fill="hold" presetClass="entr" presetID="10">
                                  <p:stCondLst>
                                    <p:cond delay="0"/>
                                  </p:stCondLst>
                                  <p:childTnLst>
                                    <p:set>
                                      <p:cBhvr>
                                        <p:cTn id="339" dur="1" fill="hold">
                                          <p:stCondLst>
                                            <p:cond delay="0"/>
                                          </p:stCondLst>
                                        </p:cTn>
                                        <p:tgtEl>
                                          <p:spTgt spid="148">
                                            <p:txEl>
                                              <p:pRg st="1" end="1"/>
                                            </p:txEl>
                                          </p:spTgt>
                                        </p:tgtEl>
                                        <p:attrNameLst>
                                          <p:attrName>style.visibility</p:attrName>
                                        </p:attrNameLst>
                                      </p:cBhvr>
                                      <p:to>
                                        <p:strVal val="visible"/>
                                      </p:to>
                                    </p:set>
                                    <p:animEffect filter="fade" transition="in">
                                      <p:cBhvr additive="repl">
                                        <p:cTn id="340" dur="500"/>
                                        <p:tgtEl>
                                          <p:spTgt spid="148">
                                            <p:txEl>
                                              <p:pRg st="1" end="1"/>
                                            </p:txEl>
                                          </p:spTgt>
                                        </p:tgtEl>
                                      </p:cBhvr>
                                    </p:animEffec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0">
                                  <p:stCondLst>
                                    <p:cond delay="0"/>
                                  </p:stCondLst>
                                  <p:childTnLst>
                                    <p:set>
                                      <p:cBhvr>
                                        <p:cTn id="344" dur="1" fill="hold">
                                          <p:stCondLst>
                                            <p:cond delay="0"/>
                                          </p:stCondLst>
                                        </p:cTn>
                                        <p:tgtEl>
                                          <p:spTgt spid="148">
                                            <p:txEl>
                                              <p:pRg st="2" end="2"/>
                                            </p:txEl>
                                          </p:spTgt>
                                        </p:tgtEl>
                                        <p:attrNameLst>
                                          <p:attrName>style.visibility</p:attrName>
                                        </p:attrNameLst>
                                      </p:cBhvr>
                                      <p:to>
                                        <p:strVal val="visible"/>
                                      </p:to>
                                    </p:set>
                                    <p:animEffect filter="fade" transition="in">
                                      <p:cBhvr additive="repl">
                                        <p:cTn id="345" dur="500"/>
                                        <p:tgtEl>
                                          <p:spTgt spid="14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Knowledge Management Activities</a:t>
            </a:r>
            <a:endParaRPr b="0" lang="en-US" sz="3000" spc="-1" strike="noStrike">
              <a:solidFill>
                <a:srgbClr val="000000"/>
              </a:solidFill>
              <a:latin typeface="Arial"/>
            </a:endParaRPr>
          </a:p>
        </p:txBody>
      </p:sp>
      <p:sp>
        <p:nvSpPr>
          <p:cNvPr id="150"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55680">
              <a:lnSpc>
                <a:spcPct val="115000"/>
              </a:lnSpc>
              <a:buClr>
                <a:srgbClr val="424242"/>
              </a:buClr>
              <a:buFont typeface="Source Code Pro"/>
              <a:buAutoNum type="arabicPeriod"/>
            </a:pPr>
            <a:r>
              <a:rPr b="1" lang="en" sz="2000" spc="-1" strike="noStrike">
                <a:solidFill>
                  <a:srgbClr val="424242"/>
                </a:solidFill>
                <a:latin typeface="Source Code Pro"/>
                <a:ea typeface="Source Code Pro"/>
              </a:rPr>
              <a:t>Knowledge Identification</a:t>
            </a:r>
            <a:r>
              <a:rPr b="0" lang="en" sz="2000" spc="-1" strike="noStrike">
                <a:solidFill>
                  <a:srgbClr val="424242"/>
                </a:solidFill>
                <a:latin typeface="Source Code Pro"/>
                <a:ea typeface="Source Code Pro"/>
              </a:rPr>
              <a:t>: Determines what knowledge information is critical to decision making</a:t>
            </a:r>
            <a:endParaRPr b="0" lang="en-US" sz="2000" spc="-1" strike="noStrike">
              <a:solidFill>
                <a:srgbClr val="000000"/>
              </a:solidFill>
              <a:latin typeface="Arial"/>
            </a:endParaRPr>
          </a:p>
          <a:p>
            <a:pPr marL="457200" indent="-355680">
              <a:lnSpc>
                <a:spcPct val="115000"/>
              </a:lnSpc>
              <a:buClr>
                <a:srgbClr val="424242"/>
              </a:buClr>
              <a:buFont typeface="Source Code Pro"/>
              <a:buAutoNum type="arabicPeriod"/>
            </a:pPr>
            <a:r>
              <a:rPr b="1" lang="en" sz="2000" spc="-1" strike="noStrike">
                <a:solidFill>
                  <a:srgbClr val="424242"/>
                </a:solidFill>
                <a:latin typeface="Source Code Pro"/>
                <a:ea typeface="Source Code Pro"/>
              </a:rPr>
              <a:t>Knowledge Discovery and Analysis</a:t>
            </a:r>
            <a:r>
              <a:rPr b="0" lang="en" sz="2000" spc="-1" strike="noStrike">
                <a:solidFill>
                  <a:srgbClr val="424242"/>
                </a:solidFill>
                <a:latin typeface="Source Code Pro"/>
                <a:ea typeface="Source Code Pro"/>
              </a:rPr>
              <a:t>: By use of search engines, databases and data mining, the proper knowledge must be found, analyzed and put into right context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46" dur="indefinite" restart="never" nodeType="tmRoot">
          <p:childTnLst>
            <p:seq>
              <p:cTn id="347" dur="indefinite" nodeType="mainSeq">
                <p:childTnLst>
                  <p:par>
                    <p:cTn id="348" fill="hold">
                      <p:stCondLst>
                        <p:cond delay="indefinite"/>
                      </p:stCondLst>
                      <p:childTnLst>
                        <p:par>
                          <p:cTn id="349" fill="hold">
                            <p:stCondLst>
                              <p:cond delay="0"/>
                            </p:stCondLst>
                            <p:childTnLst>
                              <p:par>
                                <p:cTn id="350" nodeType="clickEffect" fill="hold" presetClass="entr" presetID="10">
                                  <p:stCondLst>
                                    <p:cond delay="0"/>
                                  </p:stCondLst>
                                  <p:childTnLst>
                                    <p:set>
                                      <p:cBhvr>
                                        <p:cTn id="351" dur="1" fill="hold">
                                          <p:stCondLst>
                                            <p:cond delay="0"/>
                                          </p:stCondLst>
                                        </p:cTn>
                                        <p:tgtEl>
                                          <p:spTgt spid="150">
                                            <p:txEl>
                                              <p:pRg st="0" end="0"/>
                                            </p:txEl>
                                          </p:spTgt>
                                        </p:tgtEl>
                                        <p:attrNameLst>
                                          <p:attrName>style.visibility</p:attrName>
                                        </p:attrNameLst>
                                      </p:cBhvr>
                                      <p:to>
                                        <p:strVal val="visible"/>
                                      </p:to>
                                    </p:set>
                                    <p:animEffect filter="fade" transition="in">
                                      <p:cBhvr additive="repl">
                                        <p:cTn id="352" dur="500"/>
                                        <p:tgtEl>
                                          <p:spTgt spid="150">
                                            <p:txEl>
                                              <p:pRg st="0" end="0"/>
                                            </p:txEl>
                                          </p:spTgt>
                                        </p:tgtEl>
                                      </p:cBhvr>
                                    </p:animEffec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0">
                                  <p:stCondLst>
                                    <p:cond delay="0"/>
                                  </p:stCondLst>
                                  <p:childTnLst>
                                    <p:set>
                                      <p:cBhvr>
                                        <p:cTn id="356" dur="1" fill="hold">
                                          <p:stCondLst>
                                            <p:cond delay="0"/>
                                          </p:stCondLst>
                                        </p:cTn>
                                        <p:tgtEl>
                                          <p:spTgt spid="150">
                                            <p:txEl>
                                              <p:pRg st="1" end="1"/>
                                            </p:txEl>
                                          </p:spTgt>
                                        </p:tgtEl>
                                        <p:attrNameLst>
                                          <p:attrName>style.visibility</p:attrName>
                                        </p:attrNameLst>
                                      </p:cBhvr>
                                      <p:to>
                                        <p:strVal val="visible"/>
                                      </p:to>
                                    </p:set>
                                    <p:animEffect filter="fade" transition="in">
                                      <p:cBhvr additive="repl">
                                        <p:cTn id="357" dur="500"/>
                                        <p:tgtEl>
                                          <p:spTgt spid="15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KM Activities</a:t>
            </a:r>
            <a:endParaRPr b="0" lang="en-US" sz="3000" spc="-1" strike="noStrike">
              <a:solidFill>
                <a:srgbClr val="000000"/>
              </a:solidFill>
              <a:latin typeface="Arial"/>
            </a:endParaRPr>
          </a:p>
        </p:txBody>
      </p:sp>
      <p:sp>
        <p:nvSpPr>
          <p:cNvPr id="152"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55680">
              <a:lnSpc>
                <a:spcPct val="115000"/>
              </a:lnSpc>
              <a:buClr>
                <a:srgbClr val="424242"/>
              </a:buClr>
              <a:buFont typeface="Source Code Pro"/>
              <a:buAutoNum type="arabicPeriod" startAt="3"/>
            </a:pPr>
            <a:r>
              <a:rPr b="1" lang="en" sz="2000" spc="-1" strike="noStrike">
                <a:solidFill>
                  <a:srgbClr val="424242"/>
                </a:solidFill>
                <a:latin typeface="Source Code Pro"/>
                <a:ea typeface="Source Code Pro"/>
              </a:rPr>
              <a:t>Knowledge Acquisition</a:t>
            </a:r>
            <a:r>
              <a:rPr b="0" lang="en" sz="2000" spc="-1" strike="noStrike">
                <a:solidFill>
                  <a:srgbClr val="424242"/>
                </a:solidFill>
                <a:latin typeface="Source Code Pro"/>
                <a:ea typeface="Source Code Pro"/>
              </a:rPr>
              <a:t>: collect and gather knowledge using software tools</a:t>
            </a:r>
            <a:endParaRPr b="0" lang="en-US" sz="2000" spc="-1" strike="noStrike">
              <a:solidFill>
                <a:srgbClr val="000000"/>
              </a:solidFill>
              <a:latin typeface="Arial"/>
            </a:endParaRPr>
          </a:p>
          <a:p>
            <a:pPr marL="457200" indent="-355680">
              <a:lnSpc>
                <a:spcPct val="115000"/>
              </a:lnSpc>
              <a:buClr>
                <a:srgbClr val="424242"/>
              </a:buClr>
              <a:buFont typeface="Source Code Pro"/>
              <a:buAutoNum type="arabicPeriod" startAt="3"/>
            </a:pPr>
            <a:r>
              <a:rPr b="1" lang="en" sz="2000" spc="-1" strike="noStrike">
                <a:solidFill>
                  <a:srgbClr val="424242"/>
                </a:solidFill>
                <a:latin typeface="Source Code Pro"/>
                <a:ea typeface="Source Code Pro"/>
              </a:rPr>
              <a:t>Knowledge creation</a:t>
            </a:r>
            <a:r>
              <a:rPr b="0" lang="en" sz="2000" spc="-1" strike="noStrike">
                <a:solidFill>
                  <a:srgbClr val="424242"/>
                </a:solidFill>
                <a:latin typeface="Source Code Pro"/>
                <a:ea typeface="Source Code Pro"/>
              </a:rPr>
              <a:t>: Some knowledge can be created using idea-generating techniques</a:t>
            </a:r>
            <a:endParaRPr b="0" lang="en-US" sz="2000" spc="-1" strike="noStrike">
              <a:solidFill>
                <a:srgbClr val="000000"/>
              </a:solidFill>
              <a:latin typeface="Arial"/>
            </a:endParaRPr>
          </a:p>
          <a:p>
            <a:pPr marL="457200">
              <a:lnSpc>
                <a:spcPct val="115000"/>
              </a:lnSpc>
              <a:spcBef>
                <a:spcPts val="1199"/>
              </a:spcBef>
              <a:spcAft>
                <a:spcPts val="1199"/>
              </a:spcAft>
              <a:buNone/>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58" dur="indefinite" restart="never" nodeType="tmRoot">
          <p:childTnLst>
            <p:seq>
              <p:cTn id="359" dur="indefinite" nodeType="mainSeq">
                <p:childTnLst>
                  <p:par>
                    <p:cTn id="360" fill="hold">
                      <p:stCondLst>
                        <p:cond delay="indefinite"/>
                      </p:stCondLst>
                      <p:childTnLst>
                        <p:par>
                          <p:cTn id="361" fill="hold">
                            <p:stCondLst>
                              <p:cond delay="0"/>
                            </p:stCondLst>
                            <p:childTnLst>
                              <p:par>
                                <p:cTn id="362" nodeType="clickEffect" fill="hold" presetClass="entr" presetID="10">
                                  <p:stCondLst>
                                    <p:cond delay="0"/>
                                  </p:stCondLst>
                                  <p:childTnLst>
                                    <p:set>
                                      <p:cBhvr>
                                        <p:cTn id="363" dur="1" fill="hold">
                                          <p:stCondLst>
                                            <p:cond delay="0"/>
                                          </p:stCondLst>
                                        </p:cTn>
                                        <p:tgtEl>
                                          <p:spTgt spid="152">
                                            <p:txEl>
                                              <p:pRg st="0" end="0"/>
                                            </p:txEl>
                                          </p:spTgt>
                                        </p:tgtEl>
                                        <p:attrNameLst>
                                          <p:attrName>style.visibility</p:attrName>
                                        </p:attrNameLst>
                                      </p:cBhvr>
                                      <p:to>
                                        <p:strVal val="visible"/>
                                      </p:to>
                                    </p:set>
                                    <p:animEffect filter="fade" transition="in">
                                      <p:cBhvr additive="repl">
                                        <p:cTn id="364" dur="500"/>
                                        <p:tgtEl>
                                          <p:spTgt spid="152">
                                            <p:txEl>
                                              <p:pRg st="0" end="0"/>
                                            </p:txEl>
                                          </p:spTgt>
                                        </p:tgtEl>
                                      </p:cBhvr>
                                    </p:animEffec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0">
                                  <p:stCondLst>
                                    <p:cond delay="0"/>
                                  </p:stCondLst>
                                  <p:childTnLst>
                                    <p:set>
                                      <p:cBhvr>
                                        <p:cTn id="368" dur="1" fill="hold">
                                          <p:stCondLst>
                                            <p:cond delay="0"/>
                                          </p:stCondLst>
                                        </p:cTn>
                                        <p:tgtEl>
                                          <p:spTgt spid="152">
                                            <p:txEl>
                                              <p:pRg st="1" end="1"/>
                                            </p:txEl>
                                          </p:spTgt>
                                        </p:tgtEl>
                                        <p:attrNameLst>
                                          <p:attrName>style.visibility</p:attrName>
                                        </p:attrNameLst>
                                      </p:cBhvr>
                                      <p:to>
                                        <p:strVal val="visible"/>
                                      </p:to>
                                    </p:set>
                                    <p:animEffect filter="fade" transition="in">
                                      <p:cBhvr additive="repl">
                                        <p:cTn id="369" dur="500"/>
                                        <p:tgtEl>
                                          <p:spTgt spid="152">
                                            <p:txEl>
                                              <p:pRg st="1" end="1"/>
                                            </p:txEl>
                                          </p:spTgt>
                                        </p:tgtEl>
                                      </p:cBhvr>
                                    </p:animEffect>
                                  </p:childTnLst>
                                </p:cTn>
                              </p:par>
                            </p:childTnLst>
                          </p:cTn>
                        </p:par>
                      </p:childTnLst>
                    </p:cTn>
                  </p:par>
                  <p:par>
                    <p:cTn id="370" fill="hold">
                      <p:stCondLst>
                        <p:cond delay="indefinite"/>
                      </p:stCondLst>
                      <p:childTnLst>
                        <p:par>
                          <p:cTn id="371" fill="hold">
                            <p:stCondLst>
                              <p:cond delay="0"/>
                            </p:stCondLst>
                            <p:childTnLst>
                              <p:par>
                                <p:cTn id="372" nodeType="clickEffect" fill="hold" presetClass="entr" presetID="10">
                                  <p:stCondLst>
                                    <p:cond delay="0"/>
                                  </p:stCondLst>
                                  <p:childTnLst>
                                    <p:set>
                                      <p:cBhvr>
                                        <p:cTn id="373" dur="1" fill="hold">
                                          <p:stCondLst>
                                            <p:cond delay="0"/>
                                          </p:stCondLst>
                                        </p:cTn>
                                        <p:tgtEl>
                                          <p:spTgt spid="152">
                                            <p:txEl>
                                              <p:pRg st="2" end="2"/>
                                            </p:txEl>
                                          </p:spTgt>
                                        </p:tgtEl>
                                        <p:attrNameLst>
                                          <p:attrName>style.visibility</p:attrName>
                                        </p:attrNameLst>
                                      </p:cBhvr>
                                      <p:to>
                                        <p:strVal val="visible"/>
                                      </p:to>
                                    </p:set>
                                    <p:animEffect filter="fade" transition="in">
                                      <p:cBhvr additive="repl">
                                        <p:cTn id="374" dur="500"/>
                                        <p:tgtEl>
                                          <p:spTgt spid="15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KM Activities</a:t>
            </a:r>
            <a:endParaRPr b="0" lang="en-US" sz="3000" spc="-1" strike="noStrike">
              <a:solidFill>
                <a:srgbClr val="000000"/>
              </a:solidFill>
              <a:latin typeface="Arial"/>
            </a:endParaRPr>
          </a:p>
        </p:txBody>
      </p:sp>
      <p:sp>
        <p:nvSpPr>
          <p:cNvPr id="154"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AutoNum type="arabicPeriod" startAt="5"/>
            </a:pPr>
            <a:r>
              <a:rPr b="1" lang="en" sz="1800" spc="-1" strike="noStrike">
                <a:solidFill>
                  <a:srgbClr val="424242"/>
                </a:solidFill>
                <a:latin typeface="Source Code Pro"/>
                <a:ea typeface="Source Code Pro"/>
              </a:rPr>
              <a:t>Establishment of organizational knowledge base</a:t>
            </a:r>
            <a:r>
              <a:rPr b="0" lang="en" sz="1800" spc="-1" strike="noStrike">
                <a:solidFill>
                  <a:srgbClr val="424242"/>
                </a:solidFill>
                <a:latin typeface="Source Code Pro"/>
                <a:ea typeface="Source Code Pro"/>
              </a:rPr>
              <a:t>: It is a process of accumulating and establishing  broader corporate knowledge for solving variety of problems</a:t>
            </a:r>
            <a:endParaRPr b="0" lang="en-US" sz="1800" spc="-1" strike="noStrike">
              <a:solidFill>
                <a:srgbClr val="000000"/>
              </a:solidFill>
              <a:latin typeface="Arial"/>
            </a:endParaRPr>
          </a:p>
          <a:p>
            <a:pPr marL="457200" indent="-343080">
              <a:lnSpc>
                <a:spcPct val="115000"/>
              </a:lnSpc>
              <a:buClr>
                <a:srgbClr val="424242"/>
              </a:buClr>
              <a:buFont typeface="Source Code Pro"/>
              <a:buAutoNum type="arabicPeriod" startAt="5"/>
            </a:pPr>
            <a:r>
              <a:rPr b="1" lang="en" sz="1800" spc="-1" strike="noStrike">
                <a:solidFill>
                  <a:srgbClr val="424242"/>
                </a:solidFill>
                <a:latin typeface="Source Code Pro"/>
                <a:ea typeface="Source Code Pro"/>
              </a:rPr>
              <a:t>Knowledge distribution and use</a:t>
            </a:r>
            <a:r>
              <a:rPr b="0" lang="en" sz="1800" spc="-1" strike="noStrike">
                <a:solidFill>
                  <a:srgbClr val="424242"/>
                </a:solidFill>
                <a:latin typeface="Source Code Pro"/>
                <a:ea typeface="Source Code Pro"/>
              </a:rPr>
              <a:t>: Target audiences are defined and technologies are put into place to enable knowledge delivery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75" dur="indefinite" restart="never" nodeType="tmRoot">
          <p:childTnLst>
            <p:seq>
              <p:cTn id="376" dur="indefinite" nodeType="mainSeq">
                <p:childTnLst>
                  <p:par>
                    <p:cTn id="377" fill="hold">
                      <p:stCondLst>
                        <p:cond delay="indefinite"/>
                      </p:stCondLst>
                      <p:childTnLst>
                        <p:par>
                          <p:cTn id="378" fill="hold">
                            <p:stCondLst>
                              <p:cond delay="0"/>
                            </p:stCondLst>
                            <p:childTnLst>
                              <p:par>
                                <p:cTn id="379" nodeType="clickEffect" fill="hold" presetClass="entr" presetID="10">
                                  <p:stCondLst>
                                    <p:cond delay="0"/>
                                  </p:stCondLst>
                                  <p:childTnLst>
                                    <p:set>
                                      <p:cBhvr>
                                        <p:cTn id="380" dur="1" fill="hold">
                                          <p:stCondLst>
                                            <p:cond delay="0"/>
                                          </p:stCondLst>
                                        </p:cTn>
                                        <p:tgtEl>
                                          <p:spTgt spid="154">
                                            <p:txEl>
                                              <p:pRg st="0" end="0"/>
                                            </p:txEl>
                                          </p:spTgt>
                                        </p:tgtEl>
                                        <p:attrNameLst>
                                          <p:attrName>style.visibility</p:attrName>
                                        </p:attrNameLst>
                                      </p:cBhvr>
                                      <p:to>
                                        <p:strVal val="visible"/>
                                      </p:to>
                                    </p:set>
                                    <p:animEffect filter="fade" transition="in">
                                      <p:cBhvr additive="repl">
                                        <p:cTn id="381" dur="500"/>
                                        <p:tgtEl>
                                          <p:spTgt spid="154">
                                            <p:txEl>
                                              <p:pRg st="0" end="0"/>
                                            </p:txEl>
                                          </p:spTgt>
                                        </p:tgtEl>
                                      </p:cBhvr>
                                    </p:animEffect>
                                  </p:childTnLst>
                                </p:cTn>
                              </p:par>
                            </p:childTnLst>
                          </p:cTn>
                        </p:par>
                      </p:childTnLst>
                    </p:cTn>
                  </p:par>
                  <p:par>
                    <p:cTn id="382" fill="hold">
                      <p:stCondLst>
                        <p:cond delay="indefinite"/>
                      </p:stCondLst>
                      <p:childTnLst>
                        <p:par>
                          <p:cTn id="383" fill="hold">
                            <p:stCondLst>
                              <p:cond delay="0"/>
                            </p:stCondLst>
                            <p:childTnLst>
                              <p:par>
                                <p:cTn id="384" nodeType="clickEffect" fill="hold" presetClass="entr" presetID="10">
                                  <p:stCondLst>
                                    <p:cond delay="0"/>
                                  </p:stCondLst>
                                  <p:childTnLst>
                                    <p:set>
                                      <p:cBhvr>
                                        <p:cTn id="385" dur="1" fill="hold">
                                          <p:stCondLst>
                                            <p:cond delay="0"/>
                                          </p:stCondLst>
                                        </p:cTn>
                                        <p:tgtEl>
                                          <p:spTgt spid="154">
                                            <p:txEl>
                                              <p:pRg st="1" end="1"/>
                                            </p:txEl>
                                          </p:spTgt>
                                        </p:tgtEl>
                                        <p:attrNameLst>
                                          <p:attrName>style.visibility</p:attrName>
                                        </p:attrNameLst>
                                      </p:cBhvr>
                                      <p:to>
                                        <p:strVal val="visible"/>
                                      </p:to>
                                    </p:set>
                                    <p:animEffect filter="fade" transition="in">
                                      <p:cBhvr additive="repl">
                                        <p:cTn id="386" dur="500"/>
                                        <p:tgtEl>
                                          <p:spTgt spid="154">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Benefits of KM</a:t>
            </a:r>
            <a:endParaRPr b="0" lang="en-US" sz="3000" spc="-1" strike="noStrike">
              <a:solidFill>
                <a:srgbClr val="000000"/>
              </a:solidFill>
              <a:latin typeface="Arial"/>
            </a:endParaRPr>
          </a:p>
        </p:txBody>
      </p:sp>
      <p:sp>
        <p:nvSpPr>
          <p:cNvPr id="156"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Faster decision-making</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Efficient access to knowledge and information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Increased collaboration and idea generation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Enhanced communication throughout your organization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Improved quality of information and data</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More security for intellectual property</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Optimized training</a:t>
            </a:r>
            <a:endParaRPr b="0" lang="en-US" sz="1800" spc="-1" strike="noStrike">
              <a:solidFill>
                <a:srgbClr val="000000"/>
              </a:solidFill>
              <a:latin typeface="Arial"/>
            </a:endParaRPr>
          </a:p>
          <a:p>
            <a:pPr marL="45720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87" dur="indefinite" restart="never" nodeType="tmRoot">
          <p:childTnLst>
            <p:seq>
              <p:cTn id="388" dur="indefinite" nodeType="mainSeq">
                <p:childTnLst>
                  <p:par>
                    <p:cTn id="389" fill="hold">
                      <p:stCondLst>
                        <p:cond delay="indefinite"/>
                      </p:stCondLst>
                      <p:childTnLst>
                        <p:par>
                          <p:cTn id="390" fill="hold">
                            <p:stCondLst>
                              <p:cond delay="0"/>
                            </p:stCondLst>
                            <p:childTnLst>
                              <p:par>
                                <p:cTn id="391" nodeType="clickEffect" fill="hold" presetClass="entr" presetID="10">
                                  <p:stCondLst>
                                    <p:cond delay="0"/>
                                  </p:stCondLst>
                                  <p:childTnLst>
                                    <p:set>
                                      <p:cBhvr>
                                        <p:cTn id="392" dur="1" fill="hold">
                                          <p:stCondLst>
                                            <p:cond delay="0"/>
                                          </p:stCondLst>
                                        </p:cTn>
                                        <p:tgtEl>
                                          <p:spTgt spid="156">
                                            <p:txEl>
                                              <p:pRg st="0" end="0"/>
                                            </p:txEl>
                                          </p:spTgt>
                                        </p:tgtEl>
                                        <p:attrNameLst>
                                          <p:attrName>style.visibility</p:attrName>
                                        </p:attrNameLst>
                                      </p:cBhvr>
                                      <p:to>
                                        <p:strVal val="visible"/>
                                      </p:to>
                                    </p:set>
                                    <p:animEffect filter="fade" transition="in">
                                      <p:cBhvr additive="repl">
                                        <p:cTn id="393" dur="500"/>
                                        <p:tgtEl>
                                          <p:spTgt spid="156">
                                            <p:txEl>
                                              <p:pRg st="0" end="0"/>
                                            </p:txEl>
                                          </p:spTgt>
                                        </p:tgtEl>
                                      </p:cBhvr>
                                    </p:animEffect>
                                  </p:childTnLst>
                                </p:cTn>
                              </p:par>
                            </p:childTnLst>
                          </p:cTn>
                        </p:par>
                      </p:childTnLst>
                    </p:cTn>
                  </p:par>
                  <p:par>
                    <p:cTn id="394" fill="hold">
                      <p:stCondLst>
                        <p:cond delay="indefinite"/>
                      </p:stCondLst>
                      <p:childTnLst>
                        <p:par>
                          <p:cTn id="395" fill="hold">
                            <p:stCondLst>
                              <p:cond delay="0"/>
                            </p:stCondLst>
                            <p:childTnLst>
                              <p:par>
                                <p:cTn id="396" nodeType="clickEffect" fill="hold" presetClass="entr" presetID="10">
                                  <p:stCondLst>
                                    <p:cond delay="0"/>
                                  </p:stCondLst>
                                  <p:childTnLst>
                                    <p:set>
                                      <p:cBhvr>
                                        <p:cTn id="397" dur="1" fill="hold">
                                          <p:stCondLst>
                                            <p:cond delay="0"/>
                                          </p:stCondLst>
                                        </p:cTn>
                                        <p:tgtEl>
                                          <p:spTgt spid="156">
                                            <p:txEl>
                                              <p:pRg st="1" end="1"/>
                                            </p:txEl>
                                          </p:spTgt>
                                        </p:tgtEl>
                                        <p:attrNameLst>
                                          <p:attrName>style.visibility</p:attrName>
                                        </p:attrNameLst>
                                      </p:cBhvr>
                                      <p:to>
                                        <p:strVal val="visible"/>
                                      </p:to>
                                    </p:set>
                                    <p:animEffect filter="fade" transition="in">
                                      <p:cBhvr additive="repl">
                                        <p:cTn id="398" dur="500"/>
                                        <p:tgtEl>
                                          <p:spTgt spid="156">
                                            <p:txEl>
                                              <p:pRg st="1" end="1"/>
                                            </p:txEl>
                                          </p:spTgt>
                                        </p:tgtEl>
                                      </p:cBhvr>
                                    </p:animEffec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0">
                                  <p:stCondLst>
                                    <p:cond delay="0"/>
                                  </p:stCondLst>
                                  <p:childTnLst>
                                    <p:set>
                                      <p:cBhvr>
                                        <p:cTn id="402" dur="1" fill="hold">
                                          <p:stCondLst>
                                            <p:cond delay="0"/>
                                          </p:stCondLst>
                                        </p:cTn>
                                        <p:tgtEl>
                                          <p:spTgt spid="156">
                                            <p:txEl>
                                              <p:pRg st="2" end="2"/>
                                            </p:txEl>
                                          </p:spTgt>
                                        </p:tgtEl>
                                        <p:attrNameLst>
                                          <p:attrName>style.visibility</p:attrName>
                                        </p:attrNameLst>
                                      </p:cBhvr>
                                      <p:to>
                                        <p:strVal val="visible"/>
                                      </p:to>
                                    </p:set>
                                    <p:animEffect filter="fade" transition="in">
                                      <p:cBhvr additive="repl">
                                        <p:cTn id="403" dur="500"/>
                                        <p:tgtEl>
                                          <p:spTgt spid="156">
                                            <p:txEl>
                                              <p:pRg st="2" end="2"/>
                                            </p:txEl>
                                          </p:spTgt>
                                        </p:tgtEl>
                                      </p:cBhvr>
                                    </p:animEffect>
                                  </p:childTnLst>
                                </p:cTn>
                              </p:par>
                            </p:childTnLst>
                          </p:cTn>
                        </p:par>
                      </p:childTnLst>
                    </p:cTn>
                  </p:par>
                  <p:par>
                    <p:cTn id="404" fill="hold">
                      <p:stCondLst>
                        <p:cond delay="indefinite"/>
                      </p:stCondLst>
                      <p:childTnLst>
                        <p:par>
                          <p:cTn id="405" fill="hold">
                            <p:stCondLst>
                              <p:cond delay="0"/>
                            </p:stCondLst>
                            <p:childTnLst>
                              <p:par>
                                <p:cTn id="406" nodeType="clickEffect" fill="hold" presetClass="entr" presetID="10">
                                  <p:stCondLst>
                                    <p:cond delay="0"/>
                                  </p:stCondLst>
                                  <p:childTnLst>
                                    <p:set>
                                      <p:cBhvr>
                                        <p:cTn id="407" dur="1" fill="hold">
                                          <p:stCondLst>
                                            <p:cond delay="0"/>
                                          </p:stCondLst>
                                        </p:cTn>
                                        <p:tgtEl>
                                          <p:spTgt spid="156">
                                            <p:txEl>
                                              <p:pRg st="3" end="3"/>
                                            </p:txEl>
                                          </p:spTgt>
                                        </p:tgtEl>
                                        <p:attrNameLst>
                                          <p:attrName>style.visibility</p:attrName>
                                        </p:attrNameLst>
                                      </p:cBhvr>
                                      <p:to>
                                        <p:strVal val="visible"/>
                                      </p:to>
                                    </p:set>
                                    <p:animEffect filter="fade" transition="in">
                                      <p:cBhvr additive="repl">
                                        <p:cTn id="408" dur="500"/>
                                        <p:tgtEl>
                                          <p:spTgt spid="156">
                                            <p:txEl>
                                              <p:pRg st="3" end="3"/>
                                            </p:txEl>
                                          </p:spTgt>
                                        </p:tgtEl>
                                      </p:cBhvr>
                                    </p:animEffec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10">
                                  <p:stCondLst>
                                    <p:cond delay="0"/>
                                  </p:stCondLst>
                                  <p:childTnLst>
                                    <p:set>
                                      <p:cBhvr>
                                        <p:cTn id="412" dur="1" fill="hold">
                                          <p:stCondLst>
                                            <p:cond delay="0"/>
                                          </p:stCondLst>
                                        </p:cTn>
                                        <p:tgtEl>
                                          <p:spTgt spid="156">
                                            <p:txEl>
                                              <p:pRg st="4" end="4"/>
                                            </p:txEl>
                                          </p:spTgt>
                                        </p:tgtEl>
                                        <p:attrNameLst>
                                          <p:attrName>style.visibility</p:attrName>
                                        </p:attrNameLst>
                                      </p:cBhvr>
                                      <p:to>
                                        <p:strVal val="visible"/>
                                      </p:to>
                                    </p:set>
                                    <p:animEffect filter="fade" transition="in">
                                      <p:cBhvr additive="repl">
                                        <p:cTn id="413" dur="500"/>
                                        <p:tgtEl>
                                          <p:spTgt spid="156">
                                            <p:txEl>
                                              <p:pRg st="4" end="4"/>
                                            </p:txEl>
                                          </p:spTgt>
                                        </p:tgtEl>
                                      </p:cBhvr>
                                    </p:animEffect>
                                  </p:childTnLst>
                                </p:cTn>
                              </p:par>
                            </p:childTnLst>
                          </p:cTn>
                        </p:par>
                      </p:childTnLst>
                    </p:cTn>
                  </p:par>
                  <p:par>
                    <p:cTn id="414" fill="hold">
                      <p:stCondLst>
                        <p:cond delay="indefinite"/>
                      </p:stCondLst>
                      <p:childTnLst>
                        <p:par>
                          <p:cTn id="415" fill="hold">
                            <p:stCondLst>
                              <p:cond delay="0"/>
                            </p:stCondLst>
                            <p:childTnLst>
                              <p:par>
                                <p:cTn id="416" nodeType="clickEffect" fill="hold" presetClass="entr" presetID="10">
                                  <p:stCondLst>
                                    <p:cond delay="0"/>
                                  </p:stCondLst>
                                  <p:childTnLst>
                                    <p:set>
                                      <p:cBhvr>
                                        <p:cTn id="417" dur="1" fill="hold">
                                          <p:stCondLst>
                                            <p:cond delay="0"/>
                                          </p:stCondLst>
                                        </p:cTn>
                                        <p:tgtEl>
                                          <p:spTgt spid="156">
                                            <p:txEl>
                                              <p:pRg st="5" end="5"/>
                                            </p:txEl>
                                          </p:spTgt>
                                        </p:tgtEl>
                                        <p:attrNameLst>
                                          <p:attrName>style.visibility</p:attrName>
                                        </p:attrNameLst>
                                      </p:cBhvr>
                                      <p:to>
                                        <p:strVal val="visible"/>
                                      </p:to>
                                    </p:set>
                                    <p:animEffect filter="fade" transition="in">
                                      <p:cBhvr additive="repl">
                                        <p:cTn id="418" dur="500"/>
                                        <p:tgtEl>
                                          <p:spTgt spid="156">
                                            <p:txEl>
                                              <p:pRg st="5" end="5"/>
                                            </p:txEl>
                                          </p:spTgt>
                                        </p:tgtEl>
                                      </p:cBhvr>
                                    </p:animEffec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0">
                                  <p:stCondLst>
                                    <p:cond delay="0"/>
                                  </p:stCondLst>
                                  <p:childTnLst>
                                    <p:set>
                                      <p:cBhvr>
                                        <p:cTn id="422" dur="1" fill="hold">
                                          <p:stCondLst>
                                            <p:cond delay="0"/>
                                          </p:stCondLst>
                                        </p:cTn>
                                        <p:tgtEl>
                                          <p:spTgt spid="156">
                                            <p:txEl>
                                              <p:pRg st="6" end="6"/>
                                            </p:txEl>
                                          </p:spTgt>
                                        </p:tgtEl>
                                        <p:attrNameLst>
                                          <p:attrName>style.visibility</p:attrName>
                                        </p:attrNameLst>
                                      </p:cBhvr>
                                      <p:to>
                                        <p:strVal val="visible"/>
                                      </p:to>
                                    </p:set>
                                    <p:animEffect filter="fade" transition="in">
                                      <p:cBhvr additive="repl">
                                        <p:cTn id="423" dur="500"/>
                                        <p:tgtEl>
                                          <p:spTgt spid="156">
                                            <p:txEl>
                                              <p:pRg st="6" end="6"/>
                                            </p:txEl>
                                          </p:spTgt>
                                        </p:tgtEl>
                                      </p:cBhvr>
                                    </p:animEffect>
                                  </p:childTnLst>
                                </p:cTn>
                              </p:par>
                            </p:childTnLst>
                          </p:cTn>
                        </p:par>
                      </p:childTnLst>
                    </p:cTn>
                  </p:par>
                  <p:par>
                    <p:cTn id="424" fill="hold">
                      <p:stCondLst>
                        <p:cond delay="indefinite"/>
                      </p:stCondLst>
                      <p:childTnLst>
                        <p:par>
                          <p:cTn id="425" fill="hold">
                            <p:stCondLst>
                              <p:cond delay="0"/>
                            </p:stCondLst>
                            <p:childTnLst>
                              <p:par>
                                <p:cTn id="426" nodeType="clickEffect" fill="hold" presetClass="entr" presetID="10">
                                  <p:stCondLst>
                                    <p:cond delay="0"/>
                                  </p:stCondLst>
                                  <p:childTnLst>
                                    <p:set>
                                      <p:cBhvr>
                                        <p:cTn id="427" dur="1" fill="hold">
                                          <p:stCondLst>
                                            <p:cond delay="0"/>
                                          </p:stCondLst>
                                        </p:cTn>
                                        <p:tgtEl>
                                          <p:spTgt spid="156">
                                            <p:txEl>
                                              <p:pRg st="7" end="7"/>
                                            </p:txEl>
                                          </p:spTgt>
                                        </p:tgtEl>
                                        <p:attrNameLst>
                                          <p:attrName>style.visibility</p:attrName>
                                        </p:attrNameLst>
                                      </p:cBhvr>
                                      <p:to>
                                        <p:strVal val="visible"/>
                                      </p:to>
                                    </p:set>
                                    <p:animEffect filter="fade" transition="in">
                                      <p:cBhvr additive="repl">
                                        <p:cTn id="428" dur="500"/>
                                        <p:tgtEl>
                                          <p:spTgt spid="156">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Intelligent Agents</a:t>
            </a:r>
            <a:endParaRPr b="0" lang="en-US" sz="3000" spc="-1" strike="noStrike">
              <a:solidFill>
                <a:srgbClr val="000000"/>
              </a:solidFill>
              <a:latin typeface="Arial"/>
            </a:endParaRPr>
          </a:p>
        </p:txBody>
      </p:sp>
      <p:sp>
        <p:nvSpPr>
          <p:cNvPr id="158"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An intelligent agent is a program that can make decisions or perform a service based on its environment, user input and experiences.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is an entity that makes a decision, that enables artificial intelligence to be put into action</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Advantages of AI</a:t>
            </a:r>
            <a:endParaRPr b="0" lang="en-US" sz="3000" spc="-1" strike="noStrike">
              <a:solidFill>
                <a:srgbClr val="000000"/>
              </a:solidFill>
              <a:latin typeface="Arial"/>
            </a:endParaRPr>
          </a:p>
        </p:txBody>
      </p:sp>
      <p:sp>
        <p:nvSpPr>
          <p:cNvPr id="88"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AI is more permanent</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AI can be less expensive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AI is consistent and thorough</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AI can be documented</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AI offers ease of duplication and dissemination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0">
                                  <p:stCondLst>
                                    <p:cond delay="0"/>
                                  </p:stCondLst>
                                  <p:childTnLst>
                                    <p:set>
                                      <p:cBhvr>
                                        <p:cTn id="60" dur="1" fill="hold">
                                          <p:stCondLst>
                                            <p:cond delay="0"/>
                                          </p:stCondLst>
                                        </p:cTn>
                                        <p:tgtEl>
                                          <p:spTgt spid="88">
                                            <p:txEl>
                                              <p:pRg st="0" end="0"/>
                                            </p:txEl>
                                          </p:spTgt>
                                        </p:tgtEl>
                                        <p:attrNameLst>
                                          <p:attrName>style.visibility</p:attrName>
                                        </p:attrNameLst>
                                      </p:cBhvr>
                                      <p:to>
                                        <p:strVal val="visible"/>
                                      </p:to>
                                    </p:set>
                                    <p:animEffect filter="fade" transition="in">
                                      <p:cBhvr additive="repl">
                                        <p:cTn id="61" dur="500"/>
                                        <p:tgtEl>
                                          <p:spTgt spid="88">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88">
                                            <p:txEl>
                                              <p:pRg st="1" end="1"/>
                                            </p:txEl>
                                          </p:spTgt>
                                        </p:tgtEl>
                                        <p:attrNameLst>
                                          <p:attrName>style.visibility</p:attrName>
                                        </p:attrNameLst>
                                      </p:cBhvr>
                                      <p:to>
                                        <p:strVal val="visible"/>
                                      </p:to>
                                    </p:set>
                                    <p:animEffect filter="fade" transition="in">
                                      <p:cBhvr additive="repl">
                                        <p:cTn id="66" dur="500"/>
                                        <p:tgtEl>
                                          <p:spTgt spid="88">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0">
                                  <p:stCondLst>
                                    <p:cond delay="0"/>
                                  </p:stCondLst>
                                  <p:childTnLst>
                                    <p:set>
                                      <p:cBhvr>
                                        <p:cTn id="70" dur="1" fill="hold">
                                          <p:stCondLst>
                                            <p:cond delay="0"/>
                                          </p:stCondLst>
                                        </p:cTn>
                                        <p:tgtEl>
                                          <p:spTgt spid="88">
                                            <p:txEl>
                                              <p:pRg st="2" end="2"/>
                                            </p:txEl>
                                          </p:spTgt>
                                        </p:tgtEl>
                                        <p:attrNameLst>
                                          <p:attrName>style.visibility</p:attrName>
                                        </p:attrNameLst>
                                      </p:cBhvr>
                                      <p:to>
                                        <p:strVal val="visible"/>
                                      </p:to>
                                    </p:set>
                                    <p:animEffect filter="fade" transition="in">
                                      <p:cBhvr additive="repl">
                                        <p:cTn id="71" dur="500"/>
                                        <p:tgtEl>
                                          <p:spTgt spid="88">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0">
                                  <p:stCondLst>
                                    <p:cond delay="0"/>
                                  </p:stCondLst>
                                  <p:childTnLst>
                                    <p:set>
                                      <p:cBhvr>
                                        <p:cTn id="75" dur="1" fill="hold">
                                          <p:stCondLst>
                                            <p:cond delay="0"/>
                                          </p:stCondLst>
                                        </p:cTn>
                                        <p:tgtEl>
                                          <p:spTgt spid="88">
                                            <p:txEl>
                                              <p:pRg st="3" end="3"/>
                                            </p:txEl>
                                          </p:spTgt>
                                        </p:tgtEl>
                                        <p:attrNameLst>
                                          <p:attrName>style.visibility</p:attrName>
                                        </p:attrNameLst>
                                      </p:cBhvr>
                                      <p:to>
                                        <p:strVal val="visible"/>
                                      </p:to>
                                    </p:set>
                                    <p:animEffect filter="fade" transition="in">
                                      <p:cBhvr additive="repl">
                                        <p:cTn id="76" dur="500"/>
                                        <p:tgtEl>
                                          <p:spTgt spid="88">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0">
                                  <p:stCondLst>
                                    <p:cond delay="0"/>
                                  </p:stCondLst>
                                  <p:childTnLst>
                                    <p:set>
                                      <p:cBhvr>
                                        <p:cTn id="80" dur="1" fill="hold">
                                          <p:stCondLst>
                                            <p:cond delay="0"/>
                                          </p:stCondLst>
                                        </p:cTn>
                                        <p:tgtEl>
                                          <p:spTgt spid="88">
                                            <p:txEl>
                                              <p:pRg st="4" end="4"/>
                                            </p:txEl>
                                          </p:spTgt>
                                        </p:tgtEl>
                                        <p:attrNameLst>
                                          <p:attrName>style.visibility</p:attrName>
                                        </p:attrNameLst>
                                      </p:cBhvr>
                                      <p:to>
                                        <p:strVal val="visible"/>
                                      </p:to>
                                    </p:set>
                                    <p:animEffect filter="fade" transition="in">
                                      <p:cBhvr additive="repl">
                                        <p:cTn id="81" dur="500"/>
                                        <p:tgtEl>
                                          <p:spTgt spid="8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Applications of IA</a:t>
            </a:r>
            <a:endParaRPr b="0" lang="en-US" sz="3000" spc="-1" strike="noStrike">
              <a:solidFill>
                <a:srgbClr val="000000"/>
              </a:solidFill>
              <a:latin typeface="Arial"/>
            </a:endParaRPr>
          </a:p>
        </p:txBody>
      </p:sp>
      <p:sp>
        <p:nvSpPr>
          <p:cNvPr id="160"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AutoNum type="arabicPeriod"/>
            </a:pPr>
            <a:r>
              <a:rPr b="0" lang="en" sz="1800" spc="-1" strike="noStrike">
                <a:solidFill>
                  <a:srgbClr val="424242"/>
                </a:solidFill>
                <a:latin typeface="Source Code Pro"/>
                <a:ea typeface="Source Code Pro"/>
              </a:rPr>
              <a:t>Information access and navigation</a:t>
            </a:r>
            <a:endParaRPr b="0" lang="en-US" sz="1800" spc="-1" strike="noStrike">
              <a:solidFill>
                <a:srgbClr val="000000"/>
              </a:solidFill>
              <a:latin typeface="Arial"/>
            </a:endParaRPr>
          </a:p>
          <a:p>
            <a:pPr marL="457200" indent="-343080">
              <a:lnSpc>
                <a:spcPct val="115000"/>
              </a:lnSpc>
              <a:buClr>
                <a:srgbClr val="424242"/>
              </a:buClr>
              <a:buFont typeface="Source Code Pro"/>
              <a:buAutoNum type="arabicPeriod"/>
            </a:pPr>
            <a:r>
              <a:rPr b="0" lang="en" sz="1800" spc="-1" strike="noStrike">
                <a:solidFill>
                  <a:srgbClr val="424242"/>
                </a:solidFill>
                <a:latin typeface="Source Code Pro"/>
                <a:ea typeface="Source Code Pro"/>
              </a:rPr>
              <a:t>Decision support </a:t>
            </a:r>
            <a:endParaRPr b="0" lang="en-US" sz="1800" spc="-1" strike="noStrike">
              <a:solidFill>
                <a:srgbClr val="000000"/>
              </a:solidFill>
              <a:latin typeface="Arial"/>
            </a:endParaRPr>
          </a:p>
          <a:p>
            <a:pPr marL="457200" indent="-343080">
              <a:lnSpc>
                <a:spcPct val="115000"/>
              </a:lnSpc>
              <a:buClr>
                <a:srgbClr val="424242"/>
              </a:buClr>
              <a:buFont typeface="Source Code Pro"/>
              <a:buAutoNum type="arabicPeriod"/>
            </a:pPr>
            <a:r>
              <a:rPr b="0" lang="en" sz="1800" spc="-1" strike="noStrike">
                <a:solidFill>
                  <a:srgbClr val="424242"/>
                </a:solidFill>
                <a:latin typeface="Source Code Pro"/>
                <a:ea typeface="Source Code Pro"/>
              </a:rPr>
              <a:t>Repetitive office activities</a:t>
            </a:r>
            <a:endParaRPr b="0" lang="en-US" sz="1800" spc="-1" strike="noStrike">
              <a:solidFill>
                <a:srgbClr val="000000"/>
              </a:solidFill>
              <a:latin typeface="Arial"/>
            </a:endParaRPr>
          </a:p>
          <a:p>
            <a:pPr marL="457200" indent="-343080">
              <a:lnSpc>
                <a:spcPct val="115000"/>
              </a:lnSpc>
              <a:buClr>
                <a:srgbClr val="424242"/>
              </a:buClr>
              <a:buFont typeface="Source Code Pro"/>
              <a:buAutoNum type="arabicPeriod"/>
            </a:pPr>
            <a:r>
              <a:rPr b="0" lang="en" sz="1800" spc="-1" strike="noStrike">
                <a:solidFill>
                  <a:srgbClr val="424242"/>
                </a:solidFill>
                <a:latin typeface="Source Code Pro"/>
                <a:ea typeface="Source Code Pro"/>
              </a:rPr>
              <a:t>Mundane personal activities</a:t>
            </a:r>
            <a:endParaRPr b="0" lang="en-US" sz="1800" spc="-1" strike="noStrike">
              <a:solidFill>
                <a:srgbClr val="000000"/>
              </a:solidFill>
              <a:latin typeface="Arial"/>
            </a:endParaRPr>
          </a:p>
          <a:p>
            <a:pPr marL="457200" indent="-343080">
              <a:lnSpc>
                <a:spcPct val="115000"/>
              </a:lnSpc>
              <a:buClr>
                <a:srgbClr val="424242"/>
              </a:buClr>
              <a:buFont typeface="Source Code Pro"/>
              <a:buAutoNum type="arabicPeriod"/>
            </a:pPr>
            <a:r>
              <a:rPr b="0" lang="en" sz="1800" spc="-1" strike="noStrike">
                <a:solidFill>
                  <a:srgbClr val="424242"/>
                </a:solidFill>
                <a:latin typeface="Source Code Pro"/>
                <a:ea typeface="Source Code Pro"/>
              </a:rPr>
              <a:t>Search and retrieval </a:t>
            </a:r>
            <a:endParaRPr b="0" lang="en-US" sz="1800" spc="-1" strike="noStrike">
              <a:solidFill>
                <a:srgbClr val="000000"/>
              </a:solidFill>
              <a:latin typeface="Arial"/>
            </a:endParaRPr>
          </a:p>
          <a:p>
            <a:pPr marL="457200" indent="-343080">
              <a:lnSpc>
                <a:spcPct val="115000"/>
              </a:lnSpc>
              <a:buClr>
                <a:srgbClr val="424242"/>
              </a:buClr>
              <a:buFont typeface="Source Code Pro"/>
              <a:buAutoNum type="arabicPeriod"/>
            </a:pPr>
            <a:r>
              <a:rPr b="0" lang="en" sz="1800" spc="-1" strike="noStrike">
                <a:solidFill>
                  <a:srgbClr val="424242"/>
                </a:solidFill>
                <a:latin typeface="Source Code Pro"/>
                <a:ea typeface="Source Code Pro"/>
              </a:rPr>
              <a:t>E-commerce agents</a:t>
            </a:r>
            <a:endParaRPr b="0" lang="en-US" sz="1800" spc="-1" strike="noStrike">
              <a:solidFill>
                <a:srgbClr val="000000"/>
              </a:solidFill>
              <a:latin typeface="Arial"/>
            </a:endParaRPr>
          </a:p>
          <a:p>
            <a:pPr marL="457200" indent="-343080">
              <a:lnSpc>
                <a:spcPct val="115000"/>
              </a:lnSpc>
              <a:buClr>
                <a:srgbClr val="424242"/>
              </a:buClr>
              <a:buFont typeface="Source Code Pro"/>
              <a:buAutoNum type="arabicPeriod"/>
            </a:pPr>
            <a:r>
              <a:rPr b="0" lang="en" sz="1800" spc="-1" strike="noStrike">
                <a:solidFill>
                  <a:srgbClr val="424242"/>
                </a:solidFill>
                <a:latin typeface="Source Code Pro"/>
                <a:ea typeface="Source Code Pro"/>
              </a:rPr>
              <a:t>Managing activities</a:t>
            </a:r>
            <a:endParaRPr b="0" lang="en-US" sz="1800" spc="-1" strike="noStrike">
              <a:solidFill>
                <a:srgbClr val="000000"/>
              </a:solidFill>
              <a:latin typeface="Arial"/>
            </a:endParaRPr>
          </a:p>
          <a:p>
            <a:pPr marL="457200" indent="-343080">
              <a:lnSpc>
                <a:spcPct val="115000"/>
              </a:lnSpc>
              <a:buClr>
                <a:srgbClr val="424242"/>
              </a:buClr>
              <a:buFont typeface="Source Code Pro"/>
              <a:buAutoNum type="arabicPeriod"/>
            </a:pPr>
            <a:r>
              <a:rPr b="0" lang="en" sz="1800" spc="-1" strike="noStrike">
                <a:solidFill>
                  <a:srgbClr val="424242"/>
                </a:solidFill>
                <a:latin typeface="Source Code Pro"/>
                <a:ea typeface="Source Code Pro"/>
              </a:rPr>
              <a:t>Domain Expert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29" dur="indefinite" restart="never" nodeType="tmRoot">
          <p:childTnLst>
            <p:seq>
              <p:cTn id="430" dur="indefinite" nodeType="mainSeq">
                <p:childTnLst>
                  <p:par>
                    <p:cTn id="431" fill="hold">
                      <p:stCondLst>
                        <p:cond delay="indefinite"/>
                      </p:stCondLst>
                      <p:childTnLst>
                        <p:par>
                          <p:cTn id="432" fill="hold">
                            <p:stCondLst>
                              <p:cond delay="0"/>
                            </p:stCondLst>
                            <p:childTnLst>
                              <p:par>
                                <p:cTn id="433" nodeType="clickEffect" fill="hold" presetClass="entr" presetID="10">
                                  <p:stCondLst>
                                    <p:cond delay="0"/>
                                  </p:stCondLst>
                                  <p:childTnLst>
                                    <p:set>
                                      <p:cBhvr>
                                        <p:cTn id="434" dur="1" fill="hold">
                                          <p:stCondLst>
                                            <p:cond delay="0"/>
                                          </p:stCondLst>
                                        </p:cTn>
                                        <p:tgtEl>
                                          <p:spTgt spid="160">
                                            <p:txEl>
                                              <p:pRg st="0" end="0"/>
                                            </p:txEl>
                                          </p:spTgt>
                                        </p:tgtEl>
                                        <p:attrNameLst>
                                          <p:attrName>style.visibility</p:attrName>
                                        </p:attrNameLst>
                                      </p:cBhvr>
                                      <p:to>
                                        <p:strVal val="visible"/>
                                      </p:to>
                                    </p:set>
                                    <p:animEffect filter="fade" transition="in">
                                      <p:cBhvr additive="repl">
                                        <p:cTn id="435" dur="500"/>
                                        <p:tgtEl>
                                          <p:spTgt spid="160">
                                            <p:txEl>
                                              <p:pRg st="0" end="0"/>
                                            </p:txEl>
                                          </p:spTgt>
                                        </p:tgtEl>
                                      </p:cBhvr>
                                    </p:animEffect>
                                  </p:childTnLst>
                                </p:cTn>
                              </p:par>
                            </p:childTnLst>
                          </p:cTn>
                        </p:par>
                      </p:childTnLst>
                    </p:cTn>
                  </p:par>
                  <p:par>
                    <p:cTn id="436" fill="hold">
                      <p:stCondLst>
                        <p:cond delay="indefinite"/>
                      </p:stCondLst>
                      <p:childTnLst>
                        <p:par>
                          <p:cTn id="437" fill="hold">
                            <p:stCondLst>
                              <p:cond delay="0"/>
                            </p:stCondLst>
                            <p:childTnLst>
                              <p:par>
                                <p:cTn id="438" nodeType="clickEffect" fill="hold" presetClass="entr" presetID="10">
                                  <p:stCondLst>
                                    <p:cond delay="0"/>
                                  </p:stCondLst>
                                  <p:childTnLst>
                                    <p:set>
                                      <p:cBhvr>
                                        <p:cTn id="439" dur="1" fill="hold">
                                          <p:stCondLst>
                                            <p:cond delay="0"/>
                                          </p:stCondLst>
                                        </p:cTn>
                                        <p:tgtEl>
                                          <p:spTgt spid="160">
                                            <p:txEl>
                                              <p:pRg st="1" end="1"/>
                                            </p:txEl>
                                          </p:spTgt>
                                        </p:tgtEl>
                                        <p:attrNameLst>
                                          <p:attrName>style.visibility</p:attrName>
                                        </p:attrNameLst>
                                      </p:cBhvr>
                                      <p:to>
                                        <p:strVal val="visible"/>
                                      </p:to>
                                    </p:set>
                                    <p:animEffect filter="fade" transition="in">
                                      <p:cBhvr additive="repl">
                                        <p:cTn id="440" dur="500"/>
                                        <p:tgtEl>
                                          <p:spTgt spid="160">
                                            <p:txEl>
                                              <p:pRg st="1" end="1"/>
                                            </p:txEl>
                                          </p:spTgt>
                                        </p:tgtEl>
                                      </p:cBhvr>
                                    </p:animEffec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0">
                                  <p:stCondLst>
                                    <p:cond delay="0"/>
                                  </p:stCondLst>
                                  <p:childTnLst>
                                    <p:set>
                                      <p:cBhvr>
                                        <p:cTn id="444" dur="1" fill="hold">
                                          <p:stCondLst>
                                            <p:cond delay="0"/>
                                          </p:stCondLst>
                                        </p:cTn>
                                        <p:tgtEl>
                                          <p:spTgt spid="160">
                                            <p:txEl>
                                              <p:pRg st="2" end="2"/>
                                            </p:txEl>
                                          </p:spTgt>
                                        </p:tgtEl>
                                        <p:attrNameLst>
                                          <p:attrName>style.visibility</p:attrName>
                                        </p:attrNameLst>
                                      </p:cBhvr>
                                      <p:to>
                                        <p:strVal val="visible"/>
                                      </p:to>
                                    </p:set>
                                    <p:animEffect filter="fade" transition="in">
                                      <p:cBhvr additive="repl">
                                        <p:cTn id="445" dur="500"/>
                                        <p:tgtEl>
                                          <p:spTgt spid="160">
                                            <p:txEl>
                                              <p:pRg st="2" end="2"/>
                                            </p:txEl>
                                          </p:spTgt>
                                        </p:tgtEl>
                                      </p:cBhvr>
                                    </p:animEffect>
                                  </p:childTnLst>
                                </p:cTn>
                              </p:par>
                            </p:childTnLst>
                          </p:cTn>
                        </p:par>
                      </p:childTnLst>
                    </p:cTn>
                  </p:par>
                  <p:par>
                    <p:cTn id="446" fill="hold">
                      <p:stCondLst>
                        <p:cond delay="indefinite"/>
                      </p:stCondLst>
                      <p:childTnLst>
                        <p:par>
                          <p:cTn id="447" fill="hold">
                            <p:stCondLst>
                              <p:cond delay="0"/>
                            </p:stCondLst>
                            <p:childTnLst>
                              <p:par>
                                <p:cTn id="448" nodeType="clickEffect" fill="hold" presetClass="entr" presetID="10">
                                  <p:stCondLst>
                                    <p:cond delay="0"/>
                                  </p:stCondLst>
                                  <p:childTnLst>
                                    <p:set>
                                      <p:cBhvr>
                                        <p:cTn id="449" dur="1" fill="hold">
                                          <p:stCondLst>
                                            <p:cond delay="0"/>
                                          </p:stCondLst>
                                        </p:cTn>
                                        <p:tgtEl>
                                          <p:spTgt spid="160">
                                            <p:txEl>
                                              <p:pRg st="3" end="3"/>
                                            </p:txEl>
                                          </p:spTgt>
                                        </p:tgtEl>
                                        <p:attrNameLst>
                                          <p:attrName>style.visibility</p:attrName>
                                        </p:attrNameLst>
                                      </p:cBhvr>
                                      <p:to>
                                        <p:strVal val="visible"/>
                                      </p:to>
                                    </p:set>
                                    <p:animEffect filter="fade" transition="in">
                                      <p:cBhvr additive="repl">
                                        <p:cTn id="450" dur="500"/>
                                        <p:tgtEl>
                                          <p:spTgt spid="160">
                                            <p:txEl>
                                              <p:pRg st="3" end="3"/>
                                            </p:txEl>
                                          </p:spTgt>
                                        </p:tgtEl>
                                      </p:cBhvr>
                                    </p:animEffec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0">
                                  <p:stCondLst>
                                    <p:cond delay="0"/>
                                  </p:stCondLst>
                                  <p:childTnLst>
                                    <p:set>
                                      <p:cBhvr>
                                        <p:cTn id="454" dur="1" fill="hold">
                                          <p:stCondLst>
                                            <p:cond delay="0"/>
                                          </p:stCondLst>
                                        </p:cTn>
                                        <p:tgtEl>
                                          <p:spTgt spid="160">
                                            <p:txEl>
                                              <p:pRg st="4" end="4"/>
                                            </p:txEl>
                                          </p:spTgt>
                                        </p:tgtEl>
                                        <p:attrNameLst>
                                          <p:attrName>style.visibility</p:attrName>
                                        </p:attrNameLst>
                                      </p:cBhvr>
                                      <p:to>
                                        <p:strVal val="visible"/>
                                      </p:to>
                                    </p:set>
                                    <p:animEffect filter="fade" transition="in">
                                      <p:cBhvr additive="repl">
                                        <p:cTn id="455" dur="500"/>
                                        <p:tgtEl>
                                          <p:spTgt spid="160">
                                            <p:txEl>
                                              <p:pRg st="4" end="4"/>
                                            </p:txEl>
                                          </p:spTgt>
                                        </p:tgtEl>
                                      </p:cBhvr>
                                    </p:animEffect>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10">
                                  <p:stCondLst>
                                    <p:cond delay="0"/>
                                  </p:stCondLst>
                                  <p:childTnLst>
                                    <p:set>
                                      <p:cBhvr>
                                        <p:cTn id="459" dur="1" fill="hold">
                                          <p:stCondLst>
                                            <p:cond delay="0"/>
                                          </p:stCondLst>
                                        </p:cTn>
                                        <p:tgtEl>
                                          <p:spTgt spid="160">
                                            <p:txEl>
                                              <p:pRg st="5" end="5"/>
                                            </p:txEl>
                                          </p:spTgt>
                                        </p:tgtEl>
                                        <p:attrNameLst>
                                          <p:attrName>style.visibility</p:attrName>
                                        </p:attrNameLst>
                                      </p:cBhvr>
                                      <p:to>
                                        <p:strVal val="visible"/>
                                      </p:to>
                                    </p:set>
                                    <p:animEffect filter="fade" transition="in">
                                      <p:cBhvr additive="repl">
                                        <p:cTn id="460" dur="500"/>
                                        <p:tgtEl>
                                          <p:spTgt spid="160">
                                            <p:txEl>
                                              <p:pRg st="5" end="5"/>
                                            </p:txEl>
                                          </p:spTgt>
                                        </p:tgtEl>
                                      </p:cBhvr>
                                    </p:animEffec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0">
                                  <p:stCondLst>
                                    <p:cond delay="0"/>
                                  </p:stCondLst>
                                  <p:childTnLst>
                                    <p:set>
                                      <p:cBhvr>
                                        <p:cTn id="464" dur="1" fill="hold">
                                          <p:stCondLst>
                                            <p:cond delay="0"/>
                                          </p:stCondLst>
                                        </p:cTn>
                                        <p:tgtEl>
                                          <p:spTgt spid="160">
                                            <p:txEl>
                                              <p:pRg st="6" end="6"/>
                                            </p:txEl>
                                          </p:spTgt>
                                        </p:tgtEl>
                                        <p:attrNameLst>
                                          <p:attrName>style.visibility</p:attrName>
                                        </p:attrNameLst>
                                      </p:cBhvr>
                                      <p:to>
                                        <p:strVal val="visible"/>
                                      </p:to>
                                    </p:set>
                                    <p:animEffect filter="fade" transition="in">
                                      <p:cBhvr additive="repl">
                                        <p:cTn id="465" dur="500"/>
                                        <p:tgtEl>
                                          <p:spTgt spid="160">
                                            <p:txEl>
                                              <p:pRg st="6" end="6"/>
                                            </p:txEl>
                                          </p:spTgt>
                                        </p:tgtEl>
                                      </p:cBhvr>
                                    </p:animEffect>
                                  </p:childTnLst>
                                </p:cTn>
                              </p:par>
                            </p:childTnLst>
                          </p:cTn>
                        </p:par>
                      </p:childTnLst>
                    </p:cTn>
                  </p:par>
                  <p:par>
                    <p:cTn id="466" fill="hold">
                      <p:stCondLst>
                        <p:cond delay="indefinite"/>
                      </p:stCondLst>
                      <p:childTnLst>
                        <p:par>
                          <p:cTn id="467" fill="hold">
                            <p:stCondLst>
                              <p:cond delay="0"/>
                            </p:stCondLst>
                            <p:childTnLst>
                              <p:par>
                                <p:cTn id="468" nodeType="clickEffect" fill="hold" presetClass="entr" presetID="10">
                                  <p:stCondLst>
                                    <p:cond delay="0"/>
                                  </p:stCondLst>
                                  <p:childTnLst>
                                    <p:set>
                                      <p:cBhvr>
                                        <p:cTn id="469" dur="1" fill="hold">
                                          <p:stCondLst>
                                            <p:cond delay="0"/>
                                          </p:stCondLst>
                                        </p:cTn>
                                        <p:tgtEl>
                                          <p:spTgt spid="160">
                                            <p:txEl>
                                              <p:pRg st="7" end="7"/>
                                            </p:txEl>
                                          </p:spTgt>
                                        </p:tgtEl>
                                        <p:attrNameLst>
                                          <p:attrName>style.visibility</p:attrName>
                                        </p:attrNameLst>
                                      </p:cBhvr>
                                      <p:to>
                                        <p:strVal val="visible"/>
                                      </p:to>
                                    </p:set>
                                    <p:animEffect filter="fade" transition="in">
                                      <p:cBhvr additive="repl">
                                        <p:cTn id="470" dur="500"/>
                                        <p:tgtEl>
                                          <p:spTgt spid="160">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Google Shape;302;p53" descr=""/>
          <p:cNvPicPr/>
          <p:nvPr/>
        </p:nvPicPr>
        <p:blipFill>
          <a:blip r:embed="rId1"/>
          <a:stretch/>
        </p:blipFill>
        <p:spPr>
          <a:xfrm>
            <a:off x="152280" y="152280"/>
            <a:ext cx="8744760" cy="4838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Advantages of Natural Intelligence</a:t>
            </a:r>
            <a:endParaRPr b="0" lang="en-US" sz="3000" spc="-1" strike="noStrike">
              <a:solidFill>
                <a:srgbClr val="000000"/>
              </a:solidFill>
              <a:latin typeface="Arial"/>
            </a:endParaRPr>
          </a:p>
        </p:txBody>
      </p:sp>
      <p:sp>
        <p:nvSpPr>
          <p:cNvPr id="90"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Natural intelligence is creative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Natural intelligence use direct sensory experience</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Natural intelligence enables people to recognise relationships between things </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Human reasoning is always able to make use of a wide context of experience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2" dur="indefinite" restart="never" nodeType="tmRoot">
          <p:childTnLst>
            <p:seq>
              <p:cTn id="83" dur="indefinite" nodeType="mainSeq">
                <p:childTnLst>
                  <p:par>
                    <p:cTn id="84" fill="hold">
                      <p:stCondLst>
                        <p:cond delay="indefinite"/>
                      </p:stCondLst>
                      <p:childTnLst>
                        <p:par>
                          <p:cTn id="85" fill="hold">
                            <p:stCondLst>
                              <p:cond delay="0"/>
                            </p:stCondLst>
                            <p:childTnLst>
                              <p:par>
                                <p:cTn id="86" nodeType="clickEffect" fill="hold" presetClass="entr" presetID="10">
                                  <p:stCondLst>
                                    <p:cond delay="0"/>
                                  </p:stCondLst>
                                  <p:childTnLst>
                                    <p:set>
                                      <p:cBhvr>
                                        <p:cTn id="87" dur="1" fill="hold">
                                          <p:stCondLst>
                                            <p:cond delay="0"/>
                                          </p:stCondLst>
                                        </p:cTn>
                                        <p:tgtEl>
                                          <p:spTgt spid="90">
                                            <p:txEl>
                                              <p:pRg st="0" end="0"/>
                                            </p:txEl>
                                          </p:spTgt>
                                        </p:tgtEl>
                                        <p:attrNameLst>
                                          <p:attrName>style.visibility</p:attrName>
                                        </p:attrNameLst>
                                      </p:cBhvr>
                                      <p:to>
                                        <p:strVal val="visible"/>
                                      </p:to>
                                    </p:set>
                                    <p:animEffect filter="fade" transition="in">
                                      <p:cBhvr additive="repl">
                                        <p:cTn id="88" dur="500"/>
                                        <p:tgtEl>
                                          <p:spTgt spid="90">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0">
                                  <p:stCondLst>
                                    <p:cond delay="0"/>
                                  </p:stCondLst>
                                  <p:childTnLst>
                                    <p:set>
                                      <p:cBhvr>
                                        <p:cTn id="92" dur="1" fill="hold">
                                          <p:stCondLst>
                                            <p:cond delay="0"/>
                                          </p:stCondLst>
                                        </p:cTn>
                                        <p:tgtEl>
                                          <p:spTgt spid="90">
                                            <p:txEl>
                                              <p:pRg st="1" end="1"/>
                                            </p:txEl>
                                          </p:spTgt>
                                        </p:tgtEl>
                                        <p:attrNameLst>
                                          <p:attrName>style.visibility</p:attrName>
                                        </p:attrNameLst>
                                      </p:cBhvr>
                                      <p:to>
                                        <p:strVal val="visible"/>
                                      </p:to>
                                    </p:set>
                                    <p:animEffect filter="fade" transition="in">
                                      <p:cBhvr additive="repl">
                                        <p:cTn id="93" dur="500"/>
                                        <p:tgtEl>
                                          <p:spTgt spid="90">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10">
                                  <p:stCondLst>
                                    <p:cond delay="0"/>
                                  </p:stCondLst>
                                  <p:childTnLst>
                                    <p:set>
                                      <p:cBhvr>
                                        <p:cTn id="97" dur="1" fill="hold">
                                          <p:stCondLst>
                                            <p:cond delay="0"/>
                                          </p:stCondLst>
                                        </p:cTn>
                                        <p:tgtEl>
                                          <p:spTgt spid="90">
                                            <p:txEl>
                                              <p:pRg st="2" end="2"/>
                                            </p:txEl>
                                          </p:spTgt>
                                        </p:tgtEl>
                                        <p:attrNameLst>
                                          <p:attrName>style.visibility</p:attrName>
                                        </p:attrNameLst>
                                      </p:cBhvr>
                                      <p:to>
                                        <p:strVal val="visible"/>
                                      </p:to>
                                    </p:set>
                                    <p:animEffect filter="fade" transition="in">
                                      <p:cBhvr additive="repl">
                                        <p:cTn id="98" dur="500"/>
                                        <p:tgtEl>
                                          <p:spTgt spid="9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0">
                                  <p:stCondLst>
                                    <p:cond delay="0"/>
                                  </p:stCondLst>
                                  <p:childTnLst>
                                    <p:set>
                                      <p:cBhvr>
                                        <p:cTn id="102" dur="1" fill="hold">
                                          <p:stCondLst>
                                            <p:cond delay="0"/>
                                          </p:stCondLst>
                                        </p:cTn>
                                        <p:tgtEl>
                                          <p:spTgt spid="90">
                                            <p:txEl>
                                              <p:pRg st="3" end="3"/>
                                            </p:txEl>
                                          </p:spTgt>
                                        </p:tgtEl>
                                        <p:attrNameLst>
                                          <p:attrName>style.visibility</p:attrName>
                                        </p:attrNameLst>
                                      </p:cBhvr>
                                      <p:to>
                                        <p:strVal val="visible"/>
                                      </p:to>
                                    </p:set>
                                    <p:animEffect filter="fade" transition="in">
                                      <p:cBhvr additive="repl">
                                        <p:cTn id="103" dur="500"/>
                                        <p:tgtEl>
                                          <p:spTgt spid="9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Conventional Computing vs AI computing</a:t>
            </a:r>
            <a:endParaRPr b="0" lang="en-US" sz="3000" spc="-1" strike="noStrike">
              <a:solidFill>
                <a:srgbClr val="000000"/>
              </a:solidFill>
              <a:latin typeface="Arial"/>
            </a:endParaRPr>
          </a:p>
        </p:txBody>
      </p:sp>
      <p:graphicFrame>
        <p:nvGraphicFramePr>
          <p:cNvPr id="92" name="Google Shape;93;p18"/>
          <p:cNvGraphicFramePr/>
          <p:nvPr/>
        </p:nvGraphicFramePr>
        <p:xfrm>
          <a:off x="855000" y="1363680"/>
          <a:ext cx="7224840" cy="1904760"/>
        </p:xfrm>
        <a:graphic>
          <a:graphicData uri="http://schemas.openxmlformats.org/drawingml/2006/table">
            <a:tbl>
              <a:tblPr/>
              <a:tblGrid>
                <a:gridCol w="1562400"/>
                <a:gridCol w="2719440"/>
                <a:gridCol w="2943000"/>
              </a:tblGrid>
              <a:tr h="455400">
                <a:tc>
                  <a:txBody>
                    <a:bodyPr lIns="91080" rIns="91080" tIns="91080" bIns="91080" anchor="t">
                      <a:noAutofit/>
                    </a:bodyPr>
                    <a:p>
                      <a:pPr>
                        <a:lnSpc>
                          <a:spcPct val="100000"/>
                        </a:lnSpc>
                        <a:buNone/>
                        <a:tabLst>
                          <a:tab algn="l" pos="0"/>
                        </a:tabLst>
                      </a:pPr>
                      <a:r>
                        <a:rPr b="1" lang="en" sz="1700" spc="-1" strike="noStrike">
                          <a:solidFill>
                            <a:srgbClr val="000000"/>
                          </a:solidFill>
                          <a:latin typeface="Source Code Pro"/>
                          <a:ea typeface="Source Code Pro"/>
                        </a:rPr>
                        <a:t>Dimension</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1" lang="en" sz="1700" spc="-1" strike="noStrike">
                          <a:solidFill>
                            <a:srgbClr val="000000"/>
                          </a:solidFill>
                          <a:latin typeface="Source Code Pro"/>
                          <a:ea typeface="Source Code Pro"/>
                        </a:rPr>
                        <a:t>Conventional</a:t>
                      </a:r>
                      <a:r>
                        <a:rPr b="0" lang="en" sz="1700" spc="-1" strike="noStrike">
                          <a:solidFill>
                            <a:srgbClr val="000000"/>
                          </a:solidFill>
                          <a:latin typeface="Source Code Pro"/>
                          <a:ea typeface="Source Code Pro"/>
                        </a:rPr>
                        <a:t> </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1" lang="en" sz="1700" spc="-1" strike="noStrike">
                          <a:solidFill>
                            <a:srgbClr val="000000"/>
                          </a:solidFill>
                          <a:latin typeface="Source Code Pro"/>
                          <a:ea typeface="Source Code Pro"/>
                        </a:rPr>
                        <a:t>AI</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728280">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Processsing</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Algorithmic</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Include symbolic conceptualization</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728280">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Nature of input</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Must be complete</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Can be incomplete</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55400">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Focus</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Data, information</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Knowledge</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728280">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Reasoning capability</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No</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700" spc="-1" strike="noStrike">
                          <a:solidFill>
                            <a:srgbClr val="000000"/>
                          </a:solidFill>
                          <a:latin typeface="Source Code Pro"/>
                          <a:ea typeface="Source Code Pro"/>
                        </a:rPr>
                        <a:t>Yes</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Commercial AI Systems</a:t>
            </a:r>
            <a:endParaRPr b="0" lang="en-US" sz="3000" spc="-1" strike="noStrike">
              <a:solidFill>
                <a:srgbClr val="000000"/>
              </a:solidFill>
              <a:latin typeface="Arial"/>
            </a:endParaRPr>
          </a:p>
        </p:txBody>
      </p:sp>
      <p:sp>
        <p:nvSpPr>
          <p:cNvPr id="94"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Expert systems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Natural Language Processing(NLP)</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Speech recognition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Robotics &amp; sensory systems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Computer vision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Intelligent computer-aided instruction</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Intelligent agents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Weak AI </a:t>
            </a:r>
            <a:endParaRPr b="0" lang="en-US" sz="3000" spc="-1" strike="noStrike">
              <a:solidFill>
                <a:srgbClr val="000000"/>
              </a:solidFill>
              <a:latin typeface="Arial"/>
            </a:endParaRPr>
          </a:p>
        </p:txBody>
      </p:sp>
      <p:sp>
        <p:nvSpPr>
          <p:cNvPr id="96"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Weak AI, also known as narrow AI, is artificial intelligence with limited functionality.</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It refers to the use of advanced algorithms to accomplish specific problem solving or reasoning tasks that do not encompass the full range of human cognitive abilities.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Weak AI relies on human interference to define the parameters of its learning algorithms and to provide the relevant training data to ensure accuracy.</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Example: Siri, Alexa </a:t>
            </a:r>
            <a:endParaRPr b="0" lang="en-US" sz="1800" spc="-1" strike="noStrike">
              <a:solidFill>
                <a:srgbClr val="000000"/>
              </a:solidFill>
              <a:latin typeface="Arial"/>
            </a:endParaRPr>
          </a:p>
          <a:p>
            <a:pPr marL="45720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childTnLst>
                  <p:par>
                    <p:cTn id="106" fill="hold">
                      <p:stCondLst>
                        <p:cond delay="indefinite"/>
                      </p:stCondLst>
                      <p:childTnLst>
                        <p:par>
                          <p:cTn id="107" fill="hold">
                            <p:stCondLst>
                              <p:cond delay="0"/>
                            </p:stCondLst>
                            <p:childTnLst>
                              <p:par>
                                <p:cTn id="108" nodeType="clickEffect" fill="hold" presetClass="entr" presetID="10">
                                  <p:stCondLst>
                                    <p:cond delay="0"/>
                                  </p:stCondLst>
                                  <p:childTnLst>
                                    <p:set>
                                      <p:cBhvr>
                                        <p:cTn id="109" dur="1" fill="hold">
                                          <p:stCondLst>
                                            <p:cond delay="0"/>
                                          </p:stCondLst>
                                        </p:cTn>
                                        <p:tgtEl>
                                          <p:spTgt spid="96">
                                            <p:txEl>
                                              <p:pRg st="0" end="0"/>
                                            </p:txEl>
                                          </p:spTgt>
                                        </p:tgtEl>
                                        <p:attrNameLst>
                                          <p:attrName>style.visibility</p:attrName>
                                        </p:attrNameLst>
                                      </p:cBhvr>
                                      <p:to>
                                        <p:strVal val="visible"/>
                                      </p:to>
                                    </p:set>
                                    <p:animEffect filter="fade" transition="in">
                                      <p:cBhvr additive="repl">
                                        <p:cTn id="110" dur="500"/>
                                        <p:tgtEl>
                                          <p:spTgt spid="96">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0">
                                  <p:stCondLst>
                                    <p:cond delay="0"/>
                                  </p:stCondLst>
                                  <p:childTnLst>
                                    <p:set>
                                      <p:cBhvr>
                                        <p:cTn id="114" dur="1" fill="hold">
                                          <p:stCondLst>
                                            <p:cond delay="0"/>
                                          </p:stCondLst>
                                        </p:cTn>
                                        <p:tgtEl>
                                          <p:spTgt spid="96">
                                            <p:txEl>
                                              <p:pRg st="1" end="1"/>
                                            </p:txEl>
                                          </p:spTgt>
                                        </p:tgtEl>
                                        <p:attrNameLst>
                                          <p:attrName>style.visibility</p:attrName>
                                        </p:attrNameLst>
                                      </p:cBhvr>
                                      <p:to>
                                        <p:strVal val="visible"/>
                                      </p:to>
                                    </p:set>
                                    <p:animEffect filter="fade" transition="in">
                                      <p:cBhvr additive="repl">
                                        <p:cTn id="115" dur="500"/>
                                        <p:tgtEl>
                                          <p:spTgt spid="96">
                                            <p:txEl>
                                              <p:pRg st="1" end="1"/>
                                            </p:txEl>
                                          </p:spTgt>
                                        </p:tgtEl>
                                      </p:cBhvr>
                                    </p:animEffec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10">
                                  <p:stCondLst>
                                    <p:cond delay="0"/>
                                  </p:stCondLst>
                                  <p:childTnLst>
                                    <p:set>
                                      <p:cBhvr>
                                        <p:cTn id="119" dur="1" fill="hold">
                                          <p:stCondLst>
                                            <p:cond delay="0"/>
                                          </p:stCondLst>
                                        </p:cTn>
                                        <p:tgtEl>
                                          <p:spTgt spid="96">
                                            <p:txEl>
                                              <p:pRg st="2" end="2"/>
                                            </p:txEl>
                                          </p:spTgt>
                                        </p:tgtEl>
                                        <p:attrNameLst>
                                          <p:attrName>style.visibility</p:attrName>
                                        </p:attrNameLst>
                                      </p:cBhvr>
                                      <p:to>
                                        <p:strVal val="visible"/>
                                      </p:to>
                                    </p:set>
                                    <p:animEffect filter="fade" transition="in">
                                      <p:cBhvr additive="repl">
                                        <p:cTn id="120" dur="500"/>
                                        <p:tgtEl>
                                          <p:spTgt spid="96">
                                            <p:txEl>
                                              <p:pRg st="2" end="2"/>
                                            </p:txEl>
                                          </p:spTgt>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0">
                                  <p:stCondLst>
                                    <p:cond delay="0"/>
                                  </p:stCondLst>
                                  <p:childTnLst>
                                    <p:set>
                                      <p:cBhvr>
                                        <p:cTn id="124" dur="1" fill="hold">
                                          <p:stCondLst>
                                            <p:cond delay="0"/>
                                          </p:stCondLst>
                                        </p:cTn>
                                        <p:tgtEl>
                                          <p:spTgt spid="96">
                                            <p:txEl>
                                              <p:pRg st="3" end="3"/>
                                            </p:txEl>
                                          </p:spTgt>
                                        </p:tgtEl>
                                        <p:attrNameLst>
                                          <p:attrName>style.visibility</p:attrName>
                                        </p:attrNameLst>
                                      </p:cBhvr>
                                      <p:to>
                                        <p:strVal val="visible"/>
                                      </p:to>
                                    </p:set>
                                    <p:animEffect filter="fade" transition="in">
                                      <p:cBhvr additive="repl">
                                        <p:cTn id="125" dur="500"/>
                                        <p:tgtEl>
                                          <p:spTgt spid="96">
                                            <p:txEl>
                                              <p:pRg st="3" end="3"/>
                                            </p:txEl>
                                          </p:spTgt>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10">
                                  <p:stCondLst>
                                    <p:cond delay="0"/>
                                  </p:stCondLst>
                                  <p:childTnLst>
                                    <p:set>
                                      <p:cBhvr>
                                        <p:cTn id="129" dur="1" fill="hold">
                                          <p:stCondLst>
                                            <p:cond delay="0"/>
                                          </p:stCondLst>
                                        </p:cTn>
                                        <p:tgtEl>
                                          <p:spTgt spid="96">
                                            <p:txEl>
                                              <p:pRg st="4" end="4"/>
                                            </p:txEl>
                                          </p:spTgt>
                                        </p:tgtEl>
                                        <p:attrNameLst>
                                          <p:attrName>style.visibility</p:attrName>
                                        </p:attrNameLst>
                                      </p:cBhvr>
                                      <p:to>
                                        <p:strVal val="visible"/>
                                      </p:to>
                                    </p:set>
                                    <p:animEffect filter="fade" transition="in">
                                      <p:cBhvr additive="repl">
                                        <p:cTn id="130" dur="500"/>
                                        <p:tgtEl>
                                          <p:spTgt spid="96">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372600"/>
            <a:ext cx="8520120" cy="733320"/>
          </a:xfrm>
          <a:prstGeom prst="rect">
            <a:avLst/>
          </a:prstGeom>
          <a:noFill/>
          <a:ln w="0">
            <a:noFill/>
          </a:ln>
        </p:spPr>
        <p:txBody>
          <a:bodyPr tIns="91440" bIns="91440" anchor="b">
            <a:normAutofit/>
          </a:bodyPr>
          <a:p>
            <a:pPr>
              <a:lnSpc>
                <a:spcPct val="100000"/>
              </a:lnSpc>
              <a:buNone/>
              <a:tabLst>
                <a:tab algn="l" pos="0"/>
              </a:tabLst>
            </a:pPr>
            <a:r>
              <a:rPr b="0" lang="en" sz="3000" spc="-1" strike="noStrike">
                <a:solidFill>
                  <a:srgbClr val="424242"/>
                </a:solidFill>
                <a:latin typeface="Oswald"/>
                <a:ea typeface="Oswald"/>
              </a:rPr>
              <a:t>Strong AI</a:t>
            </a:r>
            <a:endParaRPr b="0" lang="en-US" sz="3000" spc="-1" strike="noStrike">
              <a:solidFill>
                <a:srgbClr val="000000"/>
              </a:solidFill>
              <a:latin typeface="Arial"/>
            </a:endParaRPr>
          </a:p>
        </p:txBody>
      </p:sp>
      <p:sp>
        <p:nvSpPr>
          <p:cNvPr id="98" name="PlaceHolder 2"/>
          <p:cNvSpPr>
            <a:spLocks noGrp="1"/>
          </p:cNvSpPr>
          <p:nvPr>
            <p:ph/>
          </p:nvPr>
        </p:nvSpPr>
        <p:spPr>
          <a:xfrm>
            <a:off x="311760" y="1468800"/>
            <a:ext cx="8520120" cy="3099600"/>
          </a:xfrm>
          <a:prstGeom prst="rect">
            <a:avLst/>
          </a:prstGeom>
          <a:noFill/>
          <a:ln w="0">
            <a:noFill/>
          </a:ln>
        </p:spPr>
        <p:txBody>
          <a:bodyPr tIns="91440" bIns="91440" anchor="t">
            <a:normAutofit/>
          </a:bodyPr>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Strong AI is a theoretical form of machine intelligence which supports the view that machines can really develop human consciousness equal to human beings.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Strong AI can perform a variety of functions, eventually teaching itself to solve for new problems.</a:t>
            </a:r>
            <a:endParaRPr b="0" lang="en-US" sz="1800" spc="-1" strike="noStrike">
              <a:solidFill>
                <a:srgbClr val="000000"/>
              </a:solidFill>
              <a:latin typeface="Arial"/>
            </a:endParaRPr>
          </a:p>
          <a:p>
            <a:pPr marL="457200" indent="-343080">
              <a:lnSpc>
                <a:spcPct val="115000"/>
              </a:lnSpc>
              <a:buClr>
                <a:srgbClr val="424242"/>
              </a:buClr>
              <a:buFont typeface="Source Code Pro"/>
              <a:buChar char="●"/>
            </a:pPr>
            <a:r>
              <a:rPr b="0" lang="en" sz="1800" spc="-1" strike="noStrike">
                <a:solidFill>
                  <a:srgbClr val="424242"/>
                </a:solidFill>
                <a:latin typeface="Source Code Pro"/>
                <a:ea typeface="Source Code Pro"/>
              </a:rPr>
              <a:t>While human input accelerates the growth phase of Strong AI, it is not required, and over time, it develops a human-like consciousness instead of simulating it</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0">
                                  <p:stCondLst>
                                    <p:cond delay="0"/>
                                  </p:stCondLst>
                                  <p:childTnLst>
                                    <p:set>
                                      <p:cBhvr>
                                        <p:cTn id="136" dur="1" fill="hold">
                                          <p:stCondLst>
                                            <p:cond delay="0"/>
                                          </p:stCondLst>
                                        </p:cTn>
                                        <p:tgtEl>
                                          <p:spTgt spid="98">
                                            <p:txEl>
                                              <p:pRg st="0" end="0"/>
                                            </p:txEl>
                                          </p:spTgt>
                                        </p:tgtEl>
                                        <p:attrNameLst>
                                          <p:attrName>style.visibility</p:attrName>
                                        </p:attrNameLst>
                                      </p:cBhvr>
                                      <p:to>
                                        <p:strVal val="visible"/>
                                      </p:to>
                                    </p:set>
                                    <p:animEffect filter="fade" transition="in">
                                      <p:cBhvr additive="repl">
                                        <p:cTn id="137" dur="500"/>
                                        <p:tgtEl>
                                          <p:spTgt spid="98">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0">
                                  <p:stCondLst>
                                    <p:cond delay="0"/>
                                  </p:stCondLst>
                                  <p:childTnLst>
                                    <p:set>
                                      <p:cBhvr>
                                        <p:cTn id="141" dur="1" fill="hold">
                                          <p:stCondLst>
                                            <p:cond delay="0"/>
                                          </p:stCondLst>
                                        </p:cTn>
                                        <p:tgtEl>
                                          <p:spTgt spid="98">
                                            <p:txEl>
                                              <p:pRg st="1" end="1"/>
                                            </p:txEl>
                                          </p:spTgt>
                                        </p:tgtEl>
                                        <p:attrNameLst>
                                          <p:attrName>style.visibility</p:attrName>
                                        </p:attrNameLst>
                                      </p:cBhvr>
                                      <p:to>
                                        <p:strVal val="visible"/>
                                      </p:to>
                                    </p:set>
                                    <p:animEffect filter="fade" transition="in">
                                      <p:cBhvr additive="repl">
                                        <p:cTn id="142" dur="500"/>
                                        <p:tgtEl>
                                          <p:spTgt spid="98">
                                            <p:txEl>
                                              <p:pRg st="1" end="1"/>
                                            </p:txEl>
                                          </p:spTgt>
                                        </p:tgtEl>
                                      </p:cBhvr>
                                    </p:animEffec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0">
                                  <p:stCondLst>
                                    <p:cond delay="0"/>
                                  </p:stCondLst>
                                  <p:childTnLst>
                                    <p:set>
                                      <p:cBhvr>
                                        <p:cTn id="146" dur="1" fill="hold">
                                          <p:stCondLst>
                                            <p:cond delay="0"/>
                                          </p:stCondLst>
                                        </p:cTn>
                                        <p:tgtEl>
                                          <p:spTgt spid="98">
                                            <p:txEl>
                                              <p:pRg st="2" end="2"/>
                                            </p:txEl>
                                          </p:spTgt>
                                        </p:tgtEl>
                                        <p:attrNameLst>
                                          <p:attrName>style.visibility</p:attrName>
                                        </p:attrNameLst>
                                      </p:cBhvr>
                                      <p:to>
                                        <p:strVal val="visible"/>
                                      </p:to>
                                    </p:set>
                                    <p:animEffect filter="fade" transition="in">
                                      <p:cBhvr additive="repl">
                                        <p:cTn id="147" dur="500"/>
                                        <p:tgtEl>
                                          <p:spTgt spid="98">
                                            <p:txEl>
                                              <p:pRg st="2" end="2"/>
                                            </p:txEl>
                                          </p:spTgt>
                                        </p:tgtEl>
                                      </p:cBhvr>
                                    </p:animEffect>
                                  </p:childTnLst>
                                </p:cTn>
                              </p:par>
                            </p:childTnLst>
                          </p:cTn>
                        </p:par>
                      </p:childTnLst>
                    </p:cTn>
                  </p:par>
                  <p:par>
                    <p:cTn id="148" fill="hold">
                      <p:stCondLst>
                        <p:cond delay="indefinite"/>
                      </p:stCondLst>
                      <p:childTnLst>
                        <p:par>
                          <p:cTn id="149" fill="hold">
                            <p:stCondLst>
                              <p:cond delay="0"/>
                            </p:stCondLst>
                            <p:childTnLst>
                              <p:par>
                                <p:cTn id="150" nodeType="clickEffect" fill="hold" presetClass="entr" presetID="10">
                                  <p:stCondLst>
                                    <p:cond delay="0"/>
                                  </p:stCondLst>
                                  <p:childTnLst>
                                    <p:set>
                                      <p:cBhvr>
                                        <p:cTn id="151" dur="1" fill="hold">
                                          <p:stCondLst>
                                            <p:cond delay="0"/>
                                          </p:stCondLst>
                                        </p:cTn>
                                        <p:tgtEl>
                                          <p:spTgt spid="98">
                                            <p:txEl>
                                              <p:pRg st="3" end="3"/>
                                            </p:txEl>
                                          </p:spTgt>
                                        </p:tgtEl>
                                        <p:attrNameLst>
                                          <p:attrName>style.visibility</p:attrName>
                                        </p:attrNameLst>
                                      </p:cBhvr>
                                      <p:to>
                                        <p:strVal val="visible"/>
                                      </p:to>
                                    </p:set>
                                    <p:animEffect filter="fade" transition="in">
                                      <p:cBhvr additive="repl">
                                        <p:cTn id="152" dur="500"/>
                                        <p:tgtEl>
                                          <p:spTgt spid="98">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LibreOffice/7.3.2.2$Linux_X86_64 LibreOffice_project/49f2b1bff42cfccbd8f788c8dc32c1c309559be0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2022-07-31T05:50:45Z</dcterms:modified>
  <cp:revision>2</cp:revision>
  <dc:subject/>
  <dc:title/>
</cp:coreProperties>
</file>