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9" r:id="rId3"/>
    <p:sldId id="340" r:id="rId4"/>
    <p:sldId id="341" r:id="rId5"/>
    <p:sldId id="345" r:id="rId6"/>
    <p:sldId id="267" r:id="rId7"/>
    <p:sldId id="269" r:id="rId8"/>
    <p:sldId id="282" r:id="rId9"/>
    <p:sldId id="328" r:id="rId10"/>
    <p:sldId id="344" r:id="rId11"/>
    <p:sldId id="331" r:id="rId12"/>
    <p:sldId id="346" r:id="rId13"/>
    <p:sldId id="332" r:id="rId14"/>
    <p:sldId id="333" r:id="rId15"/>
    <p:sldId id="335" r:id="rId16"/>
    <p:sldId id="336" r:id="rId17"/>
    <p:sldId id="337" r:id="rId18"/>
    <p:sldId id="338" r:id="rId19"/>
    <p:sldId id="342" r:id="rId20"/>
    <p:sldId id="343" r:id="rId21"/>
    <p:sldId id="348" r:id="rId22"/>
    <p:sldId id="349" r:id="rId23"/>
    <p:sldId id="351" r:id="rId24"/>
    <p:sldId id="352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C0065-1073-4E79-8B47-514DAB3E008A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DC2D-DFB2-43D4-8C38-70D2E71A5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In memory Key value stores are very fast but not intuitive to map data to and no simple way to query except for Keys</a:t>
            </a:r>
          </a:p>
          <a:p>
            <a:pPr eaLnBrk="1" hangingPunct="1"/>
            <a:r>
              <a:rPr lang="en-US" smtClean="0"/>
              <a:t>RDBMS deep functionality but not fast plus normalized isn</a:t>
            </a:r>
            <a:r>
              <a:rPr lang="en-US" altLang="en-US" smtClean="0"/>
              <a:t>’</a:t>
            </a:r>
            <a:r>
              <a:rPr lang="en-US" smtClean="0"/>
              <a:t>t for most data types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6F1E36-30C5-426A-A749-568EA5A0F2E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A5259-EF6D-424A-A10E-9E1DC8F615C9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006DB-0454-4AA7-8BEA-0987B57FC339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oft.modelmetrics.com/wp-content/uploads/2012/07/graph-db-example2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931"/>
            <a:ext cx="7696200" cy="671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6104"/>
            <a:ext cx="8080589" cy="604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Who uses Big Data?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Amazon/A9</a:t>
            </a:r>
          </a:p>
          <a:p>
            <a:pPr eaLnBrk="1" hangingPunct="1"/>
            <a:r>
              <a:rPr lang="en-US" dirty="0" err="1" smtClean="0"/>
              <a:t>Facebook</a:t>
            </a:r>
            <a:endParaRPr lang="en-US" dirty="0" smtClean="0"/>
          </a:p>
          <a:p>
            <a:pPr eaLnBrk="1" hangingPunct="1"/>
            <a:r>
              <a:rPr lang="en-US" dirty="0" smtClean="0"/>
              <a:t>Google</a:t>
            </a:r>
          </a:p>
          <a:p>
            <a:pPr eaLnBrk="1" hangingPunct="1"/>
            <a:r>
              <a:rPr lang="en-US" dirty="0" smtClean="0"/>
              <a:t>New York Times</a:t>
            </a:r>
          </a:p>
          <a:p>
            <a:pPr eaLnBrk="1" hangingPunct="1"/>
            <a:r>
              <a:rPr lang="en-US" dirty="0" err="1" smtClean="0"/>
              <a:t>Veoh</a:t>
            </a:r>
            <a:endParaRPr lang="en-US" dirty="0" smtClean="0"/>
          </a:p>
          <a:p>
            <a:pPr eaLnBrk="1" hangingPunct="1"/>
            <a:r>
              <a:rPr lang="en-US" dirty="0" smtClean="0"/>
              <a:t>Yahoo!</a:t>
            </a:r>
          </a:p>
          <a:p>
            <a:pPr eaLnBrk="1" hangingPunct="1"/>
            <a:r>
              <a:rPr lang="en-US" dirty="0" smtClean="0"/>
              <a:t>…. many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63051"/>
            <a:ext cx="8890510" cy="460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Started at Yahoo! Research</a:t>
            </a:r>
          </a:p>
          <a:p>
            <a:pPr eaLnBrk="1" hangingPunct="1"/>
            <a:r>
              <a:rPr lang="en-US" dirty="0" smtClean="0"/>
              <a:t>Now runs about 30% of Yahoo!’s jobs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4550" y="3429000"/>
            <a:ext cx="1873250" cy="266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r>
              <a:rPr lang="en-US" dirty="0" smtClean="0"/>
              <a:t> is a tool designed for transferring bulk data between Apache </a:t>
            </a:r>
            <a:r>
              <a:rPr lang="en-US" dirty="0" err="1" smtClean="0"/>
              <a:t>Hadoop</a:t>
            </a:r>
            <a:r>
              <a:rPr lang="en-US" dirty="0" smtClean="0"/>
              <a:t> and structured </a:t>
            </a:r>
            <a:r>
              <a:rPr lang="en-US" dirty="0" err="1" smtClean="0"/>
              <a:t>datastores</a:t>
            </a:r>
            <a:r>
              <a:rPr lang="en-US" dirty="0" smtClean="0"/>
              <a:t> such as relational databases or data warehouses</a:t>
            </a:r>
            <a:endParaRPr lang="en-US" dirty="0"/>
          </a:p>
        </p:txBody>
      </p:sp>
      <p:pic>
        <p:nvPicPr>
          <p:cNvPr id="68610" name="Picture 2" descr="Apache Sq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657600"/>
            <a:ext cx="3352800" cy="3429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31775" y="381000"/>
            <a:ext cx="8305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182563">
              <a:lnSpc>
                <a:spcPct val="90000"/>
              </a:lnSpc>
              <a:spcAft>
                <a:spcPts val="1800"/>
              </a:spcAft>
              <a:buClr>
                <a:srgbClr val="990000"/>
              </a:buClr>
              <a:buFont typeface="Arial" charset="0"/>
              <a:buNone/>
            </a:pPr>
            <a:r>
              <a:rPr lang="en-US" sz="2800" b="1">
                <a:solidFill>
                  <a:srgbClr val="990000"/>
                </a:solidFill>
                <a:latin typeface="Calibri" pitchFamily="34" charset="0"/>
                <a:sym typeface="Symbol" pitchFamily="18" charset="2"/>
              </a:rPr>
              <a:t>Example #1: Web log analysis</a:t>
            </a: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Each record: </a:t>
            </a:r>
            <a:r>
              <a:rPr lang="en-US" sz="2400">
                <a:latin typeface="Calibri" pitchFamily="34" charset="0"/>
                <a:sym typeface="Symbol" pitchFamily="18" charset="2"/>
              </a:rPr>
              <a:t>UserID, URL, timestamp, additional-info</a:t>
            </a: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Separate records:</a:t>
            </a:r>
            <a:r>
              <a:rPr lang="en-US" sz="2400">
                <a:latin typeface="Calibri" pitchFamily="34" charset="0"/>
                <a:sym typeface="Symbol" pitchFamily="18" charset="2"/>
              </a:rPr>
              <a:t> UserID, name, age, gender, …</a:t>
            </a: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endParaRPr lang="en-US" sz="2400">
              <a:latin typeface="Calibri" pitchFamily="34" charset="0"/>
              <a:sym typeface="Symbol" pitchFamily="18" charset="2"/>
            </a:endParaRPr>
          </a:p>
          <a:p>
            <a:pPr marL="273050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Task:</a:t>
            </a:r>
            <a:r>
              <a:rPr lang="en-US" sz="2400">
                <a:solidFill>
                  <a:srgbClr val="990000"/>
                </a:solidFill>
                <a:latin typeface="Calibri" pitchFamily="34" charset="0"/>
                <a:sym typeface="Symbol" pitchFamily="18" charset="2"/>
              </a:rPr>
              <a:t> Find average age of user accessing given URL</a:t>
            </a:r>
            <a:endParaRPr lang="en-US" sz="2800">
              <a:solidFill>
                <a:srgbClr val="990000"/>
              </a:solidFill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6108700" y="0"/>
            <a:ext cx="3035300" cy="510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>
                <a:latin typeface="Calibri" pitchFamily="34" charset="0"/>
              </a:rPr>
              <a:t>NoSQL Systems: Motivation</a:t>
            </a:r>
          </a:p>
        </p:txBody>
      </p:sp>
      <p:pic>
        <p:nvPicPr>
          <p:cNvPr id="23556" name="Ink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788" y="2156884"/>
            <a:ext cx="5224462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 txBox="1">
            <a:spLocks/>
          </p:cNvSpPr>
          <p:nvPr/>
        </p:nvSpPr>
        <p:spPr bwMode="auto">
          <a:xfrm>
            <a:off x="231775" y="381000"/>
            <a:ext cx="879475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182563">
              <a:lnSpc>
                <a:spcPct val="90000"/>
              </a:lnSpc>
              <a:spcAft>
                <a:spcPts val="1800"/>
              </a:spcAft>
              <a:buClr>
                <a:srgbClr val="990000"/>
              </a:buClr>
              <a:buFont typeface="Arial" charset="0"/>
              <a:buNone/>
            </a:pPr>
            <a:r>
              <a:rPr lang="en-US" sz="2800" b="1">
                <a:solidFill>
                  <a:srgbClr val="990000"/>
                </a:solidFill>
                <a:latin typeface="Calibri" pitchFamily="34" charset="0"/>
                <a:sym typeface="Symbol" pitchFamily="18" charset="2"/>
              </a:rPr>
              <a:t>Example #2: Social-network graph</a:t>
            </a: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Each record: </a:t>
            </a:r>
            <a:r>
              <a:rPr lang="en-US" sz="2400">
                <a:latin typeface="Calibri" pitchFamily="34" charset="0"/>
                <a:sym typeface="Symbol" pitchFamily="18" charset="2"/>
              </a:rPr>
              <a:t>UserID</a:t>
            </a:r>
            <a:r>
              <a:rPr lang="en-US" sz="3200" baseline="-25000">
                <a:latin typeface="Calibri" pitchFamily="34" charset="0"/>
                <a:sym typeface="Symbol" pitchFamily="18" charset="2"/>
              </a:rPr>
              <a:t>1</a:t>
            </a:r>
            <a:r>
              <a:rPr lang="en-US" sz="2400">
                <a:latin typeface="Calibri" pitchFamily="34" charset="0"/>
                <a:sym typeface="Symbol" pitchFamily="18" charset="2"/>
              </a:rPr>
              <a:t>, UserID</a:t>
            </a:r>
            <a:r>
              <a:rPr lang="en-US" sz="3200" baseline="-25000">
                <a:latin typeface="Calibri" pitchFamily="34" charset="0"/>
                <a:sym typeface="Symbol" pitchFamily="18" charset="2"/>
              </a:rPr>
              <a:t>2</a:t>
            </a:r>
            <a:endParaRPr lang="en-US" sz="2400" baseline="-25000">
              <a:latin typeface="Calibri" pitchFamily="34" charset="0"/>
              <a:sym typeface="Symbol" pitchFamily="18" charset="2"/>
            </a:endParaRP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Separate records:</a:t>
            </a:r>
            <a:r>
              <a:rPr lang="en-US" sz="2400">
                <a:latin typeface="Calibri" pitchFamily="34" charset="0"/>
                <a:sym typeface="Symbol" pitchFamily="18" charset="2"/>
              </a:rPr>
              <a:t> UserID, name, age, gender, …</a:t>
            </a: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endParaRPr lang="en-US" sz="2400">
              <a:latin typeface="Calibri" pitchFamily="34" charset="0"/>
              <a:sym typeface="Symbol" pitchFamily="18" charset="2"/>
            </a:endParaRPr>
          </a:p>
          <a:p>
            <a:pPr marL="273050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Task:</a:t>
            </a:r>
            <a:r>
              <a:rPr lang="en-US" sz="2400">
                <a:solidFill>
                  <a:srgbClr val="990000"/>
                </a:solidFill>
                <a:latin typeface="Calibri" pitchFamily="34" charset="0"/>
                <a:sym typeface="Symbol" pitchFamily="18" charset="2"/>
              </a:rPr>
              <a:t> Find all friends of friends of friends of …  friends of given user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6108700" y="0"/>
            <a:ext cx="3035300" cy="510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>
                <a:latin typeface="Calibri" pitchFamily="34" charset="0"/>
              </a:rPr>
              <a:t>NoSQL Systems: 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31775" y="381000"/>
            <a:ext cx="879475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182563">
              <a:lnSpc>
                <a:spcPct val="90000"/>
              </a:lnSpc>
              <a:spcAft>
                <a:spcPts val="1800"/>
              </a:spcAft>
              <a:buClr>
                <a:srgbClr val="990000"/>
              </a:buClr>
              <a:buFont typeface="Arial" charset="0"/>
              <a:buNone/>
            </a:pPr>
            <a:r>
              <a:rPr lang="en-US" sz="2800" b="1">
                <a:solidFill>
                  <a:srgbClr val="990000"/>
                </a:solidFill>
                <a:latin typeface="Calibri" pitchFamily="34" charset="0"/>
                <a:sym typeface="Symbol" pitchFamily="18" charset="2"/>
              </a:rPr>
              <a:t>Example #3: Wikipedia pages</a:t>
            </a: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Large collection of documents</a:t>
            </a: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Combination of </a:t>
            </a:r>
            <a:r>
              <a:rPr lang="en-US" sz="2400">
                <a:latin typeface="Calibri" pitchFamily="34" charset="0"/>
                <a:sym typeface="Symbol" pitchFamily="18" charset="2"/>
              </a:rPr>
              <a:t>structured</a:t>
            </a: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 and </a:t>
            </a:r>
            <a:r>
              <a:rPr lang="en-US" sz="2400">
                <a:latin typeface="Calibri" pitchFamily="34" charset="0"/>
                <a:sym typeface="Symbol" pitchFamily="18" charset="2"/>
              </a:rPr>
              <a:t>unstructured</a:t>
            </a: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 data</a:t>
            </a:r>
            <a:endParaRPr lang="en-US" sz="2400">
              <a:latin typeface="Calibri" pitchFamily="34" charset="0"/>
              <a:sym typeface="Symbol" pitchFamily="18" charset="2"/>
            </a:endParaRPr>
          </a:p>
          <a:p>
            <a:pPr marL="673100" lvl="1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endParaRPr lang="en-US" sz="2400">
              <a:latin typeface="Calibri" pitchFamily="34" charset="0"/>
              <a:sym typeface="Symbol" pitchFamily="18" charset="2"/>
            </a:endParaRPr>
          </a:p>
          <a:p>
            <a:pPr marL="273050" indent="-182563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Task:</a:t>
            </a:r>
            <a:r>
              <a:rPr lang="en-US" sz="2400">
                <a:solidFill>
                  <a:srgbClr val="990000"/>
                </a:solidFill>
                <a:latin typeface="Calibri" pitchFamily="34" charset="0"/>
                <a:sym typeface="Symbol" pitchFamily="18" charset="2"/>
              </a:rPr>
              <a:t> Retrieve introductory paragraph of all pages about U.S. presidents before 1900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6108700" y="0"/>
            <a:ext cx="3035300" cy="510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>
                <a:latin typeface="Calibri" pitchFamily="34" charset="0"/>
              </a:rPr>
              <a:t>NoSQL Systems: 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- Text Search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08170"/>
            <a:ext cx="8501643" cy="45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scale of the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097134" cy="554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-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209984"/>
          </a:xfrm>
        </p:spPr>
        <p:txBody>
          <a:bodyPr/>
          <a:lstStyle/>
          <a:p>
            <a:r>
              <a:rPr lang="en-US" dirty="0" smtClean="0"/>
              <a:t>Searches 50,000,000 venues every day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649015"/>
            <a:ext cx="8839200" cy="398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29600" cy="544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BiG</a:t>
            </a:r>
            <a:r>
              <a:rPr lang="en-US" dirty="0" smtClean="0"/>
              <a:t>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4648200" cy="524858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Three trends disrupting the database status quo</a:t>
            </a:r>
            <a:r>
              <a:rPr lang="en-US" dirty="0" smtClean="0"/>
              <a:t>– Big Data, Big Users, and Cloud Computing </a:t>
            </a:r>
            <a:endParaRPr lang="en-US" b="1" dirty="0" smtClean="0"/>
          </a:p>
          <a:p>
            <a:r>
              <a:rPr lang="en-US" b="1" i="1" dirty="0" smtClean="0"/>
              <a:t>Big Users :</a:t>
            </a:r>
            <a:r>
              <a:rPr lang="en-US" dirty="0" smtClean="0"/>
              <a:t>Not that long ago, 1,000 daily users of an application was a lot and 10,000 was an extreme case. Today, with the growth in global Internet use, the increased number of hours users spend online, and the growing popularity of </a:t>
            </a:r>
            <a:r>
              <a:rPr lang="en-US" dirty="0" err="1" smtClean="0"/>
              <a:t>smartphones</a:t>
            </a:r>
            <a:r>
              <a:rPr lang="en-US" dirty="0" smtClean="0"/>
              <a:t> and tablets, it's not uncommon for apps to have millions of users a day.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http://www.couchbase.com/sites/default/files/uploads/all/images/WhyNoSQL/Figure1a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828800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BiG</a:t>
            </a:r>
            <a:r>
              <a:rPr lang="en-US" dirty="0" smtClean="0"/>
              <a:t>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Big Data :</a:t>
            </a:r>
            <a:r>
              <a:rPr lang="en-US" dirty="0" smtClean="0"/>
              <a:t>Data is becoming easier to capture and access through third parties such as </a:t>
            </a:r>
            <a:r>
              <a:rPr lang="en-US" dirty="0" err="1" smtClean="0"/>
              <a:t>Facebook</a:t>
            </a:r>
            <a:r>
              <a:rPr lang="en-US" dirty="0" smtClean="0"/>
              <a:t>, D&amp;B, and others. Personal user information, geo location data, social graphs, user-generated content, machine logging data, and sensor-generated data are just a few examples of the ever-expanding array of data being captured. </a:t>
            </a:r>
          </a:p>
          <a:p>
            <a:r>
              <a:rPr lang="en-US" b="1" i="1" dirty="0" smtClean="0"/>
              <a:t>Cloud Computing: </a:t>
            </a:r>
            <a:r>
              <a:rPr lang="en-US" dirty="0" smtClean="0"/>
              <a:t>Today, most new applications (both consumer and business) use a three-tier Internet architecture, run in a public or private cloud, and support large numbers of users.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230712" cy="58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couchbase.com/sites/default/files/uploads/all/images/WhyNoSQL/Figure2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1"/>
            <a:ext cx="7010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 means Not Only SQL</a:t>
            </a:r>
          </a:p>
          <a:p>
            <a:r>
              <a:rPr lang="en-US" dirty="0" smtClean="0"/>
              <a:t>It's not SQL and it's not relational</a:t>
            </a:r>
          </a:p>
          <a:p>
            <a:r>
              <a:rPr lang="en-US" dirty="0" smtClean="0"/>
              <a:t>Structured data can be handled by relational database.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is designed for unstructured 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4" name="Content Placeholder 3" descr="http://soft.modelmetrics.com/wp-content/uploads/2012/07/graph-db-example2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54274" name="Freeform 2"/>
          <p:cNvSpPr>
            <a:spLocks/>
          </p:cNvSpPr>
          <p:nvPr/>
        </p:nvSpPr>
        <p:spPr bwMode="auto">
          <a:xfrm>
            <a:off x="1019175" y="1993900"/>
            <a:ext cx="6203950" cy="3538538"/>
          </a:xfrm>
          <a:custGeom>
            <a:avLst/>
            <a:gdLst>
              <a:gd name="T0" fmla="*/ 0 w 21600"/>
              <a:gd name="T1" fmla="*/ 5617602 h 21428"/>
              <a:gd name="T2" fmla="*/ 1324874202 w 21600"/>
              <a:gd name="T3" fmla="*/ 97244731 h 21428"/>
              <a:gd name="T4" fmla="*/ 1781897945 w 21600"/>
              <a:gd name="T5" fmla="*/ 589031000 h 21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428">
                <a:moveTo>
                  <a:pt x="0" y="34"/>
                </a:moveTo>
                <a:cubicBezTo>
                  <a:pt x="6230" y="-69"/>
                  <a:pt x="12460" y="-172"/>
                  <a:pt x="16060" y="3394"/>
                </a:cubicBezTo>
                <a:cubicBezTo>
                  <a:pt x="19660" y="6959"/>
                  <a:pt x="21600" y="21428"/>
                  <a:pt x="21600" y="21428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900" dirty="0" smtClean="0">
                <a:solidFill>
                  <a:srgbClr val="9BBB59"/>
                </a:solidFill>
                <a:sym typeface="Arial" charset="0"/>
              </a:rPr>
              <a:t>As simple as possible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340100" y="5776913"/>
            <a:ext cx="2460625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rgbClr val="7FD13B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Depth of functionality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 rot="-5400000">
            <a:off x="-921543" y="3559969"/>
            <a:ext cx="2995612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rgbClr val="7FD13B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Scalability &amp; Performance</a:t>
            </a:r>
          </a:p>
        </p:txBody>
      </p:sp>
      <p:sp>
        <p:nvSpPr>
          <p:cNvPr id="17414" name="Oval 6"/>
          <p:cNvSpPr>
            <a:spLocks/>
          </p:cNvSpPr>
          <p:nvPr/>
        </p:nvSpPr>
        <p:spPr bwMode="auto">
          <a:xfrm>
            <a:off x="1414463" y="1874838"/>
            <a:ext cx="185737" cy="177800"/>
          </a:xfrm>
          <a:prstGeom prst="ellipse">
            <a:avLst/>
          </a:prstGeom>
          <a:gradFill rotWithShape="0">
            <a:gsLst>
              <a:gs pos="0">
                <a:srgbClr val="EAFFBF"/>
              </a:gs>
              <a:gs pos="100000">
                <a:srgbClr val="A0C94A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53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1516063" y="1568450"/>
            <a:ext cx="14732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25399" dir="5400000" algn="ctr" rotWithShape="0">
              <a:schemeClr val="bg2">
                <a:alpha val="53998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Memcached</a:t>
            </a:r>
          </a:p>
        </p:txBody>
      </p:sp>
      <p:sp>
        <p:nvSpPr>
          <p:cNvPr id="17416" name="Oval 8"/>
          <p:cNvSpPr>
            <a:spLocks/>
          </p:cNvSpPr>
          <p:nvPr/>
        </p:nvSpPr>
        <p:spPr bwMode="auto">
          <a:xfrm>
            <a:off x="1978025" y="2227263"/>
            <a:ext cx="184150" cy="179387"/>
          </a:xfrm>
          <a:prstGeom prst="ellipse">
            <a:avLst/>
          </a:prstGeom>
          <a:gradFill rotWithShape="0">
            <a:gsLst>
              <a:gs pos="0">
                <a:srgbClr val="EAFFBF"/>
              </a:gs>
              <a:gs pos="100000">
                <a:srgbClr val="A0C94A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53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2179638" y="2085975"/>
            <a:ext cx="1370012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25399" dir="5400000" algn="ctr" rotWithShape="0">
              <a:schemeClr val="bg2">
                <a:alpha val="53998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Key / Value</a:t>
            </a:r>
          </a:p>
        </p:txBody>
      </p:sp>
      <p:sp>
        <p:nvSpPr>
          <p:cNvPr id="17418" name="Oval 10"/>
          <p:cNvSpPr>
            <a:spLocks/>
          </p:cNvSpPr>
          <p:nvPr/>
        </p:nvSpPr>
        <p:spPr bwMode="auto">
          <a:xfrm>
            <a:off x="6946900" y="4337050"/>
            <a:ext cx="184150" cy="177800"/>
          </a:xfrm>
          <a:prstGeom prst="ellipse">
            <a:avLst/>
          </a:prstGeom>
          <a:gradFill rotWithShape="0">
            <a:gsLst>
              <a:gs pos="0">
                <a:srgbClr val="EAFFBF"/>
              </a:gs>
              <a:gs pos="100000">
                <a:srgbClr val="A0C94A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53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7150100" y="4259263"/>
            <a:ext cx="1004888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25399" dir="5400000" algn="ctr" rotWithShape="0">
              <a:schemeClr val="bg2">
                <a:alpha val="53998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RDBMS</a:t>
            </a:r>
          </a:p>
        </p:txBody>
      </p:sp>
      <p:pic>
        <p:nvPicPr>
          <p:cNvPr id="17420" name="Picture 12"/>
          <p:cNvPicPr>
            <a:picLocks noChangeArrowheads="1"/>
          </p:cNvPicPr>
          <p:nvPr/>
        </p:nvPicPr>
        <p:blipFill>
          <a:blip r:embed="rId4" cstate="print"/>
          <a:srcRect l="2962" r="2962"/>
          <a:stretch>
            <a:fillRect/>
          </a:stretch>
        </p:blipFill>
        <p:spPr bwMode="auto">
          <a:xfrm>
            <a:off x="4989513" y="2355850"/>
            <a:ext cx="2106612" cy="74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25399" dir="5400000" algn="ctr" rotWithShape="0">
              <a:schemeClr val="bg2">
                <a:alpha val="53998"/>
              </a:schemeClr>
            </a:outerShdw>
          </a:effectLst>
        </p:spPr>
      </p:pic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1384300"/>
            <a:ext cx="7607300" cy="444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24400" y="2362200"/>
            <a:ext cx="2514600" cy="838200"/>
          </a:xfrm>
          <a:prstGeom prst="rect">
            <a:avLst/>
          </a:prstGeom>
          <a:solidFill>
            <a:schemeClr val="bg1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 descr="Screen Shot 2012-05-10 at 10.27.58 AM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891130">
            <a:off x="5102225" y="2543175"/>
            <a:ext cx="149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106</TotalTime>
  <Words>461</Words>
  <Application>Microsoft Office PowerPoint</Application>
  <PresentationFormat>On-screen Show (4:3)</PresentationFormat>
  <Paragraphs>59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Slide 1</vt:lpstr>
      <vt:lpstr>Slide 2</vt:lpstr>
      <vt:lpstr>Why BiG Data?</vt:lpstr>
      <vt:lpstr>Why BiG Data?</vt:lpstr>
      <vt:lpstr>Slide 5</vt:lpstr>
      <vt:lpstr>Slide 6</vt:lpstr>
      <vt:lpstr>NoSQL</vt:lpstr>
      <vt:lpstr>Graph Databases</vt:lpstr>
      <vt:lpstr>As simple as possible</vt:lpstr>
      <vt:lpstr>Slide 10</vt:lpstr>
      <vt:lpstr>Who uses Big Data?</vt:lpstr>
      <vt:lpstr>Slide 12</vt:lpstr>
      <vt:lpstr>Pig</vt:lpstr>
      <vt:lpstr>Storm</vt:lpstr>
      <vt:lpstr>Apache Sqoop</vt:lpstr>
      <vt:lpstr>Slide 16</vt:lpstr>
      <vt:lpstr>Slide 17</vt:lpstr>
      <vt:lpstr>Slide 18</vt:lpstr>
      <vt:lpstr>Use - Text Search</vt:lpstr>
      <vt:lpstr>Use - Geolocation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DELL</dc:creator>
  <cp:lastModifiedBy>DELL</cp:lastModifiedBy>
  <cp:revision>24</cp:revision>
  <dcterms:created xsi:type="dcterms:W3CDTF">2006-08-16T00:00:00Z</dcterms:created>
  <dcterms:modified xsi:type="dcterms:W3CDTF">2015-06-15T02:10:44Z</dcterms:modified>
</cp:coreProperties>
</file>