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259" r:id="rId3"/>
    <p:sldId id="336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7" r:id="rId20"/>
    <p:sldId id="278" r:id="rId21"/>
    <p:sldId id="308" r:id="rId22"/>
    <p:sldId id="309" r:id="rId23"/>
    <p:sldId id="310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325" r:id="rId38"/>
    <p:sldId id="326" r:id="rId39"/>
    <p:sldId id="327" r:id="rId40"/>
    <p:sldId id="328" r:id="rId41"/>
    <p:sldId id="329" r:id="rId42"/>
    <p:sldId id="330" r:id="rId43"/>
    <p:sldId id="331" r:id="rId44"/>
    <p:sldId id="332" r:id="rId45"/>
    <p:sldId id="333" r:id="rId46"/>
    <p:sldId id="335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48A2E-1E56-431C-B8F1-53D0175ADACD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28D57-BEF0-40C1-924A-7EA95E58B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B0CD35-3CD2-4658-84FA-CA28CF9EABB4}" type="slidenum">
              <a:rPr lang="en-US" smtClean="0">
                <a:ea typeface="ＭＳ Ｐゴシック" pitchFamily="34" charset="-128"/>
              </a:rPr>
              <a:pPr/>
              <a:t>2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287D97-9EDE-4E2F-A338-6FA313C1994F}" type="slidenum">
              <a:rPr lang="en-US" smtClean="0">
                <a:ea typeface="ＭＳ Ｐゴシック" pitchFamily="34" charset="-128"/>
              </a:rPr>
              <a:pPr/>
              <a:t>12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22460A-E1A4-49FC-AD66-5BAB134AB1A4}" type="slidenum">
              <a:rPr lang="en-US" smtClean="0">
                <a:ea typeface="ＭＳ Ｐゴシック" pitchFamily="34" charset="-128"/>
              </a:rPr>
              <a:pPr/>
              <a:t>13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2FF929-D820-4054-8DE1-99A5853A6FBD}" type="slidenum">
              <a:rPr lang="en-US" smtClean="0">
                <a:ea typeface="ＭＳ Ｐゴシック" pitchFamily="34" charset="-128"/>
              </a:rPr>
              <a:pPr/>
              <a:t>14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F7A051-6148-4A20-882E-F328CB3EEBEF}" type="slidenum">
              <a:rPr lang="en-US" smtClean="0">
                <a:ea typeface="ＭＳ Ｐゴシック" pitchFamily="34" charset="-128"/>
              </a:rPr>
              <a:pPr/>
              <a:t>15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82C8AD-ABDA-4332-A8CC-D899758F0AA1}" type="slidenum">
              <a:rPr lang="en-US" smtClean="0">
                <a:ea typeface="ＭＳ Ｐゴシック" pitchFamily="34" charset="-128"/>
              </a:rPr>
              <a:pPr/>
              <a:t>16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73D5C1-C70A-4AF2-A04F-51F368045578}" type="slidenum">
              <a:rPr lang="en-US" smtClean="0">
                <a:ea typeface="ＭＳ Ｐゴシック" pitchFamily="34" charset="-128"/>
              </a:rPr>
              <a:pPr/>
              <a:t>17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070D1F-0A24-4254-B2FB-52728861BCEC}" type="slidenum">
              <a:rPr lang="en-US" smtClean="0">
                <a:ea typeface="ＭＳ Ｐゴシック" pitchFamily="34" charset="-128"/>
              </a:rPr>
              <a:pPr/>
              <a:t>18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96A020-DEDC-4A0E-BB9E-3ED7166EBDED}" type="slidenum">
              <a:rPr lang="en-US" smtClean="0">
                <a:ea typeface="ＭＳ Ｐゴシック" pitchFamily="34" charset="-128"/>
              </a:rPr>
              <a:pPr/>
              <a:t>19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04AB0A-80EC-438D-9FA2-F789C3A97700}" type="slidenum">
              <a:rPr lang="en-US" smtClean="0">
                <a:ea typeface="ＭＳ Ｐゴシック" pitchFamily="34" charset="-128"/>
              </a:rPr>
              <a:pPr/>
              <a:t>20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D64DBB-D5FB-4FE9-97B7-6D969D64497B}" type="slidenum">
              <a:rPr lang="en-US" smtClean="0">
                <a:ea typeface="ＭＳ Ｐゴシック" pitchFamily="34" charset="-128"/>
              </a:rPr>
              <a:pPr/>
              <a:t>21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960BC1-BDE2-44A3-B273-4E8428C4D322}" type="slidenum">
              <a:rPr lang="en-US" smtClean="0">
                <a:ea typeface="ＭＳ Ｐゴシック" pitchFamily="34" charset="-128"/>
              </a:rPr>
              <a:pPr/>
              <a:t>4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006DB-0454-4AA7-8BEA-0987B57FC339}" type="slidenum">
              <a:rPr lang="en-US" smtClean="0">
                <a:ea typeface="ＭＳ Ｐゴシック" pitchFamily="34" charset="-128"/>
              </a:rPr>
              <a:pPr/>
              <a:t>22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B71E6F-3504-41F1-8B09-37514A8AE55E}" type="slidenum">
              <a:rPr lang="en-US" smtClean="0">
                <a:ea typeface="ＭＳ Ｐゴシック" pitchFamily="34" charset="-128"/>
              </a:rPr>
              <a:pPr/>
              <a:t>23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00A703-48CE-40B6-B9EC-08A01C4792DB}" type="slidenum">
              <a:rPr lang="en-US" smtClean="0">
                <a:ea typeface="ＭＳ Ｐゴシック" pitchFamily="34" charset="-128"/>
              </a:rPr>
              <a:pPr/>
              <a:t>24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04AF36-BD81-4926-A2E7-72051B9BB7B9}" type="slidenum">
              <a:rPr lang="en-US" smtClean="0">
                <a:ea typeface="ＭＳ Ｐゴシック" pitchFamily="34" charset="-128"/>
              </a:rPr>
              <a:pPr/>
              <a:t>25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EDAF96-6B7D-42C3-BDA1-D48B5668C204}" type="slidenum">
              <a:rPr lang="en-US" smtClean="0">
                <a:ea typeface="ＭＳ Ｐゴシック" pitchFamily="34" charset="-128"/>
              </a:rPr>
              <a:pPr/>
              <a:t>26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A54657-AC87-4220-9BAF-AF1A87A53A1E}" type="slidenum">
              <a:rPr lang="en-US" smtClean="0">
                <a:ea typeface="ＭＳ Ｐゴシック" pitchFamily="34" charset="-128"/>
              </a:rPr>
              <a:pPr/>
              <a:t>27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D0A2BB-79E7-4037-91F1-3E5C76CD07AE}" type="slidenum">
              <a:rPr lang="en-US" smtClean="0">
                <a:ea typeface="ＭＳ Ｐゴシック" pitchFamily="34" charset="-128"/>
              </a:rPr>
              <a:pPr/>
              <a:t>28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AE7301-7488-46BF-82F3-82088D76758C}" type="slidenum">
              <a:rPr lang="en-US" smtClean="0">
                <a:ea typeface="ＭＳ Ｐゴシック" pitchFamily="34" charset="-128"/>
              </a:rPr>
              <a:pPr/>
              <a:t>29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CA600C-1A8E-415A-98E6-D88F9DB72647}" type="slidenum">
              <a:rPr lang="en-US" smtClean="0">
                <a:ea typeface="ＭＳ Ｐゴシック" pitchFamily="34" charset="-128"/>
              </a:rPr>
              <a:pPr/>
              <a:t>30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06A18F-9ABA-499F-9F39-637C277075C6}" type="slidenum">
              <a:rPr lang="en-US" smtClean="0">
                <a:ea typeface="ＭＳ Ｐゴシック" pitchFamily="34" charset="-128"/>
              </a:rPr>
              <a:pPr/>
              <a:t>31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8A5259-EF6D-424A-A10E-9E1DC8F615C9}" type="slidenum">
              <a:rPr lang="en-US" smtClean="0">
                <a:ea typeface="ＭＳ Ｐゴシック" pitchFamily="34" charset="-128"/>
              </a:rPr>
              <a:pPr/>
              <a:t>5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03DB56-31B1-4722-B7A7-26B1E55DB12E}" type="slidenum">
              <a:rPr lang="en-US" smtClean="0">
                <a:ea typeface="ＭＳ Ｐゴシック" pitchFamily="34" charset="-128"/>
              </a:rPr>
              <a:pPr/>
              <a:t>32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8914B2-DCD1-4107-AD73-4A1AC788DB5C}" type="slidenum">
              <a:rPr lang="en-US" smtClean="0">
                <a:ea typeface="ＭＳ Ｐゴシック" pitchFamily="34" charset="-128"/>
              </a:rPr>
              <a:pPr/>
              <a:t>33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26A4AF-E88A-4987-BD96-4742BF1B8223}" type="slidenum">
              <a:rPr lang="en-US" smtClean="0">
                <a:ea typeface="ＭＳ Ｐゴシック" pitchFamily="34" charset="-128"/>
              </a:rPr>
              <a:pPr/>
              <a:t>34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55188C-5202-4F22-9919-F6A4CF39D757}" type="slidenum">
              <a:rPr lang="en-US" smtClean="0">
                <a:ea typeface="ＭＳ Ｐゴシック" pitchFamily="34" charset="-128"/>
              </a:rPr>
              <a:pPr/>
              <a:t>35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809DDF-1D23-43FB-B4A9-350B3B2DDE8D}" type="slidenum">
              <a:rPr lang="en-US" smtClean="0">
                <a:ea typeface="ＭＳ Ｐゴシック" pitchFamily="34" charset="-128"/>
              </a:rPr>
              <a:pPr/>
              <a:t>36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E0C985-9A1D-460F-A2FF-5F15C51C2AC4}" type="slidenum">
              <a:rPr lang="en-US" smtClean="0">
                <a:ea typeface="ＭＳ Ｐゴシック" pitchFamily="34" charset="-128"/>
              </a:rPr>
              <a:pPr/>
              <a:t>37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5BC932-C02D-4C3F-AF7F-7F41BB7589B3}" type="slidenum">
              <a:rPr lang="en-US" smtClean="0">
                <a:ea typeface="ＭＳ Ｐゴシック" pitchFamily="34" charset="-128"/>
              </a:rPr>
              <a:pPr/>
              <a:t>38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5627A1-53EE-48C3-AB39-9ABCE8917033}" type="slidenum">
              <a:rPr lang="en-US" smtClean="0">
                <a:ea typeface="ＭＳ Ｐゴシック" pitchFamily="34" charset="-128"/>
              </a:rPr>
              <a:pPr/>
              <a:t>39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BCBD50-A455-460D-A673-860FDCA48626}" type="slidenum">
              <a:rPr lang="en-US" smtClean="0">
                <a:ea typeface="ＭＳ Ｐゴシック" pitchFamily="34" charset="-128"/>
              </a:rPr>
              <a:pPr/>
              <a:t>40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596BAF-FF56-40EF-9453-F49750B7DC25}" type="slidenum">
              <a:rPr lang="en-US" smtClean="0">
                <a:ea typeface="ＭＳ Ｐゴシック" pitchFamily="34" charset="-128"/>
              </a:rPr>
              <a:pPr/>
              <a:t>43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D819DF-37C7-4BD9-A03A-A233E7782DB2}" type="slidenum">
              <a:rPr lang="en-US" smtClean="0">
                <a:ea typeface="ＭＳ Ｐゴシック" pitchFamily="34" charset="-128"/>
              </a:rPr>
              <a:pPr/>
              <a:t>6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91C4EA-731D-41F6-91AA-0A4DE8749C0C}" type="slidenum">
              <a:rPr lang="en-US" smtClean="0">
                <a:ea typeface="ＭＳ Ｐゴシック" pitchFamily="34" charset="-128"/>
              </a:rPr>
              <a:pPr/>
              <a:t>44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6755F2-2AA5-4190-9FBE-B9C89FEE0E8D}" type="slidenum">
              <a:rPr lang="en-US" smtClean="0">
                <a:ea typeface="ＭＳ Ｐゴシック" pitchFamily="34" charset="-128"/>
              </a:rPr>
              <a:pPr/>
              <a:t>45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50C0D7-F1BE-4E58-AAD0-6AD02B9C4C04}" type="slidenum">
              <a:rPr lang="en-US" smtClean="0">
                <a:ea typeface="ＭＳ Ｐゴシック" pitchFamily="34" charset="-128"/>
              </a:rPr>
              <a:pPr/>
              <a:t>46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3A81A1-3E87-488B-A13C-6BEDBD5486E7}" type="slidenum">
              <a:rPr lang="en-US" smtClean="0">
                <a:ea typeface="ＭＳ Ｐゴシック" pitchFamily="34" charset="-128"/>
              </a:rPr>
              <a:pPr/>
              <a:t>7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B3ACAE-CEAA-4B72-B010-DCC22AF8B2CF}" type="slidenum">
              <a:rPr lang="en-US" smtClean="0">
                <a:ea typeface="ＭＳ Ｐゴシック" pitchFamily="34" charset="-128"/>
              </a:rPr>
              <a:pPr/>
              <a:t>8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3BC74-C8CA-439F-AB2F-90BAFFF20E7C}" type="slidenum">
              <a:rPr lang="en-US" smtClean="0">
                <a:ea typeface="ＭＳ Ｐゴシック" pitchFamily="34" charset="-128"/>
              </a:rPr>
              <a:pPr/>
              <a:t>9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D7253F-CA48-4B1D-BCBF-0D4F3A51794F}" type="slidenum">
              <a:rPr lang="en-US" smtClean="0">
                <a:ea typeface="ＭＳ Ｐゴシック" pitchFamily="34" charset="-128"/>
              </a:rPr>
              <a:pPr/>
              <a:t>10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8A317E-909E-4F28-B7C5-BF584A9F3191}" type="slidenum">
              <a:rPr lang="en-US" smtClean="0">
                <a:ea typeface="ＭＳ Ｐゴシック" pitchFamily="34" charset="-128"/>
              </a:rPr>
              <a:pPr/>
              <a:t>11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Case study: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HDFS Architecture</a:t>
            </a:r>
          </a:p>
        </p:txBody>
      </p:sp>
      <p:pic>
        <p:nvPicPr>
          <p:cNvPr id="13315" name="Picture 3" descr="hdfsarchitecture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6775" y="1465263"/>
            <a:ext cx="7362825" cy="508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Functions of a </a:t>
            </a:r>
            <a:r>
              <a:rPr lang="en-US" dirty="0" err="1" smtClean="0"/>
              <a:t>NameNode</a:t>
            </a:r>
            <a:endParaRPr lang="en-US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pPr eaLnBrk="1" hangingPunct="1"/>
            <a:r>
              <a:rPr lang="en-US" dirty="0" smtClean="0"/>
              <a:t>Manages File System Namespace</a:t>
            </a:r>
          </a:p>
          <a:p>
            <a:pPr lvl="1" eaLnBrk="1" hangingPunct="1"/>
            <a:r>
              <a:rPr lang="en-US" dirty="0" smtClean="0"/>
              <a:t>Maps a file name to a set of blocks</a:t>
            </a:r>
          </a:p>
          <a:p>
            <a:pPr lvl="1" eaLnBrk="1" hangingPunct="1"/>
            <a:r>
              <a:rPr lang="en-US" dirty="0" smtClean="0"/>
              <a:t>Maps a block to the </a:t>
            </a:r>
            <a:r>
              <a:rPr lang="en-US" dirty="0" err="1" smtClean="0"/>
              <a:t>DataNodes</a:t>
            </a:r>
            <a:r>
              <a:rPr lang="en-US" dirty="0" smtClean="0"/>
              <a:t> where it resides</a:t>
            </a:r>
          </a:p>
          <a:p>
            <a:pPr eaLnBrk="1" hangingPunct="1"/>
            <a:r>
              <a:rPr lang="en-US" dirty="0" smtClean="0"/>
              <a:t>Cluster Configuration Management</a:t>
            </a:r>
          </a:p>
          <a:p>
            <a:pPr eaLnBrk="1" hangingPunct="1"/>
            <a:r>
              <a:rPr lang="en-US" dirty="0" smtClean="0"/>
              <a:t>Replication Engine for Blocks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NameNode</a:t>
            </a:r>
            <a:r>
              <a:rPr lang="en-US" dirty="0" smtClean="0"/>
              <a:t> Metadata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/>
            <a:r>
              <a:rPr lang="en-US" dirty="0" smtClean="0"/>
              <a:t>Metadata in Memory</a:t>
            </a:r>
          </a:p>
          <a:p>
            <a:pPr lvl="1" eaLnBrk="1" hangingPunct="1"/>
            <a:r>
              <a:rPr lang="en-US" dirty="0" smtClean="0"/>
              <a:t>The entire metadata is in main memory</a:t>
            </a:r>
          </a:p>
          <a:p>
            <a:pPr lvl="1" eaLnBrk="1" hangingPunct="1"/>
            <a:r>
              <a:rPr lang="en-US" dirty="0" smtClean="0"/>
              <a:t>No demand paging of metadata</a:t>
            </a:r>
          </a:p>
          <a:p>
            <a:pPr eaLnBrk="1" hangingPunct="1"/>
            <a:r>
              <a:rPr lang="en-US" dirty="0" smtClean="0"/>
              <a:t>Types of metadata</a:t>
            </a:r>
          </a:p>
          <a:p>
            <a:pPr lvl="1" eaLnBrk="1" hangingPunct="1"/>
            <a:r>
              <a:rPr lang="en-US" dirty="0" smtClean="0"/>
              <a:t>List of files</a:t>
            </a:r>
          </a:p>
          <a:p>
            <a:pPr lvl="1" eaLnBrk="1" hangingPunct="1"/>
            <a:r>
              <a:rPr lang="en-US" dirty="0" smtClean="0"/>
              <a:t>List of Blocks for each file</a:t>
            </a:r>
          </a:p>
          <a:p>
            <a:pPr lvl="1" eaLnBrk="1" hangingPunct="1"/>
            <a:r>
              <a:rPr lang="en-US" dirty="0" smtClean="0"/>
              <a:t>List of </a:t>
            </a:r>
            <a:r>
              <a:rPr lang="en-US" dirty="0" err="1" smtClean="0"/>
              <a:t>DataNodes</a:t>
            </a:r>
            <a:r>
              <a:rPr lang="en-US" dirty="0" smtClean="0"/>
              <a:t> for each block</a:t>
            </a:r>
          </a:p>
          <a:p>
            <a:pPr lvl="1" eaLnBrk="1" hangingPunct="1"/>
            <a:r>
              <a:rPr lang="en-US" dirty="0" smtClean="0"/>
              <a:t>File attributes, e.g. creation time, replication factor</a:t>
            </a:r>
          </a:p>
          <a:p>
            <a:pPr eaLnBrk="1" hangingPunct="1"/>
            <a:r>
              <a:rPr lang="en-US" dirty="0" smtClean="0"/>
              <a:t>A Transaction Log</a:t>
            </a:r>
          </a:p>
          <a:p>
            <a:pPr lvl="1" eaLnBrk="1" hangingPunct="1"/>
            <a:r>
              <a:rPr lang="en-US" dirty="0" smtClean="0"/>
              <a:t>Records file creations, file deletions etc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DataNode</a:t>
            </a:r>
            <a:endParaRPr lang="en-US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/>
            <a:r>
              <a:rPr lang="en-US" dirty="0" smtClean="0"/>
              <a:t>A Block Server</a:t>
            </a:r>
          </a:p>
          <a:p>
            <a:pPr lvl="1" eaLnBrk="1" hangingPunct="1"/>
            <a:r>
              <a:rPr lang="en-US" dirty="0" smtClean="0"/>
              <a:t>Stores data in the local file system (e.g. ext3)</a:t>
            </a:r>
          </a:p>
          <a:p>
            <a:pPr lvl="1" eaLnBrk="1" hangingPunct="1"/>
            <a:r>
              <a:rPr lang="en-US" dirty="0" smtClean="0"/>
              <a:t>Stores metadata of a block (e.g. CRC)</a:t>
            </a:r>
          </a:p>
          <a:p>
            <a:pPr lvl="1" eaLnBrk="1" hangingPunct="1"/>
            <a:r>
              <a:rPr lang="en-US" dirty="0" smtClean="0"/>
              <a:t>Serves data and metadata to Clients</a:t>
            </a:r>
          </a:p>
          <a:p>
            <a:pPr eaLnBrk="1" hangingPunct="1"/>
            <a:r>
              <a:rPr lang="en-US" dirty="0" smtClean="0"/>
              <a:t>Block Report</a:t>
            </a:r>
          </a:p>
          <a:p>
            <a:pPr lvl="1" eaLnBrk="1" hangingPunct="1"/>
            <a:r>
              <a:rPr lang="en-US" dirty="0" smtClean="0"/>
              <a:t>Periodically sends a report of all existing blocks to the </a:t>
            </a:r>
            <a:r>
              <a:rPr lang="en-US" dirty="0" err="1" smtClean="0"/>
              <a:t>NameNode</a:t>
            </a:r>
            <a:endParaRPr lang="en-US" dirty="0" smtClean="0"/>
          </a:p>
          <a:p>
            <a:pPr eaLnBrk="1" hangingPunct="1"/>
            <a:r>
              <a:rPr lang="en-US" dirty="0" smtClean="0"/>
              <a:t>Facilitates Pipelining of Data</a:t>
            </a:r>
          </a:p>
          <a:p>
            <a:pPr lvl="1" eaLnBrk="1" hangingPunct="1"/>
            <a:r>
              <a:rPr lang="en-US" dirty="0" smtClean="0"/>
              <a:t>Forwards data to other specified </a:t>
            </a:r>
            <a:r>
              <a:rPr lang="en-US" dirty="0" err="1" smtClean="0"/>
              <a:t>DataNodes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Block Placement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/>
            <a:r>
              <a:rPr lang="en-US" dirty="0" smtClean="0"/>
              <a:t>Current Strategy</a:t>
            </a:r>
          </a:p>
          <a:p>
            <a:pPr lvl="1" eaLnBrk="1" hangingPunct="1"/>
            <a:r>
              <a:rPr lang="en-US" dirty="0" smtClean="0"/>
              <a:t>One replica on local node</a:t>
            </a:r>
          </a:p>
          <a:p>
            <a:pPr lvl="1" eaLnBrk="1" hangingPunct="1"/>
            <a:r>
              <a:rPr lang="en-US" dirty="0" smtClean="0"/>
              <a:t>Second replica on a remote rack</a:t>
            </a:r>
          </a:p>
          <a:p>
            <a:pPr lvl="1" eaLnBrk="1" hangingPunct="1"/>
            <a:r>
              <a:rPr lang="en-US" dirty="0" smtClean="0"/>
              <a:t>Third replica on same remote rack</a:t>
            </a:r>
          </a:p>
          <a:p>
            <a:pPr lvl="1" eaLnBrk="1" hangingPunct="1"/>
            <a:r>
              <a:rPr lang="en-US" dirty="0" smtClean="0"/>
              <a:t>Additional replicas are randomly placed</a:t>
            </a:r>
          </a:p>
          <a:p>
            <a:pPr eaLnBrk="1" hangingPunct="1"/>
            <a:r>
              <a:rPr lang="en-US" dirty="0" smtClean="0"/>
              <a:t>Clients read from nearest replicas</a:t>
            </a:r>
          </a:p>
          <a:p>
            <a:pPr eaLnBrk="1" hangingPunct="1"/>
            <a:r>
              <a:rPr lang="en-US" dirty="0" smtClean="0"/>
              <a:t>Would like to make this policy pluggable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Heartbeats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pPr eaLnBrk="1" hangingPunct="1"/>
            <a:r>
              <a:rPr lang="en-US" dirty="0" err="1" smtClean="0"/>
              <a:t>DataNodes</a:t>
            </a:r>
            <a:r>
              <a:rPr lang="en-US" dirty="0" smtClean="0"/>
              <a:t> send </a:t>
            </a:r>
            <a:r>
              <a:rPr lang="en-US" dirty="0" err="1" smtClean="0"/>
              <a:t>hearbeat</a:t>
            </a:r>
            <a:r>
              <a:rPr lang="en-US" dirty="0" smtClean="0"/>
              <a:t> to the </a:t>
            </a:r>
            <a:r>
              <a:rPr lang="en-US" dirty="0" err="1" smtClean="0"/>
              <a:t>NameNode</a:t>
            </a:r>
            <a:endParaRPr lang="en-US" dirty="0" smtClean="0"/>
          </a:p>
          <a:p>
            <a:pPr lvl="1" eaLnBrk="1" hangingPunct="1"/>
            <a:r>
              <a:rPr lang="en-US" dirty="0" smtClean="0"/>
              <a:t>Once every 3 seconds</a:t>
            </a:r>
          </a:p>
          <a:p>
            <a:pPr eaLnBrk="1" hangingPunct="1"/>
            <a:r>
              <a:rPr lang="en-US" dirty="0" err="1" smtClean="0"/>
              <a:t>NameNode</a:t>
            </a:r>
            <a:r>
              <a:rPr lang="en-US" dirty="0" smtClean="0"/>
              <a:t> uses heartbeats to detect </a:t>
            </a:r>
            <a:r>
              <a:rPr lang="en-US" dirty="0" err="1" smtClean="0"/>
              <a:t>DataNode</a:t>
            </a:r>
            <a:r>
              <a:rPr lang="en-US" dirty="0" smtClean="0"/>
              <a:t> failure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Replication Engine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pPr eaLnBrk="1" hangingPunct="1"/>
            <a:r>
              <a:rPr lang="en-US" dirty="0" err="1" smtClean="0"/>
              <a:t>NameNode</a:t>
            </a:r>
            <a:r>
              <a:rPr lang="en-US" dirty="0" smtClean="0"/>
              <a:t> detects </a:t>
            </a:r>
            <a:r>
              <a:rPr lang="en-US" dirty="0" err="1" smtClean="0"/>
              <a:t>DataNode</a:t>
            </a:r>
            <a:r>
              <a:rPr lang="en-US" dirty="0" smtClean="0"/>
              <a:t> failures</a:t>
            </a:r>
          </a:p>
          <a:p>
            <a:pPr lvl="1" eaLnBrk="1" hangingPunct="1"/>
            <a:r>
              <a:rPr lang="en-US" dirty="0" smtClean="0"/>
              <a:t>Chooses new </a:t>
            </a:r>
            <a:r>
              <a:rPr lang="en-US" dirty="0" err="1" smtClean="0"/>
              <a:t>DataNodes</a:t>
            </a:r>
            <a:r>
              <a:rPr lang="en-US" dirty="0" smtClean="0"/>
              <a:t> for new replicas</a:t>
            </a:r>
          </a:p>
          <a:p>
            <a:pPr lvl="1" eaLnBrk="1" hangingPunct="1"/>
            <a:r>
              <a:rPr lang="en-US" dirty="0" smtClean="0"/>
              <a:t>Balances disk usage</a:t>
            </a:r>
          </a:p>
          <a:p>
            <a:pPr lvl="1" eaLnBrk="1" hangingPunct="1"/>
            <a:r>
              <a:rPr lang="en-US" dirty="0" smtClean="0"/>
              <a:t>Balances communication traffic to </a:t>
            </a:r>
            <a:r>
              <a:rPr lang="en-US" dirty="0" err="1" smtClean="0"/>
              <a:t>DataNodes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Correctness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/>
            <a:r>
              <a:rPr lang="en-US" dirty="0" smtClean="0"/>
              <a:t>Use Checksums to validate data</a:t>
            </a:r>
          </a:p>
          <a:p>
            <a:pPr lvl="1" eaLnBrk="1" hangingPunct="1"/>
            <a:r>
              <a:rPr lang="en-US" dirty="0" smtClean="0"/>
              <a:t>Use CRC32</a:t>
            </a:r>
          </a:p>
          <a:p>
            <a:pPr eaLnBrk="1" hangingPunct="1"/>
            <a:r>
              <a:rPr lang="en-US" dirty="0" smtClean="0"/>
              <a:t>File Creation</a:t>
            </a:r>
          </a:p>
          <a:p>
            <a:pPr lvl="1" eaLnBrk="1" hangingPunct="1"/>
            <a:r>
              <a:rPr lang="en-US" dirty="0" smtClean="0"/>
              <a:t>Client computes checksum per 512 bytes</a:t>
            </a:r>
          </a:p>
          <a:p>
            <a:pPr lvl="1" eaLnBrk="1" hangingPunct="1"/>
            <a:r>
              <a:rPr lang="en-US" dirty="0" err="1" smtClean="0"/>
              <a:t>DataNode</a:t>
            </a:r>
            <a:r>
              <a:rPr lang="en-US" dirty="0" smtClean="0"/>
              <a:t> stores the checksum</a:t>
            </a:r>
          </a:p>
          <a:p>
            <a:pPr eaLnBrk="1" hangingPunct="1"/>
            <a:r>
              <a:rPr lang="en-US" dirty="0" smtClean="0"/>
              <a:t>File access</a:t>
            </a:r>
          </a:p>
          <a:p>
            <a:pPr lvl="1" eaLnBrk="1" hangingPunct="1"/>
            <a:r>
              <a:rPr lang="en-US" dirty="0" smtClean="0"/>
              <a:t>Client retrieves the data and checksum from </a:t>
            </a:r>
            <a:r>
              <a:rPr lang="en-US" dirty="0" err="1" smtClean="0"/>
              <a:t>DataNode</a:t>
            </a:r>
            <a:endParaRPr lang="en-US" dirty="0" smtClean="0"/>
          </a:p>
          <a:p>
            <a:pPr lvl="1" eaLnBrk="1" hangingPunct="1"/>
            <a:r>
              <a:rPr lang="en-US" dirty="0" smtClean="0"/>
              <a:t>If Validation fails, Client tries other replicas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NameNode Failure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/>
            <a:r>
              <a:rPr lang="en-US" dirty="0" smtClean="0"/>
              <a:t>A single point of failure</a:t>
            </a:r>
          </a:p>
          <a:p>
            <a:pPr eaLnBrk="1" hangingPunct="1"/>
            <a:r>
              <a:rPr lang="en-US" dirty="0" smtClean="0"/>
              <a:t>Transaction Log stored in multiple directories</a:t>
            </a:r>
          </a:p>
          <a:p>
            <a:pPr lvl="1" eaLnBrk="1" hangingPunct="1"/>
            <a:r>
              <a:rPr lang="en-US" dirty="0" smtClean="0"/>
              <a:t>A directory on the local file system</a:t>
            </a:r>
          </a:p>
          <a:p>
            <a:pPr lvl="1" eaLnBrk="1" hangingPunct="1"/>
            <a:r>
              <a:rPr lang="en-US" dirty="0" smtClean="0"/>
              <a:t>A directory on a remote file system (NFS/CIFS)</a:t>
            </a:r>
          </a:p>
          <a:p>
            <a:pPr eaLnBrk="1" hangingPunct="1"/>
            <a:r>
              <a:rPr lang="en-US" dirty="0" smtClean="0"/>
              <a:t>Need to develop a real HA solution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Secondary NameNode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pPr eaLnBrk="1" hangingPunct="1"/>
            <a:r>
              <a:rPr lang="en-US" dirty="0" smtClean="0"/>
              <a:t>Copies </a:t>
            </a:r>
            <a:r>
              <a:rPr lang="en-US" dirty="0" err="1" smtClean="0"/>
              <a:t>FsImage</a:t>
            </a:r>
            <a:r>
              <a:rPr lang="en-US" dirty="0" smtClean="0"/>
              <a:t> and Transaction Log from </a:t>
            </a:r>
            <a:r>
              <a:rPr lang="en-US" dirty="0" err="1" smtClean="0"/>
              <a:t>Namenode</a:t>
            </a:r>
            <a:r>
              <a:rPr lang="en-US" dirty="0" smtClean="0"/>
              <a:t> to a temporary directory</a:t>
            </a:r>
          </a:p>
          <a:p>
            <a:pPr eaLnBrk="1" hangingPunct="1"/>
            <a:r>
              <a:rPr lang="en-US" dirty="0" smtClean="0"/>
              <a:t>Merges </a:t>
            </a:r>
            <a:r>
              <a:rPr lang="en-US" dirty="0" err="1" smtClean="0"/>
              <a:t>FSImage</a:t>
            </a:r>
            <a:r>
              <a:rPr lang="en-US" dirty="0" smtClean="0"/>
              <a:t> and Transaction Log into a new </a:t>
            </a:r>
            <a:r>
              <a:rPr lang="en-US" dirty="0" err="1" smtClean="0"/>
              <a:t>FSImage</a:t>
            </a:r>
            <a:r>
              <a:rPr lang="en-US" dirty="0" smtClean="0"/>
              <a:t> in temporary directory</a:t>
            </a:r>
          </a:p>
          <a:p>
            <a:pPr eaLnBrk="1" hangingPunct="1"/>
            <a:r>
              <a:rPr lang="en-US" dirty="0" smtClean="0"/>
              <a:t>Uploads new </a:t>
            </a:r>
            <a:r>
              <a:rPr lang="en-US" dirty="0" err="1" smtClean="0"/>
              <a:t>FSImage</a:t>
            </a:r>
            <a:r>
              <a:rPr lang="en-US" dirty="0" smtClean="0"/>
              <a:t> to the </a:t>
            </a:r>
            <a:r>
              <a:rPr lang="en-US" dirty="0" err="1" smtClean="0"/>
              <a:t>NameNode</a:t>
            </a:r>
            <a:endParaRPr lang="en-US" dirty="0" smtClean="0"/>
          </a:p>
          <a:p>
            <a:pPr lvl="1" eaLnBrk="1" hangingPunct="1"/>
            <a:r>
              <a:rPr lang="en-US" dirty="0" smtClean="0"/>
              <a:t>Transaction Log on </a:t>
            </a:r>
            <a:r>
              <a:rPr lang="en-US" dirty="0" err="1" smtClean="0"/>
              <a:t>NameNode</a:t>
            </a:r>
            <a:r>
              <a:rPr lang="en-US" dirty="0" smtClean="0"/>
              <a:t> is purged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7239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8305800" cy="5181600"/>
          </a:xfrm>
        </p:spPr>
        <p:txBody>
          <a:bodyPr/>
          <a:lstStyle/>
          <a:p>
            <a:pPr eaLnBrk="1" hangingPunct="1"/>
            <a:r>
              <a:rPr lang="en-US" dirty="0" err="1" smtClean="0"/>
              <a:t>Hadoop</a:t>
            </a:r>
            <a:r>
              <a:rPr lang="en-US" dirty="0" smtClean="0"/>
              <a:t> - Basics</a:t>
            </a:r>
          </a:p>
          <a:p>
            <a:pPr eaLnBrk="1" hangingPunct="1"/>
            <a:r>
              <a:rPr lang="en-US" dirty="0" smtClean="0"/>
              <a:t>HDFS </a:t>
            </a:r>
          </a:p>
          <a:p>
            <a:pPr lvl="1" eaLnBrk="1" hangingPunct="1"/>
            <a:r>
              <a:rPr lang="en-US" dirty="0" smtClean="0"/>
              <a:t>Goals</a:t>
            </a:r>
          </a:p>
          <a:p>
            <a:pPr lvl="1" eaLnBrk="1" hangingPunct="1"/>
            <a:r>
              <a:rPr lang="en-US" dirty="0" smtClean="0"/>
              <a:t>Architecture</a:t>
            </a:r>
          </a:p>
          <a:p>
            <a:pPr lvl="1" eaLnBrk="1" hangingPunct="1"/>
            <a:r>
              <a:rPr lang="en-US" dirty="0" smtClean="0"/>
              <a:t>Other functions</a:t>
            </a:r>
          </a:p>
          <a:p>
            <a:pPr eaLnBrk="1" hangingPunct="1"/>
            <a:r>
              <a:rPr lang="en-US" dirty="0" err="1" smtClean="0"/>
              <a:t>MapReduce</a:t>
            </a:r>
            <a:endParaRPr lang="en-US" dirty="0" smtClean="0"/>
          </a:p>
          <a:p>
            <a:pPr lvl="1" eaLnBrk="1" hangingPunct="1"/>
            <a:r>
              <a:rPr lang="en-US" dirty="0" smtClean="0"/>
              <a:t>Basics</a:t>
            </a:r>
          </a:p>
          <a:p>
            <a:pPr lvl="1" eaLnBrk="1" hangingPunct="1"/>
            <a:r>
              <a:rPr lang="en-US" dirty="0" smtClean="0"/>
              <a:t>Word Count Example</a:t>
            </a:r>
          </a:p>
          <a:p>
            <a:pPr lvl="1" eaLnBrk="1" hangingPunct="1"/>
            <a:r>
              <a:rPr lang="en-US" dirty="0" smtClean="0"/>
              <a:t>Handy tools</a:t>
            </a:r>
          </a:p>
          <a:p>
            <a:pPr lvl="1" eaLnBrk="1" hangingPunct="1"/>
            <a:r>
              <a:rPr lang="en-US" dirty="0" smtClean="0"/>
              <a:t>Finding shortest path example</a:t>
            </a:r>
          </a:p>
          <a:p>
            <a:pPr eaLnBrk="1" hangingPunct="1"/>
            <a:r>
              <a:rPr lang="en-US" dirty="0" smtClean="0"/>
              <a:t>Related Apache sub-projects (Pig, </a:t>
            </a:r>
            <a:r>
              <a:rPr lang="en-US" dirty="0" err="1" smtClean="0"/>
              <a:t>HBase,Hive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User Interface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/>
            <a:r>
              <a:rPr lang="en-US" dirty="0" err="1" smtClean="0"/>
              <a:t>Commads</a:t>
            </a:r>
            <a:r>
              <a:rPr lang="en-US" dirty="0" smtClean="0"/>
              <a:t> for HDFS User:</a:t>
            </a:r>
          </a:p>
          <a:p>
            <a:pPr lvl="1" eaLnBrk="1" hangingPunct="1"/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dfs</a:t>
            </a:r>
            <a:r>
              <a:rPr lang="en-US" dirty="0" smtClean="0"/>
              <a:t> -</a:t>
            </a:r>
            <a:r>
              <a:rPr lang="en-US" dirty="0" err="1" smtClean="0"/>
              <a:t>mkdir</a:t>
            </a:r>
            <a:r>
              <a:rPr lang="en-US" dirty="0" smtClean="0"/>
              <a:t> /</a:t>
            </a:r>
            <a:r>
              <a:rPr lang="en-US" dirty="0" err="1" smtClean="0"/>
              <a:t>foodir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dfs</a:t>
            </a:r>
            <a:r>
              <a:rPr lang="en-US" dirty="0" smtClean="0"/>
              <a:t> -cat /</a:t>
            </a:r>
            <a:r>
              <a:rPr lang="en-US" dirty="0" err="1" smtClean="0"/>
              <a:t>foodir</a:t>
            </a:r>
            <a:r>
              <a:rPr lang="en-US" dirty="0" smtClean="0"/>
              <a:t>/myfile.txt</a:t>
            </a:r>
          </a:p>
          <a:p>
            <a:pPr lvl="1" eaLnBrk="1" hangingPunct="1"/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dfs</a:t>
            </a:r>
            <a:r>
              <a:rPr lang="en-US" dirty="0" smtClean="0"/>
              <a:t> -</a:t>
            </a:r>
            <a:r>
              <a:rPr lang="en-US" dirty="0" err="1" smtClean="0"/>
              <a:t>rm</a:t>
            </a:r>
            <a:r>
              <a:rPr lang="en-US" dirty="0" smtClean="0"/>
              <a:t> /</a:t>
            </a:r>
            <a:r>
              <a:rPr lang="en-US" dirty="0" err="1" smtClean="0"/>
              <a:t>foodir</a:t>
            </a:r>
            <a:r>
              <a:rPr lang="en-US" dirty="0" smtClean="0"/>
              <a:t>/myfile.txt</a:t>
            </a:r>
          </a:p>
          <a:p>
            <a:pPr eaLnBrk="1" hangingPunct="1"/>
            <a:r>
              <a:rPr lang="en-US" dirty="0" smtClean="0"/>
              <a:t>Commands for HDFS Administrator</a:t>
            </a:r>
          </a:p>
          <a:p>
            <a:pPr lvl="1" eaLnBrk="1" hangingPunct="1"/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dfsadmin</a:t>
            </a:r>
            <a:r>
              <a:rPr lang="en-US" dirty="0" smtClean="0"/>
              <a:t> -report</a:t>
            </a:r>
          </a:p>
          <a:p>
            <a:pPr lvl="1" eaLnBrk="1" hangingPunct="1"/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dfsadmin</a:t>
            </a:r>
            <a:r>
              <a:rPr lang="en-US" dirty="0" smtClean="0"/>
              <a:t> -</a:t>
            </a:r>
            <a:r>
              <a:rPr lang="en-US" dirty="0" err="1" smtClean="0"/>
              <a:t>decommision</a:t>
            </a:r>
            <a:r>
              <a:rPr lang="en-US" dirty="0" smtClean="0"/>
              <a:t> </a:t>
            </a:r>
            <a:r>
              <a:rPr lang="en-US" dirty="0" err="1" smtClean="0"/>
              <a:t>datanodename</a:t>
            </a:r>
            <a:endParaRPr lang="en-US" dirty="0" smtClean="0"/>
          </a:p>
          <a:p>
            <a:pPr eaLnBrk="1" hangingPunct="1"/>
            <a:r>
              <a:rPr lang="en-US" dirty="0" smtClean="0"/>
              <a:t>Web Interface</a:t>
            </a:r>
          </a:p>
          <a:p>
            <a:pPr lvl="1" eaLnBrk="1" hangingPunct="1"/>
            <a:r>
              <a:rPr lang="en-US" dirty="0" smtClean="0"/>
              <a:t>http://host:port/dfshealth.jsp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Pig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Pig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eaLnBrk="1" hangingPunct="1"/>
            <a:r>
              <a:rPr lang="en-US" smtClean="0"/>
              <a:t>Started at Yahoo! Research</a:t>
            </a:r>
          </a:p>
          <a:p>
            <a:pPr eaLnBrk="1" hangingPunct="1"/>
            <a:r>
              <a:rPr lang="en-US" smtClean="0"/>
              <a:t>Now runs about 30% of Yahoo!’s jobs</a:t>
            </a:r>
          </a:p>
          <a:p>
            <a:pPr eaLnBrk="1" hangingPunct="1"/>
            <a:r>
              <a:rPr lang="en-US" smtClean="0"/>
              <a:t>Features</a:t>
            </a:r>
          </a:p>
          <a:p>
            <a:pPr lvl="1" eaLnBrk="1" hangingPunct="1"/>
            <a:r>
              <a:rPr lang="en-US" smtClean="0"/>
              <a:t>Expresses sequences of MapReduce jobs</a:t>
            </a:r>
          </a:p>
          <a:p>
            <a:pPr lvl="1" eaLnBrk="1" hangingPunct="1"/>
            <a:r>
              <a:rPr lang="en-US" smtClean="0"/>
              <a:t>Data model: nested “bags” of items</a:t>
            </a:r>
          </a:p>
          <a:p>
            <a:pPr lvl="1" eaLnBrk="1" hangingPunct="1"/>
            <a:r>
              <a:rPr lang="en-US" smtClean="0"/>
              <a:t>Provides relational (SQL) operators</a:t>
            </a:r>
          </a:p>
          <a:p>
            <a:pPr lvl="1" eaLnBrk="1" hangingPunct="1">
              <a:buFontTx/>
              <a:buNone/>
            </a:pPr>
            <a:r>
              <a:rPr lang="en-US" smtClean="0"/>
              <a:t>   (JOIN, GROUP BY, etc.)</a:t>
            </a:r>
          </a:p>
          <a:p>
            <a:pPr lvl="1" eaLnBrk="1" hangingPunct="1"/>
            <a:r>
              <a:rPr lang="en-US" smtClean="0"/>
              <a:t>Easy to plug in Java functions</a:t>
            </a:r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94550" y="3429000"/>
            <a:ext cx="1873250" cy="2667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 Example Problem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3810000" cy="4724400"/>
          </a:xfrm>
        </p:spPr>
        <p:txBody>
          <a:bodyPr/>
          <a:lstStyle/>
          <a:p>
            <a:pPr eaLnBrk="1" hangingPunct="1"/>
            <a:r>
              <a:rPr lang="en-US" dirty="0" smtClean="0"/>
              <a:t>Suppose you have user data in a file, website data in another, and you need to find the top 5 most visited pages by users aged 18-25</a:t>
            </a:r>
          </a:p>
        </p:txBody>
      </p:sp>
      <p:sp>
        <p:nvSpPr>
          <p:cNvPr id="57348" name="Text Box 5"/>
          <p:cNvSpPr txBox="1">
            <a:spLocks noChangeArrowheads="1"/>
          </p:cNvSpPr>
          <p:nvPr/>
        </p:nvSpPr>
        <p:spPr bwMode="auto">
          <a:xfrm>
            <a:off x="4670425" y="1219200"/>
            <a:ext cx="1425575" cy="366713"/>
          </a:xfrm>
          <a:prstGeom prst="rect">
            <a:avLst/>
          </a:pr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spcBef>
                <a:spcPts val="11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000000"/>
                </a:solidFill>
              </a:rPr>
              <a:t>Load Users</a:t>
            </a:r>
          </a:p>
        </p:txBody>
      </p:sp>
      <p:sp>
        <p:nvSpPr>
          <p:cNvPr id="57349" name="Text Box 6"/>
          <p:cNvSpPr txBox="1">
            <a:spLocks noChangeArrowheads="1"/>
          </p:cNvSpPr>
          <p:nvPr/>
        </p:nvSpPr>
        <p:spPr bwMode="auto">
          <a:xfrm>
            <a:off x="7239000" y="1227138"/>
            <a:ext cx="1425575" cy="366712"/>
          </a:xfrm>
          <a:prstGeom prst="rect">
            <a:avLst/>
          </a:pr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spcBef>
                <a:spcPts val="11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000000"/>
                </a:solidFill>
              </a:rPr>
              <a:t>Load Pages</a:t>
            </a:r>
          </a:p>
        </p:txBody>
      </p:sp>
      <p:sp>
        <p:nvSpPr>
          <p:cNvPr id="57350" name="Text Box 7"/>
          <p:cNvSpPr txBox="1">
            <a:spLocks noChangeArrowheads="1"/>
          </p:cNvSpPr>
          <p:nvPr/>
        </p:nvSpPr>
        <p:spPr bwMode="auto">
          <a:xfrm>
            <a:off x="4648200" y="1912938"/>
            <a:ext cx="1524000" cy="366712"/>
          </a:xfrm>
          <a:prstGeom prst="rect">
            <a:avLst/>
          </a:pr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spcBef>
                <a:spcPts val="11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000000"/>
                </a:solidFill>
              </a:rPr>
              <a:t>Filter by age</a:t>
            </a:r>
          </a:p>
        </p:txBody>
      </p:sp>
      <p:sp>
        <p:nvSpPr>
          <p:cNvPr id="57351" name="Text Box 8"/>
          <p:cNvSpPr txBox="1">
            <a:spLocks noChangeArrowheads="1"/>
          </p:cNvSpPr>
          <p:nvPr/>
        </p:nvSpPr>
        <p:spPr bwMode="auto">
          <a:xfrm>
            <a:off x="5981700" y="2674938"/>
            <a:ext cx="1600200" cy="366712"/>
          </a:xfrm>
          <a:prstGeom prst="rect">
            <a:avLst/>
          </a:pr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spcBef>
                <a:spcPts val="11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000000"/>
                </a:solidFill>
              </a:rPr>
              <a:t>Join on name</a:t>
            </a:r>
          </a:p>
        </p:txBody>
      </p:sp>
      <p:sp>
        <p:nvSpPr>
          <p:cNvPr id="57352" name="Text Box 9"/>
          <p:cNvSpPr txBox="1">
            <a:spLocks noChangeArrowheads="1"/>
          </p:cNvSpPr>
          <p:nvPr/>
        </p:nvSpPr>
        <p:spPr bwMode="auto">
          <a:xfrm>
            <a:off x="5981700" y="3284538"/>
            <a:ext cx="1600200" cy="366712"/>
          </a:xfrm>
          <a:prstGeom prst="rect">
            <a:avLst/>
          </a:pr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spcBef>
                <a:spcPts val="11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000000"/>
                </a:solidFill>
              </a:rPr>
              <a:t>Group on url</a:t>
            </a:r>
          </a:p>
        </p:txBody>
      </p:sp>
      <p:sp>
        <p:nvSpPr>
          <p:cNvPr id="57353" name="Text Box 10"/>
          <p:cNvSpPr txBox="1">
            <a:spLocks noChangeArrowheads="1"/>
          </p:cNvSpPr>
          <p:nvPr/>
        </p:nvSpPr>
        <p:spPr bwMode="auto">
          <a:xfrm>
            <a:off x="6067425" y="3894138"/>
            <a:ext cx="1425575" cy="366712"/>
          </a:xfrm>
          <a:prstGeom prst="rect">
            <a:avLst/>
          </a:pr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spcBef>
                <a:spcPts val="11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000000"/>
                </a:solidFill>
              </a:rPr>
              <a:t>Count clicks</a:t>
            </a:r>
          </a:p>
        </p:txBody>
      </p:sp>
      <p:sp>
        <p:nvSpPr>
          <p:cNvPr id="57354" name="Text Box 11"/>
          <p:cNvSpPr txBox="1">
            <a:spLocks noChangeArrowheads="1"/>
          </p:cNvSpPr>
          <p:nvPr/>
        </p:nvSpPr>
        <p:spPr bwMode="auto">
          <a:xfrm>
            <a:off x="5867400" y="4503738"/>
            <a:ext cx="1828800" cy="366712"/>
          </a:xfrm>
          <a:prstGeom prst="rect">
            <a:avLst/>
          </a:pr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spcBef>
                <a:spcPts val="11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000000"/>
                </a:solidFill>
              </a:rPr>
              <a:t>Order by clicks</a:t>
            </a:r>
          </a:p>
        </p:txBody>
      </p:sp>
      <p:sp>
        <p:nvSpPr>
          <p:cNvPr id="57355" name="Text Box 12"/>
          <p:cNvSpPr txBox="1">
            <a:spLocks noChangeArrowheads="1"/>
          </p:cNvSpPr>
          <p:nvPr/>
        </p:nvSpPr>
        <p:spPr bwMode="auto">
          <a:xfrm>
            <a:off x="6105525" y="5113338"/>
            <a:ext cx="1371600" cy="366712"/>
          </a:xfrm>
          <a:prstGeom prst="rect">
            <a:avLst/>
          </a:pr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spcBef>
                <a:spcPts val="11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000000"/>
                </a:solidFill>
              </a:rPr>
              <a:t>Take top 5</a:t>
            </a:r>
          </a:p>
        </p:txBody>
      </p:sp>
      <p:sp>
        <p:nvSpPr>
          <p:cNvPr id="57356" name="Line 13"/>
          <p:cNvSpPr>
            <a:spLocks noChangeShapeType="1"/>
          </p:cNvSpPr>
          <p:nvPr/>
        </p:nvSpPr>
        <p:spPr bwMode="auto">
          <a:xfrm>
            <a:off x="5362575" y="1598613"/>
            <a:ext cx="1588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7357" name="Line 14"/>
          <p:cNvSpPr>
            <a:spLocks noChangeShapeType="1"/>
          </p:cNvSpPr>
          <p:nvPr/>
        </p:nvSpPr>
        <p:spPr bwMode="auto">
          <a:xfrm>
            <a:off x="6781800" y="3055938"/>
            <a:ext cx="1588" cy="228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7358" name="Line 15"/>
          <p:cNvSpPr>
            <a:spLocks noChangeShapeType="1"/>
          </p:cNvSpPr>
          <p:nvPr/>
        </p:nvSpPr>
        <p:spPr bwMode="auto">
          <a:xfrm>
            <a:off x="5362575" y="2293938"/>
            <a:ext cx="1588" cy="228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9" name="Line 16"/>
          <p:cNvSpPr>
            <a:spLocks noChangeShapeType="1"/>
          </p:cNvSpPr>
          <p:nvPr/>
        </p:nvSpPr>
        <p:spPr bwMode="auto">
          <a:xfrm flipV="1">
            <a:off x="5362575" y="2514600"/>
            <a:ext cx="2590800" cy="79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60" name="Line 17"/>
          <p:cNvSpPr>
            <a:spLocks noChangeShapeType="1"/>
          </p:cNvSpPr>
          <p:nvPr/>
        </p:nvSpPr>
        <p:spPr bwMode="auto">
          <a:xfrm flipV="1">
            <a:off x="7962900" y="1606550"/>
            <a:ext cx="1588" cy="9175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61" name="Line 18"/>
          <p:cNvSpPr>
            <a:spLocks noChangeShapeType="1"/>
          </p:cNvSpPr>
          <p:nvPr/>
        </p:nvSpPr>
        <p:spPr bwMode="auto">
          <a:xfrm>
            <a:off x="6781800" y="2522538"/>
            <a:ext cx="1588" cy="152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7362" name="Line 19"/>
          <p:cNvSpPr>
            <a:spLocks noChangeShapeType="1"/>
          </p:cNvSpPr>
          <p:nvPr/>
        </p:nvSpPr>
        <p:spPr bwMode="auto">
          <a:xfrm>
            <a:off x="6781800" y="3665538"/>
            <a:ext cx="1588" cy="228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7363" name="Line 20"/>
          <p:cNvSpPr>
            <a:spLocks noChangeShapeType="1"/>
          </p:cNvSpPr>
          <p:nvPr/>
        </p:nvSpPr>
        <p:spPr bwMode="auto">
          <a:xfrm>
            <a:off x="6781800" y="4275138"/>
            <a:ext cx="1588" cy="228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7364" name="Line 21"/>
          <p:cNvSpPr>
            <a:spLocks noChangeShapeType="1"/>
          </p:cNvSpPr>
          <p:nvPr/>
        </p:nvSpPr>
        <p:spPr bwMode="auto">
          <a:xfrm>
            <a:off x="6781800" y="4884738"/>
            <a:ext cx="1588" cy="228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 Pig Latin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itchFamily="18" charset="0"/>
              <a:buNone/>
            </a:pPr>
            <a:r>
              <a:rPr lang="en-US" sz="2300" dirty="0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</a:rPr>
              <a:t>Users = </a:t>
            </a:r>
            <a:r>
              <a:rPr lang="en-US" sz="2300" dirty="0" smtClean="0">
                <a:solidFill>
                  <a:srgbClr val="FF0000"/>
                </a:solidFill>
                <a:latin typeface="Consolas" pitchFamily="49" charset="0"/>
                <a:ea typeface="ＭＳ Ｐゴシック" pitchFamily="34" charset="-128"/>
              </a:rPr>
              <a:t>load</a:t>
            </a:r>
            <a:r>
              <a:rPr lang="en-US" sz="2300" dirty="0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</a:rPr>
              <a:t> </a:t>
            </a:r>
            <a:r>
              <a:rPr lang="en-US" sz="2300" dirty="0" smtClean="0">
                <a:solidFill>
                  <a:srgbClr val="0000FF"/>
                </a:solidFill>
                <a:latin typeface="Consolas" pitchFamily="49" charset="0"/>
                <a:ea typeface="ＭＳ Ｐゴシック" pitchFamily="34" charset="-128"/>
              </a:rPr>
              <a:t>‘users’</a:t>
            </a:r>
            <a:r>
              <a:rPr lang="en-US" sz="2300" dirty="0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</a:rPr>
              <a:t> </a:t>
            </a:r>
            <a:r>
              <a:rPr lang="en-US" sz="2300" dirty="0" smtClean="0">
                <a:solidFill>
                  <a:srgbClr val="FF0000"/>
                </a:solidFill>
                <a:latin typeface="Consolas" pitchFamily="49" charset="0"/>
                <a:ea typeface="ＭＳ Ｐゴシック" pitchFamily="34" charset="-128"/>
              </a:rPr>
              <a:t>as</a:t>
            </a:r>
            <a:r>
              <a:rPr lang="en-US" sz="2300" dirty="0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</a:rPr>
              <a:t> (name, age);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itchFamily="18" charset="0"/>
              <a:buNone/>
            </a:pPr>
            <a:r>
              <a:rPr lang="en-US" sz="2300" dirty="0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</a:rPr>
              <a:t>Filtered = </a:t>
            </a:r>
            <a:r>
              <a:rPr lang="en-US" sz="2300" dirty="0" smtClean="0">
                <a:solidFill>
                  <a:srgbClr val="FF0000"/>
                </a:solidFill>
                <a:latin typeface="Consolas" pitchFamily="49" charset="0"/>
                <a:ea typeface="ＭＳ Ｐゴシック" pitchFamily="34" charset="-128"/>
              </a:rPr>
              <a:t>filter</a:t>
            </a:r>
            <a:r>
              <a:rPr lang="en-US" sz="2300" dirty="0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</a:rPr>
              <a:t> Users </a:t>
            </a:r>
            <a:r>
              <a:rPr lang="en-US" sz="2300" dirty="0" smtClean="0">
                <a:solidFill>
                  <a:srgbClr val="FF0000"/>
                </a:solidFill>
                <a:latin typeface="Consolas" pitchFamily="49" charset="0"/>
                <a:ea typeface="ＭＳ Ｐゴシック" pitchFamily="34" charset="-128"/>
              </a:rPr>
              <a:t>by </a:t>
            </a:r>
            <a:r>
              <a:rPr lang="en-US" sz="2300" dirty="0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</a:rPr>
              <a:t>age &gt;= 18 </a:t>
            </a:r>
            <a:r>
              <a:rPr lang="en-US" sz="2300" dirty="0" smtClean="0">
                <a:solidFill>
                  <a:srgbClr val="FF0000"/>
                </a:solidFill>
                <a:latin typeface="Consolas" pitchFamily="49" charset="0"/>
                <a:ea typeface="ＭＳ Ｐゴシック" pitchFamily="34" charset="-128"/>
              </a:rPr>
              <a:t>and</a:t>
            </a:r>
            <a:r>
              <a:rPr lang="en-US" sz="2300" dirty="0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</a:rPr>
              <a:t> age &lt;= 25; 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itchFamily="18" charset="0"/>
              <a:buNone/>
            </a:pPr>
            <a:r>
              <a:rPr lang="en-US" sz="2300" dirty="0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</a:rPr>
              <a:t>Pages = </a:t>
            </a:r>
            <a:r>
              <a:rPr lang="en-US" sz="2300" dirty="0" smtClean="0">
                <a:solidFill>
                  <a:srgbClr val="FF0000"/>
                </a:solidFill>
                <a:latin typeface="Consolas" pitchFamily="49" charset="0"/>
                <a:ea typeface="ＭＳ Ｐゴシック" pitchFamily="34" charset="-128"/>
              </a:rPr>
              <a:t>load</a:t>
            </a:r>
            <a:r>
              <a:rPr lang="en-US" sz="2300" dirty="0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</a:rPr>
              <a:t> ‘pages’ </a:t>
            </a:r>
            <a:r>
              <a:rPr lang="en-US" sz="2300" dirty="0" smtClean="0">
                <a:solidFill>
                  <a:srgbClr val="FF0000"/>
                </a:solidFill>
                <a:latin typeface="Consolas" pitchFamily="49" charset="0"/>
                <a:ea typeface="ＭＳ Ｐゴシック" pitchFamily="34" charset="-128"/>
              </a:rPr>
              <a:t>as</a:t>
            </a:r>
            <a:r>
              <a:rPr lang="en-US" sz="2300" dirty="0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</a:rPr>
              <a:t> (user, </a:t>
            </a:r>
            <a:r>
              <a:rPr lang="en-US" sz="2300" dirty="0" err="1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</a:rPr>
              <a:t>url</a:t>
            </a:r>
            <a:r>
              <a:rPr lang="en-US" sz="2300" dirty="0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</a:rPr>
              <a:t>);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itchFamily="18" charset="0"/>
              <a:buNone/>
            </a:pPr>
            <a:r>
              <a:rPr lang="en-US" sz="2300" dirty="0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</a:rPr>
              <a:t>Joined = </a:t>
            </a:r>
            <a:r>
              <a:rPr lang="en-US" sz="2300" dirty="0" smtClean="0">
                <a:solidFill>
                  <a:srgbClr val="FF0000"/>
                </a:solidFill>
                <a:latin typeface="Consolas" pitchFamily="49" charset="0"/>
                <a:ea typeface="ＭＳ Ｐゴシック" pitchFamily="34" charset="-128"/>
              </a:rPr>
              <a:t>join</a:t>
            </a:r>
            <a:r>
              <a:rPr lang="en-US" sz="2300" dirty="0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</a:rPr>
              <a:t> Filtered </a:t>
            </a:r>
            <a:r>
              <a:rPr lang="en-US" sz="2300" dirty="0" smtClean="0">
                <a:solidFill>
                  <a:srgbClr val="FF0000"/>
                </a:solidFill>
                <a:latin typeface="Consolas" pitchFamily="49" charset="0"/>
                <a:ea typeface="ＭＳ Ｐゴシック" pitchFamily="34" charset="-128"/>
              </a:rPr>
              <a:t>by</a:t>
            </a:r>
            <a:r>
              <a:rPr lang="en-US" sz="2300" dirty="0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</a:rPr>
              <a:t> name, Pages </a:t>
            </a:r>
            <a:r>
              <a:rPr lang="en-US" sz="2300" dirty="0" smtClean="0">
                <a:solidFill>
                  <a:srgbClr val="FF0000"/>
                </a:solidFill>
                <a:latin typeface="Consolas" pitchFamily="49" charset="0"/>
                <a:ea typeface="ＭＳ Ｐゴシック" pitchFamily="34" charset="-128"/>
              </a:rPr>
              <a:t>by</a:t>
            </a:r>
            <a:r>
              <a:rPr lang="en-US" sz="2300" dirty="0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</a:rPr>
              <a:t> user;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itchFamily="18" charset="0"/>
              <a:buNone/>
            </a:pPr>
            <a:r>
              <a:rPr lang="en-US" sz="2300" dirty="0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</a:rPr>
              <a:t>Grouped = </a:t>
            </a:r>
            <a:r>
              <a:rPr lang="en-US" sz="2300" dirty="0" smtClean="0">
                <a:solidFill>
                  <a:srgbClr val="FF0000"/>
                </a:solidFill>
                <a:latin typeface="Consolas" pitchFamily="49" charset="0"/>
                <a:ea typeface="ＭＳ Ｐゴシック" pitchFamily="34" charset="-128"/>
              </a:rPr>
              <a:t>group</a:t>
            </a:r>
            <a:r>
              <a:rPr lang="en-US" sz="2300" dirty="0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</a:rPr>
              <a:t> Joined </a:t>
            </a:r>
            <a:r>
              <a:rPr lang="en-US" sz="2300" dirty="0" smtClean="0">
                <a:solidFill>
                  <a:srgbClr val="FF0000"/>
                </a:solidFill>
                <a:latin typeface="Consolas" pitchFamily="49" charset="0"/>
                <a:ea typeface="ＭＳ Ｐゴシック" pitchFamily="34" charset="-128"/>
              </a:rPr>
              <a:t>by</a:t>
            </a:r>
            <a:r>
              <a:rPr lang="en-US" sz="2300" dirty="0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</a:rPr>
              <a:t> </a:t>
            </a:r>
            <a:r>
              <a:rPr lang="en-US" sz="2300" dirty="0" err="1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</a:rPr>
              <a:t>url</a:t>
            </a:r>
            <a:r>
              <a:rPr lang="en-US" sz="2300" dirty="0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</a:rPr>
              <a:t>;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itchFamily="18" charset="0"/>
              <a:buNone/>
            </a:pPr>
            <a:r>
              <a:rPr lang="en-US" sz="2300" dirty="0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</a:rPr>
              <a:t>Summed = </a:t>
            </a:r>
            <a:r>
              <a:rPr lang="en-US" sz="2300" dirty="0" err="1" smtClean="0">
                <a:solidFill>
                  <a:srgbClr val="FF0000"/>
                </a:solidFill>
                <a:latin typeface="Consolas" pitchFamily="49" charset="0"/>
                <a:ea typeface="ＭＳ Ｐゴシック" pitchFamily="34" charset="-128"/>
              </a:rPr>
              <a:t>foreach</a:t>
            </a:r>
            <a:r>
              <a:rPr lang="en-US" sz="2300" dirty="0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</a:rPr>
              <a:t> Grouped </a:t>
            </a:r>
            <a:r>
              <a:rPr lang="en-US" sz="2300" dirty="0" smtClean="0">
                <a:solidFill>
                  <a:srgbClr val="FF0000"/>
                </a:solidFill>
                <a:latin typeface="Consolas" pitchFamily="49" charset="0"/>
                <a:ea typeface="ＭＳ Ｐゴシック" pitchFamily="34" charset="-128"/>
              </a:rPr>
              <a:t>generate</a:t>
            </a:r>
            <a:r>
              <a:rPr lang="en-US" sz="2300" dirty="0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</a:rPr>
              <a:t> group,</a:t>
            </a:r>
            <a:br>
              <a:rPr lang="en-US" sz="2300" dirty="0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</a:rPr>
            </a:br>
            <a:r>
              <a:rPr lang="en-US" sz="2300" dirty="0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</a:rPr>
              <a:t>              </a:t>
            </a:r>
            <a:r>
              <a:rPr lang="en-US" sz="2300" dirty="0" smtClean="0">
                <a:solidFill>
                  <a:srgbClr val="FF0000"/>
                </a:solidFill>
                <a:latin typeface="Consolas" pitchFamily="49" charset="0"/>
                <a:ea typeface="ＭＳ Ｐゴシック" pitchFamily="34" charset="-128"/>
              </a:rPr>
              <a:t>count</a:t>
            </a:r>
            <a:r>
              <a:rPr lang="en-US" sz="2300" dirty="0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</a:rPr>
              <a:t>(Joined) </a:t>
            </a:r>
            <a:r>
              <a:rPr lang="en-US" sz="2300" dirty="0" smtClean="0">
                <a:solidFill>
                  <a:srgbClr val="FF0000"/>
                </a:solidFill>
                <a:latin typeface="Consolas" pitchFamily="49" charset="0"/>
                <a:ea typeface="ＭＳ Ｐゴシック" pitchFamily="34" charset="-128"/>
              </a:rPr>
              <a:t>as</a:t>
            </a:r>
            <a:r>
              <a:rPr lang="en-US" sz="2300" dirty="0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</a:rPr>
              <a:t> clicks;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itchFamily="18" charset="0"/>
              <a:buNone/>
            </a:pPr>
            <a:r>
              <a:rPr lang="en-US" sz="2300" dirty="0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</a:rPr>
              <a:t>Sorted = </a:t>
            </a:r>
            <a:r>
              <a:rPr lang="en-US" sz="2300" dirty="0" smtClean="0">
                <a:solidFill>
                  <a:srgbClr val="FF0000"/>
                </a:solidFill>
                <a:latin typeface="Consolas" pitchFamily="49" charset="0"/>
                <a:ea typeface="ＭＳ Ｐゴシック" pitchFamily="34" charset="-128"/>
              </a:rPr>
              <a:t>order</a:t>
            </a:r>
            <a:r>
              <a:rPr lang="en-US" sz="2300" dirty="0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</a:rPr>
              <a:t> Summed </a:t>
            </a:r>
            <a:r>
              <a:rPr lang="en-US" sz="2300" dirty="0" smtClean="0">
                <a:solidFill>
                  <a:srgbClr val="FF0000"/>
                </a:solidFill>
                <a:latin typeface="Consolas" pitchFamily="49" charset="0"/>
                <a:ea typeface="ＭＳ Ｐゴシック" pitchFamily="34" charset="-128"/>
              </a:rPr>
              <a:t>by</a:t>
            </a:r>
            <a:r>
              <a:rPr lang="en-US" sz="2300" dirty="0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</a:rPr>
              <a:t> clicks </a:t>
            </a:r>
            <a:r>
              <a:rPr lang="en-US" sz="2300" dirty="0" err="1" smtClean="0">
                <a:solidFill>
                  <a:srgbClr val="FF0000"/>
                </a:solidFill>
                <a:latin typeface="Consolas" pitchFamily="49" charset="0"/>
                <a:ea typeface="ＭＳ Ｐゴシック" pitchFamily="34" charset="-128"/>
              </a:rPr>
              <a:t>desc</a:t>
            </a:r>
            <a:r>
              <a:rPr lang="en-US" sz="2300" dirty="0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</a:rPr>
              <a:t>;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itchFamily="18" charset="0"/>
              <a:buNone/>
            </a:pPr>
            <a:r>
              <a:rPr lang="en-US" sz="2300" dirty="0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</a:rPr>
              <a:t>Top5 = </a:t>
            </a:r>
            <a:r>
              <a:rPr lang="en-US" sz="2300" dirty="0" smtClean="0">
                <a:solidFill>
                  <a:srgbClr val="FF0000"/>
                </a:solidFill>
                <a:latin typeface="Consolas" pitchFamily="49" charset="0"/>
                <a:ea typeface="ＭＳ Ｐゴシック" pitchFamily="34" charset="-128"/>
              </a:rPr>
              <a:t>limit</a:t>
            </a:r>
            <a:r>
              <a:rPr lang="en-US" sz="2300" dirty="0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</a:rPr>
              <a:t> Sorted 5;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itchFamily="18" charset="0"/>
              <a:buNone/>
            </a:pPr>
            <a:r>
              <a:rPr lang="en-US" sz="2300" dirty="0" smtClean="0">
                <a:solidFill>
                  <a:srgbClr val="FF0000"/>
                </a:solidFill>
                <a:latin typeface="Consolas" pitchFamily="49" charset="0"/>
                <a:ea typeface="ＭＳ Ｐゴシック" pitchFamily="34" charset="-128"/>
              </a:rPr>
              <a:t>store</a:t>
            </a:r>
            <a:r>
              <a:rPr lang="en-US" sz="2300" dirty="0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</a:rPr>
              <a:t> Top5 </a:t>
            </a:r>
            <a:r>
              <a:rPr lang="en-US" sz="2300" dirty="0" smtClean="0">
                <a:solidFill>
                  <a:srgbClr val="FF0000"/>
                </a:solidFill>
                <a:latin typeface="Consolas" pitchFamily="49" charset="0"/>
                <a:ea typeface="ＭＳ Ｐゴシック" pitchFamily="34" charset="-128"/>
              </a:rPr>
              <a:t>into</a:t>
            </a:r>
            <a:r>
              <a:rPr lang="en-US" sz="2300" dirty="0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</a:rPr>
              <a:t> </a:t>
            </a:r>
            <a:r>
              <a:rPr lang="en-US" sz="2300" dirty="0" smtClean="0">
                <a:solidFill>
                  <a:srgbClr val="0000FF"/>
                </a:solidFill>
                <a:latin typeface="Consolas" pitchFamily="49" charset="0"/>
                <a:ea typeface="ＭＳ Ｐゴシック" pitchFamily="34" charset="-128"/>
              </a:rPr>
              <a:t>‘top5sites’</a:t>
            </a:r>
            <a:r>
              <a:rPr lang="en-US" sz="2300" dirty="0" smtClean="0">
                <a:solidFill>
                  <a:srgbClr val="000000"/>
                </a:solidFill>
                <a:latin typeface="Consolas" pitchFamily="49" charset="0"/>
                <a:ea typeface="ＭＳ Ｐゴシック" pitchFamily="34" charset="-128"/>
              </a:rPr>
              <a:t>;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7239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Ease of Translation</a:t>
            </a:r>
          </a:p>
        </p:txBody>
      </p:sp>
      <p:sp>
        <p:nvSpPr>
          <p:cNvPr id="60419" name="Text Box 4"/>
          <p:cNvSpPr txBox="1">
            <a:spLocks noChangeArrowheads="1"/>
          </p:cNvSpPr>
          <p:nvPr/>
        </p:nvSpPr>
        <p:spPr bwMode="auto">
          <a:xfrm>
            <a:off x="631825" y="1149350"/>
            <a:ext cx="1425575" cy="366713"/>
          </a:xfrm>
          <a:prstGeom prst="rect">
            <a:avLst/>
          </a:pr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spcBef>
                <a:spcPts val="11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000000"/>
                </a:solidFill>
              </a:rPr>
              <a:t>Load Users</a:t>
            </a:r>
          </a:p>
        </p:txBody>
      </p:sp>
      <p:sp>
        <p:nvSpPr>
          <p:cNvPr id="60420" name="Text Box 5"/>
          <p:cNvSpPr txBox="1">
            <a:spLocks noChangeArrowheads="1"/>
          </p:cNvSpPr>
          <p:nvPr/>
        </p:nvSpPr>
        <p:spPr bwMode="auto">
          <a:xfrm>
            <a:off x="3200400" y="1157288"/>
            <a:ext cx="1425575" cy="366712"/>
          </a:xfrm>
          <a:prstGeom prst="rect">
            <a:avLst/>
          </a:pr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spcBef>
                <a:spcPts val="11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000000"/>
                </a:solidFill>
              </a:rPr>
              <a:t>Load Pages</a:t>
            </a:r>
          </a:p>
        </p:txBody>
      </p:sp>
      <p:sp>
        <p:nvSpPr>
          <p:cNvPr id="60421" name="Text Box 6"/>
          <p:cNvSpPr txBox="1">
            <a:spLocks noChangeArrowheads="1"/>
          </p:cNvSpPr>
          <p:nvPr/>
        </p:nvSpPr>
        <p:spPr bwMode="auto">
          <a:xfrm>
            <a:off x="609600" y="1843088"/>
            <a:ext cx="1524000" cy="366712"/>
          </a:xfrm>
          <a:prstGeom prst="rect">
            <a:avLst/>
          </a:pr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spcBef>
                <a:spcPts val="11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000000"/>
                </a:solidFill>
              </a:rPr>
              <a:t>Filter by age</a:t>
            </a:r>
          </a:p>
        </p:txBody>
      </p:sp>
      <p:sp>
        <p:nvSpPr>
          <p:cNvPr id="60422" name="Text Box 7"/>
          <p:cNvSpPr txBox="1">
            <a:spLocks noChangeArrowheads="1"/>
          </p:cNvSpPr>
          <p:nvPr/>
        </p:nvSpPr>
        <p:spPr bwMode="auto">
          <a:xfrm>
            <a:off x="1981200" y="2605088"/>
            <a:ext cx="1600200" cy="366712"/>
          </a:xfrm>
          <a:prstGeom prst="rect">
            <a:avLst/>
          </a:pr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spcBef>
                <a:spcPts val="11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000000"/>
                </a:solidFill>
              </a:rPr>
              <a:t>Join on name</a:t>
            </a:r>
          </a:p>
        </p:txBody>
      </p:sp>
      <p:sp>
        <p:nvSpPr>
          <p:cNvPr id="60423" name="Text Box 8"/>
          <p:cNvSpPr txBox="1">
            <a:spLocks noChangeArrowheads="1"/>
          </p:cNvSpPr>
          <p:nvPr/>
        </p:nvSpPr>
        <p:spPr bwMode="auto">
          <a:xfrm>
            <a:off x="1981200" y="3214688"/>
            <a:ext cx="1600200" cy="366712"/>
          </a:xfrm>
          <a:prstGeom prst="rect">
            <a:avLst/>
          </a:pr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spcBef>
                <a:spcPts val="11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000000"/>
                </a:solidFill>
              </a:rPr>
              <a:t>Group on url</a:t>
            </a:r>
          </a:p>
        </p:txBody>
      </p:sp>
      <p:sp>
        <p:nvSpPr>
          <p:cNvPr id="60424" name="Text Box 9"/>
          <p:cNvSpPr txBox="1">
            <a:spLocks noChangeArrowheads="1"/>
          </p:cNvSpPr>
          <p:nvPr/>
        </p:nvSpPr>
        <p:spPr bwMode="auto">
          <a:xfrm>
            <a:off x="2057400" y="3824288"/>
            <a:ext cx="1425575" cy="366712"/>
          </a:xfrm>
          <a:prstGeom prst="rect">
            <a:avLst/>
          </a:pr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spcBef>
                <a:spcPts val="11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000000"/>
                </a:solidFill>
              </a:rPr>
              <a:t>Count clicks</a:t>
            </a:r>
          </a:p>
        </p:txBody>
      </p:sp>
      <p:sp>
        <p:nvSpPr>
          <p:cNvPr id="60425" name="Text Box 10"/>
          <p:cNvSpPr txBox="1">
            <a:spLocks noChangeArrowheads="1"/>
          </p:cNvSpPr>
          <p:nvPr/>
        </p:nvSpPr>
        <p:spPr bwMode="auto">
          <a:xfrm>
            <a:off x="1828800" y="4433888"/>
            <a:ext cx="1828800" cy="366712"/>
          </a:xfrm>
          <a:prstGeom prst="rect">
            <a:avLst/>
          </a:pr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spcBef>
                <a:spcPts val="11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000000"/>
                </a:solidFill>
              </a:rPr>
              <a:t>Order by clicks</a:t>
            </a:r>
          </a:p>
        </p:txBody>
      </p:sp>
      <p:sp>
        <p:nvSpPr>
          <p:cNvPr id="60426" name="Text Box 11"/>
          <p:cNvSpPr txBox="1">
            <a:spLocks noChangeArrowheads="1"/>
          </p:cNvSpPr>
          <p:nvPr/>
        </p:nvSpPr>
        <p:spPr bwMode="auto">
          <a:xfrm>
            <a:off x="2133600" y="5043488"/>
            <a:ext cx="1371600" cy="366712"/>
          </a:xfrm>
          <a:prstGeom prst="rect">
            <a:avLst/>
          </a:pr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spcBef>
                <a:spcPts val="11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000000"/>
                </a:solidFill>
              </a:rPr>
              <a:t>Take top 5</a:t>
            </a:r>
          </a:p>
        </p:txBody>
      </p:sp>
      <p:sp>
        <p:nvSpPr>
          <p:cNvPr id="60427" name="Line 12"/>
          <p:cNvSpPr>
            <a:spLocks noChangeShapeType="1"/>
          </p:cNvSpPr>
          <p:nvPr/>
        </p:nvSpPr>
        <p:spPr bwMode="auto">
          <a:xfrm>
            <a:off x="1295400" y="1538288"/>
            <a:ext cx="1588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0428" name="Line 13"/>
          <p:cNvSpPr>
            <a:spLocks noChangeShapeType="1"/>
          </p:cNvSpPr>
          <p:nvPr/>
        </p:nvSpPr>
        <p:spPr bwMode="auto">
          <a:xfrm>
            <a:off x="2743200" y="2986088"/>
            <a:ext cx="1588" cy="228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0429" name="Line 14"/>
          <p:cNvSpPr>
            <a:spLocks noChangeShapeType="1"/>
          </p:cNvSpPr>
          <p:nvPr/>
        </p:nvSpPr>
        <p:spPr bwMode="auto">
          <a:xfrm>
            <a:off x="1295400" y="2224088"/>
            <a:ext cx="1588" cy="228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30" name="Line 15"/>
          <p:cNvSpPr>
            <a:spLocks noChangeShapeType="1"/>
          </p:cNvSpPr>
          <p:nvPr/>
        </p:nvSpPr>
        <p:spPr bwMode="auto">
          <a:xfrm>
            <a:off x="1295400" y="2452688"/>
            <a:ext cx="266700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31" name="Line 16"/>
          <p:cNvSpPr>
            <a:spLocks noChangeShapeType="1"/>
          </p:cNvSpPr>
          <p:nvPr/>
        </p:nvSpPr>
        <p:spPr bwMode="auto">
          <a:xfrm flipV="1">
            <a:off x="3962400" y="1536700"/>
            <a:ext cx="1588" cy="9175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32" name="Line 17"/>
          <p:cNvSpPr>
            <a:spLocks noChangeShapeType="1"/>
          </p:cNvSpPr>
          <p:nvPr/>
        </p:nvSpPr>
        <p:spPr bwMode="auto">
          <a:xfrm>
            <a:off x="2743200" y="2452688"/>
            <a:ext cx="1588" cy="152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0433" name="Line 18"/>
          <p:cNvSpPr>
            <a:spLocks noChangeShapeType="1"/>
          </p:cNvSpPr>
          <p:nvPr/>
        </p:nvSpPr>
        <p:spPr bwMode="auto">
          <a:xfrm>
            <a:off x="2743200" y="3595688"/>
            <a:ext cx="1588" cy="228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0434" name="Line 19"/>
          <p:cNvSpPr>
            <a:spLocks noChangeShapeType="1"/>
          </p:cNvSpPr>
          <p:nvPr/>
        </p:nvSpPr>
        <p:spPr bwMode="auto">
          <a:xfrm>
            <a:off x="2743200" y="4205288"/>
            <a:ext cx="1588" cy="228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0435" name="Line 20"/>
          <p:cNvSpPr>
            <a:spLocks noChangeShapeType="1"/>
          </p:cNvSpPr>
          <p:nvPr/>
        </p:nvSpPr>
        <p:spPr bwMode="auto">
          <a:xfrm>
            <a:off x="2743200" y="4814888"/>
            <a:ext cx="1588" cy="228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0436" name="Line 21"/>
          <p:cNvSpPr>
            <a:spLocks noChangeShapeType="1"/>
          </p:cNvSpPr>
          <p:nvPr/>
        </p:nvSpPr>
        <p:spPr bwMode="auto">
          <a:xfrm>
            <a:off x="2057400" y="1385888"/>
            <a:ext cx="2895600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0437" name="Line 22"/>
          <p:cNvSpPr>
            <a:spLocks noChangeShapeType="1"/>
          </p:cNvSpPr>
          <p:nvPr/>
        </p:nvSpPr>
        <p:spPr bwMode="auto">
          <a:xfrm>
            <a:off x="2133600" y="2071688"/>
            <a:ext cx="2895600" cy="76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0438" name="Line 23"/>
          <p:cNvSpPr>
            <a:spLocks noChangeShapeType="1"/>
          </p:cNvSpPr>
          <p:nvPr/>
        </p:nvSpPr>
        <p:spPr bwMode="auto">
          <a:xfrm>
            <a:off x="4191000" y="1538288"/>
            <a:ext cx="838200" cy="990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0439" name="Line 24"/>
          <p:cNvSpPr>
            <a:spLocks noChangeShapeType="1"/>
          </p:cNvSpPr>
          <p:nvPr/>
        </p:nvSpPr>
        <p:spPr bwMode="auto">
          <a:xfrm>
            <a:off x="3581400" y="2833688"/>
            <a:ext cx="144780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0440" name="Line 25"/>
          <p:cNvSpPr>
            <a:spLocks noChangeShapeType="1"/>
          </p:cNvSpPr>
          <p:nvPr/>
        </p:nvSpPr>
        <p:spPr bwMode="auto">
          <a:xfrm flipV="1">
            <a:off x="3581400" y="3213100"/>
            <a:ext cx="1447800" cy="1555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0441" name="Line 26"/>
          <p:cNvSpPr>
            <a:spLocks noChangeShapeType="1"/>
          </p:cNvSpPr>
          <p:nvPr/>
        </p:nvSpPr>
        <p:spPr bwMode="auto">
          <a:xfrm flipV="1">
            <a:off x="3505200" y="3594100"/>
            <a:ext cx="1524000" cy="4603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0442" name="Line 27"/>
          <p:cNvSpPr>
            <a:spLocks noChangeShapeType="1"/>
          </p:cNvSpPr>
          <p:nvPr/>
        </p:nvSpPr>
        <p:spPr bwMode="auto">
          <a:xfrm flipV="1">
            <a:off x="3657600" y="3975100"/>
            <a:ext cx="1371600" cy="6127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0443" name="Line 28"/>
          <p:cNvSpPr>
            <a:spLocks noChangeShapeType="1"/>
          </p:cNvSpPr>
          <p:nvPr/>
        </p:nvSpPr>
        <p:spPr bwMode="auto">
          <a:xfrm flipV="1">
            <a:off x="3505200" y="4343400"/>
            <a:ext cx="1524000" cy="8540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0444" name="Text Box 30"/>
          <p:cNvSpPr txBox="1">
            <a:spLocks noChangeArrowheads="1"/>
          </p:cNvSpPr>
          <p:nvPr/>
        </p:nvSpPr>
        <p:spPr bwMode="auto">
          <a:xfrm>
            <a:off x="5000625" y="1571625"/>
            <a:ext cx="3810000" cy="301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Consolas" pitchFamily="49" charset="0"/>
              </a:rPr>
              <a:t>Users = </a:t>
            </a:r>
            <a:r>
              <a:rPr lang="en-US">
                <a:solidFill>
                  <a:srgbClr val="FF0000"/>
                </a:solidFill>
                <a:latin typeface="Consolas" pitchFamily="49" charset="0"/>
              </a:rPr>
              <a:t>load</a:t>
            </a:r>
            <a:r>
              <a:rPr lang="en-US">
                <a:solidFill>
                  <a:srgbClr val="000000"/>
                </a:solidFill>
                <a:latin typeface="Consolas" pitchFamily="49" charset="0"/>
              </a:rPr>
              <a:t> …</a:t>
            </a:r>
            <a:br>
              <a:rPr lang="en-US">
                <a:solidFill>
                  <a:srgbClr val="000000"/>
                </a:solidFill>
                <a:latin typeface="Consolas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itchFamily="49" charset="0"/>
              </a:rPr>
              <a:t>Fltrd = </a:t>
            </a:r>
            <a:r>
              <a:rPr lang="en-US">
                <a:solidFill>
                  <a:srgbClr val="FF0000"/>
                </a:solidFill>
                <a:latin typeface="Consolas" pitchFamily="49" charset="0"/>
              </a:rPr>
              <a:t>filter</a:t>
            </a:r>
            <a:r>
              <a:rPr lang="en-US">
                <a:solidFill>
                  <a:srgbClr val="000000"/>
                </a:solidFill>
                <a:latin typeface="Consolas" pitchFamily="49" charset="0"/>
              </a:rPr>
              <a:t> … </a:t>
            </a:r>
            <a:br>
              <a:rPr lang="en-US">
                <a:solidFill>
                  <a:srgbClr val="000000"/>
                </a:solidFill>
                <a:latin typeface="Consolas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itchFamily="49" charset="0"/>
              </a:rPr>
              <a:t>Pages = </a:t>
            </a:r>
            <a:r>
              <a:rPr lang="en-US">
                <a:solidFill>
                  <a:srgbClr val="FF0000"/>
                </a:solidFill>
                <a:latin typeface="Consolas" pitchFamily="49" charset="0"/>
              </a:rPr>
              <a:t>load</a:t>
            </a:r>
            <a:r>
              <a:rPr lang="en-US">
                <a:solidFill>
                  <a:srgbClr val="000000"/>
                </a:solidFill>
                <a:latin typeface="Consolas" pitchFamily="49" charset="0"/>
              </a:rPr>
              <a:t> …</a:t>
            </a:r>
            <a:br>
              <a:rPr lang="en-US">
                <a:solidFill>
                  <a:srgbClr val="000000"/>
                </a:solidFill>
                <a:latin typeface="Consolas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itchFamily="49" charset="0"/>
              </a:rPr>
              <a:t>Joined = </a:t>
            </a:r>
            <a:r>
              <a:rPr lang="en-US">
                <a:solidFill>
                  <a:srgbClr val="FF0000"/>
                </a:solidFill>
                <a:latin typeface="Consolas" pitchFamily="49" charset="0"/>
              </a:rPr>
              <a:t>join</a:t>
            </a:r>
            <a:r>
              <a:rPr lang="en-US">
                <a:solidFill>
                  <a:srgbClr val="000000"/>
                </a:solidFill>
                <a:latin typeface="Consolas" pitchFamily="49" charset="0"/>
              </a:rPr>
              <a:t> …</a:t>
            </a:r>
            <a:br>
              <a:rPr lang="en-US">
                <a:solidFill>
                  <a:srgbClr val="000000"/>
                </a:solidFill>
                <a:latin typeface="Consolas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itchFamily="49" charset="0"/>
              </a:rPr>
              <a:t>Grouped = </a:t>
            </a:r>
            <a:r>
              <a:rPr lang="en-US">
                <a:solidFill>
                  <a:srgbClr val="FF0000"/>
                </a:solidFill>
                <a:latin typeface="Consolas" pitchFamily="49" charset="0"/>
              </a:rPr>
              <a:t>group</a:t>
            </a:r>
            <a:r>
              <a:rPr lang="en-US">
                <a:solidFill>
                  <a:srgbClr val="000000"/>
                </a:solidFill>
                <a:latin typeface="Consolas" pitchFamily="49" charset="0"/>
              </a:rPr>
              <a:t> …</a:t>
            </a:r>
            <a:br>
              <a:rPr lang="en-US">
                <a:solidFill>
                  <a:srgbClr val="000000"/>
                </a:solidFill>
                <a:latin typeface="Consolas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itchFamily="49" charset="0"/>
              </a:rPr>
              <a:t>Summed = … </a:t>
            </a:r>
            <a:r>
              <a:rPr lang="en-US">
                <a:solidFill>
                  <a:srgbClr val="FF0000"/>
                </a:solidFill>
                <a:latin typeface="Consolas" pitchFamily="49" charset="0"/>
              </a:rPr>
              <a:t>count</a:t>
            </a:r>
            <a:r>
              <a:rPr lang="en-US">
                <a:solidFill>
                  <a:srgbClr val="000000"/>
                </a:solidFill>
                <a:latin typeface="Consolas" pitchFamily="49" charset="0"/>
              </a:rPr>
              <a:t>()…</a:t>
            </a:r>
            <a:br>
              <a:rPr lang="en-US">
                <a:solidFill>
                  <a:srgbClr val="000000"/>
                </a:solidFill>
                <a:latin typeface="Consolas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itchFamily="49" charset="0"/>
              </a:rPr>
              <a:t>Sorted = </a:t>
            </a:r>
            <a:r>
              <a:rPr lang="en-US">
                <a:solidFill>
                  <a:srgbClr val="FF0000"/>
                </a:solidFill>
                <a:latin typeface="Consolas" pitchFamily="49" charset="0"/>
              </a:rPr>
              <a:t>order</a:t>
            </a:r>
            <a:r>
              <a:rPr lang="en-US">
                <a:solidFill>
                  <a:srgbClr val="000000"/>
                </a:solidFill>
                <a:latin typeface="Consolas" pitchFamily="49" charset="0"/>
              </a:rPr>
              <a:t> …</a:t>
            </a:r>
            <a:br>
              <a:rPr lang="en-US">
                <a:solidFill>
                  <a:srgbClr val="000000"/>
                </a:solidFill>
                <a:latin typeface="Consolas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itchFamily="49" charset="0"/>
              </a:rPr>
              <a:t>Top5 = </a:t>
            </a:r>
            <a:r>
              <a:rPr lang="en-US">
                <a:solidFill>
                  <a:srgbClr val="FF0000"/>
                </a:solidFill>
                <a:latin typeface="Consolas" pitchFamily="49" charset="0"/>
              </a:rPr>
              <a:t>limit</a:t>
            </a:r>
            <a:r>
              <a:rPr lang="en-US">
                <a:solidFill>
                  <a:srgbClr val="000000"/>
                </a:solidFill>
                <a:latin typeface="Consolas" pitchFamily="49" charset="0"/>
              </a:rPr>
              <a:t>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AutoShape 31"/>
          <p:cNvSpPr>
            <a:spLocks noChangeArrowheads="1"/>
          </p:cNvSpPr>
          <p:nvPr/>
        </p:nvSpPr>
        <p:spPr bwMode="auto">
          <a:xfrm>
            <a:off x="1485900" y="4702175"/>
            <a:ext cx="2514600" cy="11366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560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3" name="AutoShape 30"/>
          <p:cNvSpPr>
            <a:spLocks noChangeArrowheads="1"/>
          </p:cNvSpPr>
          <p:nvPr/>
        </p:nvSpPr>
        <p:spPr bwMode="auto">
          <a:xfrm>
            <a:off x="1485900" y="3479800"/>
            <a:ext cx="2514600" cy="11366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56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4" name="AutoShape 29"/>
          <p:cNvSpPr>
            <a:spLocks noChangeArrowheads="1"/>
          </p:cNvSpPr>
          <p:nvPr/>
        </p:nvSpPr>
        <p:spPr bwMode="auto">
          <a:xfrm>
            <a:off x="487363" y="1346200"/>
            <a:ext cx="4267200" cy="20510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560">
            <a:solidFill>
              <a:srgbClr val="B100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Ease of Translation</a:t>
            </a:r>
          </a:p>
        </p:txBody>
      </p:sp>
      <p:sp>
        <p:nvSpPr>
          <p:cNvPr id="61446" name="Text Box 3"/>
          <p:cNvSpPr txBox="1">
            <a:spLocks noChangeArrowheads="1"/>
          </p:cNvSpPr>
          <p:nvPr/>
        </p:nvSpPr>
        <p:spPr bwMode="auto">
          <a:xfrm>
            <a:off x="631825" y="1517650"/>
            <a:ext cx="1425575" cy="366713"/>
          </a:xfrm>
          <a:prstGeom prst="rect">
            <a:avLst/>
          </a:pr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spcBef>
                <a:spcPts val="11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000000"/>
                </a:solidFill>
              </a:rPr>
              <a:t>Load Users</a:t>
            </a:r>
          </a:p>
        </p:txBody>
      </p:sp>
      <p:sp>
        <p:nvSpPr>
          <p:cNvPr id="61447" name="Text Box 4"/>
          <p:cNvSpPr txBox="1">
            <a:spLocks noChangeArrowheads="1"/>
          </p:cNvSpPr>
          <p:nvPr/>
        </p:nvSpPr>
        <p:spPr bwMode="auto">
          <a:xfrm>
            <a:off x="3200400" y="1525588"/>
            <a:ext cx="1425575" cy="366712"/>
          </a:xfrm>
          <a:prstGeom prst="rect">
            <a:avLst/>
          </a:pr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spcBef>
                <a:spcPts val="11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000000"/>
                </a:solidFill>
              </a:rPr>
              <a:t>Load Pages</a:t>
            </a:r>
          </a:p>
        </p:txBody>
      </p:sp>
      <p:sp>
        <p:nvSpPr>
          <p:cNvPr id="61448" name="Text Box 5"/>
          <p:cNvSpPr txBox="1">
            <a:spLocks noChangeArrowheads="1"/>
          </p:cNvSpPr>
          <p:nvPr/>
        </p:nvSpPr>
        <p:spPr bwMode="auto">
          <a:xfrm>
            <a:off x="609600" y="2211388"/>
            <a:ext cx="1524000" cy="366712"/>
          </a:xfrm>
          <a:prstGeom prst="rect">
            <a:avLst/>
          </a:pr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spcBef>
                <a:spcPts val="11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000000"/>
                </a:solidFill>
              </a:rPr>
              <a:t>Filter by age</a:t>
            </a:r>
          </a:p>
        </p:txBody>
      </p:sp>
      <p:sp>
        <p:nvSpPr>
          <p:cNvPr id="61449" name="Text Box 6"/>
          <p:cNvSpPr txBox="1">
            <a:spLocks noChangeArrowheads="1"/>
          </p:cNvSpPr>
          <p:nvPr/>
        </p:nvSpPr>
        <p:spPr bwMode="auto">
          <a:xfrm>
            <a:off x="1981200" y="2973388"/>
            <a:ext cx="1600200" cy="366712"/>
          </a:xfrm>
          <a:prstGeom prst="rect">
            <a:avLst/>
          </a:pr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spcBef>
                <a:spcPts val="11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000000"/>
                </a:solidFill>
              </a:rPr>
              <a:t>Join on name</a:t>
            </a:r>
          </a:p>
        </p:txBody>
      </p:sp>
      <p:sp>
        <p:nvSpPr>
          <p:cNvPr id="61450" name="Text Box 7"/>
          <p:cNvSpPr txBox="1">
            <a:spLocks noChangeArrowheads="1"/>
          </p:cNvSpPr>
          <p:nvPr/>
        </p:nvSpPr>
        <p:spPr bwMode="auto">
          <a:xfrm>
            <a:off x="1981200" y="3582988"/>
            <a:ext cx="1600200" cy="366712"/>
          </a:xfrm>
          <a:prstGeom prst="rect">
            <a:avLst/>
          </a:pr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spcBef>
                <a:spcPts val="11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000000"/>
                </a:solidFill>
              </a:rPr>
              <a:t>Group on url</a:t>
            </a:r>
          </a:p>
        </p:txBody>
      </p:sp>
      <p:sp>
        <p:nvSpPr>
          <p:cNvPr id="61451" name="Text Box 8"/>
          <p:cNvSpPr txBox="1">
            <a:spLocks noChangeArrowheads="1"/>
          </p:cNvSpPr>
          <p:nvPr/>
        </p:nvSpPr>
        <p:spPr bwMode="auto">
          <a:xfrm>
            <a:off x="2057400" y="4192588"/>
            <a:ext cx="1425575" cy="366712"/>
          </a:xfrm>
          <a:prstGeom prst="rect">
            <a:avLst/>
          </a:pr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spcBef>
                <a:spcPts val="11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000000"/>
                </a:solidFill>
              </a:rPr>
              <a:t>Count clicks</a:t>
            </a:r>
          </a:p>
        </p:txBody>
      </p:sp>
      <p:sp>
        <p:nvSpPr>
          <p:cNvPr id="61452" name="Text Box 9"/>
          <p:cNvSpPr txBox="1">
            <a:spLocks noChangeArrowheads="1"/>
          </p:cNvSpPr>
          <p:nvPr/>
        </p:nvSpPr>
        <p:spPr bwMode="auto">
          <a:xfrm>
            <a:off x="1828800" y="4802188"/>
            <a:ext cx="1828800" cy="366712"/>
          </a:xfrm>
          <a:prstGeom prst="rect">
            <a:avLst/>
          </a:pr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spcBef>
                <a:spcPts val="11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000000"/>
                </a:solidFill>
              </a:rPr>
              <a:t>Order by clicks</a:t>
            </a:r>
          </a:p>
        </p:txBody>
      </p:sp>
      <p:sp>
        <p:nvSpPr>
          <p:cNvPr id="61453" name="Text Box 10"/>
          <p:cNvSpPr txBox="1">
            <a:spLocks noChangeArrowheads="1"/>
          </p:cNvSpPr>
          <p:nvPr/>
        </p:nvSpPr>
        <p:spPr bwMode="auto">
          <a:xfrm>
            <a:off x="2133600" y="5411788"/>
            <a:ext cx="1371600" cy="366712"/>
          </a:xfrm>
          <a:prstGeom prst="rect">
            <a:avLst/>
          </a:pr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spcBef>
                <a:spcPts val="11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000000"/>
                </a:solidFill>
              </a:rPr>
              <a:t>Take top 5</a:t>
            </a:r>
          </a:p>
        </p:txBody>
      </p:sp>
      <p:sp>
        <p:nvSpPr>
          <p:cNvPr id="61454" name="Line 11"/>
          <p:cNvSpPr>
            <a:spLocks noChangeShapeType="1"/>
          </p:cNvSpPr>
          <p:nvPr/>
        </p:nvSpPr>
        <p:spPr bwMode="auto">
          <a:xfrm>
            <a:off x="1295400" y="1906588"/>
            <a:ext cx="1588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455" name="Line 12"/>
          <p:cNvSpPr>
            <a:spLocks noChangeShapeType="1"/>
          </p:cNvSpPr>
          <p:nvPr/>
        </p:nvSpPr>
        <p:spPr bwMode="auto">
          <a:xfrm>
            <a:off x="2743200" y="3354388"/>
            <a:ext cx="1588" cy="228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456" name="Line 13"/>
          <p:cNvSpPr>
            <a:spLocks noChangeShapeType="1"/>
          </p:cNvSpPr>
          <p:nvPr/>
        </p:nvSpPr>
        <p:spPr bwMode="auto">
          <a:xfrm>
            <a:off x="1295400" y="2592388"/>
            <a:ext cx="1588" cy="228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57" name="Line 14"/>
          <p:cNvSpPr>
            <a:spLocks noChangeShapeType="1"/>
          </p:cNvSpPr>
          <p:nvPr/>
        </p:nvSpPr>
        <p:spPr bwMode="auto">
          <a:xfrm>
            <a:off x="1295400" y="2820988"/>
            <a:ext cx="266700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58" name="Line 15"/>
          <p:cNvSpPr>
            <a:spLocks noChangeShapeType="1"/>
          </p:cNvSpPr>
          <p:nvPr/>
        </p:nvSpPr>
        <p:spPr bwMode="auto">
          <a:xfrm flipV="1">
            <a:off x="3962400" y="1905000"/>
            <a:ext cx="1588" cy="9175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59" name="Line 16"/>
          <p:cNvSpPr>
            <a:spLocks noChangeShapeType="1"/>
          </p:cNvSpPr>
          <p:nvPr/>
        </p:nvSpPr>
        <p:spPr bwMode="auto">
          <a:xfrm>
            <a:off x="2743200" y="2820988"/>
            <a:ext cx="1588" cy="152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460" name="Line 17"/>
          <p:cNvSpPr>
            <a:spLocks noChangeShapeType="1"/>
          </p:cNvSpPr>
          <p:nvPr/>
        </p:nvSpPr>
        <p:spPr bwMode="auto">
          <a:xfrm>
            <a:off x="2743200" y="3963988"/>
            <a:ext cx="1588" cy="228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461" name="Line 18"/>
          <p:cNvSpPr>
            <a:spLocks noChangeShapeType="1"/>
          </p:cNvSpPr>
          <p:nvPr/>
        </p:nvSpPr>
        <p:spPr bwMode="auto">
          <a:xfrm>
            <a:off x="2743200" y="4573588"/>
            <a:ext cx="1588" cy="228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462" name="Line 19"/>
          <p:cNvSpPr>
            <a:spLocks noChangeShapeType="1"/>
          </p:cNvSpPr>
          <p:nvPr/>
        </p:nvSpPr>
        <p:spPr bwMode="auto">
          <a:xfrm>
            <a:off x="2743200" y="5183188"/>
            <a:ext cx="1588" cy="228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463" name="Line 20"/>
          <p:cNvSpPr>
            <a:spLocks noChangeShapeType="1"/>
          </p:cNvSpPr>
          <p:nvPr/>
        </p:nvSpPr>
        <p:spPr bwMode="auto">
          <a:xfrm>
            <a:off x="2057400" y="1754188"/>
            <a:ext cx="2895600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464" name="Line 21"/>
          <p:cNvSpPr>
            <a:spLocks noChangeShapeType="1"/>
          </p:cNvSpPr>
          <p:nvPr/>
        </p:nvSpPr>
        <p:spPr bwMode="auto">
          <a:xfrm>
            <a:off x="2133600" y="2439988"/>
            <a:ext cx="2895600" cy="76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465" name="Line 22"/>
          <p:cNvSpPr>
            <a:spLocks noChangeShapeType="1"/>
          </p:cNvSpPr>
          <p:nvPr/>
        </p:nvSpPr>
        <p:spPr bwMode="auto">
          <a:xfrm>
            <a:off x="4191000" y="1906588"/>
            <a:ext cx="838200" cy="990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466" name="Line 23"/>
          <p:cNvSpPr>
            <a:spLocks noChangeShapeType="1"/>
          </p:cNvSpPr>
          <p:nvPr/>
        </p:nvSpPr>
        <p:spPr bwMode="auto">
          <a:xfrm>
            <a:off x="3581400" y="3201988"/>
            <a:ext cx="144780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467" name="Line 24"/>
          <p:cNvSpPr>
            <a:spLocks noChangeShapeType="1"/>
          </p:cNvSpPr>
          <p:nvPr/>
        </p:nvSpPr>
        <p:spPr bwMode="auto">
          <a:xfrm flipV="1">
            <a:off x="3581400" y="3581400"/>
            <a:ext cx="1447800" cy="1555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468" name="Line 25"/>
          <p:cNvSpPr>
            <a:spLocks noChangeShapeType="1"/>
          </p:cNvSpPr>
          <p:nvPr/>
        </p:nvSpPr>
        <p:spPr bwMode="auto">
          <a:xfrm flipV="1">
            <a:off x="3505200" y="3962400"/>
            <a:ext cx="1524000" cy="4603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469" name="Line 26"/>
          <p:cNvSpPr>
            <a:spLocks noChangeShapeType="1"/>
          </p:cNvSpPr>
          <p:nvPr/>
        </p:nvSpPr>
        <p:spPr bwMode="auto">
          <a:xfrm flipV="1">
            <a:off x="3657600" y="4343400"/>
            <a:ext cx="1371600" cy="6127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470" name="Line 27"/>
          <p:cNvSpPr>
            <a:spLocks noChangeShapeType="1"/>
          </p:cNvSpPr>
          <p:nvPr/>
        </p:nvSpPr>
        <p:spPr bwMode="auto">
          <a:xfrm flipV="1">
            <a:off x="3505200" y="4711700"/>
            <a:ext cx="1524000" cy="8540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471" name="Text Box 28"/>
          <p:cNvSpPr txBox="1">
            <a:spLocks noChangeArrowheads="1"/>
          </p:cNvSpPr>
          <p:nvPr/>
        </p:nvSpPr>
        <p:spPr bwMode="auto">
          <a:xfrm>
            <a:off x="5000625" y="1939925"/>
            <a:ext cx="3810000" cy="301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Consolas" pitchFamily="49" charset="0"/>
              </a:rPr>
              <a:t>Users = </a:t>
            </a:r>
            <a:r>
              <a:rPr lang="en-US">
                <a:solidFill>
                  <a:srgbClr val="FF0000"/>
                </a:solidFill>
                <a:latin typeface="Consolas" pitchFamily="49" charset="0"/>
              </a:rPr>
              <a:t>load</a:t>
            </a:r>
            <a:r>
              <a:rPr lang="en-US">
                <a:solidFill>
                  <a:srgbClr val="000000"/>
                </a:solidFill>
                <a:latin typeface="Consolas" pitchFamily="49" charset="0"/>
              </a:rPr>
              <a:t> …</a:t>
            </a:r>
            <a:br>
              <a:rPr lang="en-US">
                <a:solidFill>
                  <a:srgbClr val="000000"/>
                </a:solidFill>
                <a:latin typeface="Consolas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itchFamily="49" charset="0"/>
              </a:rPr>
              <a:t>Fltrd = </a:t>
            </a:r>
            <a:r>
              <a:rPr lang="en-US">
                <a:solidFill>
                  <a:srgbClr val="FF0000"/>
                </a:solidFill>
                <a:latin typeface="Consolas" pitchFamily="49" charset="0"/>
              </a:rPr>
              <a:t>filter</a:t>
            </a:r>
            <a:r>
              <a:rPr lang="en-US">
                <a:solidFill>
                  <a:srgbClr val="000000"/>
                </a:solidFill>
                <a:latin typeface="Consolas" pitchFamily="49" charset="0"/>
              </a:rPr>
              <a:t> … </a:t>
            </a:r>
            <a:br>
              <a:rPr lang="en-US">
                <a:solidFill>
                  <a:srgbClr val="000000"/>
                </a:solidFill>
                <a:latin typeface="Consolas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itchFamily="49" charset="0"/>
              </a:rPr>
              <a:t>Pages = </a:t>
            </a:r>
            <a:r>
              <a:rPr lang="en-US">
                <a:solidFill>
                  <a:srgbClr val="FF0000"/>
                </a:solidFill>
                <a:latin typeface="Consolas" pitchFamily="49" charset="0"/>
              </a:rPr>
              <a:t>load</a:t>
            </a:r>
            <a:r>
              <a:rPr lang="en-US">
                <a:solidFill>
                  <a:srgbClr val="000000"/>
                </a:solidFill>
                <a:latin typeface="Consolas" pitchFamily="49" charset="0"/>
              </a:rPr>
              <a:t> …</a:t>
            </a:r>
            <a:br>
              <a:rPr lang="en-US">
                <a:solidFill>
                  <a:srgbClr val="000000"/>
                </a:solidFill>
                <a:latin typeface="Consolas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itchFamily="49" charset="0"/>
              </a:rPr>
              <a:t>Joined = </a:t>
            </a:r>
            <a:r>
              <a:rPr lang="en-US">
                <a:solidFill>
                  <a:srgbClr val="FF0000"/>
                </a:solidFill>
                <a:latin typeface="Consolas" pitchFamily="49" charset="0"/>
              </a:rPr>
              <a:t>join</a:t>
            </a:r>
            <a:r>
              <a:rPr lang="en-US">
                <a:solidFill>
                  <a:srgbClr val="000000"/>
                </a:solidFill>
                <a:latin typeface="Consolas" pitchFamily="49" charset="0"/>
              </a:rPr>
              <a:t> …</a:t>
            </a:r>
            <a:br>
              <a:rPr lang="en-US">
                <a:solidFill>
                  <a:srgbClr val="000000"/>
                </a:solidFill>
                <a:latin typeface="Consolas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itchFamily="49" charset="0"/>
              </a:rPr>
              <a:t>Grouped = </a:t>
            </a:r>
            <a:r>
              <a:rPr lang="en-US">
                <a:solidFill>
                  <a:srgbClr val="FF0000"/>
                </a:solidFill>
                <a:latin typeface="Consolas" pitchFamily="49" charset="0"/>
              </a:rPr>
              <a:t>group</a:t>
            </a:r>
            <a:r>
              <a:rPr lang="en-US">
                <a:solidFill>
                  <a:srgbClr val="000000"/>
                </a:solidFill>
                <a:latin typeface="Consolas" pitchFamily="49" charset="0"/>
              </a:rPr>
              <a:t> …</a:t>
            </a:r>
            <a:br>
              <a:rPr lang="en-US">
                <a:solidFill>
                  <a:srgbClr val="000000"/>
                </a:solidFill>
                <a:latin typeface="Consolas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itchFamily="49" charset="0"/>
              </a:rPr>
              <a:t>Summed = … </a:t>
            </a:r>
            <a:r>
              <a:rPr lang="en-US">
                <a:solidFill>
                  <a:srgbClr val="FF0000"/>
                </a:solidFill>
                <a:latin typeface="Consolas" pitchFamily="49" charset="0"/>
              </a:rPr>
              <a:t>count</a:t>
            </a:r>
            <a:r>
              <a:rPr lang="en-US">
                <a:solidFill>
                  <a:srgbClr val="000000"/>
                </a:solidFill>
                <a:latin typeface="Consolas" pitchFamily="49" charset="0"/>
              </a:rPr>
              <a:t>()…</a:t>
            </a:r>
            <a:br>
              <a:rPr lang="en-US">
                <a:solidFill>
                  <a:srgbClr val="000000"/>
                </a:solidFill>
                <a:latin typeface="Consolas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itchFamily="49" charset="0"/>
              </a:rPr>
              <a:t>Sorted = </a:t>
            </a:r>
            <a:r>
              <a:rPr lang="en-US">
                <a:solidFill>
                  <a:srgbClr val="FF0000"/>
                </a:solidFill>
                <a:latin typeface="Consolas" pitchFamily="49" charset="0"/>
              </a:rPr>
              <a:t>order</a:t>
            </a:r>
            <a:r>
              <a:rPr lang="en-US">
                <a:solidFill>
                  <a:srgbClr val="000000"/>
                </a:solidFill>
                <a:latin typeface="Consolas" pitchFamily="49" charset="0"/>
              </a:rPr>
              <a:t> …</a:t>
            </a:r>
            <a:br>
              <a:rPr lang="en-US">
                <a:solidFill>
                  <a:srgbClr val="000000"/>
                </a:solidFill>
                <a:latin typeface="Consolas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itchFamily="49" charset="0"/>
              </a:rPr>
              <a:t>Top5 = </a:t>
            </a:r>
            <a:r>
              <a:rPr lang="en-US">
                <a:solidFill>
                  <a:srgbClr val="FF0000"/>
                </a:solidFill>
                <a:latin typeface="Consolas" pitchFamily="49" charset="0"/>
              </a:rPr>
              <a:t>limit</a:t>
            </a:r>
            <a:r>
              <a:rPr lang="en-US">
                <a:solidFill>
                  <a:srgbClr val="000000"/>
                </a:solidFill>
                <a:latin typeface="Consolas" pitchFamily="49" charset="0"/>
              </a:rPr>
              <a:t> …</a:t>
            </a:r>
          </a:p>
        </p:txBody>
      </p:sp>
      <p:sp>
        <p:nvSpPr>
          <p:cNvPr id="61472" name="Text Box 32"/>
          <p:cNvSpPr txBox="1">
            <a:spLocks noChangeArrowheads="1"/>
          </p:cNvSpPr>
          <p:nvPr/>
        </p:nvSpPr>
        <p:spPr bwMode="auto">
          <a:xfrm>
            <a:off x="80963" y="3340100"/>
            <a:ext cx="739775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defTabSz="457200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800000"/>
                </a:solidFill>
              </a:rPr>
              <a:t>Job 1</a:t>
            </a:r>
          </a:p>
        </p:txBody>
      </p:sp>
      <p:sp>
        <p:nvSpPr>
          <p:cNvPr id="61473" name="Text Box 33"/>
          <p:cNvSpPr txBox="1">
            <a:spLocks noChangeArrowheads="1"/>
          </p:cNvSpPr>
          <p:nvPr/>
        </p:nvSpPr>
        <p:spPr bwMode="auto">
          <a:xfrm>
            <a:off x="690563" y="3884613"/>
            <a:ext cx="739775" cy="366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defTabSz="457200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008000"/>
                </a:solidFill>
              </a:rPr>
              <a:t>Job 2</a:t>
            </a:r>
          </a:p>
        </p:txBody>
      </p:sp>
      <p:sp>
        <p:nvSpPr>
          <p:cNvPr id="61474" name="Rectangle 34"/>
          <p:cNvSpPr>
            <a:spLocks noChangeArrowheads="1"/>
          </p:cNvSpPr>
          <p:nvPr/>
        </p:nvSpPr>
        <p:spPr bwMode="auto">
          <a:xfrm>
            <a:off x="690563" y="5092700"/>
            <a:ext cx="739775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defTabSz="457200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000090"/>
                </a:solidFill>
              </a:rPr>
              <a:t>Job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HBase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HBase - What?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724400"/>
          </a:xfrm>
        </p:spPr>
        <p:txBody>
          <a:bodyPr/>
          <a:lstStyle/>
          <a:p>
            <a:pPr eaLnBrk="1" hangingPunct="1"/>
            <a:r>
              <a:rPr lang="en-US" smtClean="0"/>
              <a:t>Modeled on Google’s Bigtable</a:t>
            </a:r>
          </a:p>
          <a:p>
            <a:pPr eaLnBrk="1" hangingPunct="1"/>
            <a:r>
              <a:rPr lang="en-US" smtClean="0"/>
              <a:t>Row/column store</a:t>
            </a:r>
          </a:p>
          <a:p>
            <a:pPr eaLnBrk="1" hangingPunct="1"/>
            <a:r>
              <a:rPr lang="en-US" smtClean="0"/>
              <a:t>Billions of rows/millions on columns</a:t>
            </a:r>
          </a:p>
          <a:p>
            <a:pPr eaLnBrk="1" hangingPunct="1"/>
            <a:r>
              <a:rPr lang="en-US" smtClean="0"/>
              <a:t>Column-oriented - nulls are free</a:t>
            </a:r>
          </a:p>
          <a:p>
            <a:pPr eaLnBrk="1" hangingPunct="1"/>
            <a:r>
              <a:rPr lang="en-US" smtClean="0"/>
              <a:t>Untyped - stores byte[]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HBase - Data Model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28663" y="2228850"/>
          <a:ext cx="7619998" cy="239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9887"/>
                <a:gridCol w="1541123"/>
                <a:gridCol w="1541123"/>
                <a:gridCol w="1626742"/>
                <a:gridCol w="15411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Timestamp</a:t>
                      </a:r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Column family:</a:t>
                      </a:r>
                    </a:p>
                    <a:p>
                      <a:pPr algn="ctr"/>
                      <a:r>
                        <a:rPr lang="en-US" dirty="0" smtClean="0"/>
                        <a:t>animal: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Column family</a:t>
                      </a:r>
                    </a:p>
                    <a:p>
                      <a:pPr algn="ctr"/>
                      <a:r>
                        <a:rPr lang="en-US" dirty="0" smtClean="0"/>
                        <a:t>repairs: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animal:type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animal:size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repairs:cost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enclosure1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zebra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 EUR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enclosure2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HBase: Part of Hadoop’s Ecosystem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81" y="1839913"/>
            <a:ext cx="5551102" cy="4185531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3" name="Group 2"/>
          <p:cNvGrpSpPr/>
          <p:nvPr/>
        </p:nvGrpSpPr>
        <p:grpSpPr>
          <a:xfrm>
            <a:off x="3210279" y="3257224"/>
            <a:ext cx="5576827" cy="1896022"/>
            <a:chOff x="3210279" y="3257224"/>
            <a:chExt cx="5576827" cy="1896022"/>
          </a:xfrm>
        </p:grpSpPr>
        <p:sp>
          <p:nvSpPr>
            <p:cNvPr id="6" name="TextBox 5"/>
            <p:cNvSpPr txBox="1"/>
            <p:nvPr/>
          </p:nvSpPr>
          <p:spPr>
            <a:xfrm>
              <a:off x="5503335" y="3257224"/>
              <a:ext cx="3283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800000"/>
                  </a:solidFill>
                </a:rPr>
                <a:t>HBase is built on top of HDFS </a:t>
              </a:r>
              <a:endParaRPr lang="en-US" b="1" dirty="0">
                <a:solidFill>
                  <a:srgbClr val="8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3210279" y="3626556"/>
              <a:ext cx="3026832" cy="889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330480" y="4229916"/>
              <a:ext cx="191499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HBase files are internally stored in HDFS</a:t>
              </a:r>
              <a:endParaRPr lang="en-US" b="1" dirty="0"/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7094766" y="3626556"/>
              <a:ext cx="423350" cy="60336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1090927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HBase - Data Storage</a:t>
            </a:r>
          </a:p>
        </p:txBody>
      </p:sp>
      <p:sp>
        <p:nvSpPr>
          <p:cNvPr id="65539" name="TextBox 3"/>
          <p:cNvSpPr txBox="1">
            <a:spLocks noChangeArrowheads="1"/>
          </p:cNvSpPr>
          <p:nvPr/>
        </p:nvSpPr>
        <p:spPr bwMode="auto">
          <a:xfrm>
            <a:off x="2955925" y="1371600"/>
            <a:ext cx="32162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Column family animal: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81200" y="1981200"/>
          <a:ext cx="51054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9000"/>
                <a:gridCol w="167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(enclosure1, t2, </a:t>
                      </a:r>
                      <a:r>
                        <a:rPr lang="en-US" dirty="0" err="1" smtClean="0"/>
                        <a:t>animal:type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zebra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(enclosure1, t1, </a:t>
                      </a:r>
                      <a:r>
                        <a:rPr lang="en-US" dirty="0" err="1" smtClean="0"/>
                        <a:t>animal:size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big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(enclosure1, t1, </a:t>
                      </a:r>
                      <a:r>
                        <a:rPr lang="en-US" dirty="0" err="1" smtClean="0"/>
                        <a:t>animal:type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lion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5554" name="TextBox 5"/>
          <p:cNvSpPr txBox="1">
            <a:spLocks noChangeArrowheads="1"/>
          </p:cNvSpPr>
          <p:nvPr/>
        </p:nvSpPr>
        <p:spPr bwMode="auto">
          <a:xfrm>
            <a:off x="2998788" y="3535363"/>
            <a:ext cx="32496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Column family repairs: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981200" y="4144963"/>
          <a:ext cx="5105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9000"/>
                <a:gridCol w="167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(enclosure1, t1, </a:t>
                      </a:r>
                      <a:r>
                        <a:rPr lang="en-US" dirty="0" err="1" smtClean="0"/>
                        <a:t>repairs:cost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 EUR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HBase - Code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81000" y="15240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i="1" kern="0" dirty="0" err="1">
                <a:latin typeface="+mn-lt"/>
                <a:ea typeface="+mn-ea"/>
              </a:rPr>
              <a:t>HTable</a:t>
            </a:r>
            <a:r>
              <a:rPr lang="en-US" sz="2000" i="1" kern="0" dirty="0">
                <a:latin typeface="+mn-lt"/>
                <a:ea typeface="+mn-ea"/>
              </a:rPr>
              <a:t> table = …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i="1" kern="0" dirty="0">
                <a:latin typeface="+mn-lt"/>
                <a:ea typeface="+mn-ea"/>
              </a:rPr>
              <a:t>Text row = new Text(“enclosure1”);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i="1" kern="0" dirty="0">
                <a:latin typeface="+mn-lt"/>
                <a:ea typeface="+mn-ea"/>
              </a:rPr>
              <a:t>Text col1 = new Text(“</a:t>
            </a:r>
            <a:r>
              <a:rPr lang="en-US" sz="2000" i="1" kern="0" dirty="0" err="1">
                <a:latin typeface="+mn-lt"/>
                <a:ea typeface="+mn-ea"/>
              </a:rPr>
              <a:t>animal:type</a:t>
            </a:r>
            <a:r>
              <a:rPr lang="en-US" sz="2000" i="1" kern="0" dirty="0">
                <a:latin typeface="+mn-lt"/>
                <a:ea typeface="+mn-ea"/>
              </a:rPr>
              <a:t>”);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i="1" kern="0" dirty="0">
                <a:latin typeface="+mn-lt"/>
                <a:ea typeface="+mn-ea"/>
              </a:rPr>
              <a:t>Text col2 = new Text(“</a:t>
            </a:r>
            <a:r>
              <a:rPr lang="en-US" sz="2000" i="1" kern="0" dirty="0" err="1">
                <a:latin typeface="+mn-lt"/>
                <a:ea typeface="+mn-ea"/>
              </a:rPr>
              <a:t>animal:size</a:t>
            </a:r>
            <a:r>
              <a:rPr lang="en-US" sz="2000" i="1" kern="0" dirty="0">
                <a:latin typeface="+mn-lt"/>
                <a:ea typeface="+mn-ea"/>
              </a:rPr>
              <a:t>”);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i="1" kern="0" dirty="0" err="1">
                <a:latin typeface="+mn-lt"/>
                <a:ea typeface="+mn-ea"/>
              </a:rPr>
              <a:t>BatchUpdate</a:t>
            </a:r>
            <a:r>
              <a:rPr lang="en-US" sz="2000" i="1" kern="0" dirty="0">
                <a:latin typeface="+mn-lt"/>
                <a:ea typeface="+mn-ea"/>
              </a:rPr>
              <a:t> update = new </a:t>
            </a:r>
            <a:r>
              <a:rPr lang="en-US" sz="2000" i="1" kern="0" dirty="0" err="1">
                <a:latin typeface="+mn-lt"/>
                <a:ea typeface="+mn-ea"/>
              </a:rPr>
              <a:t>BatchUpdate</a:t>
            </a:r>
            <a:r>
              <a:rPr lang="en-US" sz="2000" i="1" kern="0" dirty="0">
                <a:latin typeface="+mn-lt"/>
                <a:ea typeface="+mn-ea"/>
              </a:rPr>
              <a:t>(row);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i="1" kern="0" dirty="0" err="1">
                <a:latin typeface="+mn-lt"/>
                <a:ea typeface="+mn-ea"/>
              </a:rPr>
              <a:t>update.put</a:t>
            </a:r>
            <a:r>
              <a:rPr lang="en-US" sz="2000" i="1" kern="0" dirty="0">
                <a:latin typeface="+mn-lt"/>
                <a:ea typeface="+mn-ea"/>
              </a:rPr>
              <a:t>(col1, “</a:t>
            </a:r>
            <a:r>
              <a:rPr lang="en-US" sz="2000" i="1" kern="0" dirty="0" err="1">
                <a:latin typeface="+mn-lt"/>
                <a:ea typeface="+mn-ea"/>
              </a:rPr>
              <a:t>lion”.getBytes</a:t>
            </a:r>
            <a:r>
              <a:rPr lang="en-US" sz="2000" i="1" kern="0" dirty="0">
                <a:latin typeface="+mn-lt"/>
                <a:ea typeface="+mn-ea"/>
              </a:rPr>
              <a:t>(“UTF-8”));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i="1" kern="0" dirty="0" err="1">
                <a:latin typeface="+mn-lt"/>
                <a:ea typeface="+mn-ea"/>
              </a:rPr>
              <a:t>update.put</a:t>
            </a:r>
            <a:r>
              <a:rPr lang="en-US" sz="2000" i="1" kern="0" dirty="0">
                <a:latin typeface="+mn-lt"/>
                <a:ea typeface="+mn-ea"/>
              </a:rPr>
              <a:t>(col2, “</a:t>
            </a:r>
            <a:r>
              <a:rPr lang="en-US" sz="2000" i="1" kern="0" dirty="0" err="1">
                <a:latin typeface="+mn-lt"/>
                <a:ea typeface="+mn-ea"/>
              </a:rPr>
              <a:t>big”.getBytes</a:t>
            </a:r>
            <a:r>
              <a:rPr lang="en-US" sz="2000" i="1" kern="0" dirty="0">
                <a:latin typeface="+mn-lt"/>
                <a:ea typeface="+mn-ea"/>
              </a:rPr>
              <a:t>(“UTF-8));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i="1" kern="0" dirty="0" err="1">
                <a:latin typeface="+mn-lt"/>
                <a:ea typeface="+mn-ea"/>
              </a:rPr>
              <a:t>table.commit</a:t>
            </a:r>
            <a:r>
              <a:rPr lang="en-US" sz="2000" i="1" kern="0" dirty="0">
                <a:latin typeface="+mn-lt"/>
                <a:ea typeface="+mn-ea"/>
              </a:rPr>
              <a:t>(update);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en-US" sz="2000" i="1" kern="0" dirty="0">
              <a:latin typeface="+mn-lt"/>
              <a:ea typeface="+mn-ea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i="1" kern="0" dirty="0">
                <a:latin typeface="+mn-lt"/>
                <a:ea typeface="+mn-ea"/>
              </a:rPr>
              <a:t>update = new </a:t>
            </a:r>
            <a:r>
              <a:rPr lang="en-US" sz="2000" i="1" kern="0" dirty="0" err="1">
                <a:latin typeface="+mn-lt"/>
                <a:ea typeface="+mn-ea"/>
              </a:rPr>
              <a:t>BatchUpdate</a:t>
            </a:r>
            <a:r>
              <a:rPr lang="en-US" sz="2000" i="1" kern="0" dirty="0">
                <a:latin typeface="+mn-lt"/>
                <a:ea typeface="+mn-ea"/>
              </a:rPr>
              <a:t>(row);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i="1" kern="0" dirty="0" err="1">
                <a:latin typeface="+mn-lt"/>
                <a:ea typeface="+mn-ea"/>
              </a:rPr>
              <a:t>update.put</a:t>
            </a:r>
            <a:r>
              <a:rPr lang="en-US" sz="2000" i="1" kern="0" dirty="0">
                <a:latin typeface="+mn-lt"/>
                <a:ea typeface="+mn-ea"/>
              </a:rPr>
              <a:t>(col1, “</a:t>
            </a:r>
            <a:r>
              <a:rPr lang="en-US" sz="2000" i="1" kern="0" dirty="0" err="1">
                <a:latin typeface="+mn-lt"/>
                <a:ea typeface="+mn-ea"/>
              </a:rPr>
              <a:t>zebra”.getBytes</a:t>
            </a:r>
            <a:r>
              <a:rPr lang="en-US" sz="2000" i="1" kern="0" dirty="0">
                <a:latin typeface="+mn-lt"/>
                <a:ea typeface="+mn-ea"/>
              </a:rPr>
              <a:t>(“UTF-8”));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i="1" kern="0" dirty="0" err="1">
                <a:latin typeface="+mn-lt"/>
                <a:ea typeface="+mn-ea"/>
              </a:rPr>
              <a:t>table.commit</a:t>
            </a:r>
            <a:r>
              <a:rPr lang="en-US" sz="2000" i="1" kern="0" dirty="0">
                <a:latin typeface="+mn-lt"/>
                <a:ea typeface="+mn-ea"/>
              </a:rPr>
              <a:t>(update);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HBase - Querying</a:t>
            </a:r>
          </a:p>
        </p:txBody>
      </p:sp>
      <p:sp>
        <p:nvSpPr>
          <p:cNvPr id="6758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86800" cy="47244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Retrieve a cell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	</a:t>
            </a:r>
            <a:r>
              <a:rPr lang="en-US" sz="2000" dirty="0" smtClean="0"/>
              <a:t>Cell = </a:t>
            </a:r>
            <a:r>
              <a:rPr lang="en-US" sz="2000" dirty="0" err="1" smtClean="0"/>
              <a:t>table.getRow</a:t>
            </a:r>
            <a:r>
              <a:rPr lang="en-US" sz="2000" dirty="0" smtClean="0"/>
              <a:t>(“enclosure1”).</a:t>
            </a:r>
            <a:r>
              <a:rPr lang="en-US" sz="2000" dirty="0" err="1" smtClean="0"/>
              <a:t>getColumn</a:t>
            </a:r>
            <a:r>
              <a:rPr lang="en-US" sz="2000" dirty="0" smtClean="0"/>
              <a:t>(“</a:t>
            </a:r>
            <a:r>
              <a:rPr lang="en-US" sz="2000" dirty="0" err="1" smtClean="0"/>
              <a:t>animal:type</a:t>
            </a:r>
            <a:r>
              <a:rPr lang="en-US" sz="2000" dirty="0" smtClean="0"/>
              <a:t>”).</a:t>
            </a:r>
            <a:r>
              <a:rPr lang="en-US" sz="2000" dirty="0" err="1" smtClean="0"/>
              <a:t>getValue</a:t>
            </a:r>
            <a:r>
              <a:rPr lang="en-US" sz="2000" dirty="0" smtClean="0"/>
              <a:t>();</a:t>
            </a:r>
            <a:endParaRPr lang="en-US" sz="2400" dirty="0" smtClean="0"/>
          </a:p>
          <a:p>
            <a:pPr eaLnBrk="1" hangingPunct="1"/>
            <a:r>
              <a:rPr lang="en-US" dirty="0" smtClean="0"/>
              <a:t>Retrieve a row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</a:t>
            </a:r>
            <a:r>
              <a:rPr lang="en-US" sz="2000" dirty="0" err="1" smtClean="0"/>
              <a:t>RowResult</a:t>
            </a:r>
            <a:r>
              <a:rPr lang="en-US" sz="2000" dirty="0" smtClean="0"/>
              <a:t> = </a:t>
            </a:r>
            <a:r>
              <a:rPr lang="en-US" sz="2000" dirty="0" err="1" smtClean="0"/>
              <a:t>table.getRow</a:t>
            </a:r>
            <a:r>
              <a:rPr lang="en-US" sz="2000" dirty="0" smtClean="0"/>
              <a:t>( “enclosure1” );</a:t>
            </a:r>
          </a:p>
          <a:p>
            <a:pPr eaLnBrk="1" hangingPunct="1"/>
            <a:r>
              <a:rPr lang="en-US" dirty="0" smtClean="0"/>
              <a:t>Scan through a range of rows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</a:t>
            </a:r>
            <a:r>
              <a:rPr lang="en-US" sz="2000" dirty="0" smtClean="0"/>
              <a:t>Scanner s = </a:t>
            </a:r>
            <a:r>
              <a:rPr lang="en-US" sz="2000" dirty="0" err="1" smtClean="0"/>
              <a:t>table.getScanner</a:t>
            </a:r>
            <a:r>
              <a:rPr lang="en-US" sz="2000" dirty="0" smtClean="0"/>
              <a:t>( new String[] { “</a:t>
            </a:r>
            <a:r>
              <a:rPr lang="en-US" sz="2000" dirty="0" err="1" smtClean="0"/>
              <a:t>animal:type</a:t>
            </a:r>
            <a:r>
              <a:rPr lang="en-US" sz="2000" dirty="0" smtClean="0"/>
              <a:t>” }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Hive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724400"/>
          </a:xfrm>
        </p:spPr>
        <p:txBody>
          <a:bodyPr/>
          <a:lstStyle/>
          <a:p>
            <a:pPr eaLnBrk="1" hangingPunct="1"/>
            <a:r>
              <a:rPr lang="en-US" dirty="0" smtClean="0"/>
              <a:t>Developed at </a:t>
            </a:r>
            <a:r>
              <a:rPr lang="en-US" dirty="0" err="1" smtClean="0"/>
              <a:t>Facebook</a:t>
            </a:r>
            <a:endParaRPr lang="en-US" dirty="0" smtClean="0"/>
          </a:p>
          <a:p>
            <a:pPr eaLnBrk="1" hangingPunct="1"/>
            <a:r>
              <a:rPr lang="en-US" dirty="0" smtClean="0"/>
              <a:t>Used for majority of </a:t>
            </a:r>
            <a:r>
              <a:rPr lang="en-US" dirty="0" err="1" smtClean="0"/>
              <a:t>Facebook</a:t>
            </a:r>
            <a:r>
              <a:rPr lang="en-US" dirty="0" smtClean="0"/>
              <a:t> jobs</a:t>
            </a:r>
          </a:p>
          <a:p>
            <a:pPr eaLnBrk="1" hangingPunct="1"/>
            <a:r>
              <a:rPr lang="en-US" dirty="0" smtClean="0"/>
              <a:t>“Relational database” built on </a:t>
            </a:r>
            <a:r>
              <a:rPr lang="en-US" dirty="0" err="1" smtClean="0"/>
              <a:t>Hadoop</a:t>
            </a:r>
            <a:endParaRPr lang="en-US" dirty="0" smtClean="0"/>
          </a:p>
          <a:p>
            <a:pPr lvl="1" eaLnBrk="1" hangingPunct="1"/>
            <a:r>
              <a:rPr lang="en-US" dirty="0" smtClean="0"/>
              <a:t>Maintains list of table schemas</a:t>
            </a:r>
          </a:p>
          <a:p>
            <a:pPr lvl="1" eaLnBrk="1" hangingPunct="1"/>
            <a:r>
              <a:rPr lang="en-US" dirty="0" smtClean="0"/>
              <a:t>SQL-like query language (</a:t>
            </a:r>
            <a:r>
              <a:rPr lang="en-US" dirty="0" err="1" smtClean="0"/>
              <a:t>HiveQL</a:t>
            </a:r>
            <a:r>
              <a:rPr lang="en-US" dirty="0" smtClean="0"/>
              <a:t>)</a:t>
            </a:r>
          </a:p>
          <a:p>
            <a:pPr lvl="1" eaLnBrk="1" hangingPunct="1"/>
            <a:r>
              <a:rPr lang="en-US" dirty="0" smtClean="0"/>
              <a:t>Can call </a:t>
            </a:r>
            <a:r>
              <a:rPr lang="en-US" dirty="0" err="1" smtClean="0"/>
              <a:t>Hadoop</a:t>
            </a:r>
            <a:r>
              <a:rPr lang="en-US" dirty="0" smtClean="0"/>
              <a:t> Streaming scripts from </a:t>
            </a:r>
            <a:r>
              <a:rPr lang="en-US" dirty="0" err="1" smtClean="0"/>
              <a:t>HiveQL</a:t>
            </a:r>
            <a:endParaRPr lang="en-US" dirty="0" smtClean="0"/>
          </a:p>
          <a:p>
            <a:pPr lvl="1" eaLnBrk="1" hangingPunct="1"/>
            <a:r>
              <a:rPr lang="en-US" dirty="0" smtClean="0"/>
              <a:t>Supports table partitioning, clustering, complex data types, some optimizations</a:t>
            </a:r>
          </a:p>
        </p:txBody>
      </p:sp>
      <p:pic>
        <p:nvPicPr>
          <p:cNvPr id="6963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5029200"/>
            <a:ext cx="1219200" cy="1019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239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Creating a Hive Table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581400"/>
            <a:ext cx="8534400" cy="2209800"/>
          </a:xfrm>
        </p:spPr>
        <p:txBody>
          <a:bodyPr/>
          <a:lstStyle/>
          <a:p>
            <a:pPr eaLnBrk="1" hangingPunct="1"/>
            <a:r>
              <a:rPr lang="en-US" smtClean="0"/>
              <a:t>Partitioning breaks table into separate files for each (dt, country) pair</a:t>
            </a:r>
          </a:p>
          <a:p>
            <a:pPr eaLnBrk="1" hangingPunct="1">
              <a:buFontTx/>
              <a:buNone/>
            </a:pPr>
            <a:r>
              <a:rPr lang="en-US" smtClean="0"/>
              <a:t>	Ex: /hive/page_view/dt=2008-06-08,country=USA</a:t>
            </a:r>
          </a:p>
          <a:p>
            <a:pPr eaLnBrk="1" hangingPunct="1">
              <a:buFontTx/>
              <a:buNone/>
            </a:pPr>
            <a:r>
              <a:rPr lang="en-US" smtClean="0"/>
              <a:t> 	      /hive/page_view/dt=2008-06-08,country=CA</a:t>
            </a:r>
          </a:p>
        </p:txBody>
      </p:sp>
      <p:sp>
        <p:nvSpPr>
          <p:cNvPr id="70660" name="Text Box 5"/>
          <p:cNvSpPr txBox="1">
            <a:spLocks noChangeArrowheads="1"/>
          </p:cNvSpPr>
          <p:nvPr/>
        </p:nvSpPr>
        <p:spPr bwMode="auto">
          <a:xfrm>
            <a:off x="304800" y="1295400"/>
            <a:ext cx="8458200" cy="2438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defTabSz="457200" eaLnBrk="1" hangingPunct="1">
              <a:spcBef>
                <a:spcPts val="5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100" dirty="0">
                <a:solidFill>
                  <a:srgbClr val="000000"/>
                </a:solidFill>
                <a:latin typeface="Consolas" pitchFamily="49" charset="0"/>
              </a:rPr>
              <a:t>CREATE TABLE </a:t>
            </a:r>
            <a:r>
              <a:rPr lang="en-US" sz="2100" dirty="0" err="1">
                <a:solidFill>
                  <a:srgbClr val="000000"/>
                </a:solidFill>
                <a:latin typeface="Consolas" pitchFamily="49" charset="0"/>
              </a:rPr>
              <a:t>page_views</a:t>
            </a:r>
            <a:r>
              <a:rPr lang="en-US" sz="2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2100" dirty="0" err="1">
                <a:solidFill>
                  <a:srgbClr val="000000"/>
                </a:solidFill>
                <a:latin typeface="Consolas" pitchFamily="49" charset="0"/>
              </a:rPr>
              <a:t>viewTime</a:t>
            </a:r>
            <a:r>
              <a:rPr lang="en-US" sz="2100" dirty="0">
                <a:solidFill>
                  <a:srgbClr val="000000"/>
                </a:solidFill>
                <a:latin typeface="Consolas" pitchFamily="49" charset="0"/>
              </a:rPr>
              <a:t> INT, </a:t>
            </a:r>
            <a:r>
              <a:rPr lang="en-US" sz="2100" dirty="0" err="1">
                <a:solidFill>
                  <a:srgbClr val="000000"/>
                </a:solidFill>
                <a:latin typeface="Consolas" pitchFamily="49" charset="0"/>
              </a:rPr>
              <a:t>userid</a:t>
            </a:r>
            <a:r>
              <a:rPr lang="en-US" sz="2100" dirty="0">
                <a:solidFill>
                  <a:srgbClr val="000000"/>
                </a:solidFill>
                <a:latin typeface="Consolas" pitchFamily="49" charset="0"/>
              </a:rPr>
              <a:t> BIGINT,</a:t>
            </a:r>
          </a:p>
          <a:p>
            <a:pPr defTabSz="457200" eaLnBrk="1" hangingPunct="1">
              <a:spcBef>
                <a:spcPts val="5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100" dirty="0">
                <a:solidFill>
                  <a:srgbClr val="000000"/>
                </a:solidFill>
                <a:latin typeface="Consolas" pitchFamily="49" charset="0"/>
              </a:rPr>
              <a:t>                   </a:t>
            </a:r>
            <a:r>
              <a:rPr lang="en-US" sz="2100" dirty="0" err="1">
                <a:solidFill>
                  <a:srgbClr val="000000"/>
                </a:solidFill>
                <a:latin typeface="Consolas" pitchFamily="49" charset="0"/>
              </a:rPr>
              <a:t>page_url</a:t>
            </a:r>
            <a:r>
              <a:rPr lang="en-US" sz="2100" dirty="0">
                <a:solidFill>
                  <a:srgbClr val="000000"/>
                </a:solidFill>
                <a:latin typeface="Consolas" pitchFamily="49" charset="0"/>
              </a:rPr>
              <a:t> STRING, </a:t>
            </a:r>
            <a:r>
              <a:rPr lang="en-US" sz="2100" dirty="0" err="1">
                <a:solidFill>
                  <a:srgbClr val="000000"/>
                </a:solidFill>
                <a:latin typeface="Consolas" pitchFamily="49" charset="0"/>
              </a:rPr>
              <a:t>referrer_url</a:t>
            </a:r>
            <a:r>
              <a:rPr lang="en-US" sz="2100" dirty="0">
                <a:solidFill>
                  <a:srgbClr val="000000"/>
                </a:solidFill>
                <a:latin typeface="Consolas" pitchFamily="49" charset="0"/>
              </a:rPr>
              <a:t> STRING, </a:t>
            </a:r>
          </a:p>
          <a:p>
            <a:pPr defTabSz="457200" eaLnBrk="1" hangingPunct="1">
              <a:spcBef>
                <a:spcPts val="5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100" dirty="0">
                <a:solidFill>
                  <a:srgbClr val="000000"/>
                </a:solidFill>
                <a:latin typeface="Consolas" pitchFamily="49" charset="0"/>
              </a:rPr>
              <a:t>                   </a:t>
            </a:r>
            <a:r>
              <a:rPr lang="en-US" sz="210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en-US" sz="2100" dirty="0">
                <a:solidFill>
                  <a:srgbClr val="000000"/>
                </a:solidFill>
                <a:latin typeface="Consolas" pitchFamily="49" charset="0"/>
              </a:rPr>
              <a:t> STRING COMMENT 'User IP address') </a:t>
            </a:r>
          </a:p>
          <a:p>
            <a:pPr defTabSz="457200" eaLnBrk="1" hangingPunct="1">
              <a:spcBef>
                <a:spcPts val="5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100" dirty="0">
                <a:solidFill>
                  <a:srgbClr val="000000"/>
                </a:solidFill>
                <a:latin typeface="Consolas" pitchFamily="49" charset="0"/>
              </a:rPr>
              <a:t>COMMENT 'This is the page view table' </a:t>
            </a:r>
          </a:p>
          <a:p>
            <a:pPr defTabSz="457200" eaLnBrk="1" hangingPunct="1">
              <a:spcBef>
                <a:spcPts val="5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100" dirty="0">
                <a:solidFill>
                  <a:srgbClr val="000000"/>
                </a:solidFill>
                <a:latin typeface="Consolas" pitchFamily="49" charset="0"/>
              </a:rPr>
              <a:t>PARTITIONED BY(</a:t>
            </a:r>
            <a:r>
              <a:rPr lang="en-US" sz="2100" dirty="0" err="1">
                <a:solidFill>
                  <a:srgbClr val="000000"/>
                </a:solidFill>
                <a:latin typeface="Consolas" pitchFamily="49" charset="0"/>
              </a:rPr>
              <a:t>dt</a:t>
            </a:r>
            <a:r>
              <a:rPr lang="en-US" sz="2100" dirty="0">
                <a:solidFill>
                  <a:srgbClr val="000000"/>
                </a:solidFill>
                <a:latin typeface="Consolas" pitchFamily="49" charset="0"/>
              </a:rPr>
              <a:t> STRING, country STRING)</a:t>
            </a:r>
          </a:p>
          <a:p>
            <a:pPr defTabSz="457200" eaLnBrk="1" hangingPunct="1">
              <a:spcBef>
                <a:spcPts val="5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100" dirty="0">
                <a:solidFill>
                  <a:srgbClr val="000000"/>
                </a:solidFill>
                <a:latin typeface="Consolas" pitchFamily="49" charset="0"/>
              </a:rPr>
              <a:t>STORED AS SEQUENCEFILE;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Simple Query</a:t>
            </a:r>
          </a:p>
        </p:txBody>
      </p:sp>
      <p:sp>
        <p:nvSpPr>
          <p:cNvPr id="71683" name="Text Box 6"/>
          <p:cNvSpPr txBox="1">
            <a:spLocks noChangeArrowheads="1"/>
          </p:cNvSpPr>
          <p:nvPr/>
        </p:nvSpPr>
        <p:spPr bwMode="auto">
          <a:xfrm>
            <a:off x="990600" y="2408238"/>
            <a:ext cx="7772400" cy="26971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defTabSz="457200" eaLnBrk="1" hangingPunct="1">
              <a:spcBef>
                <a:spcPts val="5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100">
                <a:solidFill>
                  <a:srgbClr val="000000"/>
                </a:solidFill>
                <a:latin typeface="Consolas" pitchFamily="49" charset="0"/>
              </a:rPr>
              <a:t>SELECT page_views.* </a:t>
            </a:r>
          </a:p>
          <a:p>
            <a:pPr defTabSz="457200" eaLnBrk="1" hangingPunct="1">
              <a:spcBef>
                <a:spcPts val="5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100">
                <a:solidFill>
                  <a:srgbClr val="000000"/>
                </a:solidFill>
                <a:latin typeface="Consolas" pitchFamily="49" charset="0"/>
              </a:rPr>
              <a:t>FROM page_views </a:t>
            </a:r>
          </a:p>
          <a:p>
            <a:pPr defTabSz="457200" eaLnBrk="1" hangingPunct="1">
              <a:spcBef>
                <a:spcPts val="5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100">
                <a:solidFill>
                  <a:srgbClr val="000000"/>
                </a:solidFill>
                <a:latin typeface="Consolas" pitchFamily="49" charset="0"/>
              </a:rPr>
              <a:t>WHERE page_views.date &gt;= '2008-03-01'</a:t>
            </a:r>
          </a:p>
          <a:p>
            <a:pPr defTabSz="457200" eaLnBrk="1" hangingPunct="1">
              <a:spcBef>
                <a:spcPts val="5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100">
                <a:solidFill>
                  <a:srgbClr val="000000"/>
                </a:solidFill>
                <a:latin typeface="Consolas" pitchFamily="49" charset="0"/>
              </a:rPr>
              <a:t>AND page_views.date &lt;= '2008-03-31'</a:t>
            </a:r>
          </a:p>
          <a:p>
            <a:pPr defTabSz="457200" eaLnBrk="1" hangingPunct="1">
              <a:spcBef>
                <a:spcPts val="5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100">
                <a:solidFill>
                  <a:srgbClr val="000000"/>
                </a:solidFill>
                <a:latin typeface="Consolas" pitchFamily="49" charset="0"/>
              </a:rPr>
              <a:t>AND page_views.referrer_url like '%xyz.com';</a:t>
            </a:r>
          </a:p>
        </p:txBody>
      </p:sp>
      <p:sp>
        <p:nvSpPr>
          <p:cNvPr id="71684" name="Text Box 7"/>
          <p:cNvSpPr txBox="1">
            <a:spLocks noChangeArrowheads="1"/>
          </p:cNvSpPr>
          <p:nvPr/>
        </p:nvSpPr>
        <p:spPr bwMode="auto">
          <a:xfrm>
            <a:off x="304800" y="4618038"/>
            <a:ext cx="8382000" cy="12493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 defTabSz="45720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3200">
                <a:solidFill>
                  <a:srgbClr val="000000"/>
                </a:solidFill>
              </a:rPr>
              <a:t>Hive only reads partition </a:t>
            </a:r>
            <a:r>
              <a:rPr lang="en-US" sz="2800">
                <a:solidFill>
                  <a:srgbClr val="000000"/>
                </a:solidFill>
                <a:latin typeface="Consolas" pitchFamily="49" charset="0"/>
              </a:rPr>
              <a:t>2008-03-01,*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3200">
                <a:solidFill>
                  <a:srgbClr val="000000"/>
                </a:solidFill>
              </a:rPr>
              <a:t>instead of scanning entire table</a:t>
            </a:r>
          </a:p>
        </p:txBody>
      </p:sp>
      <p:sp>
        <p:nvSpPr>
          <p:cNvPr id="71685" name="Text Box 8"/>
          <p:cNvSpPr txBox="1">
            <a:spLocks noChangeArrowheads="1"/>
          </p:cNvSpPr>
          <p:nvPr/>
        </p:nvSpPr>
        <p:spPr bwMode="auto">
          <a:xfrm>
            <a:off x="304800" y="1189038"/>
            <a:ext cx="8382000" cy="2163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 defTabSz="45720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3200">
                <a:solidFill>
                  <a:srgbClr val="000000"/>
                </a:solidFill>
              </a:rPr>
              <a:t>Find all page views coming from xyz.com on March 31</a:t>
            </a:r>
            <a:r>
              <a:rPr lang="en-US" sz="3200" baseline="30000">
                <a:solidFill>
                  <a:srgbClr val="000000"/>
                </a:solidFill>
              </a:rPr>
              <a:t>st</a:t>
            </a:r>
            <a:r>
              <a:rPr lang="en-US" sz="3200">
                <a:solidFill>
                  <a:srgbClr val="000000"/>
                </a:solidFill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239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Aggregation and Joins</a:t>
            </a:r>
          </a:p>
        </p:txBody>
      </p:sp>
      <p:sp>
        <p:nvSpPr>
          <p:cNvPr id="72707" name="Text Box 6"/>
          <p:cNvSpPr txBox="1">
            <a:spLocks noChangeArrowheads="1"/>
          </p:cNvSpPr>
          <p:nvPr/>
        </p:nvSpPr>
        <p:spPr bwMode="auto">
          <a:xfrm>
            <a:off x="304800" y="990600"/>
            <a:ext cx="8382000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 defTabSz="457200" eaLnBrk="1" hangingPunct="1">
              <a:spcBef>
                <a:spcPts val="75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3000">
                <a:solidFill>
                  <a:srgbClr val="000000"/>
                </a:solidFill>
              </a:rPr>
              <a:t>Count users who visited each page by gender:</a:t>
            </a:r>
          </a:p>
          <a:p>
            <a:pPr marL="341313" indent="-341313" defTabSz="457200" eaLnBrk="1" hangingPunct="1">
              <a:spcBef>
                <a:spcPts val="75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endParaRPr lang="en-US" sz="3000">
              <a:solidFill>
                <a:srgbClr val="000000"/>
              </a:solidFill>
            </a:endParaRPr>
          </a:p>
          <a:p>
            <a:pPr marL="341313" indent="-341313" defTabSz="457200" eaLnBrk="1" hangingPunct="1">
              <a:spcBef>
                <a:spcPts val="75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endParaRPr lang="en-US" sz="3000">
              <a:solidFill>
                <a:srgbClr val="000000"/>
              </a:solidFill>
            </a:endParaRPr>
          </a:p>
          <a:p>
            <a:pPr marL="341313" indent="-341313" defTabSz="457200" eaLnBrk="1" hangingPunct="1">
              <a:spcBef>
                <a:spcPts val="75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endParaRPr lang="en-US" sz="3000">
              <a:solidFill>
                <a:srgbClr val="000000"/>
              </a:solidFill>
            </a:endParaRPr>
          </a:p>
          <a:p>
            <a:pPr marL="341313" indent="-341313" defTabSz="457200" eaLnBrk="1" hangingPunct="1">
              <a:spcBef>
                <a:spcPts val="525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endParaRPr lang="en-US" sz="2100">
              <a:solidFill>
                <a:srgbClr val="000000"/>
              </a:solidFill>
            </a:endParaRPr>
          </a:p>
          <a:p>
            <a:pPr marL="341313" indent="-341313" defTabSz="457200" eaLnBrk="1" hangingPunct="1">
              <a:spcBef>
                <a:spcPts val="75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3000">
                <a:solidFill>
                  <a:srgbClr val="000000"/>
                </a:solidFill>
              </a:rPr>
              <a:t>Sample output:</a:t>
            </a:r>
          </a:p>
        </p:txBody>
      </p:sp>
      <p:pic>
        <p:nvPicPr>
          <p:cNvPr id="7270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3375" y="4191000"/>
            <a:ext cx="5937250" cy="1974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2709" name="Text Box 8"/>
          <p:cNvSpPr txBox="1">
            <a:spLocks noChangeArrowheads="1"/>
          </p:cNvSpPr>
          <p:nvPr/>
        </p:nvSpPr>
        <p:spPr bwMode="auto">
          <a:xfrm>
            <a:off x="914400" y="1741488"/>
            <a:ext cx="8077200" cy="2211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defTabSz="457200" eaLnBrk="1" hangingPunct="1">
              <a:spcBef>
                <a:spcPts val="5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100">
                <a:solidFill>
                  <a:srgbClr val="000000"/>
                </a:solidFill>
                <a:latin typeface="Consolas" pitchFamily="49" charset="0"/>
              </a:rPr>
              <a:t>SELECT pv.page_url, u.gender, COUNT(DISTINCT u.id)</a:t>
            </a:r>
          </a:p>
          <a:p>
            <a:pPr defTabSz="457200" eaLnBrk="1" hangingPunct="1">
              <a:spcBef>
                <a:spcPts val="5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100">
                <a:solidFill>
                  <a:srgbClr val="000000"/>
                </a:solidFill>
                <a:latin typeface="Consolas" pitchFamily="49" charset="0"/>
              </a:rPr>
              <a:t>FROM page_views pv JOIN user u ON (pv.userid = u.id)</a:t>
            </a:r>
          </a:p>
          <a:p>
            <a:pPr defTabSz="457200" eaLnBrk="1" hangingPunct="1">
              <a:spcBef>
                <a:spcPts val="5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100">
                <a:solidFill>
                  <a:srgbClr val="000000"/>
                </a:solidFill>
                <a:latin typeface="Consolas" pitchFamily="49" charset="0"/>
              </a:rPr>
              <a:t>GROUP BY pv.page_url, u.gender</a:t>
            </a:r>
          </a:p>
          <a:p>
            <a:pPr defTabSz="457200" eaLnBrk="1" hangingPunct="1">
              <a:spcBef>
                <a:spcPts val="5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100">
                <a:solidFill>
                  <a:srgbClr val="000000"/>
                </a:solidFill>
                <a:latin typeface="Consolas" pitchFamily="49" charset="0"/>
              </a:rPr>
              <a:t>WHERE pv.date = '2008-03-03';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Using a Hadoop Streaming Mapper Script</a:t>
            </a:r>
          </a:p>
        </p:txBody>
      </p:sp>
      <p:sp>
        <p:nvSpPr>
          <p:cNvPr id="73731" name="Text Box 6"/>
          <p:cNvSpPr txBox="1">
            <a:spLocks noChangeArrowheads="1"/>
          </p:cNvSpPr>
          <p:nvPr/>
        </p:nvSpPr>
        <p:spPr bwMode="auto">
          <a:xfrm>
            <a:off x="685800" y="1646237"/>
            <a:ext cx="7924800" cy="2773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defTabSz="457200" eaLnBrk="1" hangingPunct="1">
              <a:spcBef>
                <a:spcPts val="6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500" dirty="0">
                <a:solidFill>
                  <a:srgbClr val="000000"/>
                </a:solidFill>
                <a:latin typeface="Consolas" pitchFamily="49" charset="0"/>
              </a:rPr>
              <a:t>SELECT TRANSFORM(</a:t>
            </a:r>
            <a:r>
              <a:rPr lang="en-US" sz="2500" dirty="0" err="1">
                <a:solidFill>
                  <a:srgbClr val="000000"/>
                </a:solidFill>
                <a:latin typeface="Consolas" pitchFamily="49" charset="0"/>
              </a:rPr>
              <a:t>page_views.userid</a:t>
            </a:r>
            <a:r>
              <a:rPr lang="en-US" sz="2500" dirty="0">
                <a:solidFill>
                  <a:srgbClr val="000000"/>
                </a:solidFill>
                <a:latin typeface="Consolas" pitchFamily="49" charset="0"/>
              </a:rPr>
              <a:t>,                 			        </a:t>
            </a:r>
            <a:r>
              <a:rPr lang="en-US" sz="2500" dirty="0" err="1">
                <a:solidFill>
                  <a:srgbClr val="000000"/>
                </a:solidFill>
                <a:latin typeface="Consolas" pitchFamily="49" charset="0"/>
              </a:rPr>
              <a:t>page_views.date</a:t>
            </a:r>
            <a:r>
              <a:rPr lang="en-US" sz="2500" dirty="0">
                <a:solidFill>
                  <a:srgbClr val="000000"/>
                </a:solidFill>
                <a:latin typeface="Consolas" pitchFamily="49" charset="0"/>
              </a:rPr>
              <a:t>)</a:t>
            </a:r>
          </a:p>
          <a:p>
            <a:pPr defTabSz="457200" eaLnBrk="1" hangingPunct="1">
              <a:spcBef>
                <a:spcPts val="6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500" dirty="0">
                <a:solidFill>
                  <a:srgbClr val="000000"/>
                </a:solidFill>
                <a:latin typeface="Consolas" pitchFamily="49" charset="0"/>
              </a:rPr>
              <a:t>USING 'map_script.py'</a:t>
            </a:r>
          </a:p>
          <a:p>
            <a:pPr defTabSz="457200" eaLnBrk="1" hangingPunct="1">
              <a:spcBef>
                <a:spcPts val="6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500" dirty="0">
                <a:solidFill>
                  <a:srgbClr val="000000"/>
                </a:solidFill>
                <a:latin typeface="Consolas" pitchFamily="49" charset="0"/>
              </a:rPr>
              <a:t>AS </a:t>
            </a:r>
            <a:r>
              <a:rPr lang="en-US" sz="2500" dirty="0" err="1">
                <a:solidFill>
                  <a:srgbClr val="000000"/>
                </a:solidFill>
                <a:latin typeface="Consolas" pitchFamily="49" charset="0"/>
              </a:rPr>
              <a:t>dt</a:t>
            </a:r>
            <a:r>
              <a:rPr lang="en-US" sz="25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sz="2500" dirty="0" err="1">
                <a:solidFill>
                  <a:srgbClr val="000000"/>
                </a:solidFill>
                <a:latin typeface="Consolas" pitchFamily="49" charset="0"/>
              </a:rPr>
              <a:t>uid</a:t>
            </a:r>
            <a:r>
              <a:rPr lang="en-US" sz="2500" dirty="0">
                <a:solidFill>
                  <a:srgbClr val="000000"/>
                </a:solidFill>
                <a:latin typeface="Consolas" pitchFamily="49" charset="0"/>
              </a:rPr>
              <a:t> CLUSTER BY </a:t>
            </a:r>
            <a:r>
              <a:rPr lang="en-US" sz="2500" dirty="0" err="1">
                <a:solidFill>
                  <a:srgbClr val="000000"/>
                </a:solidFill>
                <a:latin typeface="Consolas" pitchFamily="49" charset="0"/>
              </a:rPr>
              <a:t>dt</a:t>
            </a:r>
            <a:endParaRPr lang="en-US" sz="2500" dirty="0">
              <a:solidFill>
                <a:srgbClr val="000000"/>
              </a:solidFill>
              <a:latin typeface="Consolas" pitchFamily="49" charset="0"/>
            </a:endParaRPr>
          </a:p>
          <a:p>
            <a:pPr defTabSz="457200" eaLnBrk="1" hangingPunct="1">
              <a:spcBef>
                <a:spcPts val="6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500" dirty="0">
                <a:solidFill>
                  <a:srgbClr val="000000"/>
                </a:solidFill>
                <a:latin typeface="Consolas" pitchFamily="49" charset="0"/>
              </a:rPr>
              <a:t>FROM </a:t>
            </a:r>
            <a:r>
              <a:rPr lang="en-US" sz="2500" dirty="0" err="1">
                <a:solidFill>
                  <a:srgbClr val="000000"/>
                </a:solidFill>
                <a:latin typeface="Consolas" pitchFamily="49" charset="0"/>
              </a:rPr>
              <a:t>page_views</a:t>
            </a:r>
            <a:r>
              <a:rPr lang="en-US" sz="25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defTabSz="457200" eaLnBrk="1" hangingPunct="1">
              <a:spcBef>
                <a:spcPts val="6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2500" dirty="0">
              <a:solidFill>
                <a:srgbClr val="000000"/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228600"/>
            <a:ext cx="7239000" cy="1143000"/>
          </a:xfrm>
        </p:spPr>
        <p:txBody>
          <a:bodyPr/>
          <a:lstStyle/>
          <a:p>
            <a:pPr eaLnBrk="1" hangingPunct="1"/>
            <a:r>
              <a:rPr lang="en-US" dirty="0" err="1" smtClean="0"/>
              <a:t>Hadoop</a:t>
            </a:r>
            <a:r>
              <a:rPr lang="en-US" dirty="0" smtClean="0"/>
              <a:t> - Why 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4724400"/>
          </a:xfrm>
        </p:spPr>
        <p:txBody>
          <a:bodyPr/>
          <a:lstStyle/>
          <a:p>
            <a:pPr eaLnBrk="1" hangingPunct="1"/>
            <a:r>
              <a:rPr lang="en-US" dirty="0" smtClean="0"/>
              <a:t>Need to process huge datasets on large clusters of computers</a:t>
            </a:r>
          </a:p>
          <a:p>
            <a:pPr eaLnBrk="1" hangingPunct="1"/>
            <a:r>
              <a:rPr lang="en-US" dirty="0" smtClean="0"/>
              <a:t>Very expensive to build reliability into each application</a:t>
            </a:r>
          </a:p>
          <a:p>
            <a:pPr eaLnBrk="1" hangingPunct="1"/>
            <a:r>
              <a:rPr lang="en-US" dirty="0" smtClean="0"/>
              <a:t>Nodes fail every day</a:t>
            </a:r>
          </a:p>
          <a:p>
            <a:pPr lvl="1" eaLnBrk="1" hangingPunct="1"/>
            <a:r>
              <a:rPr lang="en-US" dirty="0" smtClean="0"/>
              <a:t>Failure is expected, rather than exceptional</a:t>
            </a:r>
          </a:p>
          <a:p>
            <a:pPr lvl="1" eaLnBrk="1" hangingPunct="1"/>
            <a:r>
              <a:rPr lang="en-US" dirty="0" smtClean="0"/>
              <a:t>The number of nodes in a cluster is not constant</a:t>
            </a:r>
          </a:p>
          <a:p>
            <a:pPr eaLnBrk="1" hangingPunct="1"/>
            <a:r>
              <a:rPr lang="en-US" dirty="0" smtClean="0"/>
              <a:t>Need a common infrastructure</a:t>
            </a:r>
          </a:p>
          <a:p>
            <a:pPr lvl="1" eaLnBrk="1" hangingPunct="1"/>
            <a:r>
              <a:rPr lang="en-US" dirty="0" smtClean="0"/>
              <a:t>Efficient, reliable, easy to use</a:t>
            </a:r>
          </a:p>
          <a:p>
            <a:pPr lvl="1" eaLnBrk="1" hangingPunct="1"/>
            <a:r>
              <a:rPr lang="en-US" dirty="0" smtClean="0"/>
              <a:t>Open Source, Apache </a:t>
            </a:r>
            <a:r>
              <a:rPr lang="en-US" dirty="0" err="1" smtClean="0"/>
              <a:t>Licence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Storm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7244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Developed by </a:t>
            </a:r>
            <a:r>
              <a:rPr lang="en-US" dirty="0" err="1" smtClean="0"/>
              <a:t>BackType</a:t>
            </a:r>
            <a:r>
              <a:rPr lang="en-US" dirty="0" smtClean="0"/>
              <a:t> which was acquired by Twitter</a:t>
            </a:r>
          </a:p>
          <a:p>
            <a:pPr eaLnBrk="1" hangingPunct="1"/>
            <a:r>
              <a:rPr lang="en-US" dirty="0" smtClean="0"/>
              <a:t>Lots of tools for data (i.e. batch) processing</a:t>
            </a:r>
          </a:p>
          <a:p>
            <a:pPr lvl="1" eaLnBrk="1" hangingPunct="1"/>
            <a:r>
              <a:rPr lang="en-US" dirty="0" err="1" smtClean="0"/>
              <a:t>Hadoop</a:t>
            </a:r>
            <a:r>
              <a:rPr lang="en-US" dirty="0" smtClean="0"/>
              <a:t>, Pig, </a:t>
            </a:r>
            <a:r>
              <a:rPr lang="en-US" dirty="0" err="1" smtClean="0"/>
              <a:t>HBase</a:t>
            </a:r>
            <a:r>
              <a:rPr lang="en-US" dirty="0" smtClean="0"/>
              <a:t>, Hive, …</a:t>
            </a:r>
          </a:p>
          <a:p>
            <a:pPr eaLnBrk="1" hangingPunct="1"/>
            <a:r>
              <a:rPr lang="en-US" dirty="0" smtClean="0"/>
              <a:t>None of them are </a:t>
            </a:r>
            <a:r>
              <a:rPr lang="en-US" dirty="0" err="1" smtClean="0"/>
              <a:t>realtime</a:t>
            </a:r>
            <a:r>
              <a:rPr lang="en-US" dirty="0" smtClean="0"/>
              <a:t> systems which is becoming a real requirement for businesses</a:t>
            </a:r>
          </a:p>
          <a:p>
            <a:pPr eaLnBrk="1" hangingPunct="1"/>
            <a:r>
              <a:rPr lang="en-US" dirty="0" smtClean="0"/>
              <a:t>Storm provides </a:t>
            </a:r>
            <a:r>
              <a:rPr lang="en-US" dirty="0" err="1" smtClean="0"/>
              <a:t>realtime</a:t>
            </a:r>
            <a:r>
              <a:rPr lang="en-US" dirty="0" smtClean="0"/>
              <a:t> computation</a:t>
            </a:r>
          </a:p>
          <a:p>
            <a:pPr lvl="1" eaLnBrk="1" hangingPunct="1"/>
            <a:r>
              <a:rPr lang="en-US" dirty="0" smtClean="0"/>
              <a:t>Scalable</a:t>
            </a:r>
          </a:p>
          <a:p>
            <a:pPr lvl="1" eaLnBrk="1" hangingPunct="1"/>
            <a:r>
              <a:rPr lang="en-US" dirty="0" smtClean="0"/>
              <a:t>Guarantees no data loss</a:t>
            </a:r>
          </a:p>
          <a:p>
            <a:pPr lvl="1" eaLnBrk="1" hangingPunct="1"/>
            <a:r>
              <a:rPr lang="en-US" dirty="0" smtClean="0"/>
              <a:t>Extremely robust and fault-tolerant</a:t>
            </a:r>
          </a:p>
          <a:p>
            <a:pPr lvl="1" eaLnBrk="1" hangingPunct="1"/>
            <a:r>
              <a:rPr lang="en-US" dirty="0" smtClean="0"/>
              <a:t>Programming language agnostic</a:t>
            </a:r>
          </a:p>
        </p:txBody>
      </p:sp>
      <p:pic>
        <p:nvPicPr>
          <p:cNvPr id="7578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43875" y="5257800"/>
            <a:ext cx="89535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Before Storm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7680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0668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Before Storm – Adding a worker</a:t>
            </a:r>
          </a:p>
        </p:txBody>
      </p:sp>
      <p:pic>
        <p:nvPicPr>
          <p:cNvPr id="7782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488" y="1543050"/>
            <a:ext cx="8201025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28" name="Rectangle 5"/>
          <p:cNvSpPr>
            <a:spLocks noChangeArrowheads="1"/>
          </p:cNvSpPr>
          <p:nvPr/>
        </p:nvSpPr>
        <p:spPr bwMode="auto">
          <a:xfrm>
            <a:off x="6553200" y="1219200"/>
            <a:ext cx="11445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Deploy</a:t>
            </a:r>
          </a:p>
        </p:txBody>
      </p:sp>
      <p:cxnSp>
        <p:nvCxnSpPr>
          <p:cNvPr id="77829" name="Straight Arrow Connector 7"/>
          <p:cNvCxnSpPr>
            <a:cxnSpLocks noChangeShapeType="1"/>
          </p:cNvCxnSpPr>
          <p:nvPr/>
        </p:nvCxnSpPr>
        <p:spPr bwMode="auto">
          <a:xfrm>
            <a:off x="7278688" y="1620838"/>
            <a:ext cx="341312" cy="300037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arrow" w="med" len="med"/>
          </a:ln>
        </p:spPr>
      </p:cxnSp>
      <p:sp>
        <p:nvSpPr>
          <p:cNvPr id="77830" name="Oval 8"/>
          <p:cNvSpPr>
            <a:spLocks noChangeArrowheads="1"/>
          </p:cNvSpPr>
          <p:nvPr/>
        </p:nvSpPr>
        <p:spPr bwMode="auto">
          <a:xfrm>
            <a:off x="7499350" y="1885950"/>
            <a:ext cx="914400" cy="914400"/>
          </a:xfrm>
          <a:prstGeom prst="ellipse">
            <a:avLst/>
          </a:prstGeom>
          <a:noFill/>
          <a:ln w="50800" algn="ctr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31" name="Oval 10"/>
          <p:cNvSpPr>
            <a:spLocks noChangeArrowheads="1"/>
          </p:cNvSpPr>
          <p:nvPr/>
        </p:nvSpPr>
        <p:spPr bwMode="auto">
          <a:xfrm>
            <a:off x="4106863" y="1828800"/>
            <a:ext cx="1042987" cy="3581400"/>
          </a:xfrm>
          <a:prstGeom prst="ellipse">
            <a:avLst/>
          </a:prstGeom>
          <a:noFill/>
          <a:ln w="50800" algn="ctr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32" name="Rectangle 11"/>
          <p:cNvSpPr>
            <a:spLocks noChangeArrowheads="1"/>
          </p:cNvSpPr>
          <p:nvPr/>
        </p:nvSpPr>
        <p:spPr bwMode="auto">
          <a:xfrm>
            <a:off x="914400" y="5257800"/>
            <a:ext cx="32353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Reconfigure/Redeploy</a:t>
            </a:r>
          </a:p>
        </p:txBody>
      </p:sp>
      <p:cxnSp>
        <p:nvCxnSpPr>
          <p:cNvPr id="77833" name="Straight Arrow Connector 12"/>
          <p:cNvCxnSpPr>
            <a:cxnSpLocks noChangeShapeType="1"/>
          </p:cNvCxnSpPr>
          <p:nvPr/>
        </p:nvCxnSpPr>
        <p:spPr bwMode="auto">
          <a:xfrm flipV="1">
            <a:off x="3200400" y="4876800"/>
            <a:ext cx="914400" cy="457200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arrow" w="med" len="med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Problems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eaLnBrk="1" hangingPunct="1"/>
            <a:r>
              <a:rPr lang="en-US" smtClean="0"/>
              <a:t>Scaling is painful</a:t>
            </a:r>
          </a:p>
          <a:p>
            <a:pPr eaLnBrk="1" hangingPunct="1"/>
            <a:r>
              <a:rPr lang="en-US" smtClean="0"/>
              <a:t>Poor fault-tolerance</a:t>
            </a:r>
          </a:p>
          <a:p>
            <a:pPr eaLnBrk="1" hangingPunct="1"/>
            <a:r>
              <a:rPr lang="en-US" smtClean="0"/>
              <a:t>Coding is tedious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we want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724400"/>
          </a:xfrm>
        </p:spPr>
        <p:txBody>
          <a:bodyPr/>
          <a:lstStyle/>
          <a:p>
            <a:pPr eaLnBrk="1" hangingPunct="1"/>
            <a:r>
              <a:rPr lang="en-US" dirty="0" smtClean="0"/>
              <a:t>Guaranteed data processing</a:t>
            </a:r>
          </a:p>
          <a:p>
            <a:pPr eaLnBrk="1" hangingPunct="1"/>
            <a:r>
              <a:rPr lang="en-US" dirty="0" smtClean="0"/>
              <a:t>Horizontal scalability</a:t>
            </a:r>
          </a:p>
          <a:p>
            <a:pPr eaLnBrk="1" hangingPunct="1"/>
            <a:r>
              <a:rPr lang="en-US" dirty="0" smtClean="0"/>
              <a:t>Fault-tolerance</a:t>
            </a:r>
          </a:p>
          <a:p>
            <a:pPr eaLnBrk="1" hangingPunct="1"/>
            <a:r>
              <a:rPr lang="en-US" dirty="0" smtClean="0"/>
              <a:t>No intermediate message brokers!</a:t>
            </a:r>
          </a:p>
          <a:p>
            <a:pPr eaLnBrk="1" hangingPunct="1"/>
            <a:r>
              <a:rPr lang="en-US" dirty="0" smtClean="0"/>
              <a:t>Higher level abstraction than message passing</a:t>
            </a:r>
          </a:p>
          <a:p>
            <a:pPr eaLnBrk="1" hangingPunct="1"/>
            <a:r>
              <a:rPr lang="en-US" dirty="0" smtClean="0"/>
              <a:t>“Just works” 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Storm Cluster</a:t>
            </a:r>
          </a:p>
        </p:txBody>
      </p:sp>
      <p:pic>
        <p:nvPicPr>
          <p:cNvPr id="8089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14575" y="1624013"/>
            <a:ext cx="4514850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900" name="Rectangle 5"/>
          <p:cNvSpPr>
            <a:spLocks noChangeArrowheads="1"/>
          </p:cNvSpPr>
          <p:nvPr/>
        </p:nvSpPr>
        <p:spPr bwMode="auto">
          <a:xfrm>
            <a:off x="95250" y="1752600"/>
            <a:ext cx="3402013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Master node (similar to </a:t>
            </a:r>
          </a:p>
          <a:p>
            <a:r>
              <a:rPr lang="en-US"/>
              <a:t>Hadoop JobTracker)</a:t>
            </a:r>
          </a:p>
        </p:txBody>
      </p:sp>
      <p:cxnSp>
        <p:nvCxnSpPr>
          <p:cNvPr id="80901" name="Straight Arrow Connector 6"/>
          <p:cNvCxnSpPr>
            <a:cxnSpLocks noChangeShapeType="1"/>
          </p:cNvCxnSpPr>
          <p:nvPr/>
        </p:nvCxnSpPr>
        <p:spPr bwMode="auto">
          <a:xfrm>
            <a:off x="2065338" y="2609850"/>
            <a:ext cx="341312" cy="300038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arrow" w="med" len="med"/>
          </a:ln>
        </p:spPr>
      </p:cxnSp>
      <p:sp>
        <p:nvSpPr>
          <p:cNvPr id="80902" name="Oval 7"/>
          <p:cNvSpPr>
            <a:spLocks noChangeArrowheads="1"/>
          </p:cNvSpPr>
          <p:nvPr/>
        </p:nvSpPr>
        <p:spPr bwMode="auto">
          <a:xfrm>
            <a:off x="2286000" y="2874963"/>
            <a:ext cx="914400" cy="914400"/>
          </a:xfrm>
          <a:prstGeom prst="ellipse">
            <a:avLst/>
          </a:prstGeom>
          <a:noFill/>
          <a:ln w="50800" algn="ctr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03" name="Oval 8"/>
          <p:cNvSpPr>
            <a:spLocks noChangeArrowheads="1"/>
          </p:cNvSpPr>
          <p:nvPr/>
        </p:nvSpPr>
        <p:spPr bwMode="auto">
          <a:xfrm>
            <a:off x="3844925" y="1981200"/>
            <a:ext cx="1042988" cy="2667000"/>
          </a:xfrm>
          <a:prstGeom prst="ellipse">
            <a:avLst/>
          </a:prstGeom>
          <a:noFill/>
          <a:ln w="50800" algn="ctr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04" name="Rectangle 9"/>
          <p:cNvSpPr>
            <a:spLocks noChangeArrowheads="1"/>
          </p:cNvSpPr>
          <p:nvPr/>
        </p:nvSpPr>
        <p:spPr bwMode="auto">
          <a:xfrm>
            <a:off x="650875" y="4876800"/>
            <a:ext cx="41068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Used for cluster coordination</a:t>
            </a:r>
          </a:p>
        </p:txBody>
      </p:sp>
      <p:cxnSp>
        <p:nvCxnSpPr>
          <p:cNvPr id="80905" name="Straight Arrow Connector 10"/>
          <p:cNvCxnSpPr>
            <a:cxnSpLocks noChangeShapeType="1"/>
          </p:cNvCxnSpPr>
          <p:nvPr/>
        </p:nvCxnSpPr>
        <p:spPr bwMode="auto">
          <a:xfrm flipV="1">
            <a:off x="3048000" y="4419600"/>
            <a:ext cx="914400" cy="457200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arrow" w="med" len="med"/>
          </a:ln>
        </p:spPr>
      </p:cxnSp>
      <p:sp>
        <p:nvSpPr>
          <p:cNvPr id="80906" name="Oval 11"/>
          <p:cNvSpPr>
            <a:spLocks noChangeArrowheads="1"/>
          </p:cNvSpPr>
          <p:nvPr/>
        </p:nvSpPr>
        <p:spPr bwMode="auto">
          <a:xfrm>
            <a:off x="5715000" y="1295400"/>
            <a:ext cx="1219200" cy="4114800"/>
          </a:xfrm>
          <a:prstGeom prst="ellipse">
            <a:avLst/>
          </a:prstGeom>
          <a:noFill/>
          <a:ln w="50800" algn="ctr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07" name="Rectangle 12"/>
          <p:cNvSpPr>
            <a:spLocks noChangeArrowheads="1"/>
          </p:cNvSpPr>
          <p:nvPr/>
        </p:nvSpPr>
        <p:spPr bwMode="auto">
          <a:xfrm>
            <a:off x="5715000" y="5562600"/>
            <a:ext cx="32496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Run worker processes</a:t>
            </a:r>
          </a:p>
        </p:txBody>
      </p:sp>
      <p:cxnSp>
        <p:nvCxnSpPr>
          <p:cNvPr id="80908" name="Straight Arrow Connector 13"/>
          <p:cNvCxnSpPr>
            <a:cxnSpLocks noChangeShapeType="1"/>
          </p:cNvCxnSpPr>
          <p:nvPr/>
        </p:nvCxnSpPr>
        <p:spPr bwMode="auto">
          <a:xfrm flipH="1" flipV="1">
            <a:off x="6934200" y="5029200"/>
            <a:ext cx="228600" cy="533400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Streams</a:t>
            </a:r>
          </a:p>
        </p:txBody>
      </p:sp>
      <p:cxnSp>
        <p:nvCxnSpPr>
          <p:cNvPr id="82947" name="Straight Arrow Connector 6"/>
          <p:cNvCxnSpPr>
            <a:cxnSpLocks noChangeShapeType="1"/>
          </p:cNvCxnSpPr>
          <p:nvPr/>
        </p:nvCxnSpPr>
        <p:spPr bwMode="auto">
          <a:xfrm>
            <a:off x="727075" y="3425825"/>
            <a:ext cx="7620000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2948" name="Rectangle 7"/>
          <p:cNvSpPr>
            <a:spLocks noChangeArrowheads="1"/>
          </p:cNvSpPr>
          <p:nvPr/>
        </p:nvSpPr>
        <p:spPr bwMode="auto">
          <a:xfrm>
            <a:off x="955675" y="2895600"/>
            <a:ext cx="914400" cy="38100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000" b="1"/>
              <a:t>Tuple</a:t>
            </a:r>
          </a:p>
        </p:txBody>
      </p:sp>
      <p:sp>
        <p:nvSpPr>
          <p:cNvPr id="82949" name="Rectangle 8"/>
          <p:cNvSpPr>
            <a:spLocks noChangeArrowheads="1"/>
          </p:cNvSpPr>
          <p:nvPr/>
        </p:nvSpPr>
        <p:spPr bwMode="auto">
          <a:xfrm>
            <a:off x="2022475" y="2895600"/>
            <a:ext cx="914400" cy="38100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000" b="1"/>
              <a:t>Tuple</a:t>
            </a:r>
          </a:p>
        </p:txBody>
      </p:sp>
      <p:sp>
        <p:nvSpPr>
          <p:cNvPr id="82950" name="Rectangle 9"/>
          <p:cNvSpPr>
            <a:spLocks noChangeArrowheads="1"/>
          </p:cNvSpPr>
          <p:nvPr/>
        </p:nvSpPr>
        <p:spPr bwMode="auto">
          <a:xfrm>
            <a:off x="3089275" y="2895600"/>
            <a:ext cx="914400" cy="38100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000" b="1"/>
              <a:t>Tuple</a:t>
            </a:r>
          </a:p>
        </p:txBody>
      </p:sp>
      <p:sp>
        <p:nvSpPr>
          <p:cNvPr id="82951" name="Rectangle 10"/>
          <p:cNvSpPr>
            <a:spLocks noChangeArrowheads="1"/>
          </p:cNvSpPr>
          <p:nvPr/>
        </p:nvSpPr>
        <p:spPr bwMode="auto">
          <a:xfrm>
            <a:off x="4156075" y="2895600"/>
            <a:ext cx="914400" cy="38100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000" b="1"/>
              <a:t>Tuple</a:t>
            </a:r>
          </a:p>
        </p:txBody>
      </p:sp>
      <p:sp>
        <p:nvSpPr>
          <p:cNvPr id="82952" name="Rectangle 11"/>
          <p:cNvSpPr>
            <a:spLocks noChangeArrowheads="1"/>
          </p:cNvSpPr>
          <p:nvPr/>
        </p:nvSpPr>
        <p:spPr bwMode="auto">
          <a:xfrm>
            <a:off x="5222875" y="2895600"/>
            <a:ext cx="914400" cy="38100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000" b="1"/>
              <a:t>Tuple</a:t>
            </a:r>
          </a:p>
        </p:txBody>
      </p:sp>
      <p:sp>
        <p:nvSpPr>
          <p:cNvPr id="82953" name="Rectangle 12"/>
          <p:cNvSpPr>
            <a:spLocks noChangeArrowheads="1"/>
          </p:cNvSpPr>
          <p:nvPr/>
        </p:nvSpPr>
        <p:spPr bwMode="auto">
          <a:xfrm>
            <a:off x="6289675" y="2895600"/>
            <a:ext cx="914400" cy="38100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000" b="1"/>
              <a:t>Tuple</a:t>
            </a:r>
          </a:p>
        </p:txBody>
      </p:sp>
      <p:sp>
        <p:nvSpPr>
          <p:cNvPr id="82954" name="Rectangle 13"/>
          <p:cNvSpPr>
            <a:spLocks noChangeArrowheads="1"/>
          </p:cNvSpPr>
          <p:nvPr/>
        </p:nvSpPr>
        <p:spPr bwMode="auto">
          <a:xfrm>
            <a:off x="7356475" y="2895600"/>
            <a:ext cx="914400" cy="38100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000" b="1"/>
              <a:t>Tuple</a:t>
            </a:r>
          </a:p>
        </p:txBody>
      </p:sp>
      <p:sp>
        <p:nvSpPr>
          <p:cNvPr id="82955" name="Rectangle 14"/>
          <p:cNvSpPr>
            <a:spLocks noChangeArrowheads="1"/>
          </p:cNvSpPr>
          <p:nvPr/>
        </p:nvSpPr>
        <p:spPr bwMode="auto">
          <a:xfrm>
            <a:off x="2438400" y="4724400"/>
            <a:ext cx="44497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Unbounded sequence of tuples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239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Who uses </a:t>
            </a:r>
            <a:r>
              <a:rPr lang="en-US" dirty="0" err="1" smtClean="0"/>
              <a:t>Hadoop</a:t>
            </a:r>
            <a:r>
              <a:rPr lang="en-US" dirty="0" smtClean="0"/>
              <a:t>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4724400"/>
          </a:xfrm>
        </p:spPr>
        <p:txBody>
          <a:bodyPr/>
          <a:lstStyle/>
          <a:p>
            <a:pPr eaLnBrk="1" hangingPunct="1"/>
            <a:r>
              <a:rPr lang="en-US" dirty="0" smtClean="0"/>
              <a:t>Amazon/A9</a:t>
            </a:r>
          </a:p>
          <a:p>
            <a:pPr eaLnBrk="1" hangingPunct="1"/>
            <a:r>
              <a:rPr lang="en-US" dirty="0" err="1" smtClean="0"/>
              <a:t>Facebook</a:t>
            </a:r>
            <a:endParaRPr lang="en-US" dirty="0" smtClean="0"/>
          </a:p>
          <a:p>
            <a:pPr eaLnBrk="1" hangingPunct="1"/>
            <a:r>
              <a:rPr lang="en-US" dirty="0" smtClean="0"/>
              <a:t>Google</a:t>
            </a:r>
          </a:p>
          <a:p>
            <a:pPr eaLnBrk="1" hangingPunct="1"/>
            <a:r>
              <a:rPr lang="en-US" dirty="0" smtClean="0"/>
              <a:t>New York Times</a:t>
            </a:r>
          </a:p>
          <a:p>
            <a:pPr eaLnBrk="1" hangingPunct="1"/>
            <a:r>
              <a:rPr lang="en-US" dirty="0" err="1" smtClean="0"/>
              <a:t>Veoh</a:t>
            </a:r>
            <a:endParaRPr lang="en-US" dirty="0" smtClean="0"/>
          </a:p>
          <a:p>
            <a:pPr eaLnBrk="1" hangingPunct="1"/>
            <a:r>
              <a:rPr lang="en-US" dirty="0" smtClean="0"/>
              <a:t>Yahoo!</a:t>
            </a:r>
          </a:p>
          <a:p>
            <a:pPr eaLnBrk="1" hangingPunct="1"/>
            <a:r>
              <a:rPr lang="en-US" dirty="0" smtClean="0"/>
              <a:t>…. many more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239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Commodity Hardware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0"/>
            <a:ext cx="7772400" cy="213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Typically in 2 level architecture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Nodes are commodity PCs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30-40 nodes/rack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Uplink from rack is 3-4 gigabit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Rack-internal is 1 gigabit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8200" y="1117600"/>
            <a:ext cx="7239000" cy="2692400"/>
            <a:chOff x="528" y="1008"/>
            <a:chExt cx="4560" cy="1696"/>
          </a:xfrm>
        </p:grpSpPr>
        <p:pic>
          <p:nvPicPr>
            <p:cNvPr id="9221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8" y="1008"/>
              <a:ext cx="4560" cy="169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9222" name="Text Box 6"/>
            <p:cNvSpPr txBox="1">
              <a:spLocks noChangeArrowheads="1"/>
            </p:cNvSpPr>
            <p:nvPr/>
          </p:nvSpPr>
          <p:spPr bwMode="auto">
            <a:xfrm>
              <a:off x="2221" y="1038"/>
              <a:ext cx="1160" cy="1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defTabSz="457200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Aggregation switch</a:t>
              </a:r>
            </a:p>
          </p:txBody>
        </p:sp>
        <p:sp>
          <p:nvSpPr>
            <p:cNvPr id="9223" name="Text Box 7"/>
            <p:cNvSpPr txBox="1">
              <a:spLocks noChangeArrowheads="1"/>
            </p:cNvSpPr>
            <p:nvPr/>
          </p:nvSpPr>
          <p:spPr bwMode="auto">
            <a:xfrm>
              <a:off x="1337" y="1401"/>
              <a:ext cx="765" cy="1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defTabSz="457200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Rack switch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Hadoop</a:t>
            </a:r>
            <a:r>
              <a:rPr lang="en-US" dirty="0" smtClean="0"/>
              <a:t> Distributed File System (HDFS)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239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Goals of HDFS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4724400"/>
          </a:xfrm>
        </p:spPr>
        <p:txBody>
          <a:bodyPr/>
          <a:lstStyle/>
          <a:p>
            <a:pPr eaLnBrk="1" hangingPunct="1"/>
            <a:r>
              <a:rPr lang="en-US" dirty="0" smtClean="0"/>
              <a:t>Very Large Distributed File System</a:t>
            </a:r>
          </a:p>
          <a:p>
            <a:pPr lvl="1" eaLnBrk="1" hangingPunct="1"/>
            <a:r>
              <a:rPr lang="en-US" dirty="0" smtClean="0"/>
              <a:t>10K nodes, 100 million files, 10PB</a:t>
            </a:r>
          </a:p>
          <a:p>
            <a:pPr eaLnBrk="1" hangingPunct="1"/>
            <a:r>
              <a:rPr lang="en-US" dirty="0" smtClean="0"/>
              <a:t>Assumes Commodity Hardware</a:t>
            </a:r>
          </a:p>
          <a:p>
            <a:pPr lvl="1" eaLnBrk="1" hangingPunct="1"/>
            <a:r>
              <a:rPr lang="en-US" dirty="0" smtClean="0"/>
              <a:t>Files are replicated to handle hardware failure</a:t>
            </a:r>
          </a:p>
          <a:p>
            <a:pPr lvl="1" eaLnBrk="1" hangingPunct="1"/>
            <a:r>
              <a:rPr lang="en-US" dirty="0" smtClean="0"/>
              <a:t>Detect failures and recover from them</a:t>
            </a:r>
          </a:p>
          <a:p>
            <a:pPr eaLnBrk="1" hangingPunct="1"/>
            <a:r>
              <a:rPr lang="en-US" dirty="0" smtClean="0"/>
              <a:t>Optimized for Batch Processing</a:t>
            </a:r>
          </a:p>
          <a:p>
            <a:pPr lvl="1" eaLnBrk="1" hangingPunct="1"/>
            <a:r>
              <a:rPr lang="en-US" dirty="0" smtClean="0"/>
              <a:t>Data locations exposed so that computations can move to where data resides</a:t>
            </a:r>
          </a:p>
          <a:p>
            <a:pPr lvl="1" eaLnBrk="1" hangingPunct="1"/>
            <a:r>
              <a:rPr lang="en-US" dirty="0" smtClean="0"/>
              <a:t>Provides very high aggregate bandwidth</a:t>
            </a:r>
          </a:p>
        </p:txBody>
      </p:sp>
      <p:pic>
        <p:nvPicPr>
          <p:cNvPr id="11268" name="Picture 3" descr="images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72125" y="5289550"/>
            <a:ext cx="3419475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Distributed File System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eaLnBrk="1" hangingPunct="1"/>
            <a:r>
              <a:rPr lang="en-US" dirty="0" smtClean="0"/>
              <a:t>Single Namespace for entire cluster</a:t>
            </a:r>
          </a:p>
          <a:p>
            <a:pPr eaLnBrk="1" hangingPunct="1"/>
            <a:r>
              <a:rPr lang="en-US" dirty="0" smtClean="0"/>
              <a:t>Data Coherency</a:t>
            </a:r>
          </a:p>
          <a:p>
            <a:pPr lvl="1" eaLnBrk="1" hangingPunct="1"/>
            <a:r>
              <a:rPr lang="en-US" dirty="0" smtClean="0"/>
              <a:t>Write-once-read-many access model</a:t>
            </a:r>
          </a:p>
          <a:p>
            <a:pPr lvl="1" eaLnBrk="1" hangingPunct="1"/>
            <a:r>
              <a:rPr lang="en-US" dirty="0" smtClean="0"/>
              <a:t>Client can only append to existing files</a:t>
            </a:r>
          </a:p>
          <a:p>
            <a:pPr eaLnBrk="1" hangingPunct="1"/>
            <a:r>
              <a:rPr lang="en-US" dirty="0" smtClean="0"/>
              <a:t>Files are broken up into blocks</a:t>
            </a:r>
          </a:p>
          <a:p>
            <a:pPr lvl="1" eaLnBrk="1" hangingPunct="1"/>
            <a:r>
              <a:rPr lang="en-US" dirty="0" smtClean="0"/>
              <a:t>Typically 64MB block size</a:t>
            </a:r>
          </a:p>
          <a:p>
            <a:pPr lvl="1" eaLnBrk="1" hangingPunct="1"/>
            <a:r>
              <a:rPr lang="en-US" dirty="0" smtClean="0"/>
              <a:t>Each block replicated on multiple </a:t>
            </a:r>
            <a:r>
              <a:rPr lang="en-US" dirty="0" err="1" smtClean="0"/>
              <a:t>DataNodes</a:t>
            </a:r>
            <a:endParaRPr lang="en-US" dirty="0" smtClean="0"/>
          </a:p>
          <a:p>
            <a:pPr eaLnBrk="1" hangingPunct="1"/>
            <a:r>
              <a:rPr lang="en-US" dirty="0" smtClean="0"/>
              <a:t>Intelligent Client</a:t>
            </a:r>
          </a:p>
          <a:p>
            <a:pPr lvl="1" eaLnBrk="1" hangingPunct="1"/>
            <a:r>
              <a:rPr lang="en-US" dirty="0" smtClean="0"/>
              <a:t>Client can find location of blocks</a:t>
            </a:r>
          </a:p>
          <a:p>
            <a:pPr lvl="1" eaLnBrk="1" hangingPunct="1"/>
            <a:r>
              <a:rPr lang="en-US" dirty="0" smtClean="0"/>
              <a:t>Client accesses data directly from </a:t>
            </a:r>
            <a:r>
              <a:rPr lang="en-US" dirty="0" err="1" smtClean="0"/>
              <a:t>DataNode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15</TotalTime>
  <Words>1439</Words>
  <Application>Microsoft Office PowerPoint</Application>
  <PresentationFormat>On-screen Show (4:3)</PresentationFormat>
  <Paragraphs>375</Paragraphs>
  <Slides>46</Slides>
  <Notes>42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Opulent</vt:lpstr>
      <vt:lpstr>Case study: Hadoop</vt:lpstr>
      <vt:lpstr>Outline</vt:lpstr>
      <vt:lpstr>HBase: Part of Hadoop’s Ecosystem</vt:lpstr>
      <vt:lpstr>Hadoop - Why ?</vt:lpstr>
      <vt:lpstr>Who uses Hadoop?</vt:lpstr>
      <vt:lpstr>Commodity Hardware</vt:lpstr>
      <vt:lpstr>Hadoop Distributed File System (HDFS)</vt:lpstr>
      <vt:lpstr>Goals of HDFS</vt:lpstr>
      <vt:lpstr>Distributed File System</vt:lpstr>
      <vt:lpstr>HDFS Architecture</vt:lpstr>
      <vt:lpstr>Functions of a NameNode</vt:lpstr>
      <vt:lpstr>NameNode Metadata</vt:lpstr>
      <vt:lpstr>DataNode</vt:lpstr>
      <vt:lpstr>Block Placement</vt:lpstr>
      <vt:lpstr>Heartbeats</vt:lpstr>
      <vt:lpstr>Replication Engine</vt:lpstr>
      <vt:lpstr>Data Correctness</vt:lpstr>
      <vt:lpstr>NameNode Failure</vt:lpstr>
      <vt:lpstr>Secondary NameNode</vt:lpstr>
      <vt:lpstr>User Interface</vt:lpstr>
      <vt:lpstr>Pig</vt:lpstr>
      <vt:lpstr>Pig</vt:lpstr>
      <vt:lpstr>An Example Problem</vt:lpstr>
      <vt:lpstr>In Pig Latin</vt:lpstr>
      <vt:lpstr>Ease of Translation</vt:lpstr>
      <vt:lpstr>Ease of Translation</vt:lpstr>
      <vt:lpstr>HBase</vt:lpstr>
      <vt:lpstr>HBase - What?</vt:lpstr>
      <vt:lpstr>HBase - Data Model</vt:lpstr>
      <vt:lpstr>HBase - Data Storage</vt:lpstr>
      <vt:lpstr>HBase - Code</vt:lpstr>
      <vt:lpstr>HBase - Querying</vt:lpstr>
      <vt:lpstr>Hive</vt:lpstr>
      <vt:lpstr>Hive</vt:lpstr>
      <vt:lpstr>Creating a Hive Table</vt:lpstr>
      <vt:lpstr>A Simple Query</vt:lpstr>
      <vt:lpstr>Aggregation and Joins</vt:lpstr>
      <vt:lpstr>Using a Hadoop Streaming Mapper Script</vt:lpstr>
      <vt:lpstr>Storm</vt:lpstr>
      <vt:lpstr>Storm</vt:lpstr>
      <vt:lpstr>Before Storm</vt:lpstr>
      <vt:lpstr>Before Storm – Adding a worker</vt:lpstr>
      <vt:lpstr>Problems</vt:lpstr>
      <vt:lpstr>What we want</vt:lpstr>
      <vt:lpstr>Storm Cluster</vt:lpstr>
      <vt:lpstr>Streams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study: Hadoop</dc:title>
  <dc:creator>Admin</dc:creator>
  <cp:lastModifiedBy>DELL</cp:lastModifiedBy>
  <cp:revision>5</cp:revision>
  <dcterms:created xsi:type="dcterms:W3CDTF">2006-08-16T00:00:00Z</dcterms:created>
  <dcterms:modified xsi:type="dcterms:W3CDTF">2015-08-13T02:56:48Z</dcterms:modified>
</cp:coreProperties>
</file>