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81" r:id="rId30"/>
    <p:sldId id="282" r:id="rId31"/>
    <p:sldId id="283" r:id="rId32"/>
    <p:sldId id="284" r:id="rId33"/>
    <p:sldId id="285" r:id="rId34"/>
    <p:sldId id="276" r:id="rId35"/>
    <p:sldId id="277" r:id="rId36"/>
    <p:sldId id="279" r:id="rId37"/>
    <p:sldId id="280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0D9F-1229-4621-8CCF-A40EE16801FD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D27B4-237A-443B-B34E-53541EAA0A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Why is completed map task discarded?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4E11A-0D19-411A-8880-8746B5CDF78A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DFS: provides a unified view of the file system and hides the details of replication and consistency management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7A87A-E7EE-4EE0-95C7-A5FBAD892ADA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C75E4-BE09-4633-9A9E-28D30E6AABAE}" type="slidenum">
              <a:rPr lang="en-US"/>
              <a:pPr/>
              <a:t>37</a:t>
            </a:fld>
            <a:endParaRPr lang="en-US"/>
          </a:p>
        </p:txBody>
      </p:sp>
      <p:sp>
        <p:nvSpPr>
          <p:cNvPr id="164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F6F21-D321-4F38-AEE4-8D7F958CDB31}" type="slidenum">
              <a:rPr lang="en-US"/>
              <a:pPr/>
              <a:t>38</a:t>
            </a:fld>
            <a:endParaRPr lang="en-US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190625" y="876905"/>
            <a:ext cx="4476750" cy="316592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4" tIns="45002" rIns="90004" bIns="45002" anchor="ctr"/>
          <a:lstStyle/>
          <a:p>
            <a:endParaRPr lang="en-US"/>
          </a:p>
        </p:txBody>
      </p:sp>
      <p:sp>
        <p:nvSpPr>
          <p:cNvPr id="44036" name="Text Box 3"/>
          <p:cNvSpPr>
            <a:spLocks noChangeArrowheads="1"/>
          </p:cNvSpPr>
          <p:nvPr>
            <p:ph type="body"/>
          </p:nvPr>
        </p:nvSpPr>
        <p:spPr>
          <a:xfrm>
            <a:off x="686098" y="4342191"/>
            <a:ext cx="5487293" cy="4113893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2D8DD-A82E-4D46-B512-5EA17F6C925F}" type="slidenum">
              <a:rPr lang="en-US"/>
              <a:pPr/>
              <a:t>39</a:t>
            </a:fld>
            <a:endParaRPr lang="en-US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190625" y="876905"/>
            <a:ext cx="4476750" cy="316592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4" tIns="45002" rIns="90004" bIns="45002" anchor="ctr"/>
          <a:lstStyle/>
          <a:p>
            <a:endParaRPr lang="en-US"/>
          </a:p>
        </p:txBody>
      </p:sp>
      <p:sp>
        <p:nvSpPr>
          <p:cNvPr id="46084" name="Text Box 3"/>
          <p:cNvSpPr>
            <a:spLocks noChangeArrowheads="1"/>
          </p:cNvSpPr>
          <p:nvPr>
            <p:ph type="body"/>
          </p:nvPr>
        </p:nvSpPr>
        <p:spPr>
          <a:xfrm>
            <a:off x="686098" y="4342191"/>
            <a:ext cx="5487293" cy="4113893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E87C5-3B23-44AD-9329-6B36B6FADB74}" type="slidenum">
              <a:rPr lang="en-US"/>
              <a:pPr/>
              <a:t>40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D6979-1C87-41EC-AC37-3AA7D35F0CBE}" type="slidenum">
              <a:rPr lang="en-US"/>
              <a:pPr/>
              <a:t>41</a:t>
            </a:fld>
            <a:endParaRPr lang="en-US"/>
          </a:p>
        </p:txBody>
      </p:sp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1E3DF-55F2-4855-ADFB-88F628A25150}" type="slidenum">
              <a:rPr lang="en-US"/>
              <a:pPr/>
              <a:t>42</a:t>
            </a:fld>
            <a:endParaRPr lang="en-US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34A82-7F75-4B1B-9624-00D034191CA5}" type="slidenum">
              <a:rPr lang="en-US"/>
              <a:pPr/>
              <a:t>43</a:t>
            </a:fld>
            <a:endParaRPr lang="en-US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1059C-F153-4CD6-9190-9D71C77A5EC8}" type="slidenum">
              <a:rPr lang="en-US"/>
              <a:pPr/>
              <a:t>44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27C3E-1E33-4BA3-B825-90439C8832B4}" type="slidenum">
              <a:rPr lang="en-US"/>
              <a:pPr/>
              <a:t>45</a:t>
            </a:fld>
            <a:endParaRPr lang="en-US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0DF54-D64E-413A-AA53-0350FDF53F9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View from task perspective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DFAD7-95F7-4A3E-BA80-259DE33CF110}" type="slidenum">
              <a:rPr lang="en-US"/>
              <a:pPr/>
              <a:t>46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C0D8F-01D4-4A0E-BB7E-A314F3EAE656}" type="slidenum">
              <a:rPr lang="en-US"/>
              <a:pPr/>
              <a:t>47</a:t>
            </a:fld>
            <a:endParaRPr lang="en-US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9EA11-71FD-446F-8FB0-C01A646C4DA1}" type="slidenum">
              <a:rPr lang="en-US"/>
              <a:pPr/>
              <a:t>48</a:t>
            </a:fld>
            <a:endParaRPr lang="en-US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79617-8BA8-4696-8F77-19DDFECE31A0}" type="slidenum">
              <a:rPr lang="en-US"/>
              <a:pPr/>
              <a:t>49</a:t>
            </a:fld>
            <a:endParaRPr lang="en-US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5C59C-8567-48BB-8E2F-93611CDC9BD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View from scheduled m/c perspective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6FB85-7BE2-458D-9E55-33F11DA0E4C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27B4-237A-443B-B34E-53541EAA0AA9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A9D46-E6E9-43A0-AC20-F465D27DF3C8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205B8-04AA-473B-A560-AC3A354CB2C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74AC6-DB36-4EB2-93BC-5762D318B30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On the software side: what is the programming model?</a:t>
            </a:r>
          </a:p>
          <a:p>
            <a:pPr eaLnBrk="1" hangingPunct="1"/>
            <a:r>
              <a:rPr lang="en-US" smtClean="0"/>
              <a:t>On the hardware side: how to deal with failures – hardware and data corruption?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2F3C0-7E3B-44B9-A110-3D5D9F698D5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Map-Reduce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Jagadish</a:t>
            </a:r>
            <a:r>
              <a:rPr lang="en-US" dirty="0" smtClean="0"/>
              <a:t> </a:t>
            </a:r>
            <a:r>
              <a:rPr lang="en-US" smtClean="0"/>
              <a:t>Rouniyar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68580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7923213" cy="655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flow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Input, final output are stored on a distributed file system</a:t>
            </a:r>
          </a:p>
          <a:p>
            <a:pPr lvl="1" eaLnBrk="1" hangingPunct="1"/>
            <a:r>
              <a:rPr lang="en-US" smtClean="0"/>
              <a:t>Scheduler tries to schedule map tasks “close” to physical storage location of input data</a:t>
            </a:r>
          </a:p>
          <a:p>
            <a:pPr eaLnBrk="1" hangingPunct="1"/>
            <a:r>
              <a:rPr lang="en-US" smtClean="0"/>
              <a:t>Intermediate results are stored on local FS of map and reduce workers</a:t>
            </a:r>
          </a:p>
          <a:p>
            <a:pPr eaLnBrk="1" hangingPunct="1"/>
            <a:r>
              <a:rPr lang="en-US" smtClean="0"/>
              <a:t>Output is often input to another map reduce task</a:t>
            </a:r>
          </a:p>
        </p:txBody>
      </p:sp>
      <p:sp>
        <p:nvSpPr>
          <p:cNvPr id="2253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7E731D-99B2-4929-98D8-348D7E7BC22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253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Coordination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0"/>
            <a:ext cx="8272462" cy="4876800"/>
          </a:xfrm>
        </p:spPr>
        <p:txBody>
          <a:bodyPr/>
          <a:lstStyle/>
          <a:p>
            <a:pPr eaLnBrk="1" hangingPunct="1"/>
            <a:r>
              <a:rPr lang="en-US" smtClean="0"/>
              <a:t>Master data structures</a:t>
            </a:r>
          </a:p>
          <a:p>
            <a:pPr lvl="1" eaLnBrk="1" hangingPunct="1"/>
            <a:r>
              <a:rPr lang="en-US" smtClean="0"/>
              <a:t>Task status: (idle, in-progress, completed)</a:t>
            </a:r>
          </a:p>
          <a:p>
            <a:pPr lvl="1" eaLnBrk="1" hangingPunct="1"/>
            <a:r>
              <a:rPr lang="en-US" smtClean="0"/>
              <a:t>Idle tasks get scheduled as workers become available</a:t>
            </a:r>
          </a:p>
          <a:p>
            <a:pPr lvl="1" eaLnBrk="1" hangingPunct="1"/>
            <a:r>
              <a:rPr lang="en-US" smtClean="0"/>
              <a:t>When a map task completes, it sends the master the location and sizes of its R intermediate files, one for each reducer</a:t>
            </a:r>
          </a:p>
          <a:p>
            <a:pPr lvl="1" eaLnBrk="1" hangingPunct="1"/>
            <a:r>
              <a:rPr lang="en-US" smtClean="0"/>
              <a:t>Master pushes this info to reducers</a:t>
            </a:r>
          </a:p>
          <a:p>
            <a:pPr eaLnBrk="1" hangingPunct="1"/>
            <a:r>
              <a:rPr lang="en-US" smtClean="0"/>
              <a:t>Master pings workers periodically to detect failures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355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566404-4E01-4D28-BA9C-3CF5CCA443E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355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 worker failure</a:t>
            </a:r>
          </a:p>
          <a:p>
            <a:pPr lvl="1" eaLnBrk="1" hangingPunct="1"/>
            <a:r>
              <a:rPr lang="en-US" smtClean="0"/>
              <a:t>Map tasks completed or in-progress at worker are reset to idle</a:t>
            </a:r>
          </a:p>
          <a:p>
            <a:pPr lvl="1" eaLnBrk="1" hangingPunct="1"/>
            <a:r>
              <a:rPr lang="en-US" smtClean="0"/>
              <a:t>Reduce workers are notified when task is rescheduled on another worker</a:t>
            </a:r>
          </a:p>
          <a:p>
            <a:pPr eaLnBrk="1" hangingPunct="1"/>
            <a:r>
              <a:rPr lang="en-US" smtClean="0"/>
              <a:t>Reduce worker failure</a:t>
            </a:r>
          </a:p>
          <a:p>
            <a:pPr lvl="1" eaLnBrk="1" hangingPunct="1"/>
            <a:r>
              <a:rPr lang="en-US" smtClean="0"/>
              <a:t>Only in-progress tasks are reset to idle</a:t>
            </a:r>
          </a:p>
          <a:p>
            <a:pPr eaLnBrk="1" hangingPunct="1"/>
            <a:r>
              <a:rPr lang="en-US" smtClean="0"/>
              <a:t>Master failure</a:t>
            </a:r>
          </a:p>
          <a:p>
            <a:pPr lvl="1" eaLnBrk="1" hangingPunct="1"/>
            <a:r>
              <a:rPr lang="en-US" smtClean="0"/>
              <a:t>MapReduce task is aborted and client is notified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FF012-78AA-4BAD-BEAF-50CB2E8F23D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8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</a:t>
            </a:r>
            <a:r>
              <a:rPr lang="en-US" sz="2800" smtClean="0"/>
              <a:t> </a:t>
            </a:r>
          </a:p>
        </p:txBody>
      </p:sp>
      <p:pic>
        <p:nvPicPr>
          <p:cNvPr id="25603" name="Picture 6" descr="index-auto-0007-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74580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2F7E1-6943-4A59-B1E1-86AAB0F89EC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Execution </a:t>
            </a:r>
          </a:p>
        </p:txBody>
      </p:sp>
      <p:pic>
        <p:nvPicPr>
          <p:cNvPr id="26627" name="Picture 6" descr="index-auto-0008-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00200"/>
            <a:ext cx="68008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8E67B-4B2E-4143-B153-1DE5D8521F1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How many Map and Reduce jobs?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 map tasks, R reduce tasks</a:t>
            </a:r>
          </a:p>
          <a:p>
            <a:pPr eaLnBrk="1" hangingPunct="1"/>
            <a:r>
              <a:rPr lang="en-US" smtClean="0"/>
              <a:t>Rule of thumb:</a:t>
            </a:r>
          </a:p>
          <a:p>
            <a:pPr lvl="1" eaLnBrk="1" hangingPunct="1"/>
            <a:r>
              <a:rPr lang="en-US" smtClean="0"/>
              <a:t>Make M and R much larger than the number of nodes in cluster</a:t>
            </a:r>
          </a:p>
          <a:p>
            <a:pPr lvl="1" eaLnBrk="1" hangingPunct="1"/>
            <a:r>
              <a:rPr lang="en-US" smtClean="0"/>
              <a:t>One DFS chunk per map is common</a:t>
            </a:r>
          </a:p>
          <a:p>
            <a:pPr lvl="1" eaLnBrk="1" hangingPunct="1"/>
            <a:r>
              <a:rPr lang="en-US" smtClean="0"/>
              <a:t>Improves dynamic load balancing and speeds recovery from worker failure</a:t>
            </a:r>
          </a:p>
          <a:p>
            <a:pPr eaLnBrk="1" hangingPunct="1"/>
            <a:r>
              <a:rPr lang="en-US" smtClean="0"/>
              <a:t>Usually R is smaller than M, because output is spread across R files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2765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276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FD40B6-89A3-4E7F-9C80-9E85B019483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765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Often a map task will produce many pairs of the form (k,v1), (k,v2), … for the same key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popular words in Word Count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save network time by pre-aggregating at mapper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combine(k1, list(v1)) </a:t>
            </a:r>
            <a:r>
              <a:rPr lang="en-US" smtClean="0">
                <a:sym typeface="Wingdings" pitchFamily="2" charset="2"/>
              </a:rPr>
              <a:t> v2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Usually same as reduce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Works only if reduce function is commutative and associative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2406F0-4FD0-4BCE-A285-4294201E9B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867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 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Inputs to map tasks are created by contiguous splits of input file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reduce, we need to ensure that records with the same intermediate key end up at the same worker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System uses a default partition function e.g., hash(key) mod 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Sometimes useful to override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hash(hostname(URL)) mod R ensures URLs from a host end up in the same output file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297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303A87-B5C8-466B-ACF8-6698A3DAFA1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970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students are given the task of counting words in a book “Big Data”</a:t>
            </a:r>
          </a:p>
          <a:p>
            <a:pPr>
              <a:buNone/>
            </a:pPr>
            <a:r>
              <a:rPr lang="en-US" dirty="0" smtClean="0"/>
              <a:t>  How they will perform it ? Identify the step . It denotes the map-reduce function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Summary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How is this distributed?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mtClean="0"/>
              <a:t>Partition input key/value pairs into chunks, run map() tasks in parallel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mtClean="0"/>
              <a:t>After all map()s are complete, consolidate all emitted values for each unique emitted key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mtClean="0"/>
              <a:t>Now partition space of output map keys, and run reduce() in parallel</a:t>
            </a:r>
          </a:p>
          <a:p>
            <a:pPr marL="609600" indent="-609600" eaLnBrk="1" hangingPunct="1"/>
            <a:r>
              <a:rPr lang="en-US" smtClean="0"/>
              <a:t>If map() or reduce() fails, reexecute!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E7928E-131C-472A-9E51-3069E6C8D58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07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63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/>
              <a:t>WORD COUNT EXAMPLE</a:t>
            </a:r>
          </a:p>
        </p:txBody>
      </p:sp>
      <p:pic>
        <p:nvPicPr>
          <p:cNvPr id="8" name="Content Placeholder 7"/>
          <p:cNvPicPr>
            <a:picLocks noChangeArrowheads="1"/>
          </p:cNvPicPr>
          <p:nvPr/>
        </p:nvPicPr>
        <p:blipFill>
          <a:blip r:embed="rId3"/>
          <a:srcRect t="18896"/>
          <a:stretch>
            <a:fillRect/>
          </a:stretch>
        </p:blipFill>
        <p:spPr bwMode="auto">
          <a:xfrm>
            <a:off x="304800" y="10668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map(String input_key, String input_value):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// input_key: document name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// input_value: document contents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for each word w in input_value: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EmitIntermediate(w, "1");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reduce(String output_key, Iterator intermediate_values):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// output_key: a word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// output_values: a list of counts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int result = 0;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for each v in intermediate_values: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result += ParseInt(v);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Emit(AsString(result));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GB"/>
              <a:t>Map()</a:t>
            </a:r>
            <a:r>
              <a:rPr lang="ar-SA">
                <a:cs typeface="Arial" charset="0"/>
              </a:rPr>
              <a:t>‏</a:t>
            </a:r>
            <a:endParaRPr lang="en-GB"/>
          </a:p>
          <a:p>
            <a:pPr lvl="1">
              <a:lnSpc>
                <a:spcPct val="97000"/>
              </a:lnSpc>
            </a:pPr>
            <a:r>
              <a:rPr lang="en-GB"/>
              <a:t>Input &lt;filename, file text&gt;</a:t>
            </a:r>
          </a:p>
          <a:p>
            <a:pPr lvl="1">
              <a:lnSpc>
                <a:spcPct val="97000"/>
              </a:lnSpc>
            </a:pPr>
            <a:r>
              <a:rPr lang="en-GB"/>
              <a:t>Parses file and emits &lt;word, count&gt; pairs</a:t>
            </a:r>
          </a:p>
          <a:p>
            <a:pPr lvl="2">
              <a:lnSpc>
                <a:spcPct val="97000"/>
              </a:lnSpc>
            </a:pPr>
            <a:r>
              <a:rPr lang="en-GB"/>
              <a:t>eg. &lt;”hello”, 1&gt;</a:t>
            </a:r>
          </a:p>
          <a:p>
            <a:pPr>
              <a:lnSpc>
                <a:spcPct val="97000"/>
              </a:lnSpc>
            </a:pPr>
            <a:r>
              <a:rPr lang="en-GB"/>
              <a:t>Reduce()</a:t>
            </a:r>
            <a:r>
              <a:rPr lang="ar-SA">
                <a:cs typeface="Arial" charset="0"/>
              </a:rPr>
              <a:t>‏</a:t>
            </a:r>
            <a:endParaRPr lang="en-GB"/>
          </a:p>
          <a:p>
            <a:pPr lvl="1">
              <a:lnSpc>
                <a:spcPct val="97000"/>
              </a:lnSpc>
            </a:pPr>
            <a:r>
              <a:rPr lang="en-GB"/>
              <a:t>Sums all values for the same key and emits &lt;word, TotalCount&gt;</a:t>
            </a:r>
          </a:p>
          <a:p>
            <a:pPr lvl="2">
              <a:lnSpc>
                <a:spcPct val="97000"/>
              </a:lnSpc>
            </a:pPr>
            <a:r>
              <a:rPr lang="en-GB"/>
              <a:t>eg. &lt;”hello”, (3 5 2 7)&gt;  =&gt; &lt;”hello”, 17&gt;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File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Hello World Bye World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Hello Hadoop GoodBye Hadoop</a:t>
            </a:r>
          </a:p>
          <a:p>
            <a:pPr>
              <a:lnSpc>
                <a:spcPct val="90000"/>
              </a:lnSpc>
            </a:pPr>
            <a:r>
              <a:rPr lang="en-US" sz="2400"/>
              <a:t>Map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For the given sample input the first map emits: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Hello,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World,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Bye,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World, 1&gt;</a:t>
            </a:r>
          </a:p>
          <a:p>
            <a:pPr>
              <a:lnSpc>
                <a:spcPct val="90000"/>
              </a:lnSpc>
            </a:pPr>
            <a:r>
              <a:rPr lang="en-US" sz="2400"/>
              <a:t>The second map emits: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Hello,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Hadoop,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Goodbye,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Hadoop, 1&gt;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The output of the first combine: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Bye,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Hello,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World, 2&gt;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The output of the second combine: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Goodbye,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Hadoop, 2&gt;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Hello,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Thus the output of the job (reduce)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Bye,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Goodbye, 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Hadoop, 2&gt;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Hello, 2&gt;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 World, 2&gt;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mapred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5" descr="mapred2.gif"/>
          <p:cNvPicPr>
            <a:picLocks noChangeAspect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0"/>
            <a:ext cx="8382000" cy="6126163"/>
          </a:xfrm>
          <a:noFill/>
          <a:ln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752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Map Reduce Architecture</a:t>
            </a: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2800"/>
              <a:t>Map - reduce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sort/merge based distributed processing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• </a:t>
            </a:r>
            <a:r>
              <a:rPr lang="en-US" sz="2400" b="1" dirty="0"/>
              <a:t>Best for batch- oriented processing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• </a:t>
            </a:r>
            <a:r>
              <a:rPr lang="en-US" sz="2400" b="1" dirty="0"/>
              <a:t>Sort/merge is primitive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– Operates at </a:t>
            </a:r>
            <a:r>
              <a:rPr lang="en-US" sz="2400" b="1" dirty="0"/>
              <a:t>transfer rate</a:t>
            </a:r>
            <a:r>
              <a:rPr lang="en-US" sz="2400" dirty="0"/>
              <a:t> (</a:t>
            </a:r>
            <a:r>
              <a:rPr lang="en-US" sz="2400" dirty="0" err="1"/>
              <a:t>Process+data</a:t>
            </a:r>
            <a:r>
              <a:rPr lang="en-US" sz="2400" dirty="0"/>
              <a:t> clusters)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• </a:t>
            </a:r>
            <a:r>
              <a:rPr lang="en-US" sz="2400" b="1" dirty="0"/>
              <a:t>Simple programming metaphor: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– </a:t>
            </a:r>
            <a:r>
              <a:rPr lang="en-US" sz="2400" dirty="0">
                <a:solidFill>
                  <a:srgbClr val="FF0066"/>
                </a:solidFill>
              </a:rPr>
              <a:t>input | map | shuffle | reduce &gt; output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66"/>
                </a:solidFill>
              </a:rPr>
              <a:t>– cat * | </a:t>
            </a:r>
            <a:r>
              <a:rPr lang="en-US" sz="2400" dirty="0" err="1">
                <a:solidFill>
                  <a:srgbClr val="FF0066"/>
                </a:solidFill>
              </a:rPr>
              <a:t>grep</a:t>
            </a:r>
            <a:r>
              <a:rPr lang="en-US" sz="2400" dirty="0">
                <a:solidFill>
                  <a:srgbClr val="FF0066"/>
                </a:solidFill>
              </a:rPr>
              <a:t> | sort | </a:t>
            </a:r>
            <a:r>
              <a:rPr lang="en-US" sz="2400" dirty="0" err="1">
                <a:solidFill>
                  <a:srgbClr val="FF0066"/>
                </a:solidFill>
              </a:rPr>
              <a:t>uniq</a:t>
            </a:r>
            <a:r>
              <a:rPr lang="en-US" sz="2400" dirty="0">
                <a:solidFill>
                  <a:srgbClr val="FF0066"/>
                </a:solidFill>
              </a:rPr>
              <a:t> ­c &gt; file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• </a:t>
            </a:r>
            <a:r>
              <a:rPr lang="en-US" sz="2400" b="1" dirty="0"/>
              <a:t>Pluggable user code runs in generic reusable framework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– log processing,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--  </a:t>
            </a:r>
            <a:r>
              <a:rPr lang="en-US" sz="2400" dirty="0">
                <a:solidFill>
                  <a:srgbClr val="FF0066"/>
                </a:solidFill>
              </a:rPr>
              <a:t>web search indexing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– SQL like queries in PIG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• </a:t>
            </a:r>
            <a:r>
              <a:rPr lang="en-US" sz="2400" b="1" dirty="0"/>
              <a:t>Distribution &amp; reliability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– Handled by framework - </a:t>
            </a:r>
            <a:r>
              <a:rPr lang="en-US" sz="2400" dirty="0" smtClean="0"/>
              <a:t>transparency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Single-node architecture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905000" y="35052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905000" y="4648200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Disk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1905000" y="2743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447800" y="2438400"/>
            <a:ext cx="2362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75125" y="3232150"/>
            <a:ext cx="3798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Machine Learning, Statistics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251325" y="4451350"/>
            <a:ext cx="3178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“Classical” Data Mining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8" grpId="0" animBg="1"/>
      <p:bldP spid="51210" grpId="0"/>
      <p:bldP spid="512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Commodity Clusters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0"/>
            <a:ext cx="8196262" cy="4876800"/>
          </a:xfrm>
        </p:spPr>
        <p:txBody>
          <a:bodyPr/>
          <a:lstStyle/>
          <a:p>
            <a:pPr eaLnBrk="1" hangingPunct="1"/>
            <a:r>
              <a:rPr lang="en-US" smtClean="0"/>
              <a:t>Web data sets can be very large </a:t>
            </a:r>
          </a:p>
          <a:p>
            <a:pPr lvl="1" eaLnBrk="1" hangingPunct="1"/>
            <a:r>
              <a:rPr lang="en-US" smtClean="0"/>
              <a:t>Tens to hundreds of terabytes</a:t>
            </a:r>
          </a:p>
          <a:p>
            <a:pPr eaLnBrk="1" hangingPunct="1"/>
            <a:r>
              <a:rPr lang="en-US" smtClean="0"/>
              <a:t>Cannot mine on a single server (why?)</a:t>
            </a:r>
          </a:p>
          <a:p>
            <a:pPr eaLnBrk="1" hangingPunct="1"/>
            <a:r>
              <a:rPr lang="en-US" smtClean="0"/>
              <a:t>Standard architecture emerging:</a:t>
            </a:r>
          </a:p>
          <a:p>
            <a:pPr lvl="1" eaLnBrk="1" hangingPunct="1"/>
            <a:r>
              <a:rPr lang="en-US" smtClean="0"/>
              <a:t>Cluster of commodity Linux nodes</a:t>
            </a:r>
          </a:p>
          <a:p>
            <a:pPr lvl="1" eaLnBrk="1" hangingPunct="1"/>
            <a:r>
              <a:rPr lang="en-US" smtClean="0"/>
              <a:t>Gigabit ethernet interconnect</a:t>
            </a:r>
          </a:p>
          <a:p>
            <a:pPr eaLnBrk="1" hangingPunct="1"/>
            <a:r>
              <a:rPr lang="en-US" smtClean="0"/>
              <a:t>How to organize computations on this architecture?</a:t>
            </a:r>
          </a:p>
          <a:p>
            <a:pPr lvl="1" eaLnBrk="1" hangingPunct="1"/>
            <a:r>
              <a:rPr lang="en-US" smtClean="0"/>
              <a:t>Mask issues such as hardware failure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512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1845E1-4BB6-4357-83A1-A7132A24426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12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733800"/>
            <a:ext cx="1295400" cy="1828800"/>
            <a:chOff x="912" y="1536"/>
            <a:chExt cx="1488" cy="2160"/>
          </a:xfrm>
        </p:grpSpPr>
        <p:sp>
          <p:nvSpPr>
            <p:cNvPr id="6186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6187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6188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6189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733800"/>
            <a:ext cx="1295400" cy="1828800"/>
            <a:chOff x="912" y="1536"/>
            <a:chExt cx="1488" cy="2160"/>
          </a:xfrm>
        </p:grpSpPr>
        <p:sp>
          <p:nvSpPr>
            <p:cNvPr id="6182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6183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6184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6185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9" name="Text Box 24"/>
          <p:cNvSpPr txBox="1">
            <a:spLocks noChangeArrowheads="1"/>
          </p:cNvSpPr>
          <p:nvPr/>
        </p:nvSpPr>
        <p:spPr bwMode="auto">
          <a:xfrm>
            <a:off x="24384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6150" name="Rectangle 32"/>
          <p:cNvSpPr>
            <a:spLocks noChangeArrowheads="1"/>
          </p:cNvSpPr>
          <p:nvPr/>
        </p:nvSpPr>
        <p:spPr bwMode="auto">
          <a:xfrm>
            <a:off x="1981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H="1">
            <a:off x="1600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36"/>
          <p:cNvSpPr>
            <a:spLocks noChangeShapeType="1"/>
          </p:cNvSpPr>
          <p:nvPr/>
        </p:nvSpPr>
        <p:spPr bwMode="auto">
          <a:xfrm>
            <a:off x="3048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Text Box 37"/>
          <p:cNvSpPr txBox="1">
            <a:spLocks noChangeArrowheads="1"/>
          </p:cNvSpPr>
          <p:nvPr/>
        </p:nvSpPr>
        <p:spPr bwMode="auto">
          <a:xfrm>
            <a:off x="914400" y="57150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53000" y="3733800"/>
            <a:ext cx="1295400" cy="1828800"/>
            <a:chOff x="912" y="1536"/>
            <a:chExt cx="1488" cy="2160"/>
          </a:xfrm>
        </p:grpSpPr>
        <p:sp>
          <p:nvSpPr>
            <p:cNvPr id="6178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6179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6180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6181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000" y="3733800"/>
            <a:ext cx="1295400" cy="1828800"/>
            <a:chOff x="912" y="1536"/>
            <a:chExt cx="1488" cy="2160"/>
          </a:xfrm>
        </p:grpSpPr>
        <p:sp>
          <p:nvSpPr>
            <p:cNvPr id="6174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6175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6176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6177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4008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5943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5562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7010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886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2667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105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33400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Gbps between </a:t>
            </a:r>
          </a:p>
          <a:p>
            <a:r>
              <a:rPr lang="en-US"/>
              <a:t>any pair of nodes</a:t>
            </a:r>
          </a:p>
          <a:p>
            <a:r>
              <a:rPr lang="en-US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895600" y="144780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762000" y="3657600"/>
            <a:ext cx="1828800" cy="1981200"/>
            <a:chOff x="480" y="2304"/>
            <a:chExt cx="1152" cy="1248"/>
          </a:xfrm>
        </p:grpSpPr>
        <p:sp>
          <p:nvSpPr>
            <p:cNvPr id="6172" name="Line 57"/>
            <p:cNvSpPr>
              <a:spLocks noChangeShapeType="1"/>
            </p:cNvSpPr>
            <p:nvPr/>
          </p:nvSpPr>
          <p:spPr bwMode="auto">
            <a:xfrm>
              <a:off x="480" y="2304"/>
              <a:ext cx="1152" cy="12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58"/>
            <p:cNvSpPr>
              <a:spLocks noChangeShapeType="1"/>
            </p:cNvSpPr>
            <p:nvPr/>
          </p:nvSpPr>
          <p:spPr bwMode="auto">
            <a:xfrm flipH="1">
              <a:off x="528" y="2304"/>
              <a:ext cx="1056" cy="124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324600" y="2438400"/>
            <a:ext cx="762000" cy="1143000"/>
            <a:chOff x="480" y="2304"/>
            <a:chExt cx="1152" cy="1248"/>
          </a:xfrm>
        </p:grpSpPr>
        <p:sp>
          <p:nvSpPr>
            <p:cNvPr id="6170" name="Line 61"/>
            <p:cNvSpPr>
              <a:spLocks noChangeShapeType="1"/>
            </p:cNvSpPr>
            <p:nvPr/>
          </p:nvSpPr>
          <p:spPr bwMode="auto">
            <a:xfrm>
              <a:off x="480" y="2304"/>
              <a:ext cx="1152" cy="12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62"/>
            <p:cNvSpPr>
              <a:spLocks noChangeShapeType="1"/>
            </p:cNvSpPr>
            <p:nvPr/>
          </p:nvSpPr>
          <p:spPr bwMode="auto">
            <a:xfrm flipH="1">
              <a:off x="528" y="2304"/>
              <a:ext cx="1056" cy="124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7" name="Date Placeholder 4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6168" name="Slide Number Placeholder 4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EC5179-71FD-4B90-A249-BB0C6FA7F49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169" name="Footer Placeholder 4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79" grpId="0"/>
      <p:bldP spid="522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Stable storage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order problem: if nodes can fail, how can we store data persistently? </a:t>
            </a:r>
          </a:p>
          <a:p>
            <a:pPr eaLnBrk="1" hangingPunct="1"/>
            <a:r>
              <a:rPr lang="en-US" smtClean="0"/>
              <a:t>Answer: Distributed File System</a:t>
            </a:r>
          </a:p>
          <a:p>
            <a:pPr lvl="1" eaLnBrk="1" hangingPunct="1"/>
            <a:r>
              <a:rPr lang="en-US" smtClean="0"/>
              <a:t>Provides global file namespace</a:t>
            </a:r>
          </a:p>
          <a:p>
            <a:pPr lvl="1" eaLnBrk="1" hangingPunct="1"/>
            <a:r>
              <a:rPr lang="en-US" smtClean="0"/>
              <a:t>Google GFS; Hadoop HDFS; Kosmix KFS</a:t>
            </a:r>
          </a:p>
          <a:p>
            <a:pPr eaLnBrk="1" hangingPunct="1"/>
            <a:r>
              <a:rPr lang="en-US" smtClean="0"/>
              <a:t>Typical usage pattern</a:t>
            </a:r>
          </a:p>
          <a:p>
            <a:pPr lvl="1" eaLnBrk="1" hangingPunct="1"/>
            <a:r>
              <a:rPr lang="en-US" smtClean="0"/>
              <a:t>Huge files (100s of GB to TB)</a:t>
            </a:r>
          </a:p>
          <a:p>
            <a:pPr lvl="1" eaLnBrk="1" hangingPunct="1"/>
            <a:r>
              <a:rPr lang="en-US" smtClean="0"/>
              <a:t>Data is rarely updated in place</a:t>
            </a:r>
          </a:p>
          <a:p>
            <a:pPr lvl="1" eaLnBrk="1" hangingPunct="1"/>
            <a:r>
              <a:rPr lang="en-US" smtClean="0"/>
              <a:t>Reads and appends are common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Prasad</a:t>
            </a:r>
          </a:p>
        </p:txBody>
      </p:sp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A4A74-35A7-443D-9BD1-BAE59128126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17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L06MapReduce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/>
              <a:t>Configuration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 t="-180" b="-180"/>
          <a:stretch>
            <a:fillRect/>
          </a:stretch>
        </p:blipFill>
        <p:spPr>
          <a:xfrm>
            <a:off x="381000" y="1066800"/>
            <a:ext cx="8229600" cy="5791200"/>
          </a:xfrm>
          <a:solidFill>
            <a:srgbClr val="FFFFFF"/>
          </a:solidFill>
          <a:ln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err="1" smtClean="0"/>
              <a:t>Hadoop</a:t>
            </a:r>
            <a:r>
              <a:rPr lang="en-US" sz="3200" dirty="0" smtClean="0"/>
              <a:t> : Map reduce framework</a:t>
            </a:r>
            <a:endParaRPr lang="en-US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686800" cy="5287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 err="1"/>
              <a:t>Hadoop</a:t>
            </a:r>
            <a:r>
              <a:rPr lang="en-US" sz="2800" b="1" dirty="0"/>
              <a:t> Map-Reduce is a software framework</a:t>
            </a:r>
            <a:r>
              <a:rPr lang="en-US" sz="2800" dirty="0"/>
              <a:t> for easily writing </a:t>
            </a:r>
            <a:r>
              <a:rPr lang="en-US" sz="2800" b="1" dirty="0"/>
              <a:t>applications</a:t>
            </a:r>
            <a:r>
              <a:rPr lang="en-US" sz="2800" dirty="0"/>
              <a:t> which </a:t>
            </a:r>
            <a:r>
              <a:rPr lang="en-US" sz="2800" b="1" dirty="0"/>
              <a:t>process vast amounts of data</a:t>
            </a:r>
            <a:r>
              <a:rPr lang="en-US" sz="2800" dirty="0"/>
              <a:t> (multi-terabyte data-sets) </a:t>
            </a:r>
            <a:r>
              <a:rPr lang="en-US" sz="2800" b="1" dirty="0"/>
              <a:t>in-parallel</a:t>
            </a:r>
            <a:r>
              <a:rPr lang="en-US" sz="2800" dirty="0"/>
              <a:t> on large clusters (thousands of nodes) of </a:t>
            </a:r>
            <a:r>
              <a:rPr lang="en-US" sz="2800" b="1" dirty="0"/>
              <a:t>commodity</a:t>
            </a:r>
            <a:r>
              <a:rPr lang="en-US" sz="2800" dirty="0"/>
              <a:t> hardware in a </a:t>
            </a:r>
            <a:r>
              <a:rPr lang="en-US" sz="2800" b="1" dirty="0"/>
              <a:t>reliable, fault-tolerant manner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 smtClean="0"/>
              <a:t>functional languages </a:t>
            </a:r>
            <a:r>
              <a:rPr lang="en-US" dirty="0" smtClean="0"/>
              <a:t>:  Take example of Programming </a:t>
            </a:r>
            <a:r>
              <a:rPr lang="en-US" dirty="0" smtClean="0"/>
              <a:t>model from Lisp 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 Lisp (Scheme)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(map </a:t>
            </a:r>
            <a:r>
              <a:rPr lang="en-US" b="1" i="1"/>
              <a:t>f</a:t>
            </a:r>
            <a:r>
              <a:rPr lang="en-US"/>
              <a:t> </a:t>
            </a:r>
            <a:r>
              <a:rPr lang="en-US" b="1" i="1"/>
              <a:t>list [list</a:t>
            </a:r>
            <a:r>
              <a:rPr lang="en-US" b="1" i="1" baseline="-25000"/>
              <a:t>2</a:t>
            </a:r>
            <a:r>
              <a:rPr lang="en-US" b="1" i="1"/>
              <a:t> list</a:t>
            </a:r>
            <a:r>
              <a:rPr lang="en-US" b="1" i="1" baseline="-25000"/>
              <a:t>3</a:t>
            </a:r>
            <a:r>
              <a:rPr lang="en-US" b="1" i="1"/>
              <a:t> …]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(map square ‘(1 2 3 4))</a:t>
            </a:r>
          </a:p>
          <a:p>
            <a:pPr lvl="1"/>
            <a:r>
              <a:rPr lang="en-US"/>
              <a:t>(1 4 9 16)</a:t>
            </a:r>
          </a:p>
          <a:p>
            <a:pPr lvl="1"/>
            <a:endParaRPr lang="en-US"/>
          </a:p>
          <a:p>
            <a:r>
              <a:rPr lang="en-US"/>
              <a:t>(reduce + ‘(1 4 9 16))</a:t>
            </a:r>
          </a:p>
          <a:p>
            <a:pPr lvl="1"/>
            <a:r>
              <a:rPr lang="en-US"/>
              <a:t>(+ 16 (+ 9 (+ 4 1) ) )</a:t>
            </a:r>
          </a:p>
          <a:p>
            <a:pPr lvl="1"/>
            <a:r>
              <a:rPr lang="en-US"/>
              <a:t>30</a:t>
            </a:r>
          </a:p>
          <a:p>
            <a:r>
              <a:rPr lang="en-US"/>
              <a:t>(reduce + (map square (map – l</a:t>
            </a:r>
            <a:r>
              <a:rPr lang="en-US" baseline="-25000"/>
              <a:t>1</a:t>
            </a:r>
            <a:r>
              <a:rPr lang="en-US"/>
              <a:t> l</a:t>
            </a:r>
            <a:r>
              <a:rPr lang="en-US" baseline="-25000"/>
              <a:t>2</a:t>
            </a:r>
            <a:r>
              <a:rPr lang="en-US"/>
              <a:t>))))</a:t>
            </a:r>
          </a:p>
          <a:p>
            <a:endParaRPr lang="en-US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 rot="-1389819">
            <a:off x="5943600" y="1295400"/>
            <a:ext cx="236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Unary operator</a:t>
            </a:r>
          </a:p>
        </p:txBody>
      </p:sp>
      <p:sp>
        <p:nvSpPr>
          <p:cNvPr id="155653" name="Arc 5"/>
          <p:cNvSpPr>
            <a:spLocks/>
          </p:cNvSpPr>
          <p:nvPr/>
        </p:nvSpPr>
        <p:spPr bwMode="auto">
          <a:xfrm flipH="1">
            <a:off x="2438400" y="1371600"/>
            <a:ext cx="4343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 rot="-1389819">
            <a:off x="5865813" y="2808288"/>
            <a:ext cx="2414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Binary operator</a:t>
            </a:r>
          </a:p>
        </p:txBody>
      </p:sp>
      <p:sp>
        <p:nvSpPr>
          <p:cNvPr id="155655" name="Arc 7"/>
          <p:cNvSpPr>
            <a:spLocks/>
          </p:cNvSpPr>
          <p:nvPr/>
        </p:nvSpPr>
        <p:spPr bwMode="auto">
          <a:xfrm flipH="1">
            <a:off x="2362200" y="2895600"/>
            <a:ext cx="4343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667000" y="4648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1905000" y="46482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3733800" y="46482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4038600" y="46482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685800" y="4648200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3" grpId="0" animBg="1"/>
      <p:bldP spid="155654" grpId="0"/>
      <p:bldP spid="155655" grpId="0" animBg="1"/>
      <p:bldP spid="155656" grpId="0" animBg="1"/>
      <p:bldP spid="155657" grpId="0" animBg="1"/>
      <p:bldP spid="155658" grpId="0" animBg="1"/>
      <p:bldP spid="155659" grpId="0" animBg="1"/>
      <p:bldP spid="1556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306388"/>
            <a:ext cx="7110413" cy="588962"/>
          </a:xfrm>
        </p:spPr>
        <p:txBody>
          <a:bodyPr lIns="0" tIns="0" rIns="0" bIns="0"/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ea typeface="ＭＳ Ｐゴシック" charset="-128"/>
              </a:rPr>
              <a:t>Fault Tolerance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781175"/>
            <a:ext cx="7956550" cy="4479925"/>
          </a:xfrm>
        </p:spPr>
        <p:txBody>
          <a:bodyPr lIns="0" tIns="0" rIns="0" bIns="0"/>
          <a:lstStyle/>
          <a:p>
            <a:pPr marL="428625" indent="-323850" defTabSz="457200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ea typeface="ＭＳ Ｐゴシック" charset="-128"/>
              </a:rPr>
              <a:t>Workers are periodically pinged by master</a:t>
            </a:r>
          </a:p>
          <a:p>
            <a:pPr marL="860425" lvl="1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ea typeface="ＭＳ Ｐゴシック" charset="-128"/>
              </a:rPr>
              <a:t>No response = failed worker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ea typeface="ＭＳ Ｐゴシック" charset="-128"/>
              </a:rPr>
              <a:t>Master writes periodic checkpoints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ea typeface="ＭＳ Ｐゴシック" charset="-128"/>
              </a:rPr>
              <a:t>On errors, workers send “last gasp” UDP packet to master </a:t>
            </a:r>
          </a:p>
          <a:p>
            <a:pPr marL="860425" lvl="1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ea typeface="ＭＳ Ｐゴシック" charset="-128"/>
              </a:rPr>
              <a:t>Detect records that cause deterministic crashes and skips them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306388"/>
            <a:ext cx="7110413" cy="588962"/>
          </a:xfrm>
        </p:spPr>
        <p:txBody>
          <a:bodyPr lIns="0" tIns="0" rIns="0" bIns="0"/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ea typeface="ＭＳ Ｐゴシック" charset="-128"/>
              </a:rPr>
              <a:t>Fault Tolerance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781175"/>
            <a:ext cx="7956550" cy="4479925"/>
          </a:xfrm>
        </p:spPr>
        <p:txBody>
          <a:bodyPr lIns="0" tIns="0" rIns="0" bIns="0"/>
          <a:lstStyle/>
          <a:p>
            <a:pPr marL="428625" indent="-323850" defTabSz="457200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ea typeface="ＭＳ Ｐゴシック" charset="-128"/>
              </a:rPr>
              <a:t>Input file blocks stored on multiple machines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ea typeface="ＭＳ Ｐゴシック" charset="-128"/>
              </a:rPr>
              <a:t>When computation almost done, reschedule in-progress </a:t>
            </a:r>
            <a:r>
              <a:rPr lang="en-GB" dirty="0" smtClean="0">
                <a:ea typeface="ＭＳ Ｐゴシック" charset="-128"/>
              </a:rPr>
              <a:t>tasks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/>
              <a:t>MR model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287963"/>
          </a:xfrm>
        </p:spPr>
        <p:txBody>
          <a:bodyPr>
            <a:normAutofit lnSpcReduction="10000"/>
          </a:bodyPr>
          <a:lstStyle/>
          <a:p>
            <a:pPr>
              <a:lnSpc>
                <a:spcPct val="97000"/>
              </a:lnSpc>
            </a:pPr>
            <a:r>
              <a:rPr lang="en-GB" sz="2600" b="1"/>
              <a:t>Map()</a:t>
            </a:r>
            <a:r>
              <a:rPr lang="ar-SA" sz="2600" b="1">
                <a:cs typeface="Arial" charset="0"/>
              </a:rPr>
              <a:t>‏</a:t>
            </a:r>
            <a:endParaRPr lang="en-GB" sz="2600" b="1"/>
          </a:p>
          <a:p>
            <a:pPr lvl="1">
              <a:lnSpc>
                <a:spcPct val="97000"/>
              </a:lnSpc>
            </a:pPr>
            <a:r>
              <a:rPr lang="en-GB" sz="2600" b="1"/>
              <a:t>Process a key/value pair to generate intermediate key/value pairs</a:t>
            </a:r>
          </a:p>
          <a:p>
            <a:pPr>
              <a:lnSpc>
                <a:spcPct val="97000"/>
              </a:lnSpc>
            </a:pPr>
            <a:r>
              <a:rPr lang="en-GB" sz="2600" b="1"/>
              <a:t>Reduce()</a:t>
            </a:r>
            <a:r>
              <a:rPr lang="ar-SA" sz="2600" b="1">
                <a:cs typeface="Arial" charset="0"/>
              </a:rPr>
              <a:t>‏</a:t>
            </a:r>
            <a:endParaRPr lang="en-GB" sz="2600" b="1"/>
          </a:p>
          <a:p>
            <a:pPr lvl="1">
              <a:lnSpc>
                <a:spcPct val="97000"/>
              </a:lnSpc>
            </a:pPr>
            <a:r>
              <a:rPr lang="en-GB" sz="2600" b="1"/>
              <a:t>Merge all intermediate values associated with the same key</a:t>
            </a:r>
          </a:p>
          <a:p>
            <a:pPr>
              <a:lnSpc>
                <a:spcPct val="90000"/>
              </a:lnSpc>
            </a:pPr>
            <a:r>
              <a:rPr lang="en-GB" sz="2600" b="1"/>
              <a:t>Users implement interface of two primary </a:t>
            </a:r>
            <a:r>
              <a:rPr lang="en-US" sz="2600" b="1"/>
              <a:t>methods: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600" b="1"/>
              <a:t>1. Map: (key1, val1) → (key2, val2)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600" b="1"/>
              <a:t>2. Reduce: (key2, [val2]) → [val3]</a:t>
            </a:r>
            <a:endParaRPr lang="en-US" sz="2600" b="1" i="1"/>
          </a:p>
          <a:p>
            <a:pPr>
              <a:lnSpc>
                <a:spcPct val="90000"/>
              </a:lnSpc>
            </a:pPr>
            <a:r>
              <a:rPr lang="en-US" sz="2600" b="1" i="1"/>
              <a:t>Map - clause group-by (for Key) of an aggregate function</a:t>
            </a:r>
            <a:r>
              <a:rPr lang="en-US" sz="2600" b="1"/>
              <a:t> of SQL</a:t>
            </a:r>
          </a:p>
          <a:p>
            <a:pPr>
              <a:lnSpc>
                <a:spcPct val="90000"/>
              </a:lnSpc>
            </a:pPr>
            <a:r>
              <a:rPr lang="en-US" sz="2600" b="1"/>
              <a:t>Reduce - </a:t>
            </a:r>
            <a:r>
              <a:rPr lang="en-US" sz="2600" b="1" i="1"/>
              <a:t>aggregate</a:t>
            </a:r>
            <a:r>
              <a:rPr lang="en-US" sz="2600" b="1"/>
              <a:t> function (e.g., average) that is computed over all the rows with the same group-by attribute (key).</a:t>
            </a:r>
            <a:endParaRPr lang="en-GB" sz="2600" b="1"/>
          </a:p>
          <a:p>
            <a:pPr>
              <a:lnSpc>
                <a:spcPct val="90000"/>
              </a:lnSpc>
            </a:pPr>
            <a:endParaRPr lang="en-US" sz="26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8213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Handled via re-execution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Detect failure via periodic heartbeats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Re-execute completed + in-progress </a:t>
            </a:r>
            <a:r>
              <a:rPr lang="en-US" i="1" dirty="0">
                <a:solidFill>
                  <a:srgbClr val="FF0000"/>
                </a:solidFill>
              </a:rPr>
              <a:t>map</a:t>
            </a:r>
            <a:r>
              <a:rPr lang="en-US" dirty="0"/>
              <a:t> tasks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Why????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Re-execute in progress </a:t>
            </a:r>
            <a:r>
              <a:rPr lang="en-US" i="1" dirty="0">
                <a:solidFill>
                  <a:srgbClr val="FF0000"/>
                </a:solidFill>
              </a:rPr>
              <a:t>reduce</a:t>
            </a:r>
            <a:r>
              <a:rPr lang="en-US" dirty="0"/>
              <a:t> tasks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Task completion committed through </a:t>
            </a:r>
            <a:r>
              <a:rPr lang="en-US" dirty="0" smtClean="0"/>
              <a:t>master</a:t>
            </a:r>
            <a:endParaRPr lang="en-US" sz="2800" dirty="0"/>
          </a:p>
        </p:txBody>
      </p:sp>
      <p:sp>
        <p:nvSpPr>
          <p:cNvPr id="45074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/>
          <a:lstStyle/>
          <a:p>
            <a:r>
              <a:rPr lang="en-US" dirty="0"/>
              <a:t>Fault Tolerance /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Failure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/>
              <a:t>Could handle, … ?</a:t>
            </a:r>
          </a:p>
          <a:p>
            <a:pPr>
              <a:lnSpc>
                <a:spcPct val="90000"/>
              </a:lnSpc>
            </a:pPr>
            <a:r>
              <a:rPr lang="en-US" sz="4000"/>
              <a:t>But don't yet </a:t>
            </a:r>
          </a:p>
          <a:p>
            <a:pPr lvl="1">
              <a:lnSpc>
                <a:spcPct val="90000"/>
              </a:lnSpc>
            </a:pPr>
            <a:r>
              <a:rPr lang="en-US" sz="3600"/>
              <a:t>(master failure unlikely)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668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Slow workers significantly delay completion time </a:t>
            </a:r>
          </a:p>
          <a:p>
            <a:pPr lvl="1"/>
            <a:r>
              <a:rPr lang="en-US"/>
              <a:t>Other jobs consuming resources on machine </a:t>
            </a:r>
          </a:p>
          <a:p>
            <a:pPr lvl="1"/>
            <a:r>
              <a:rPr lang="en-US"/>
              <a:t>Bad disks w/ soft errors transfer data slowly </a:t>
            </a:r>
          </a:p>
          <a:p>
            <a:pPr lvl="1"/>
            <a:r>
              <a:rPr lang="en-US"/>
              <a:t>Weird things: processor caches disabled (!!) </a:t>
            </a:r>
          </a:p>
          <a:p>
            <a:pPr lvl="1"/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800"/>
              <a:t>Solution: Near end of phase, spawn backup tasks </a:t>
            </a:r>
          </a:p>
          <a:p>
            <a:pPr lvl="1"/>
            <a:r>
              <a:rPr lang="en-US"/>
              <a:t>Whichever one finishes first "wins" </a:t>
            </a:r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Dramatically shortens job completion time </a:t>
            </a:r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/>
              <a:t>Refinement: </a:t>
            </a:r>
            <a:br>
              <a:rPr lang="en-US" b="1"/>
            </a:br>
            <a:r>
              <a:rPr lang="en-US" b="1"/>
              <a:t>Redundant Execution</a:t>
            </a:r>
            <a:br>
              <a:rPr lang="en-US" b="1"/>
            </a:b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Refinement: </a:t>
            </a:r>
            <a:br>
              <a:rPr lang="en-US" sz="4000" dirty="0"/>
            </a:br>
            <a:r>
              <a:rPr lang="en-US" sz="4000" dirty="0"/>
              <a:t>Locality </a:t>
            </a:r>
            <a:r>
              <a:rPr lang="en-US" sz="4000" dirty="0" smtClean="0"/>
              <a:t>Optimization</a:t>
            </a:r>
            <a:endParaRPr lang="en-US" sz="4000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525963"/>
          </a:xfrm>
        </p:spPr>
        <p:txBody>
          <a:bodyPr/>
          <a:lstStyle/>
          <a:p>
            <a:r>
              <a:rPr lang="en-US"/>
              <a:t>Master scheduling policy: </a:t>
            </a:r>
          </a:p>
          <a:p>
            <a:pPr lvl="1"/>
            <a:r>
              <a:rPr lang="en-US" sz="2400"/>
              <a:t>Asks GFS for locations of replicas of input file blocks </a:t>
            </a:r>
          </a:p>
          <a:p>
            <a:pPr lvl="1"/>
            <a:r>
              <a:rPr lang="en-US" sz="2400"/>
              <a:t>Map tasks typically split into 64MB (GFS block size) </a:t>
            </a:r>
          </a:p>
          <a:p>
            <a:pPr lvl="1"/>
            <a:r>
              <a:rPr lang="en-US" sz="2400"/>
              <a:t>Map tasks scheduled so GFS input block replica are on same machine or same rack </a:t>
            </a:r>
          </a:p>
          <a:p>
            <a:pPr lvl="1"/>
            <a:endParaRPr lang="en-US" sz="2400"/>
          </a:p>
          <a:p>
            <a:r>
              <a:rPr lang="en-US"/>
              <a:t>Effect</a:t>
            </a:r>
          </a:p>
          <a:p>
            <a:pPr lvl="1"/>
            <a:r>
              <a:rPr lang="en-US" sz="2400"/>
              <a:t>Thousands of machines read input at local disk speed </a:t>
            </a:r>
          </a:p>
          <a:p>
            <a:pPr lvl="2"/>
            <a:r>
              <a:rPr lang="en-US" sz="2000"/>
              <a:t>Without this, rack switches limit read rate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Refinement</a:t>
            </a:r>
            <a:br>
              <a:rPr lang="en-US"/>
            </a:br>
            <a:r>
              <a:rPr lang="en-US"/>
              <a:t>Skipping Bad Records</a:t>
            </a:r>
            <a:br>
              <a:rPr lang="en-US"/>
            </a:br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Map/Reduce functions sometimes fail for particular inputs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Best solution is to debug &amp; fix</a:t>
            </a:r>
          </a:p>
          <a:p>
            <a:pPr lvl="2">
              <a:lnSpc>
                <a:spcPct val="90000"/>
              </a:lnSpc>
            </a:pPr>
            <a:r>
              <a:rPr lang="en-US"/>
              <a:t>Not always possible ~ third-party source libraries </a:t>
            </a:r>
          </a:p>
          <a:p>
            <a:pPr lvl="1">
              <a:lnSpc>
                <a:spcPct val="90000"/>
              </a:lnSpc>
            </a:pPr>
            <a:r>
              <a:rPr lang="en-US"/>
              <a:t>On segmentation fault: </a:t>
            </a:r>
          </a:p>
          <a:p>
            <a:pPr lvl="2">
              <a:lnSpc>
                <a:spcPct val="90000"/>
              </a:lnSpc>
            </a:pPr>
            <a:r>
              <a:rPr lang="en-US"/>
              <a:t>Send UDP packet to master from signal handler </a:t>
            </a:r>
          </a:p>
          <a:p>
            <a:pPr lvl="2">
              <a:lnSpc>
                <a:spcPct val="90000"/>
              </a:lnSpc>
            </a:pPr>
            <a:r>
              <a:rPr lang="en-US"/>
              <a:t>Include sequence number of record being processed </a:t>
            </a:r>
          </a:p>
          <a:p>
            <a:pPr lvl="1">
              <a:lnSpc>
                <a:spcPct val="90000"/>
              </a:lnSpc>
            </a:pPr>
            <a:r>
              <a:rPr lang="en-US"/>
              <a:t>If master sees two failures for same record: </a:t>
            </a:r>
          </a:p>
          <a:p>
            <a:pPr lvl="2">
              <a:lnSpc>
                <a:spcPct val="90000"/>
              </a:lnSpc>
            </a:pPr>
            <a:r>
              <a:rPr lang="en-US"/>
              <a:t>Next worker</a:t>
            </a:r>
            <a:r>
              <a:rPr lang="en-US" sz="2000"/>
              <a:t> </a:t>
            </a:r>
            <a:r>
              <a:rPr lang="en-US"/>
              <a:t>is told to skip the record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229600" cy="4602162"/>
          </a:xfrm>
        </p:spPr>
        <p:txBody>
          <a:bodyPr/>
          <a:lstStyle/>
          <a:p>
            <a:r>
              <a:rPr lang="en-US"/>
              <a:t>Sorting guarantees </a:t>
            </a:r>
          </a:p>
          <a:p>
            <a:pPr lvl="1"/>
            <a:r>
              <a:rPr lang="en-US"/>
              <a:t>within each reduce partition </a:t>
            </a:r>
          </a:p>
          <a:p>
            <a:r>
              <a:rPr lang="en-US"/>
              <a:t>Compression of intermediate data </a:t>
            </a:r>
          </a:p>
          <a:p>
            <a:r>
              <a:rPr lang="en-US"/>
              <a:t>Combiner</a:t>
            </a:r>
          </a:p>
          <a:p>
            <a:pPr lvl="1"/>
            <a:r>
              <a:rPr lang="en-US"/>
              <a:t>Useful for saving network bandwidth </a:t>
            </a:r>
          </a:p>
          <a:p>
            <a:r>
              <a:rPr lang="en-US"/>
              <a:t>Local execution for debugging/testing </a:t>
            </a:r>
          </a:p>
          <a:p>
            <a:r>
              <a:rPr lang="en-US"/>
              <a:t>User-defined counters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Refinements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867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2292350" algn="l"/>
              </a:tabLst>
            </a:pPr>
            <a:r>
              <a:rPr lang="en-US" sz="2000"/>
              <a:t>	</a:t>
            </a:r>
            <a:r>
              <a:rPr lang="en-US" sz="2800"/>
              <a:t>Tests run on cluster of 1800 machines: </a:t>
            </a:r>
          </a:p>
          <a:p>
            <a:pPr lvl="1">
              <a:tabLst>
                <a:tab pos="2292350" algn="l"/>
              </a:tabLst>
            </a:pPr>
            <a:r>
              <a:rPr lang="en-US" sz="2400"/>
              <a:t>4 GB of memory </a:t>
            </a:r>
          </a:p>
          <a:p>
            <a:pPr lvl="1">
              <a:tabLst>
                <a:tab pos="2292350" algn="l"/>
              </a:tabLst>
            </a:pPr>
            <a:r>
              <a:rPr lang="en-US" sz="2400"/>
              <a:t>Dual-processor 2 GHz Xeons with Hyperthreading </a:t>
            </a:r>
          </a:p>
          <a:p>
            <a:pPr lvl="1">
              <a:tabLst>
                <a:tab pos="2292350" algn="l"/>
              </a:tabLst>
            </a:pPr>
            <a:r>
              <a:rPr lang="en-US" sz="2400"/>
              <a:t>Dual 160 GB IDE disks </a:t>
            </a:r>
          </a:p>
          <a:p>
            <a:pPr lvl="1">
              <a:tabLst>
                <a:tab pos="2292350" algn="l"/>
              </a:tabLst>
            </a:pPr>
            <a:r>
              <a:rPr lang="en-US" sz="2400"/>
              <a:t>Gigabit Ethernet per machine </a:t>
            </a:r>
          </a:p>
          <a:p>
            <a:pPr lvl="1">
              <a:tabLst>
                <a:tab pos="2292350" algn="l"/>
              </a:tabLst>
            </a:pPr>
            <a:r>
              <a:rPr lang="en-US" sz="2400"/>
              <a:t>Bisection bandwidth approximately 100 Gbps</a:t>
            </a:r>
            <a:r>
              <a:rPr lang="en-US" sz="2000"/>
              <a:t> </a:t>
            </a:r>
          </a:p>
          <a:p>
            <a:pPr>
              <a:buFont typeface="Wingdings" pitchFamily="2" charset="2"/>
              <a:buNone/>
              <a:tabLst>
                <a:tab pos="2292350" algn="l"/>
              </a:tabLst>
            </a:pPr>
            <a:endParaRPr lang="en-US" sz="2000"/>
          </a:p>
          <a:p>
            <a:pPr>
              <a:buFont typeface="Wingdings" pitchFamily="2" charset="2"/>
              <a:buNone/>
              <a:tabLst>
                <a:tab pos="2292350" algn="l"/>
              </a:tabLst>
            </a:pPr>
            <a:r>
              <a:rPr lang="en-US" sz="2000"/>
              <a:t>	</a:t>
            </a:r>
            <a:r>
              <a:rPr lang="en-US" sz="2800"/>
              <a:t>Two benchmarks:</a:t>
            </a:r>
            <a:endParaRPr lang="en-US" sz="2000"/>
          </a:p>
          <a:p>
            <a:pPr>
              <a:buFont typeface="Wingdings" pitchFamily="2" charset="2"/>
              <a:buNone/>
              <a:tabLst>
                <a:tab pos="2292350" algn="l"/>
              </a:tabLst>
            </a:pPr>
            <a:r>
              <a:rPr lang="en-US" sz="2000"/>
              <a:t>	</a:t>
            </a:r>
            <a:r>
              <a:rPr lang="en-US" sz="2000">
                <a:solidFill>
                  <a:srgbClr val="0000FF"/>
                </a:solidFill>
              </a:rPr>
              <a:t>MR_GrepScan</a:t>
            </a:r>
            <a:r>
              <a:rPr lang="en-US" sz="2000"/>
              <a:t>	1010 100-byte records to extract records 	matching a rare pattern (92K matching records) </a:t>
            </a:r>
          </a:p>
          <a:p>
            <a:pPr>
              <a:buFont typeface="Wingdings" pitchFamily="2" charset="2"/>
              <a:buNone/>
              <a:tabLst>
                <a:tab pos="2292350" algn="l"/>
              </a:tabLst>
            </a:pPr>
            <a:endParaRPr lang="en-US" sz="2000"/>
          </a:p>
          <a:p>
            <a:pPr>
              <a:buFont typeface="Wingdings" pitchFamily="2" charset="2"/>
              <a:buNone/>
              <a:tabLst>
                <a:tab pos="2292350" algn="l"/>
              </a:tabLst>
            </a:pPr>
            <a:r>
              <a:rPr lang="en-US" sz="2000"/>
              <a:t>	</a:t>
            </a:r>
            <a:r>
              <a:rPr lang="en-US" sz="2000">
                <a:solidFill>
                  <a:srgbClr val="0000FF"/>
                </a:solidFill>
              </a:rPr>
              <a:t>MR_SortSort</a:t>
            </a:r>
            <a:r>
              <a:rPr lang="en-US" sz="2000"/>
              <a:t> 	1010 100-byte records (modeled after TeraSort</a:t>
            </a:r>
          </a:p>
          <a:p>
            <a:pPr>
              <a:buFont typeface="Wingdings" pitchFamily="2" charset="2"/>
              <a:buNone/>
              <a:tabLst>
                <a:tab pos="2292350" algn="l"/>
              </a:tabLst>
            </a:pPr>
            <a:r>
              <a:rPr lang="en-US" sz="2000"/>
              <a:t>		 benchmark)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MR_Grep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686800" cy="3352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Locality optimization helps: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</a:rPr>
              <a:t>1800 machines read 1 TB at peak ~31 GB/s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</a:rPr>
              <a:t>W/out this, rack switches would limit to 10 GB/s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Startup overhead is significant for short jobs</a:t>
            </a:r>
            <a:r>
              <a:rPr lang="en-US" sz="2800"/>
              <a:t> </a:t>
            </a:r>
          </a:p>
        </p:txBody>
      </p:sp>
      <p:pic>
        <p:nvPicPr>
          <p:cNvPr id="57351" name="Picture 7" descr="gre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1000"/>
            <a:ext cx="3933825" cy="267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4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83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/>
            </a:r>
            <a:br>
              <a:rPr lang="en-US" sz="1800"/>
            </a:br>
            <a:r>
              <a:rPr lang="en-US" sz="1800"/>
              <a:t>   </a:t>
            </a:r>
            <a:r>
              <a:rPr lang="en-US" sz="1800" b="1"/>
              <a:t>Normal 		No backup tasks 	 200 processes killed</a:t>
            </a:r>
          </a:p>
        </p:txBody>
      </p:sp>
      <p:pic>
        <p:nvPicPr>
          <p:cNvPr id="59404" name="Picture 12" descr="sort-nobackup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0" y="1447800"/>
            <a:ext cx="2544763" cy="3810000"/>
          </a:xfrm>
          <a:noFill/>
          <a:ln/>
        </p:spPr>
      </p:pic>
      <p:pic>
        <p:nvPicPr>
          <p:cNvPr id="59399" name="Picture 7" descr="so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295400"/>
            <a:ext cx="2433638" cy="4114800"/>
          </a:xfrm>
          <a:prstGeom prst="rect">
            <a:avLst/>
          </a:prstGeom>
          <a:noFill/>
        </p:spPr>
      </p:pic>
      <p:pic>
        <p:nvPicPr>
          <p:cNvPr id="59411" name="Picture 19" descr="sort-deaths"/>
          <p:cNvPicPr>
            <a:picLocks noChangeAspect="1" noChangeArrowheads="1"/>
          </p:cNvPicPr>
          <p:nvPr>
            <p:ph sz="half" idx="4294967295"/>
          </p:nvPr>
        </p:nvPicPr>
        <p:blipFill>
          <a:blip r:embed="rId5"/>
          <a:srcRect/>
          <a:stretch>
            <a:fillRect/>
          </a:stretch>
        </p:blipFill>
        <p:spPr>
          <a:xfrm>
            <a:off x="6096000" y="1447800"/>
            <a:ext cx="2416175" cy="3886200"/>
          </a:xfrm>
          <a:noFill/>
          <a:ln/>
        </p:spPr>
      </p:pic>
      <p:sp>
        <p:nvSpPr>
          <p:cNvPr id="59415" name="Rectangle 2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39763"/>
          </a:xfrm>
        </p:spPr>
        <p:txBody>
          <a:bodyPr>
            <a:normAutofit fontScale="90000"/>
          </a:bodyPr>
          <a:lstStyle/>
          <a:p>
            <a:pPr algn="l"/>
            <a:r>
              <a:rPr lang="en-US" b="1"/>
              <a:t>MR_Sort</a:t>
            </a:r>
            <a:br>
              <a:rPr lang="en-US" b="1"/>
            </a:br>
            <a:endParaRPr lang="en-US" b="1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152400" y="55626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>
                <a:solidFill>
                  <a:srgbClr val="9900CC"/>
                </a:solidFill>
                <a:latin typeface="Comic Sans MS" pitchFamily="66" charset="0"/>
              </a:rPr>
              <a:t>Backup tasks reduce job completion time a lot!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>
                <a:solidFill>
                  <a:srgbClr val="9900CC"/>
                </a:solidFill>
                <a:latin typeface="Comic Sans MS" pitchFamily="66" charset="0"/>
              </a:rPr>
              <a:t>System deals well with failures</a:t>
            </a:r>
            <a:br>
              <a:rPr lang="en-US" sz="2800">
                <a:solidFill>
                  <a:srgbClr val="9900CC"/>
                </a:solidFill>
                <a:latin typeface="Comic Sans MS" pitchFamily="66" charset="0"/>
              </a:rPr>
            </a:br>
            <a:r>
              <a:rPr lang="en-US">
                <a:solidFill>
                  <a:srgbClr val="9900CC"/>
                </a:solidFill>
                <a:latin typeface="Comic Sans MS" pitchFamily="66" charset="0"/>
              </a:rPr>
              <a:t/>
            </a:r>
            <a:br>
              <a:rPr lang="en-US">
                <a:solidFill>
                  <a:srgbClr val="9900CC"/>
                </a:solidFill>
                <a:latin typeface="Comic Sans MS" pitchFamily="66" charset="0"/>
              </a:rPr>
            </a:br>
            <a:r>
              <a:rPr lang="en-US">
                <a:solidFill>
                  <a:srgbClr val="9900CC"/>
                </a:solidFill>
                <a:latin typeface="Comic Sans MS" pitchFamily="66" charset="0"/>
              </a:rPr>
              <a:t>  </a:t>
            </a:r>
            <a:endParaRPr lang="en-US" b="1">
              <a:solidFill>
                <a:srgbClr val="9900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6172200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Number of jobs 	29,423 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Average job completion time	634	secs 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Machine days used 	79,186	days 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endParaRPr lang="en-US" sz="2000"/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Input data read 	3,288	TB 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Intermediate data produced 	758	TB 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Output data written 	193	TB 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endParaRPr lang="en-US" sz="2000"/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Average worker machines per job 	157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Average worker deaths per job 	1.2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Average map tasks per job 	3,351 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Average reduce tasks per job 	55 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endParaRPr lang="en-US" sz="2000"/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Unique </a:t>
            </a:r>
            <a:r>
              <a:rPr lang="en-US" sz="2000" i="1"/>
              <a:t>map</a:t>
            </a:r>
            <a:r>
              <a:rPr lang="en-US" sz="2000"/>
              <a:t> implementations 	395 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Unique </a:t>
            </a:r>
            <a:r>
              <a:rPr lang="en-US" sz="2000" i="1"/>
              <a:t>reduce</a:t>
            </a:r>
            <a:r>
              <a:rPr lang="en-US" sz="2000"/>
              <a:t> implementations 	269 </a:t>
            </a:r>
          </a:p>
          <a:p>
            <a:pPr marL="463550" indent="-463550">
              <a:lnSpc>
                <a:spcPct val="90000"/>
              </a:lnSpc>
              <a:buFont typeface="Wingdings" pitchFamily="2" charset="2"/>
              <a:buNone/>
              <a:tabLst>
                <a:tab pos="5595938" algn="dec"/>
                <a:tab pos="5718175" algn="l"/>
              </a:tabLst>
            </a:pPr>
            <a:r>
              <a:rPr lang="en-US" sz="2000"/>
              <a:t>	Unique </a:t>
            </a:r>
            <a:r>
              <a:rPr lang="en-US" sz="2000" i="1"/>
              <a:t>map/reduce</a:t>
            </a:r>
            <a:r>
              <a:rPr lang="en-US" sz="2000"/>
              <a:t> combinations 	426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/>
              <a:t>Usage in Aug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001000" cy="640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• </a:t>
            </a:r>
            <a:r>
              <a:rPr lang="en-US" sz="2400" b="1" dirty="0"/>
              <a:t>Application writer specifies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– A pair of functions called </a:t>
            </a:r>
            <a:r>
              <a:rPr lang="en-US" sz="2400" b="1" i="1" dirty="0"/>
              <a:t>Map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b="1" i="1" dirty="0"/>
              <a:t>Reduce</a:t>
            </a:r>
            <a:r>
              <a:rPr lang="en-US" sz="2400" i="1" dirty="0"/>
              <a:t> </a:t>
            </a:r>
            <a:r>
              <a:rPr lang="en-US" sz="2400" dirty="0"/>
              <a:t>and a </a:t>
            </a:r>
            <a:r>
              <a:rPr lang="en-US" sz="2400" b="1" dirty="0"/>
              <a:t>set of input files and submits the job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• </a:t>
            </a:r>
            <a:r>
              <a:rPr lang="en-US" sz="2400" b="1" dirty="0"/>
              <a:t>Workflow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– </a:t>
            </a:r>
            <a:r>
              <a:rPr lang="en-US" sz="2400" i="1" dirty="0"/>
              <a:t>Input </a:t>
            </a:r>
            <a:r>
              <a:rPr lang="en-US" sz="2400" dirty="0"/>
              <a:t>phase generates a number of </a:t>
            </a:r>
            <a:r>
              <a:rPr lang="en-US" sz="2400" b="1" i="1" dirty="0" err="1"/>
              <a:t>FileSplits</a:t>
            </a:r>
            <a:r>
              <a:rPr lang="en-US" sz="2400" i="1" dirty="0"/>
              <a:t> </a:t>
            </a:r>
            <a:r>
              <a:rPr lang="en-US" sz="2400" dirty="0"/>
              <a:t>from input files (one per Map task)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– The </a:t>
            </a:r>
            <a:r>
              <a:rPr lang="en-US" sz="2400" i="1" dirty="0"/>
              <a:t>Map </a:t>
            </a:r>
            <a:r>
              <a:rPr lang="en-US" sz="2400" b="1" dirty="0"/>
              <a:t>phase</a:t>
            </a:r>
            <a:r>
              <a:rPr lang="en-US" sz="2400" dirty="0"/>
              <a:t> executes a user function to transform input </a:t>
            </a:r>
            <a:r>
              <a:rPr lang="en-US" sz="2400" dirty="0" err="1"/>
              <a:t>kev</a:t>
            </a:r>
            <a:r>
              <a:rPr lang="en-US" sz="2400" dirty="0"/>
              <a:t>-pairs into a new set of </a:t>
            </a:r>
            <a:r>
              <a:rPr lang="en-US" sz="2400" dirty="0" err="1"/>
              <a:t>kev</a:t>
            </a:r>
            <a:r>
              <a:rPr lang="en-US" sz="2400" dirty="0"/>
              <a:t>-pairs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– The framework sorts &amp; </a:t>
            </a:r>
            <a:r>
              <a:rPr lang="en-US" sz="2400" b="1" i="1" dirty="0"/>
              <a:t>Shuffles</a:t>
            </a:r>
            <a:r>
              <a:rPr lang="en-US" sz="2400" i="1" dirty="0"/>
              <a:t> </a:t>
            </a:r>
            <a:r>
              <a:rPr lang="en-US" sz="2400" dirty="0"/>
              <a:t>the </a:t>
            </a:r>
            <a:r>
              <a:rPr lang="en-US" sz="2400" dirty="0" err="1"/>
              <a:t>kev</a:t>
            </a:r>
            <a:r>
              <a:rPr lang="en-US" sz="2400" dirty="0"/>
              <a:t>-pairs to output nodes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– The </a:t>
            </a:r>
            <a:r>
              <a:rPr lang="en-US" sz="2400" b="1" i="1" dirty="0"/>
              <a:t>Reduce</a:t>
            </a:r>
            <a:r>
              <a:rPr lang="en-US" sz="2400" i="1" dirty="0"/>
              <a:t> </a:t>
            </a:r>
            <a:r>
              <a:rPr lang="en-US" sz="2400" dirty="0"/>
              <a:t>phase combines all </a:t>
            </a:r>
            <a:r>
              <a:rPr lang="en-US" sz="2400" dirty="0" err="1"/>
              <a:t>kev</a:t>
            </a:r>
            <a:r>
              <a:rPr lang="en-US" sz="2400" dirty="0"/>
              <a:t>-pairs with the same key into new </a:t>
            </a:r>
            <a:r>
              <a:rPr lang="en-US" sz="2400" dirty="0" err="1"/>
              <a:t>kevpairs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– The output phase writes the resulting pairs to files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• </a:t>
            </a:r>
            <a:r>
              <a:rPr lang="en-US" sz="2400" b="1" dirty="0"/>
              <a:t>All phases are distributed with many tasks doing the 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– Framework handles scheduling of tasks on cluster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– Framework handles recovery when a node fails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800" b="1" u="sng"/>
              <a:t>Data distribution</a:t>
            </a:r>
          </a:p>
          <a:p>
            <a:pPr>
              <a:lnSpc>
                <a:spcPct val="80000"/>
              </a:lnSpc>
            </a:pPr>
            <a:r>
              <a:rPr lang="en-GB" sz="2800">
                <a:solidFill>
                  <a:srgbClr val="FF0066"/>
                </a:solidFill>
              </a:rPr>
              <a:t>Input files</a:t>
            </a:r>
            <a:r>
              <a:rPr lang="en-GB" sz="2800"/>
              <a:t> are </a:t>
            </a:r>
            <a:r>
              <a:rPr lang="en-GB" sz="2800">
                <a:solidFill>
                  <a:srgbClr val="FF0066"/>
                </a:solidFill>
              </a:rPr>
              <a:t>split</a:t>
            </a:r>
            <a:r>
              <a:rPr lang="en-GB" sz="2800"/>
              <a:t> into M pieces on distributed file system - 128 MB blocks</a:t>
            </a:r>
          </a:p>
          <a:p>
            <a:pPr>
              <a:lnSpc>
                <a:spcPct val="80000"/>
              </a:lnSpc>
            </a:pPr>
            <a:r>
              <a:rPr lang="en-GB" sz="2800">
                <a:solidFill>
                  <a:srgbClr val="FF0066"/>
                </a:solidFill>
              </a:rPr>
              <a:t>Intermediate files</a:t>
            </a:r>
            <a:r>
              <a:rPr lang="en-GB" sz="2800"/>
              <a:t> created from </a:t>
            </a:r>
            <a:r>
              <a:rPr lang="en-GB" sz="2800" i="1"/>
              <a:t>map </a:t>
            </a:r>
            <a:r>
              <a:rPr lang="en-GB" sz="2800"/>
              <a:t>tasks are written to </a:t>
            </a:r>
            <a:r>
              <a:rPr lang="en-GB" sz="2800">
                <a:solidFill>
                  <a:srgbClr val="FF0066"/>
                </a:solidFill>
              </a:rPr>
              <a:t>local disk</a:t>
            </a:r>
          </a:p>
          <a:p>
            <a:pPr>
              <a:lnSpc>
                <a:spcPct val="80000"/>
              </a:lnSpc>
            </a:pPr>
            <a:r>
              <a:rPr lang="en-GB" sz="2800">
                <a:solidFill>
                  <a:srgbClr val="FF0066"/>
                </a:solidFill>
              </a:rPr>
              <a:t>Output files</a:t>
            </a:r>
            <a:r>
              <a:rPr lang="en-GB" sz="2800"/>
              <a:t> are written to </a:t>
            </a:r>
            <a:r>
              <a:rPr lang="en-GB" sz="2800">
                <a:solidFill>
                  <a:srgbClr val="FF0066"/>
                </a:solidFill>
              </a:rPr>
              <a:t>distributed file system</a:t>
            </a:r>
            <a:endParaRPr lang="en-US" sz="2800">
              <a:solidFill>
                <a:srgbClr val="FF0066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u="sng"/>
              <a:t>Assigning tasks</a:t>
            </a:r>
            <a:endParaRPr lang="en-GB" sz="2800" b="1" u="sng"/>
          </a:p>
          <a:p>
            <a:pPr>
              <a:lnSpc>
                <a:spcPct val="80000"/>
              </a:lnSpc>
            </a:pPr>
            <a:r>
              <a:rPr lang="en-GB" sz="2800"/>
              <a:t>Many copies of user program are started</a:t>
            </a:r>
          </a:p>
          <a:p>
            <a:pPr>
              <a:lnSpc>
                <a:spcPct val="80000"/>
              </a:lnSpc>
            </a:pPr>
            <a:r>
              <a:rPr lang="en-GB" sz="2800"/>
              <a:t>Tries to utilize data </a:t>
            </a:r>
            <a:r>
              <a:rPr lang="en-GB" sz="2800" b="1"/>
              <a:t>localization</a:t>
            </a:r>
            <a:r>
              <a:rPr lang="en-GB" sz="2800"/>
              <a:t> by running </a:t>
            </a:r>
            <a:r>
              <a:rPr lang="en-GB" sz="2800" i="1"/>
              <a:t>map</a:t>
            </a:r>
            <a:r>
              <a:rPr lang="en-GB" sz="2800"/>
              <a:t> tasks on machines with data</a:t>
            </a:r>
          </a:p>
          <a:p>
            <a:pPr>
              <a:lnSpc>
                <a:spcPct val="80000"/>
              </a:lnSpc>
            </a:pPr>
            <a:r>
              <a:rPr lang="en-GB" sz="2800"/>
              <a:t>One instance becomes the Master</a:t>
            </a:r>
          </a:p>
          <a:p>
            <a:pPr>
              <a:lnSpc>
                <a:spcPct val="80000"/>
              </a:lnSpc>
            </a:pPr>
            <a:r>
              <a:rPr lang="en-GB" sz="2800"/>
              <a:t>Master finds idle machines and assigns them tasks 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68313"/>
            <a:ext cx="8153400" cy="5991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686800" cy="624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u="sng"/>
              <a:t>Execution</a:t>
            </a:r>
            <a:endParaRPr lang="en-GB" sz="2400" b="1" i="1" u="sng"/>
          </a:p>
          <a:p>
            <a:pPr>
              <a:lnSpc>
                <a:spcPct val="90000"/>
              </a:lnSpc>
            </a:pPr>
            <a:r>
              <a:rPr lang="en-GB" sz="2400" b="1" i="1"/>
              <a:t>Map</a:t>
            </a:r>
            <a:r>
              <a:rPr lang="en-GB" sz="2400" b="1"/>
              <a:t> workers read in contents of corresponding input partition</a:t>
            </a:r>
          </a:p>
          <a:p>
            <a:pPr>
              <a:lnSpc>
                <a:spcPct val="90000"/>
              </a:lnSpc>
            </a:pPr>
            <a:r>
              <a:rPr lang="en-GB" sz="2400" b="1"/>
              <a:t>Perform user-defined </a:t>
            </a:r>
            <a:r>
              <a:rPr lang="en-GB" sz="2400" b="1" i="1"/>
              <a:t>map</a:t>
            </a:r>
            <a:r>
              <a:rPr lang="en-GB" sz="2400" b="1"/>
              <a:t> computation to create intermediate &lt;key,value&gt; pairs</a:t>
            </a:r>
          </a:p>
          <a:p>
            <a:pPr>
              <a:lnSpc>
                <a:spcPct val="90000"/>
              </a:lnSpc>
            </a:pPr>
            <a:r>
              <a:rPr lang="en-GB" sz="2400" b="1"/>
              <a:t>Periodically buffered output pairs written to local disk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u="sng"/>
              <a:t>Reduce</a:t>
            </a:r>
            <a:endParaRPr lang="en-GB" sz="2400" b="1" u="sng"/>
          </a:p>
          <a:p>
            <a:pPr>
              <a:lnSpc>
                <a:spcPct val="90000"/>
              </a:lnSpc>
            </a:pPr>
            <a:r>
              <a:rPr lang="en-GB" sz="2400" b="1"/>
              <a:t>Reduce workers iterate over ordered intermediate data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Each unique key encountered – values are passed to user's reduce function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eg. &lt;key, [value1, value2,..., valueN]&gt;</a:t>
            </a:r>
          </a:p>
          <a:p>
            <a:pPr>
              <a:lnSpc>
                <a:spcPct val="90000"/>
              </a:lnSpc>
            </a:pPr>
            <a:r>
              <a:rPr lang="en-GB" sz="2400" b="1"/>
              <a:t>Output of user's </a:t>
            </a:r>
            <a:r>
              <a:rPr lang="en-GB" sz="2400" b="1" i="1"/>
              <a:t>reduce</a:t>
            </a:r>
            <a:r>
              <a:rPr lang="en-GB" sz="2400" b="1"/>
              <a:t> function is written to output file on global file system</a:t>
            </a:r>
          </a:p>
          <a:p>
            <a:pPr>
              <a:lnSpc>
                <a:spcPct val="90000"/>
              </a:lnSpc>
            </a:pPr>
            <a:r>
              <a:rPr lang="en-GB" sz="2400" b="1"/>
              <a:t>When all tasks have completed, master wakes up user program</a:t>
            </a:r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381000"/>
            <a:ext cx="7315200" cy="5745163"/>
          </a:xfrm>
          <a:noFill/>
          <a:ln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</TotalTime>
  <Words>1831</Words>
  <Application>Microsoft Office PowerPoint</Application>
  <PresentationFormat>On-screen Show (4:3)</PresentationFormat>
  <Paragraphs>382</Paragraphs>
  <Slides>49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Opulent</vt:lpstr>
      <vt:lpstr>Map-Reduce framework</vt:lpstr>
      <vt:lpstr>Activities </vt:lpstr>
      <vt:lpstr>Map - reduce</vt:lpstr>
      <vt:lpstr>MR model </vt:lpstr>
      <vt:lpstr>Slide 5</vt:lpstr>
      <vt:lpstr>Slide 6</vt:lpstr>
      <vt:lpstr>Slide 7</vt:lpstr>
      <vt:lpstr>Slide 8</vt:lpstr>
      <vt:lpstr>Slide 9</vt:lpstr>
      <vt:lpstr>Slide 10</vt:lpstr>
      <vt:lpstr>Slide 11</vt:lpstr>
      <vt:lpstr>Data flow</vt:lpstr>
      <vt:lpstr>Coordination</vt:lpstr>
      <vt:lpstr>Failures</vt:lpstr>
      <vt:lpstr>Execution </vt:lpstr>
      <vt:lpstr>Parallel Execution </vt:lpstr>
      <vt:lpstr>How many Map and Reduce jobs?</vt:lpstr>
      <vt:lpstr>Combiners</vt:lpstr>
      <vt:lpstr>Partition Function</vt:lpstr>
      <vt:lpstr>Execution Summary</vt:lpstr>
      <vt:lpstr>Slide 21</vt:lpstr>
      <vt:lpstr>WORD COUNT EXAMPLE</vt:lpstr>
      <vt:lpstr>Slide 23</vt:lpstr>
      <vt:lpstr>Slide 24</vt:lpstr>
      <vt:lpstr>Slide 25</vt:lpstr>
      <vt:lpstr>Slide 26</vt:lpstr>
      <vt:lpstr>Slide 27</vt:lpstr>
      <vt:lpstr>Slide 28</vt:lpstr>
      <vt:lpstr>Map Reduce Architecture</vt:lpstr>
      <vt:lpstr>Single-node architecture</vt:lpstr>
      <vt:lpstr>Commodity Clusters</vt:lpstr>
      <vt:lpstr>Cluster Architecture</vt:lpstr>
      <vt:lpstr>Stable storage</vt:lpstr>
      <vt:lpstr>Configuration</vt:lpstr>
      <vt:lpstr>Hadoop : Map reduce framework</vt:lpstr>
      <vt:lpstr>Functional Programming</vt:lpstr>
      <vt:lpstr>Map in Lisp (Scheme)</vt:lpstr>
      <vt:lpstr>Fault Tolerance</vt:lpstr>
      <vt:lpstr>Fault Tolerance</vt:lpstr>
      <vt:lpstr>Fault Tolerance / Workers</vt:lpstr>
      <vt:lpstr>Master Failure</vt:lpstr>
      <vt:lpstr>Refinement:  Redundant Execution </vt:lpstr>
      <vt:lpstr>Refinement:  Locality Optimization</vt:lpstr>
      <vt:lpstr>Refinement Skipping Bad Records </vt:lpstr>
      <vt:lpstr>Other Refinements</vt:lpstr>
      <vt:lpstr>Performance</vt:lpstr>
      <vt:lpstr>MR_Grep</vt:lpstr>
      <vt:lpstr>MR_Sort </vt:lpstr>
      <vt:lpstr>Usage in Aug 2004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Map-Reduce framework</dc:title>
  <dc:creator>Admin</dc:creator>
  <cp:lastModifiedBy>Admin</cp:lastModifiedBy>
  <cp:revision>10</cp:revision>
  <dcterms:created xsi:type="dcterms:W3CDTF">2006-08-16T00:00:00Z</dcterms:created>
  <dcterms:modified xsi:type="dcterms:W3CDTF">2013-07-25T13:32:28Z</dcterms:modified>
</cp:coreProperties>
</file>