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305" r:id="rId3"/>
    <p:sldId id="260" r:id="rId4"/>
    <p:sldId id="261" r:id="rId5"/>
    <p:sldId id="317" r:id="rId6"/>
    <p:sldId id="316" r:id="rId7"/>
    <p:sldId id="306" r:id="rId8"/>
    <p:sldId id="264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265" r:id="rId30"/>
    <p:sldId id="266" r:id="rId31"/>
    <p:sldId id="340" r:id="rId32"/>
    <p:sldId id="341" r:id="rId33"/>
    <p:sldId id="267" r:id="rId34"/>
    <p:sldId id="268" r:id="rId35"/>
    <p:sldId id="269" r:id="rId36"/>
    <p:sldId id="270" r:id="rId37"/>
    <p:sldId id="307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308" r:id="rId46"/>
    <p:sldId id="309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10" r:id="rId75"/>
    <p:sldId id="311" r:id="rId76"/>
    <p:sldId id="312" r:id="rId77"/>
    <p:sldId id="339" r:id="rId78"/>
    <p:sldId id="313" r:id="rId79"/>
    <p:sldId id="314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8620-08F3-46FB-A5F9-47FA82E20A9F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565F-2954-47D4-A9FF-089FD023D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116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3011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3216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3421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36259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0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4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8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137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427" y="4344030"/>
            <a:ext cx="5485146" cy="4024869"/>
          </a:xfrm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D5587-A249-485F-B376-F5E1C53E25B8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2E35A-B2F3-4067-9FD0-DDDD594890FF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49313" y="4470400"/>
            <a:ext cx="5281612" cy="4025900"/>
          </a:xfrm>
          <a:ln/>
        </p:spPr>
        <p:txBody>
          <a:bodyPr/>
          <a:lstStyle/>
          <a:p>
            <a:pPr eaLnBrk="1"/>
            <a:endParaRPr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49313" y="4470400"/>
            <a:ext cx="5281612" cy="4025900"/>
          </a:xfrm>
          <a:ln/>
        </p:spPr>
        <p:txBody>
          <a:bodyPr/>
          <a:lstStyle/>
          <a:p>
            <a:pPr eaLnBrk="1"/>
            <a:endParaRPr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15779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17827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1987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2192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2397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26019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1142478" y="685486"/>
            <a:ext cx="457304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34" tIns="45217" rIns="90434" bIns="45217" anchor="ctr"/>
          <a:lstStyle/>
          <a:p>
            <a:endParaRPr lang="en-US"/>
          </a:p>
        </p:txBody>
      </p:sp>
      <p:sp>
        <p:nvSpPr>
          <p:cNvPr id="728067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56245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46993-6DFB-4AAA-8D70-4C5D6EE68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sourceforge.net/talks/pis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hatcher3/" TargetMode="External"/><Relationship Id="rId2" Type="http://schemas.openxmlformats.org/officeDocument/2006/relationships/hyperlink" Target="http://lucene.apache.org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.apache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ee_software" TargetMode="External"/><Relationship Id="rId7" Type="http://schemas.openxmlformats.org/officeDocument/2006/relationships/hyperlink" Target="http://en.wikipedia.org/wiki/Java_%28programming_language%29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pache_License" TargetMode="External"/><Relationship Id="rId5" Type="http://schemas.openxmlformats.org/officeDocument/2006/relationships/hyperlink" Target="http://en.wikipedia.org/wiki/Apache_Lucene" TargetMode="External"/><Relationship Id="rId4" Type="http://schemas.openxmlformats.org/officeDocument/2006/relationships/hyperlink" Target="http://en.wikipedia.org/wiki/Open_source_software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ultitenancy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AND INDEXING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Jagadish</a:t>
            </a:r>
            <a:r>
              <a:rPr lang="en-US" dirty="0" smtClean="0"/>
              <a:t> </a:t>
            </a:r>
            <a:r>
              <a:rPr lang="en-US" dirty="0" err="1" smtClean="0"/>
              <a:t>Rouniyar</a:t>
            </a:r>
            <a:endParaRPr lang="en-US" dirty="0"/>
          </a:p>
        </p:txBody>
      </p:sp>
      <p:pic>
        <p:nvPicPr>
          <p:cNvPr id="4" name="Picture 3" descr="hatcher2_cover15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358707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1863"/>
            <a:ext cx="6391275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2708" name="Rectangle 4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Implementation: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5038"/>
            <a:ext cx="6400800" cy="542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4755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Implementation: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0275"/>
            <a:ext cx="6396038" cy="541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Lucene Implementation: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1388"/>
            <a:ext cx="6392863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8851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2975"/>
            <a:ext cx="6391275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20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027113"/>
            <a:ext cx="4324350" cy="202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20901" name="Rectangle 5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 Step 1 of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3450"/>
            <a:ext cx="6400800" cy="542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22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942975"/>
            <a:ext cx="4324350" cy="202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22949" name="Rectangle 5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 Step 2 of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1388"/>
            <a:ext cx="6386513" cy="541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2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438" y="942975"/>
            <a:ext cx="4324350" cy="202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24997" name="Rectangle 5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 Step 3 of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3450"/>
            <a:ext cx="6383338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27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942975"/>
            <a:ext cx="4324350" cy="202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27045" name="Rectangle 5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 Step 4 of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0913"/>
            <a:ext cx="6373813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290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325" y="950913"/>
            <a:ext cx="4324350" cy="2028825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29092" name="Rectangle 4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 Step 5 of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2975"/>
            <a:ext cx="6384925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31140" name="Rectangle 4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Doug Cutting’s grandmother’s middle name</a:t>
            </a:r>
          </a:p>
          <a:p>
            <a:r>
              <a:rPr lang="en-US"/>
              <a:t>A open source set of Java Classses</a:t>
            </a:r>
          </a:p>
          <a:p>
            <a:pPr lvl="1"/>
            <a:r>
              <a:rPr lang="en-US"/>
              <a:t>Search Engine/Document Classifier/Indexer</a:t>
            </a:r>
          </a:p>
          <a:p>
            <a:pPr lvl="2"/>
            <a:r>
              <a:rPr lang="en-US">
                <a:hlinkClick r:id="rId2"/>
              </a:rPr>
              <a:t>http://lucene.sourceforge.net/talks/pisa/</a:t>
            </a:r>
            <a:endParaRPr lang="en-US"/>
          </a:p>
          <a:p>
            <a:pPr lvl="1"/>
            <a:r>
              <a:rPr lang="en-US"/>
              <a:t>Developed by Doug Cutting 1996</a:t>
            </a:r>
          </a:p>
          <a:p>
            <a:pPr lvl="2"/>
            <a:r>
              <a:rPr lang="en-US"/>
              <a:t>Xerox/Apple/Excite/Nutch</a:t>
            </a:r>
          </a:p>
          <a:p>
            <a:pPr lvl="2"/>
            <a:r>
              <a:rPr lang="en-US"/>
              <a:t>Wrote several papers in IR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1863"/>
            <a:ext cx="6410325" cy="543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33187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8213"/>
            <a:ext cx="6400800" cy="542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35235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Lucene</a:t>
            </a:r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6625"/>
            <a:ext cx="6416675" cy="543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37283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8213"/>
            <a:ext cx="6384925" cy="541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39331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 Step 1 of 6</a:t>
            </a:r>
          </a:p>
        </p:txBody>
      </p:sp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3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5663" y="1920875"/>
            <a:ext cx="4160837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8213"/>
            <a:ext cx="6386513" cy="541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41379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 Step 2 of 6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5663" y="2073275"/>
            <a:ext cx="4160837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2950" y="946150"/>
            <a:ext cx="4160838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5038"/>
            <a:ext cx="6405563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43427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 Step 3 of 6</a:t>
            </a:r>
          </a:p>
        </p:txBody>
      </p:sp>
      <p:pic>
        <p:nvPicPr>
          <p:cNvPr id="74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4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5663" y="2914650"/>
            <a:ext cx="4160837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4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2950" y="946150"/>
            <a:ext cx="4160838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28688"/>
            <a:ext cx="6394450" cy="541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45475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 Step 4&amp;5 of 6</a:t>
            </a:r>
          </a:p>
        </p:txBody>
      </p:sp>
      <p:pic>
        <p:nvPicPr>
          <p:cNvPr id="7454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5663" y="3435350"/>
            <a:ext cx="416083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54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2950" y="946150"/>
            <a:ext cx="4160838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5038"/>
            <a:ext cx="6396038" cy="541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47523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Searching: Step 6 of 6</a:t>
            </a:r>
          </a:p>
        </p:txBody>
      </p:sp>
      <p:pic>
        <p:nvPicPr>
          <p:cNvPr id="74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2950" y="946150"/>
            <a:ext cx="4160838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5038"/>
            <a:ext cx="6386513" cy="541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49571" name="Rectangle 3"/>
          <p:cNvSpPr>
            <a:spLocks noChangeArrowheads="1"/>
          </p:cNvSpPr>
          <p:nvPr/>
        </p:nvSpPr>
        <p:spPr bwMode="white">
          <a:xfrm>
            <a:off x="427038" y="176213"/>
            <a:ext cx="81676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2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Searching</a:t>
            </a:r>
            <a:r>
              <a:rPr lang="en-GB" sz="2400" b="1" dirty="0">
                <a:solidFill>
                  <a:srgbClr val="FFFFFF"/>
                </a:solidFill>
              </a:rPr>
              <a:t>:</a:t>
            </a:r>
          </a:p>
        </p:txBody>
      </p:sp>
      <p:pic>
        <p:nvPicPr>
          <p:cNvPr id="7495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638" y="936625"/>
            <a:ext cx="423545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Creating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4" y="1668475"/>
            <a:ext cx="8582679" cy="496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org.apache.lucene.store.</a:t>
            </a:r>
            <a:r>
              <a:rPr lang="en-US" sz="1800" b="1" dirty="0" err="1" smtClean="0">
                <a:latin typeface="Courier"/>
                <a:cs typeface="Courier"/>
              </a:rPr>
              <a:t>Directory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org.apache.lucene.analysis.standard.</a:t>
            </a:r>
            <a:r>
              <a:rPr lang="en-US" sz="1800" b="1" dirty="0" err="1" smtClean="0">
                <a:latin typeface="Courier"/>
                <a:cs typeface="Courier"/>
              </a:rPr>
              <a:t>StandardAnalyzer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public Indexer(String </a:t>
            </a:r>
            <a:r>
              <a:rPr lang="en-US" sz="1800" dirty="0" err="1" smtClean="0">
                <a:latin typeface="Courier"/>
                <a:cs typeface="Courier"/>
              </a:rPr>
              <a:t>indexDir</a:t>
            </a:r>
            <a:r>
              <a:rPr lang="en-US" sz="1800" dirty="0" smtClean="0">
                <a:latin typeface="Courier"/>
                <a:cs typeface="Courier"/>
              </a:rPr>
              <a:t>)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Directory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FSDirectory.open</a:t>
            </a:r>
            <a:r>
              <a:rPr lang="en-US" sz="1800" dirty="0" smtClean="0">
                <a:latin typeface="Courier"/>
                <a:cs typeface="Courier"/>
              </a:rPr>
              <a:t>(new File(</a:t>
            </a:r>
            <a:r>
              <a:rPr lang="en-US" sz="1800" dirty="0" err="1" smtClean="0">
                <a:latin typeface="Courier"/>
                <a:cs typeface="Courier"/>
              </a:rPr>
              <a:t>indexDir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writer = new 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new </a:t>
            </a:r>
            <a:r>
              <a:rPr lang="en-US" sz="1800" b="1" dirty="0" err="1" smtClean="0">
                <a:latin typeface="Courier"/>
                <a:cs typeface="Courier"/>
              </a:rPr>
              <a:t>StandardAnalyzer</a:t>
            </a:r>
            <a:r>
              <a:rPr lang="en-US" sz="1800" dirty="0" smtClean="0">
                <a:latin typeface="Courier"/>
                <a:cs typeface="Courier"/>
              </a:rPr>
              <a:t>(Version.LUCENE_30),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true,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				</a:t>
            </a:r>
            <a:r>
              <a:rPr lang="en-US" sz="1800" dirty="0" err="1" smtClean="0">
                <a:latin typeface="Courier"/>
                <a:cs typeface="Courier"/>
              </a:rPr>
              <a:t>IndexWriter.MaxFieldLength.UNLIMITED</a:t>
            </a:r>
            <a:r>
              <a:rPr lang="en-US" sz="1800" dirty="0" smtClean="0">
                <a:latin typeface="Courier"/>
                <a:cs typeface="Courier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575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Java library for indexing and searching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ets you add search to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High performance, scalable, full-text search library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a complete search system by itself</a:t>
            </a:r>
          </a:p>
          <a:p>
            <a:pPr lvl="1"/>
            <a:r>
              <a:rPr lang="en-US" dirty="0" smtClean="0"/>
              <a:t>Written by Doug Cutting</a:t>
            </a:r>
          </a:p>
          <a:p>
            <a:r>
              <a:rPr lang="en-US" dirty="0" smtClean="0"/>
              <a:t>Used by LinkedIn, Twitter, …</a:t>
            </a:r>
          </a:p>
          <a:p>
            <a:pPr lvl="1"/>
            <a:r>
              <a:rPr lang="en-US" dirty="0" smtClean="0"/>
              <a:t>…and many more (see </a:t>
            </a:r>
            <a:r>
              <a:rPr lang="en-US" dirty="0" smtClean="0">
                <a:hlinkClick r:id="rId2"/>
              </a:rPr>
              <a:t>http://wiki.apache.org/lucene-java/PoweredBy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Ports/integrations to other languages</a:t>
            </a:r>
          </a:p>
          <a:p>
            <a:pPr lvl="1"/>
            <a:r>
              <a:rPr lang="en-US" dirty="0" smtClean="0"/>
              <a:t>C/C++, C#, Ruby, Perl, Python, PHP, 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54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indexing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Document</a:t>
            </a:r>
          </a:p>
          <a:p>
            <a:pPr lvl="1"/>
            <a:r>
              <a:rPr lang="en-US" dirty="0" smtClean="0">
                <a:cs typeface="Courier"/>
              </a:rPr>
              <a:t>Represents a collection of named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.  Text in these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are indexed.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</a:p>
          <a:p>
            <a:pPr lvl="1"/>
            <a:r>
              <a:rPr lang="en-US" dirty="0" smtClean="0">
                <a:cs typeface="Courier"/>
              </a:rPr>
              <a:t>Note: </a:t>
            </a:r>
            <a:r>
              <a:rPr lang="en-US" dirty="0" err="1" smtClean="0">
                <a:cs typeface="Courier"/>
              </a:rPr>
              <a:t>Lucene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can represent both “fields” and “zones” 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72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865313" y="406400"/>
            <a:ext cx="4402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33CC"/>
                </a:solidFill>
              </a:rPr>
              <a:t>Lucene’s data structures</a:t>
            </a:r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1600200" y="1752600"/>
            <a:ext cx="2286000" cy="1828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tx2"/>
                </a:solidFill>
                <a:cs typeface="Arial" charset="0"/>
              </a:rPr>
              <a:t>Inverted</a:t>
            </a:r>
          </a:p>
          <a:p>
            <a:pPr algn="ctr" eaLnBrk="1" hangingPunct="1"/>
            <a:r>
              <a:rPr lang="en-US" b="0">
                <a:solidFill>
                  <a:schemeClr val="tx2"/>
                </a:solidFill>
                <a:cs typeface="Arial" charset="0"/>
              </a:rPr>
              <a:t>Index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5334000" y="1752600"/>
            <a:ext cx="2286000" cy="1828800"/>
          </a:xfrm>
          <a:prstGeom prst="flowChartMagneticDisk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tx2"/>
                </a:solidFill>
                <a:cs typeface="Arial" charset="0"/>
              </a:rPr>
              <a:t>Store</a:t>
            </a: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>
            <a:off x="2209800" y="4267200"/>
            <a:ext cx="1066800" cy="6096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search</a:t>
            </a:r>
          </a:p>
        </p:txBody>
      </p:sp>
      <p:cxnSp>
        <p:nvCxnSpPr>
          <p:cNvPr id="130054" name="AutoShape 6"/>
          <p:cNvCxnSpPr>
            <a:cxnSpLocks noChangeShapeType="1"/>
            <a:stCxn id="130051" idx="3"/>
            <a:endCxn id="130053" idx="0"/>
          </p:cNvCxnSpPr>
          <p:nvPr/>
        </p:nvCxnSpPr>
        <p:spPr bwMode="auto">
          <a:xfrm>
            <a:off x="2743200" y="35814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5257800" y="5486400"/>
            <a:ext cx="2438400" cy="457200"/>
          </a:xfrm>
          <a:prstGeom prst="flowChartTerminator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Results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5943600" y="4267200"/>
            <a:ext cx="1066800" cy="6096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retrieve </a:t>
            </a:r>
          </a:p>
          <a:p>
            <a:pPr algn="ctr"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stored fields</a:t>
            </a:r>
          </a:p>
        </p:txBody>
      </p:sp>
      <p:cxnSp>
        <p:nvCxnSpPr>
          <p:cNvPr id="130057" name="AutoShape 9"/>
          <p:cNvCxnSpPr>
            <a:cxnSpLocks noChangeShapeType="1"/>
            <a:stCxn id="130052" idx="3"/>
          </p:cNvCxnSpPr>
          <p:nvPr/>
        </p:nvCxnSpPr>
        <p:spPr bwMode="auto">
          <a:xfrm>
            <a:off x="6477000" y="35814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4114800" y="4343400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Hits</a:t>
            </a:r>
          </a:p>
        </p:txBody>
      </p:sp>
      <p:cxnSp>
        <p:nvCxnSpPr>
          <p:cNvPr id="130059" name="AutoShape 11"/>
          <p:cNvCxnSpPr>
            <a:cxnSpLocks noChangeShapeType="1"/>
            <a:stCxn id="130053" idx="3"/>
            <a:endCxn id="130058" idx="1"/>
          </p:cNvCxnSpPr>
          <p:nvPr/>
        </p:nvCxnSpPr>
        <p:spPr bwMode="auto">
          <a:xfrm>
            <a:off x="3276600" y="4572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0" name="AutoShape 12"/>
          <p:cNvCxnSpPr>
            <a:cxnSpLocks noChangeShapeType="1"/>
            <a:stCxn id="130058" idx="3"/>
            <a:endCxn id="130056" idx="1"/>
          </p:cNvCxnSpPr>
          <p:nvPr/>
        </p:nvCxnSpPr>
        <p:spPr bwMode="auto">
          <a:xfrm>
            <a:off x="5029200" y="45720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061" name="AutoShape 13"/>
          <p:cNvCxnSpPr>
            <a:cxnSpLocks noChangeShapeType="1"/>
            <a:endCxn id="130055" idx="0"/>
          </p:cNvCxnSpPr>
          <p:nvPr/>
        </p:nvCxnSpPr>
        <p:spPr bwMode="auto">
          <a:xfrm>
            <a:off x="6477000" y="4953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865313" y="406400"/>
            <a:ext cx="1093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33CC"/>
                </a:solidFill>
              </a:rPr>
              <a:t>Store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687513" y="1608138"/>
            <a:ext cx="5932487" cy="1973262"/>
            <a:chOff x="1063" y="1013"/>
            <a:chExt cx="3737" cy="1243"/>
          </a:xfrm>
        </p:grpSpPr>
        <p:sp>
          <p:nvSpPr>
            <p:cNvPr id="100356" name="AutoShape 4"/>
            <p:cNvSpPr>
              <a:spLocks noChangeArrowheads="1"/>
            </p:cNvSpPr>
            <p:nvPr/>
          </p:nvSpPr>
          <p:spPr bwMode="auto">
            <a:xfrm>
              <a:off x="3360" y="1104"/>
              <a:ext cx="1440" cy="1152"/>
            </a:xfrm>
            <a:prstGeom prst="flowChartMagneticDisk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tx2"/>
                  </a:solidFill>
                  <a:cs typeface="Arial" charset="0"/>
                </a:rPr>
                <a:t>Store</a:t>
              </a:r>
            </a:p>
          </p:txBody>
        </p:sp>
        <p:sp>
          <p:nvSpPr>
            <p:cNvPr id="100366" name="AutoShape 14"/>
            <p:cNvSpPr>
              <a:spLocks noChangeArrowheads="1"/>
            </p:cNvSpPr>
            <p:nvPr/>
          </p:nvSpPr>
          <p:spPr bwMode="auto">
            <a:xfrm>
              <a:off x="1111" y="1347"/>
              <a:ext cx="1721" cy="861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0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1111" y="1682"/>
              <a:ext cx="1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1111" y="1873"/>
              <a:ext cx="1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1111" y="1491"/>
              <a:ext cx="9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/>
                <a:t>Field 1: title</a:t>
              </a:r>
            </a:p>
          </p:txBody>
        </p:sp>
        <p:sp>
          <p:nvSpPr>
            <p:cNvPr id="100374" name="Text Box 22"/>
            <p:cNvSpPr txBox="1">
              <a:spLocks noChangeArrowheads="1"/>
            </p:cNvSpPr>
            <p:nvPr/>
          </p:nvSpPr>
          <p:spPr bwMode="auto">
            <a:xfrm>
              <a:off x="1111" y="1682"/>
              <a:ext cx="16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/>
                <a:t>Field 2: content</a:t>
              </a:r>
            </a:p>
          </p:txBody>
        </p:sp>
        <p:sp>
          <p:nvSpPr>
            <p:cNvPr id="100375" name="Text Box 23"/>
            <p:cNvSpPr txBox="1">
              <a:spLocks noChangeArrowheads="1"/>
            </p:cNvSpPr>
            <p:nvPr/>
          </p:nvSpPr>
          <p:spPr bwMode="auto">
            <a:xfrm>
              <a:off x="1111" y="1873"/>
              <a:ext cx="16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/>
                <a:t>Field 3: hashvalue</a:t>
              </a:r>
            </a:p>
          </p:txBody>
        </p:sp>
        <p:sp>
          <p:nvSpPr>
            <p:cNvPr id="100376" name="Text Box 24"/>
            <p:cNvSpPr txBox="1">
              <a:spLocks noChangeArrowheads="1"/>
            </p:cNvSpPr>
            <p:nvPr/>
          </p:nvSpPr>
          <p:spPr bwMode="auto">
            <a:xfrm>
              <a:off x="1063" y="1013"/>
              <a:ext cx="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/>
                <a:t>Documents: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1384300" y="4870450"/>
            <a:ext cx="7508875" cy="396875"/>
            <a:chOff x="872" y="3068"/>
            <a:chExt cx="4730" cy="250"/>
          </a:xfrm>
        </p:grpSpPr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4075" y="3116"/>
              <a:ext cx="191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21" name="Text Box 69"/>
            <p:cNvSpPr txBox="1">
              <a:spLocks noChangeArrowheads="1"/>
            </p:cNvSpPr>
            <p:nvPr/>
          </p:nvSpPr>
          <p:spPr bwMode="auto">
            <a:xfrm>
              <a:off x="4027" y="30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F3</a:t>
              </a:r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1159" y="3116"/>
              <a:ext cx="334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872" y="3068"/>
              <a:ext cx="287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382" name="Text Box 30"/>
            <p:cNvSpPr txBox="1">
              <a:spLocks noChangeArrowheads="1"/>
            </p:cNvSpPr>
            <p:nvPr/>
          </p:nvSpPr>
          <p:spPr bwMode="auto">
            <a:xfrm>
              <a:off x="872" y="3068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/>
                <a:t>D0</a:t>
              </a:r>
            </a:p>
          </p:txBody>
        </p:sp>
        <p:sp>
          <p:nvSpPr>
            <p:cNvPr id="100383" name="Text Box 31"/>
            <p:cNvSpPr txBox="1">
              <a:spLocks noChangeArrowheads="1"/>
            </p:cNvSpPr>
            <p:nvPr/>
          </p:nvSpPr>
          <p:spPr bwMode="auto">
            <a:xfrm>
              <a:off x="1159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F1</a:t>
              </a:r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1493" y="3116"/>
              <a:ext cx="957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385" name="Text Box 33"/>
            <p:cNvSpPr txBox="1">
              <a:spLocks noChangeArrowheads="1"/>
            </p:cNvSpPr>
            <p:nvPr/>
          </p:nvSpPr>
          <p:spPr bwMode="auto">
            <a:xfrm>
              <a:off x="1493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F2</a:t>
              </a:r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2450" y="3116"/>
              <a:ext cx="191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2402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F3</a:t>
              </a:r>
            </a:p>
          </p:txBody>
        </p:sp>
        <p:sp>
          <p:nvSpPr>
            <p:cNvPr id="100412" name="Rectangle 60"/>
            <p:cNvSpPr>
              <a:spLocks noChangeArrowheads="1"/>
            </p:cNvSpPr>
            <p:nvPr/>
          </p:nvSpPr>
          <p:spPr bwMode="auto">
            <a:xfrm>
              <a:off x="2641" y="3068"/>
              <a:ext cx="287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13" name="Text Box 61"/>
            <p:cNvSpPr txBox="1">
              <a:spLocks noChangeArrowheads="1"/>
            </p:cNvSpPr>
            <p:nvPr/>
          </p:nvSpPr>
          <p:spPr bwMode="auto">
            <a:xfrm>
              <a:off x="2641" y="3068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/>
                <a:t>D1</a:t>
              </a:r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2928" y="3116"/>
              <a:ext cx="478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15" name="Text Box 63"/>
            <p:cNvSpPr txBox="1">
              <a:spLocks noChangeArrowheads="1"/>
            </p:cNvSpPr>
            <p:nvPr/>
          </p:nvSpPr>
          <p:spPr bwMode="auto">
            <a:xfrm>
              <a:off x="2928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F1</a:t>
              </a:r>
            </a:p>
          </p:txBody>
        </p:sp>
        <p:sp>
          <p:nvSpPr>
            <p:cNvPr id="100416" name="Rectangle 64"/>
            <p:cNvSpPr>
              <a:spLocks noChangeArrowheads="1"/>
            </p:cNvSpPr>
            <p:nvPr/>
          </p:nvSpPr>
          <p:spPr bwMode="auto">
            <a:xfrm>
              <a:off x="3406" y="3116"/>
              <a:ext cx="669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17" name="Text Box 65"/>
            <p:cNvSpPr txBox="1">
              <a:spLocks noChangeArrowheads="1"/>
            </p:cNvSpPr>
            <p:nvPr/>
          </p:nvSpPr>
          <p:spPr bwMode="auto">
            <a:xfrm>
              <a:off x="3406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F2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266" y="3068"/>
              <a:ext cx="287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24" name="Text Box 72"/>
            <p:cNvSpPr txBox="1">
              <a:spLocks noChangeArrowheads="1"/>
            </p:cNvSpPr>
            <p:nvPr/>
          </p:nvSpPr>
          <p:spPr bwMode="auto">
            <a:xfrm>
              <a:off x="4266" y="3068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/>
                <a:t>D2</a:t>
              </a:r>
            </a:p>
          </p:txBody>
        </p:sp>
        <p:sp>
          <p:nvSpPr>
            <p:cNvPr id="100425" name="Rectangle 73"/>
            <p:cNvSpPr>
              <a:spLocks noChangeArrowheads="1"/>
            </p:cNvSpPr>
            <p:nvPr/>
          </p:nvSpPr>
          <p:spPr bwMode="auto">
            <a:xfrm>
              <a:off x="4553" y="3116"/>
              <a:ext cx="287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26" name="Text Box 74"/>
            <p:cNvSpPr txBox="1">
              <a:spLocks noChangeArrowheads="1"/>
            </p:cNvSpPr>
            <p:nvPr/>
          </p:nvSpPr>
          <p:spPr bwMode="auto">
            <a:xfrm>
              <a:off x="4553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F1</a:t>
              </a:r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4840" y="3116"/>
              <a:ext cx="526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28" name="Text Box 76"/>
            <p:cNvSpPr txBox="1">
              <a:spLocks noChangeArrowheads="1"/>
            </p:cNvSpPr>
            <p:nvPr/>
          </p:nvSpPr>
          <p:spPr bwMode="auto">
            <a:xfrm>
              <a:off x="4840" y="30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F2</a:t>
              </a:r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5366" y="3116"/>
              <a:ext cx="191" cy="19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432" name="Text Box 80"/>
            <p:cNvSpPr txBox="1">
              <a:spLocks noChangeArrowheads="1"/>
            </p:cNvSpPr>
            <p:nvPr/>
          </p:nvSpPr>
          <p:spPr bwMode="auto">
            <a:xfrm>
              <a:off x="5318" y="30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/>
                <a:t>F3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-0.5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9" y="1486441"/>
            <a:ext cx="8550246" cy="5295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protected Document </a:t>
            </a:r>
            <a:r>
              <a:rPr lang="en-US" sz="1800" dirty="0" err="1" smtClean="0">
                <a:latin typeface="Courier"/>
                <a:cs typeface="Courier"/>
              </a:rPr>
              <a:t>getDocument</a:t>
            </a:r>
            <a:r>
              <a:rPr lang="en-US" sz="1800" dirty="0" smtClean="0">
                <a:latin typeface="Courier"/>
                <a:cs typeface="Courier"/>
              </a:rPr>
              <a:t>(File f) throws Exception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 doc = new 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("contents”, new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(f)))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("filename”, </a:t>
            </a:r>
            <a:r>
              <a:rPr lang="en-US" sz="1800" dirty="0" err="1" smtClean="0">
                <a:latin typeface="Courier"/>
                <a:cs typeface="Courier"/>
              </a:rPr>
              <a:t>f.getName</a:t>
            </a:r>
            <a:r>
              <a:rPr lang="en-US" sz="1800" dirty="0" smtClean="0">
                <a:latin typeface="Courier"/>
                <a:cs typeface="Courier"/>
              </a:rPr>
              <a:t>(),        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		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, 						 </a:t>
            </a:r>
            <a:r>
              <a:rPr lang="en-US" sz="1800" dirty="0" err="1" smtClean="0">
                <a:latin typeface="Courier"/>
                <a:cs typeface="Courier"/>
              </a:rPr>
              <a:t>Field.Index.NOT_ANALYZED</a:t>
            </a:r>
            <a:r>
              <a:rPr lang="en-US" sz="1800" dirty="0" smtClean="0">
                <a:latin typeface="Courier"/>
                <a:cs typeface="Courier"/>
              </a:rPr>
              <a:t>));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("</a:t>
            </a:r>
            <a:r>
              <a:rPr lang="en-US" sz="1800" dirty="0" err="1" smtClean="0">
                <a:latin typeface="Courier"/>
                <a:cs typeface="Courier"/>
              </a:rPr>
              <a:t>fullpath</a:t>
            </a:r>
            <a:r>
              <a:rPr lang="en-US" sz="1800" dirty="0" smtClean="0">
                <a:latin typeface="Courier"/>
                <a:cs typeface="Courier"/>
              </a:rPr>
              <a:t>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f.getCanonicalPath</a:t>
            </a:r>
            <a:r>
              <a:rPr lang="en-US" sz="1800" dirty="0" smtClean="0">
                <a:latin typeface="Courier"/>
                <a:cs typeface="Courier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	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	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Field.Index.NOT_ANALYZED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return doc;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31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 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rivate void </a:t>
            </a:r>
            <a:r>
              <a:rPr lang="en-US" sz="2400" dirty="0" err="1" smtClean="0">
                <a:latin typeface="Courier"/>
                <a:cs typeface="Courier"/>
              </a:rPr>
              <a:t>indexFile</a:t>
            </a:r>
            <a:r>
              <a:rPr lang="en-US" sz="2400" dirty="0" smtClean="0">
                <a:latin typeface="Courier"/>
                <a:cs typeface="Courier"/>
              </a:rPr>
              <a:t>(File f) throws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Exception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Document doc = </a:t>
            </a:r>
            <a:r>
              <a:rPr lang="en-US" sz="2400" dirty="0" err="1" smtClean="0">
                <a:latin typeface="Courier"/>
                <a:cs typeface="Courier"/>
              </a:rPr>
              <a:t>getDocument</a:t>
            </a:r>
            <a:r>
              <a:rPr lang="en-US" sz="24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224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587"/>
            <a:ext cx="8229600" cy="5158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private </a:t>
            </a: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index(String 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FileFilter</a:t>
            </a:r>
            <a:r>
              <a:rPr lang="en-US" sz="2000" dirty="0" smtClean="0">
                <a:latin typeface="Courier"/>
                <a:cs typeface="Courier"/>
              </a:rPr>
              <a:t> filter)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throws Exception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File[] files = new File(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err="1" smtClean="0">
                <a:latin typeface="Courier"/>
                <a:cs typeface="Courier"/>
              </a:rPr>
              <a:t>listFiles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for (File f: files)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if (... &amp;&amp;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 (filter == null || </a:t>
            </a:r>
            <a:r>
              <a:rPr lang="en-US" sz="2000" dirty="0" err="1" smtClean="0">
                <a:latin typeface="Courier"/>
                <a:cs typeface="Courier"/>
              </a:rPr>
              <a:t>filter.accept</a:t>
            </a:r>
            <a:r>
              <a:rPr lang="en-US" sz="2000" dirty="0" smtClean="0">
                <a:latin typeface="Courier"/>
                <a:cs typeface="Courier"/>
              </a:rPr>
              <a:t>(f)))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err="1" smtClean="0">
                <a:latin typeface="Courier"/>
                <a:cs typeface="Courier"/>
              </a:rPr>
              <a:t>indexFile</a:t>
            </a:r>
            <a:r>
              <a:rPr lang="en-US" sz="20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return </a:t>
            </a:r>
            <a:r>
              <a:rPr lang="en-US" sz="2000" dirty="0" err="1" smtClean="0">
                <a:latin typeface="Courier"/>
                <a:cs typeface="Courier"/>
              </a:rPr>
              <a:t>writer.</a:t>
            </a:r>
            <a:r>
              <a:rPr lang="en-US" sz="2000" b="1" dirty="0" err="1" smtClean="0">
                <a:latin typeface="Courier"/>
                <a:cs typeface="Courier"/>
              </a:rPr>
              <a:t>numDocs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void close() 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0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Indexing</a:t>
            </a:r>
          </a:p>
          <a:p>
            <a:r>
              <a:rPr lang="en-US" dirty="0" smtClean="0"/>
              <a:t>Attributes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Stored: original content retrievable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Indexed: inverted, searchable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Tokenized: analyzed, split into tokens</a:t>
            </a:r>
          </a:p>
          <a:p>
            <a:r>
              <a:rPr lang="en-US" dirty="0" smtClean="0"/>
              <a:t>Factory methods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Keyword: stored and indexed as single term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Text: indexed, tokenized, and stored if String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UnIndexed</a:t>
            </a:r>
            <a:r>
              <a:rPr lang="en-US" dirty="0" smtClean="0"/>
              <a:t>: stored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UnStored</a:t>
            </a:r>
            <a:r>
              <a:rPr lang="en-US" dirty="0" smtClean="0"/>
              <a:t>: indexed, tokenized</a:t>
            </a:r>
          </a:p>
          <a:p>
            <a:r>
              <a:rPr lang="en-US" dirty="0" smtClean="0"/>
              <a:t>Terms are what matter for searching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Central class that exposes several search methods on an index</a:t>
            </a:r>
          </a:p>
          <a:p>
            <a:r>
              <a:rPr lang="en-US" dirty="0" smtClean="0">
                <a:latin typeface="Courier"/>
                <a:cs typeface="Courier"/>
              </a:rPr>
              <a:t>Query</a:t>
            </a:r>
          </a:p>
          <a:p>
            <a:pPr lvl="1"/>
            <a:r>
              <a:rPr lang="en-US" dirty="0" smtClean="0">
                <a:cs typeface="Courier"/>
              </a:rPr>
              <a:t>Abstract query class.  Concrete subclasses represent specific types of queries, e.g., matching terms in fields, </a:t>
            </a:r>
            <a:r>
              <a:rPr lang="en-US" dirty="0" err="1" smtClean="0">
                <a:cs typeface="Courier"/>
              </a:rPr>
              <a:t>boolean</a:t>
            </a:r>
            <a:r>
              <a:rPr lang="en-US" dirty="0" smtClean="0">
                <a:cs typeface="Courier"/>
              </a:rPr>
              <a:t> queries, phrase queries, …</a:t>
            </a:r>
          </a:p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Parses a textual representation of a query into a </a:t>
            </a:r>
            <a:r>
              <a:rPr lang="en-US" dirty="0" smtClean="0">
                <a:latin typeface="Courier"/>
                <a:cs typeface="Courier"/>
              </a:rPr>
              <a:t>Query </a:t>
            </a:r>
            <a:r>
              <a:rPr lang="en-US" dirty="0" smtClean="0">
                <a:cs typeface="Courier"/>
              </a:rPr>
              <a:t>instance</a:t>
            </a:r>
          </a:p>
        </p:txBody>
      </p:sp>
    </p:spTree>
    <p:extLst>
      <p:ext uri="{BB962C8B-B14F-4D97-AF65-F5344CB8AC3E}">
        <p14:creationId xmlns="" xmlns:p14="http://schemas.microsoft.com/office/powerpoint/2010/main" val="15087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30" y="1874837"/>
            <a:ext cx="869849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		 String q)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Directory </a:t>
            </a:r>
            <a:r>
              <a:rPr lang="en-US" sz="2400" dirty="0" err="1" smtClean="0">
                <a:latin typeface="Courier"/>
                <a:cs typeface="Courier"/>
              </a:rPr>
              <a:t>dir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FSDirectory.open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new File(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));      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new 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dir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74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: </a:t>
            </a:r>
            <a:r>
              <a:rPr lang="en-US" sz="2400" dirty="0" smtClean="0">
                <a:hlinkClick r:id="rId2"/>
              </a:rPr>
              <a:t>http://lucene.apache.org/core/</a:t>
            </a:r>
            <a:endParaRPr lang="en-US" sz="2400" dirty="0" smtClean="0"/>
          </a:p>
          <a:p>
            <a:endParaRPr lang="en-US" dirty="0"/>
          </a:p>
          <a:p>
            <a:r>
              <a:rPr lang="en-US" dirty="0" err="1" smtClean="0"/>
              <a:t>Lucene</a:t>
            </a:r>
            <a:r>
              <a:rPr lang="en-US" dirty="0" smtClean="0"/>
              <a:t> in Action: </a:t>
            </a:r>
            <a:r>
              <a:rPr lang="en-US" sz="2400" dirty="0" smtClean="0">
                <a:hlinkClick r:id="rId3"/>
              </a:rPr>
              <a:t>http://www.manning.com/hatcher3/</a:t>
            </a:r>
            <a:endParaRPr lang="en-US" dirty="0"/>
          </a:p>
          <a:p>
            <a:pPr lvl="1"/>
            <a:r>
              <a:rPr lang="en-US" dirty="0" smtClean="0"/>
              <a:t>Code samples available for download</a:t>
            </a:r>
          </a:p>
          <a:p>
            <a:pPr lvl="1"/>
            <a:endParaRPr lang="en-US" dirty="0"/>
          </a:p>
          <a:p>
            <a:r>
              <a:rPr lang="en-US" dirty="0" smtClean="0"/>
              <a:t>Ant: </a:t>
            </a:r>
            <a:r>
              <a:rPr lang="en-US" sz="2400" dirty="0" smtClean="0">
                <a:hlinkClick r:id="rId4"/>
              </a:rPr>
              <a:t>http://ant.apache.org/</a:t>
            </a:r>
            <a:endParaRPr lang="en-US" sz="2400" dirty="0" smtClean="0"/>
          </a:p>
          <a:p>
            <a:pPr lvl="1"/>
            <a:r>
              <a:rPr lang="en-US" dirty="0" smtClean="0"/>
              <a:t>Java build system used by “</a:t>
            </a:r>
            <a:r>
              <a:rPr lang="en-US" dirty="0" err="1" smtClean="0"/>
              <a:t>Lucene</a:t>
            </a:r>
            <a:r>
              <a:rPr lang="en-US" dirty="0" smtClean="0"/>
              <a:t> in Action” code</a:t>
            </a:r>
          </a:p>
        </p:txBody>
      </p:sp>
    </p:spTree>
    <p:extLst>
      <p:ext uri="{BB962C8B-B14F-4D97-AF65-F5344CB8AC3E}">
        <p14:creationId xmlns="" xmlns:p14="http://schemas.microsoft.com/office/powerpoint/2010/main" val="23717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Query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529"/>
            <a:ext cx="8229600" cy="53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org.apache.lucene.queryParser.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 parser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new 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(Version.LUCENE_30,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dirty="0" smtClean="0">
                <a:latin typeface="Courier"/>
                <a:cs typeface="Courier"/>
              </a:rPr>
              <a:t>	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"contents”,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new </a:t>
            </a:r>
            <a:r>
              <a:rPr lang="en-US" sz="2000" b="1" dirty="0" err="1" smtClean="0">
                <a:latin typeface="Courier"/>
                <a:cs typeface="Courier"/>
              </a:rPr>
              <a:t>StandardAnalyzer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</a:t>
            </a: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  Version.LUCENE_30));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 query = </a:t>
            </a:r>
            <a:r>
              <a:rPr lang="en-US" sz="2000" dirty="0" err="1" smtClean="0">
                <a:latin typeface="Courier"/>
                <a:cs typeface="Courier"/>
              </a:rPr>
              <a:t>parser.</a:t>
            </a:r>
            <a:r>
              <a:rPr lang="en-US" sz="2000" b="1" dirty="0" err="1" smtClean="0">
                <a:latin typeface="Courier"/>
                <a:cs typeface="Courier"/>
              </a:rPr>
              <a:t>parse</a:t>
            </a:r>
            <a:r>
              <a:rPr lang="en-US" sz="2000" dirty="0" smtClean="0">
                <a:latin typeface="Courier"/>
                <a:cs typeface="Courier"/>
              </a:rPr>
              <a:t>(q);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637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searching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Contains references to the top documents returned by a search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Represents a single search result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9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earch()</a:t>
            </a:r>
            <a:r>
              <a:rPr lang="en-US" dirty="0" smtClean="0"/>
              <a:t> returns </a:t>
            </a:r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49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Query query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 hits = 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search</a:t>
            </a:r>
            <a:r>
              <a:rPr lang="en-US" sz="2400" dirty="0" smtClean="0">
                <a:latin typeface="Courier"/>
                <a:cs typeface="Courier"/>
              </a:rPr>
              <a:t>(query, 10);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787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/>
              <a:t> contain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77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ScoreDoc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TopDocs</a:t>
            </a:r>
            <a:r>
              <a:rPr lang="en-US" sz="2000" dirty="0" smtClean="0">
                <a:latin typeface="Courier"/>
                <a:cs typeface="Courier"/>
              </a:rPr>
              <a:t> hits = ...;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for(</a:t>
            </a:r>
            <a:r>
              <a:rPr lang="fr-FR" sz="2000" b="1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: </a:t>
            </a:r>
            <a:r>
              <a:rPr lang="fr-FR" sz="2000" dirty="0" err="1" smtClean="0">
                <a:latin typeface="Courier"/>
                <a:cs typeface="Courier"/>
              </a:rPr>
              <a:t>hits.</a:t>
            </a:r>
            <a:r>
              <a:rPr lang="fr-FR" sz="2000" b="1" dirty="0" err="1" smtClean="0">
                <a:latin typeface="Courier"/>
                <a:cs typeface="Courier"/>
              </a:rPr>
              <a:t>scoreDocs</a:t>
            </a:r>
            <a:r>
              <a:rPr lang="fr-FR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Document doc = </a:t>
            </a:r>
            <a:r>
              <a:rPr lang="fr-FR" sz="2000" dirty="0" err="1" smtClean="0">
                <a:latin typeface="Courier"/>
                <a:cs typeface="Courier"/>
              </a:rPr>
              <a:t>is.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scoreDoc.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</a:t>
            </a:r>
            <a:r>
              <a:rPr lang="fr-FR" sz="2000" dirty="0" err="1" smtClean="0">
                <a:latin typeface="Courier"/>
                <a:cs typeface="Courier"/>
              </a:rPr>
              <a:t>System.out.println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doc.</a:t>
            </a:r>
            <a:r>
              <a:rPr lang="fr-FR" sz="2000" b="1" dirty="0" err="1" smtClean="0">
                <a:latin typeface="Courier"/>
                <a:cs typeface="Courier"/>
              </a:rPr>
              <a:t>get</a:t>
            </a:r>
            <a:r>
              <a:rPr lang="fr-FR" sz="2000" dirty="0" smtClean="0">
                <a:latin typeface="Courier"/>
                <a:cs typeface="Courier"/>
              </a:rPr>
              <a:t>("</a:t>
            </a:r>
            <a:r>
              <a:rPr lang="fr-FR" sz="2000" dirty="0" err="1" smtClean="0">
                <a:latin typeface="Courier"/>
                <a:cs typeface="Courier"/>
              </a:rPr>
              <a:t>fullpath</a:t>
            </a:r>
            <a:r>
              <a:rPr lang="fr-FR" sz="2000" dirty="0" smtClean="0">
                <a:latin typeface="Courier"/>
                <a:cs typeface="Courier"/>
              </a:rPr>
              <a:t>"));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473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Closing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050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fld id="{9820B524-F928-4F76-8275-0B0D612AB39E}" type="slidenum">
              <a:rPr>
                <a:latin typeface="Arial" pitchFamily="34" charset="0"/>
                <a:ea typeface="ＭＳ Ｐゴシック"/>
                <a:cs typeface="ＭＳ Ｐゴシック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1613" algn="l"/>
                  <a:tab pos="3657600" algn="l"/>
                  <a:tab pos="4572000" algn="l"/>
                  <a:tab pos="5484813" algn="l"/>
                  <a:tab pos="6399213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315" name="Title 1"/>
          <p:cNvSpPr txBox="1">
            <a:spLocks noGrp="1"/>
          </p:cNvSpPr>
          <p:nvPr>
            <p:ph type="title" idx="4294967295"/>
          </p:nvPr>
        </p:nvSpPr>
        <p:spPr>
          <a:xfrm>
            <a:off x="323850" y="730250"/>
            <a:ext cx="8496300" cy="673100"/>
          </a:xfrm>
        </p:spPr>
        <p:txBody>
          <a:bodyPr>
            <a:normAutofit fontScale="90000"/>
          </a:bodyPr>
          <a:lstStyle/>
          <a:p>
            <a:pPr eaLnBrk="1"/>
            <a:r>
              <a:rPr smtClean="0">
                <a:latin typeface="Arial" pitchFamily="34" charset="0"/>
                <a:cs typeface="Tahoma" pitchFamily="34" charset="0"/>
              </a:rPr>
              <a:t>Lucene Code Example: Indexing</a:t>
            </a:r>
          </a:p>
        </p:txBody>
      </p:sp>
      <p:sp>
        <p:nvSpPr>
          <p:cNvPr id="1331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524000"/>
            <a:ext cx="8496300" cy="4191000"/>
          </a:xfrm>
        </p:spPr>
        <p:txBody>
          <a:bodyPr/>
          <a:lstStyle/>
          <a:p>
            <a:pPr eaLnBrk="1">
              <a:buClr>
                <a:srgbClr val="B5123E"/>
              </a:buClr>
              <a:buSzPct val="80000"/>
              <a:buFont typeface="Wingdings" pitchFamily="2" charset="2"/>
              <a:buChar char=""/>
            </a:pP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01</a:t>
            </a:r>
            <a:r>
              <a:rPr sz="2200" smtClean="0">
                <a:latin typeface="Arial" pitchFamily="34" charset="0"/>
                <a:cs typeface="Tahoma" pitchFamily="34" charset="0"/>
              </a:rPr>
              <a:t> Analyzer analyzer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StandardAnalyzer();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02</a:t>
            </a:r>
            <a:r>
              <a:rPr sz="2200" smtClean="0">
                <a:latin typeface="Arial" pitchFamily="34" charset="0"/>
                <a:cs typeface="Tahoma" pitchFamily="34" charset="0"/>
              </a:rPr>
              <a:t> IndexWriter iw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IndexWriter(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"/tmp/testindex"</a:t>
            </a:r>
            <a:r>
              <a:rPr sz="2200" smtClean="0">
                <a:latin typeface="Arial" pitchFamily="34" charset="0"/>
                <a:cs typeface="Tahoma" pitchFamily="34" charset="0"/>
              </a:rPr>
              <a:t>, analyzer,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true</a:t>
            </a:r>
            <a:r>
              <a:rPr sz="2200" smtClean="0">
                <a:latin typeface="Arial" pitchFamily="34" charset="0"/>
                <a:cs typeface="Tahoma" pitchFamily="34" charset="0"/>
              </a:rPr>
              <a:t>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03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04</a:t>
            </a:r>
            <a:r>
              <a:rPr sz="2200" smtClean="0">
                <a:latin typeface="Arial" pitchFamily="34" charset="0"/>
                <a:cs typeface="Tahoma" pitchFamily="34" charset="0"/>
              </a:rPr>
              <a:t> Document doc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Document();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05</a:t>
            </a:r>
            <a:r>
              <a:rPr sz="2200" smtClean="0">
                <a:latin typeface="Arial" pitchFamily="34" charset="0"/>
                <a:cs typeface="Tahoma" pitchFamily="34" charset="0"/>
              </a:rPr>
              <a:t> doc.add(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Field(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"body"</a:t>
            </a:r>
            <a:r>
              <a:rPr sz="2200" smtClean="0">
                <a:latin typeface="Arial" pitchFamily="34" charset="0"/>
                <a:cs typeface="Tahoma" pitchFamily="34" charset="0"/>
              </a:rPr>
              <a:t>, 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"This is my TEST document"</a:t>
            </a:r>
            <a:r>
              <a:rPr sz="2200" smtClean="0">
                <a:latin typeface="Arial" pitchFamily="34" charset="0"/>
                <a:cs typeface="Tahoma" pitchFamily="34" charset="0"/>
              </a:rPr>
              <a:t>,  </a:t>
            </a: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06</a:t>
            </a:r>
            <a:r>
              <a:rPr sz="2200" smtClean="0">
                <a:latin typeface="Arial" pitchFamily="34" charset="0"/>
                <a:cs typeface="Tahoma" pitchFamily="34" charset="0"/>
              </a:rPr>
              <a:t>         Field.Store.YES, Field.Index.TOKENIZED));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07</a:t>
            </a:r>
            <a:r>
              <a:rPr sz="2200" smtClean="0">
                <a:latin typeface="Arial" pitchFamily="34" charset="0"/>
                <a:cs typeface="Tahoma" pitchFamily="34" charset="0"/>
              </a:rPr>
              <a:t> iw.addDocument(doc);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08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09</a:t>
            </a:r>
            <a:r>
              <a:rPr sz="2200" smtClean="0">
                <a:latin typeface="Arial" pitchFamily="34" charset="0"/>
                <a:cs typeface="Tahoma" pitchFamily="34" charset="0"/>
              </a:rPr>
              <a:t> iw.optimize();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10</a:t>
            </a:r>
            <a:r>
              <a:rPr sz="2200" smtClean="0">
                <a:latin typeface="Arial" pitchFamily="34" charset="0"/>
                <a:cs typeface="Tahoma" pitchFamily="34" charset="0"/>
              </a:rPr>
              <a:t> iw.close();</a:t>
            </a:r>
          </a:p>
          <a:p>
            <a:pPr eaLnBrk="1">
              <a:buClr>
                <a:srgbClr val="B5123E"/>
              </a:buClr>
              <a:buSzPct val="80000"/>
              <a:buFont typeface="Wingdings" pitchFamily="2" charset="2"/>
              <a:buChar char=""/>
            </a:pPr>
            <a:endParaRPr lang="de-DE" smtClean="0">
              <a:latin typeface="Arial" pitchFamily="34" charset="0"/>
              <a:cs typeface="Tahoma" pitchFamily="34" charset="0"/>
            </a:endParaRPr>
          </a:p>
          <a:p>
            <a:pPr eaLnBrk="1">
              <a:buClr>
                <a:srgbClr val="B5123E"/>
              </a:buClr>
              <a:buSzPct val="80000"/>
              <a:buFont typeface="Wingdings" pitchFamily="2" charset="2"/>
              <a:buChar char=""/>
            </a:pPr>
            <a:endParaRPr lang="de-DE" smtClean="0">
              <a:latin typeface="Arial" pitchFamily="34" charset="0"/>
              <a:cs typeface="Tahoma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848600" y="2519363"/>
            <a:ext cx="539750" cy="1081087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X="" minX="0" maxX="0" gdRefY="f0" minY="f7" maxY="f11">
                <a:pos x="f25" y="f26"/>
              </a:ahXY>
              <a:ahXY gdRefX="" minX="0" maxX="0"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lIns="108000" tIns="63000" rIns="108000" bIns="63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350" y="2809875"/>
            <a:ext cx="755650" cy="4302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450" y="5040313"/>
            <a:ext cx="5356225" cy="4302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StandardAnalyzer: </a:t>
            </a:r>
            <a:r>
              <a:rPr lang="en-US" sz="2400">
                <a:solidFill>
                  <a:srgbClr val="00808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my</a:t>
            </a:r>
            <a:r>
              <a:rPr lang="en-US" sz="2400"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2400">
                <a:solidFill>
                  <a:srgbClr val="00808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test</a:t>
            </a:r>
            <a:r>
              <a:rPr lang="en-US" sz="2400"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2400">
                <a:solidFill>
                  <a:srgbClr val="00808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document</a:t>
            </a:r>
          </a:p>
        </p:txBody>
      </p:sp>
      <p:sp>
        <p:nvSpPr>
          <p:cNvPr id="7" name="Freeform 6"/>
          <p:cNvSpPr/>
          <p:nvPr/>
        </p:nvSpPr>
        <p:spPr>
          <a:xfrm>
            <a:off x="6840538" y="3240088"/>
            <a:ext cx="358775" cy="180022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CCCC"/>
          </a:solidFill>
          <a:ln w="0">
            <a:solidFill>
              <a:srgbClr val="000000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fld id="{AEF587F4-9896-4BD1-B26F-A3B8582C57C5}" type="slidenum">
              <a:rPr>
                <a:latin typeface="Arial" pitchFamily="34" charset="0"/>
                <a:ea typeface="ＭＳ Ｐゴシック"/>
                <a:cs typeface="ＭＳ Ｐゴシック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1613" algn="l"/>
                  <a:tab pos="3657600" algn="l"/>
                  <a:tab pos="4572000" algn="l"/>
                  <a:tab pos="5484813" algn="l"/>
                  <a:tab pos="6399213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4339" name="Title 1"/>
          <p:cNvSpPr txBox="1">
            <a:spLocks noGrp="1"/>
          </p:cNvSpPr>
          <p:nvPr>
            <p:ph type="title" idx="4294967295"/>
          </p:nvPr>
        </p:nvSpPr>
        <p:spPr>
          <a:xfrm>
            <a:off x="323850" y="730250"/>
            <a:ext cx="8496300" cy="673100"/>
          </a:xfrm>
        </p:spPr>
        <p:txBody>
          <a:bodyPr>
            <a:normAutofit fontScale="90000"/>
          </a:bodyPr>
          <a:lstStyle/>
          <a:p>
            <a:pPr eaLnBrk="1"/>
            <a:r>
              <a:rPr smtClean="0">
                <a:latin typeface="Arial" pitchFamily="34" charset="0"/>
                <a:cs typeface="Tahoma" pitchFamily="34" charset="0"/>
              </a:rPr>
              <a:t>Lucene Code Example: Searching</a:t>
            </a:r>
          </a:p>
        </p:txBody>
      </p:sp>
      <p:sp>
        <p:nvSpPr>
          <p:cNvPr id="14340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524000"/>
            <a:ext cx="8496300" cy="4389438"/>
          </a:xfrm>
        </p:spPr>
        <p:txBody>
          <a:bodyPr>
            <a:normAutofit lnSpcReduction="10000"/>
          </a:bodyPr>
          <a:lstStyle/>
          <a:p>
            <a:pPr eaLnBrk="1">
              <a:buClr>
                <a:srgbClr val="B5123E"/>
              </a:buClr>
              <a:buSzPct val="80000"/>
              <a:buFont typeface="Wingdings" pitchFamily="2" charset="2"/>
              <a:buChar char=""/>
            </a:pP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01</a:t>
            </a:r>
            <a:r>
              <a:rPr sz="2200" smtClean="0">
                <a:latin typeface="Arial" pitchFamily="34" charset="0"/>
                <a:cs typeface="Tahoma" pitchFamily="34" charset="0"/>
              </a:rPr>
              <a:t> Analyzer analyzer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StandardAnalyzer();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02</a:t>
            </a:r>
            <a:r>
              <a:rPr sz="2200" smtClean="0">
                <a:latin typeface="Arial" pitchFamily="34" charset="0"/>
                <a:cs typeface="Tahoma" pitchFamily="34" charset="0"/>
              </a:rPr>
              <a:t> IndexSearcher is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IndexSearcher(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"/tmp/testindex"</a:t>
            </a:r>
            <a:r>
              <a:rPr sz="2200" smtClean="0">
                <a:latin typeface="Arial" pitchFamily="34" charset="0"/>
                <a:cs typeface="Tahoma" pitchFamily="34" charset="0"/>
              </a:rPr>
              <a:t>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03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04</a:t>
            </a:r>
            <a:r>
              <a:rPr sz="2200" smtClean="0">
                <a:latin typeface="Arial" pitchFamily="34" charset="0"/>
                <a:cs typeface="Tahoma" pitchFamily="34" charset="0"/>
              </a:rPr>
              <a:t> QueryParser qp =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new </a:t>
            </a:r>
            <a:r>
              <a:rPr sz="2200" smtClean="0">
                <a:latin typeface="Arial" pitchFamily="34" charset="0"/>
                <a:cs typeface="Tahoma" pitchFamily="34" charset="0"/>
              </a:rPr>
              <a:t>QueryParser(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"body"</a:t>
            </a:r>
            <a:r>
              <a:rPr sz="2200" smtClean="0">
                <a:latin typeface="Arial" pitchFamily="34" charset="0"/>
                <a:cs typeface="Tahoma" pitchFamily="34" charset="0"/>
              </a:rPr>
              <a:t>, analyzer);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05</a:t>
            </a:r>
            <a:r>
              <a:rPr sz="2200" smtClean="0">
                <a:latin typeface="Arial" pitchFamily="34" charset="0"/>
                <a:cs typeface="Tahoma" pitchFamily="34" charset="0"/>
              </a:rPr>
              <a:t> String userInput = 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"document AND test"</a:t>
            </a:r>
            <a:r>
              <a:rPr sz="2200" smtClean="0">
                <a:latin typeface="Arial" pitchFamily="34" charset="0"/>
                <a:cs typeface="Tahoma" pitchFamily="34" charset="0"/>
              </a:rPr>
              <a:t>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06</a:t>
            </a:r>
            <a:r>
              <a:rPr sz="2200" smtClean="0">
                <a:latin typeface="Arial" pitchFamily="34" charset="0"/>
                <a:cs typeface="Tahoma" pitchFamily="34" charset="0"/>
              </a:rPr>
              <a:t> Query q = qp.parse(userInput);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07</a:t>
            </a:r>
            <a:r>
              <a:rPr sz="2200" smtClean="0">
                <a:latin typeface="Arial" pitchFamily="34" charset="0"/>
                <a:cs typeface="Tahoma" pitchFamily="34" charset="0"/>
              </a:rPr>
              <a:t> Hits hits = is.search(q);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08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r>
              <a:rPr sz="2200" b="1" smtClean="0">
                <a:solidFill>
                  <a:srgbClr val="7F0055"/>
                </a:solidFill>
                <a:latin typeface="Arial" pitchFamily="34" charset="0"/>
                <a:cs typeface="Tahoma" pitchFamily="34" charset="0"/>
              </a:rPr>
              <a:t>for </a:t>
            </a:r>
            <a:r>
              <a:rPr sz="2200" smtClean="0">
                <a:latin typeface="Arial" pitchFamily="34" charset="0"/>
                <a:cs typeface="Tahoma" pitchFamily="34" charset="0"/>
              </a:rPr>
              <a:t>(Iterator iter = hits.iterator(); iter.hasNext();) {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09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r>
              <a:rPr sz="2200" smtClean="0">
                <a:solidFill>
                  <a:srgbClr val="FFFFFF"/>
                </a:solidFill>
                <a:latin typeface="Arial" pitchFamily="34" charset="0"/>
                <a:cs typeface="Tahoma" pitchFamily="34" charset="0"/>
              </a:rPr>
              <a:t>   </a:t>
            </a:r>
            <a:r>
              <a:rPr sz="2200" smtClean="0">
                <a:latin typeface="Arial" pitchFamily="34" charset="0"/>
                <a:cs typeface="Tahoma" pitchFamily="34" charset="0"/>
              </a:rPr>
              <a:t>Hit hit = (Hit) iter.next();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10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r>
              <a:rPr sz="2200" smtClean="0">
                <a:solidFill>
                  <a:srgbClr val="FFFFFF"/>
                </a:solidFill>
                <a:latin typeface="Arial" pitchFamily="34" charset="0"/>
                <a:cs typeface="Tahoma" pitchFamily="34" charset="0"/>
              </a:rPr>
              <a:t>   </a:t>
            </a:r>
            <a:r>
              <a:rPr sz="2200" smtClean="0">
                <a:latin typeface="Arial" pitchFamily="34" charset="0"/>
                <a:cs typeface="Tahoma" pitchFamily="34" charset="0"/>
              </a:rPr>
              <a:t>System.out.println(hit.getScore() + 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 " </a:t>
            </a:r>
            <a:r>
              <a:rPr sz="2200" smtClean="0">
                <a:latin typeface="Arial" pitchFamily="34" charset="0"/>
                <a:cs typeface="Tahoma" pitchFamily="34" charset="0"/>
              </a:rPr>
              <a:t>+ hit.get(</a:t>
            </a:r>
            <a:r>
              <a:rPr sz="2200" smtClean="0">
                <a:solidFill>
                  <a:srgbClr val="2A00FF"/>
                </a:solidFill>
                <a:latin typeface="Arial" pitchFamily="34" charset="0"/>
                <a:cs typeface="Tahoma" pitchFamily="34" charset="0"/>
              </a:rPr>
              <a:t>"body"</a:t>
            </a:r>
            <a:r>
              <a:rPr sz="2200" smtClean="0">
                <a:latin typeface="Arial" pitchFamily="34" charset="0"/>
                <a:cs typeface="Tahoma" pitchFamily="34" charset="0"/>
              </a:rPr>
              <a:t>));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11</a:t>
            </a:r>
            <a:r>
              <a:rPr sz="2200" smtClean="0">
                <a:latin typeface="Arial" pitchFamily="34" charset="0"/>
                <a:cs typeface="Tahoma" pitchFamily="34" charset="0"/>
              </a:rPr>
              <a:t> }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12</a:t>
            </a:r>
            <a:r>
              <a:rPr sz="2200" smtClean="0">
                <a:latin typeface="Arial" pitchFamily="34" charset="0"/>
                <a:cs typeface="Tahoma" pitchFamily="34" charset="0"/>
              </a:rPr>
              <a:t> </a:t>
            </a:r>
            <a:br>
              <a:rPr sz="2200" smtClean="0">
                <a:latin typeface="Arial" pitchFamily="34" charset="0"/>
                <a:cs typeface="Tahoma" pitchFamily="34" charset="0"/>
              </a:rPr>
            </a:br>
            <a:r>
              <a:rPr sz="2200" smtClean="0">
                <a:solidFill>
                  <a:srgbClr val="808080"/>
                </a:solidFill>
                <a:latin typeface="Arial" pitchFamily="34" charset="0"/>
                <a:cs typeface="Tahoma" pitchFamily="34" charset="0"/>
              </a:rPr>
              <a:t>13</a:t>
            </a:r>
            <a:r>
              <a:rPr sz="2200" smtClean="0">
                <a:solidFill>
                  <a:srgbClr val="FFFFFF"/>
                </a:solidFill>
                <a:latin typeface="Arial" pitchFamily="34" charset="0"/>
                <a:cs typeface="Tahoma" pitchFamily="34" charset="0"/>
              </a:rPr>
              <a:t> </a:t>
            </a:r>
            <a:r>
              <a:rPr sz="2200" smtClean="0">
                <a:latin typeface="Arial" pitchFamily="34" charset="0"/>
                <a:cs typeface="Tahoma" pitchFamily="34" charset="0"/>
              </a:rPr>
              <a:t>is.close();</a:t>
            </a:r>
          </a:p>
          <a:p>
            <a:pPr eaLnBrk="1">
              <a:buClr>
                <a:srgbClr val="B5123E"/>
              </a:buClr>
              <a:buSzPct val="80000"/>
              <a:buFont typeface="Wingdings" pitchFamily="2" charset="2"/>
              <a:buChar char=""/>
            </a:pPr>
            <a:endParaRPr lang="de-DE" smtClean="0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Lucene</a:t>
            </a:r>
            <a:r>
              <a:rPr lang="en-US" dirty="0" smtClean="0"/>
              <a:t> models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7847" cy="514515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is the atomic unit of indexing and searching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have a name and a value</a:t>
            </a:r>
          </a:p>
          <a:p>
            <a:pPr lvl="1"/>
            <a:r>
              <a:rPr lang="en-US" dirty="0" smtClean="0"/>
              <a:t>You have to translate raw content into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Examples: Title, author, date, abstract, body, URL, keywords, ...</a:t>
            </a:r>
          </a:p>
          <a:p>
            <a:pPr lvl="1"/>
            <a:r>
              <a:rPr lang="en-US" dirty="0" smtClean="0"/>
              <a:t>Different documents can have different fields</a:t>
            </a:r>
          </a:p>
          <a:p>
            <a:pPr lvl="1"/>
            <a:r>
              <a:rPr lang="en-US" dirty="0" smtClean="0"/>
              <a:t>Search a field using </a:t>
            </a:r>
            <a:r>
              <a:rPr lang="en-US" dirty="0" err="1" smtClean="0"/>
              <a:t>name:term</a:t>
            </a:r>
            <a:r>
              <a:rPr lang="en-US" dirty="0" smtClean="0"/>
              <a:t>, e.g., </a:t>
            </a:r>
            <a:r>
              <a:rPr lang="en-US" dirty="0" err="1" smtClean="0"/>
              <a:t>title:lucene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956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21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may</a:t>
            </a:r>
          </a:p>
          <a:p>
            <a:pPr lvl="1"/>
            <a:r>
              <a:rPr lang="en-US" dirty="0" smtClean="0"/>
              <a:t>Be indexed or not</a:t>
            </a:r>
          </a:p>
          <a:p>
            <a:pPr lvl="2"/>
            <a:r>
              <a:rPr lang="en-US" dirty="0" smtClean="0"/>
              <a:t>Indexed fields may or may not be analyzed (i.e., tokenized with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Non-analyzed fields view the entire value as a single token (useful for URLs, paths, dates, social security numbers, ...)</a:t>
            </a:r>
          </a:p>
          <a:p>
            <a:pPr lvl="1"/>
            <a:r>
              <a:rPr lang="en-US" dirty="0" smtClean="0"/>
              <a:t>Be stored or not</a:t>
            </a:r>
          </a:p>
          <a:p>
            <a:pPr lvl="2"/>
            <a:r>
              <a:rPr lang="en-US" dirty="0" smtClean="0"/>
              <a:t>Useful for fields that you’d like to display to users</a:t>
            </a:r>
          </a:p>
          <a:p>
            <a:pPr lvl="1"/>
            <a:r>
              <a:rPr lang="en-US" dirty="0" smtClean="0"/>
              <a:t>Optionally store term vectors</a:t>
            </a:r>
          </a:p>
          <a:p>
            <a:pPr lvl="2"/>
            <a:r>
              <a:rPr lang="en-US" dirty="0" smtClean="0"/>
              <a:t>Like a positional index on the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’s terms</a:t>
            </a:r>
          </a:p>
          <a:p>
            <a:pPr lvl="2"/>
            <a:r>
              <a:rPr lang="en-US" dirty="0" smtClean="0"/>
              <a:t>Useful for highlighting, finding similar documents, categorization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6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 construction</a:t>
            </a:r>
            <a:br>
              <a:rPr lang="en-US" dirty="0" smtClean="0"/>
            </a:br>
            <a:r>
              <a:rPr lang="en-US" dirty="0" smtClean="0"/>
              <a:t>Lots of 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90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Field(String name,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String value,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</a:t>
            </a:r>
            <a:r>
              <a:rPr lang="en-US" sz="2400" dirty="0" err="1" smtClean="0">
                <a:latin typeface="Courier"/>
                <a:cs typeface="Courier"/>
              </a:rPr>
              <a:t>Field.Store</a:t>
            </a:r>
            <a:r>
              <a:rPr lang="en-US" sz="2400" dirty="0" smtClean="0">
                <a:latin typeface="Courier"/>
                <a:cs typeface="Courier"/>
              </a:rPr>
              <a:t> store,  // store or not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</a:t>
            </a:r>
            <a:r>
              <a:rPr lang="en-US" sz="2400" dirty="0" err="1" smtClean="0">
                <a:latin typeface="Courier"/>
                <a:cs typeface="Courier"/>
              </a:rPr>
              <a:t>Field.Index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index,  // index or not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 </a:t>
            </a:r>
            <a:r>
              <a:rPr lang="en-US" sz="2400" dirty="0" err="1" smtClean="0">
                <a:latin typeface="Courier"/>
                <a:cs typeface="Courier"/>
              </a:rPr>
              <a:t>Field.TermVector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termVector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value </a:t>
            </a:r>
            <a:r>
              <a:rPr lang="en-US" sz="2400" dirty="0" smtClean="0">
                <a:cs typeface="Courier"/>
              </a:rPr>
              <a:t>can also be specified with a </a:t>
            </a:r>
            <a:r>
              <a:rPr lang="en-US" sz="2400" dirty="0" smtClean="0">
                <a:latin typeface="Courier"/>
                <a:cs typeface="Courier"/>
              </a:rPr>
              <a:t>Reader,</a:t>
            </a:r>
            <a:r>
              <a:rPr lang="en-US" sz="2400" dirty="0" smtClean="0">
                <a:cs typeface="Courier"/>
              </a:rPr>
              <a:t> a </a:t>
            </a:r>
            <a:r>
              <a:rPr lang="en-US" sz="2400" dirty="0" err="1" smtClean="0">
                <a:latin typeface="Courier"/>
                <a:cs typeface="Courier"/>
              </a:rPr>
              <a:t>TokenStream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cs typeface="Courier"/>
              </a:rPr>
              <a:t> or a </a:t>
            </a:r>
            <a:r>
              <a:rPr lang="en-US" sz="2400" dirty="0" smtClean="0">
                <a:latin typeface="Courier"/>
                <a:cs typeface="Courier"/>
              </a:rPr>
              <a:t>byte[]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3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in a search system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174368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Content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106091" y="457426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 content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1106091" y="367523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document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1106091" y="2776228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document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1106091" y="186356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document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14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14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4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14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4424351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2922260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6890220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Alternate Process 24"/>
          <p:cNvSpPr/>
          <p:nvPr/>
        </p:nvSpPr>
        <p:spPr>
          <a:xfrm>
            <a:off x="6821943" y="2937914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grpSp>
        <p:nvGrpSpPr>
          <p:cNvPr id="3" name="Group 28"/>
          <p:cNvGrpSpPr/>
          <p:nvPr/>
        </p:nvGrpSpPr>
        <p:grpSpPr>
          <a:xfrm>
            <a:off x="6581895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query</a:t>
              </a:r>
              <a:endParaRPr lang="en-US" dirty="0"/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 results</a:t>
              </a:r>
              <a:endParaRPr lang="en-US" dirty="0"/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6821943" y="5193031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query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7087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8001000" y="3470441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7087145" y="4765440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01000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5871825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7730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8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Field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Field.Store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NO </a:t>
            </a:r>
            <a:r>
              <a:rPr lang="en-US" dirty="0" smtClean="0">
                <a:cs typeface="Courier"/>
              </a:rPr>
              <a:t>: Don’t store the field value in the index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YES </a:t>
            </a:r>
            <a:r>
              <a:rPr lang="en-US" dirty="0" smtClean="0">
                <a:cs typeface="Courier"/>
              </a:rPr>
              <a:t>: Store the field value in the index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Field.Index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ANALYZED </a:t>
            </a:r>
            <a:r>
              <a:rPr lang="en-US" dirty="0" smtClean="0">
                <a:cs typeface="Courier"/>
              </a:rPr>
              <a:t>: Tokenize with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NOT_ANALYZED </a:t>
            </a:r>
            <a:r>
              <a:rPr lang="en-US" dirty="0" smtClean="0">
                <a:cs typeface="Courier"/>
              </a:rPr>
              <a:t>: Do not tokenize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NO </a:t>
            </a:r>
            <a:r>
              <a:rPr lang="en-US" dirty="0" smtClean="0">
                <a:cs typeface="Courier"/>
              </a:rPr>
              <a:t>: Do not index this field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Couple of other advanced options</a:t>
            </a:r>
          </a:p>
          <a:p>
            <a:r>
              <a:rPr lang="en-US" dirty="0" err="1" smtClean="0">
                <a:latin typeface="Courier"/>
                <a:cs typeface="Courier"/>
              </a:rPr>
              <a:t>Field.TermVector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NO </a:t>
            </a:r>
            <a:r>
              <a:rPr lang="en-US" dirty="0" smtClean="0">
                <a:cs typeface="Courier"/>
              </a:rPr>
              <a:t>: Don’t store term vectors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YES </a:t>
            </a:r>
            <a:r>
              <a:rPr lang="en-US" dirty="0" smtClean="0">
                <a:cs typeface="Courier"/>
              </a:rPr>
              <a:t>: Store term vectors</a:t>
            </a:r>
          </a:p>
          <a:p>
            <a:pPr lvl="1"/>
            <a:r>
              <a:rPr lang="en-US" dirty="0" smtClean="0">
                <a:cs typeface="Courier"/>
              </a:rPr>
              <a:t>Several other options to store positions and offsets</a:t>
            </a:r>
          </a:p>
        </p:txBody>
      </p:sp>
    </p:spTree>
    <p:extLst>
      <p:ext uri="{BB962C8B-B14F-4D97-AF65-F5344CB8AC3E}">
        <p14:creationId xmlns="" xmlns:p14="http://schemas.microsoft.com/office/powerpoint/2010/main" val="108478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"/>
              </a:rPr>
              <a:t>Field </a:t>
            </a:r>
            <a:r>
              <a:rPr lang="en-US" dirty="0" smtClean="0"/>
              <a:t>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38235063"/>
              </p:ext>
            </p:extLst>
          </p:nvPr>
        </p:nvGraphicFramePr>
        <p:xfrm>
          <a:off x="457200" y="1723095"/>
          <a:ext cx="8229600" cy="463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75"/>
                <a:gridCol w="1447473"/>
                <a:gridCol w="2969752"/>
                <a:gridCol w="2057400"/>
              </a:tblGrid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TermVector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usage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Identifiers, telephone</a:t>
                      </a:r>
                      <a:r>
                        <a:rPr lang="en-US" baseline="0" dirty="0" smtClean="0"/>
                        <a:t>/SSNs, URLs, dates, ...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WITH_POSITIONS_OFFSETS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Title, abstract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WITH_POSITIONS_OFFSETS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type, DB keys (if not used for searching)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 keywords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7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Document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72" y="1600200"/>
            <a:ext cx="84663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cs typeface="Courier"/>
              </a:rPr>
              <a:t>Constructor: 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Document();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cs typeface="Courier"/>
              </a:rPr>
              <a:t>Methods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void add(</a:t>
            </a:r>
            <a:r>
              <a:rPr lang="en-US" sz="2000" dirty="0" err="1" smtClean="0">
                <a:latin typeface="Courier"/>
                <a:cs typeface="Courier"/>
              </a:rPr>
              <a:t>Fieldable</a:t>
            </a:r>
            <a:r>
              <a:rPr lang="en-US" sz="2000" dirty="0" smtClean="0">
                <a:latin typeface="Courier"/>
                <a:cs typeface="Courier"/>
              </a:rPr>
              <a:t> field); // Field implements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		 // </a:t>
            </a:r>
            <a:r>
              <a:rPr lang="en-US" sz="2000" dirty="0" err="1" smtClean="0">
                <a:latin typeface="Courier"/>
                <a:cs typeface="Courier"/>
              </a:rPr>
              <a:t>Fieldable</a:t>
            </a:r>
            <a:endParaRPr lang="en-US" sz="2000" dirty="0" smtClean="0">
              <a:latin typeface="Courier"/>
              <a:cs typeface="Courier"/>
            </a:endParaRP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String get(String name);   // Returns value of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						    // Field with given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							 // name</a:t>
            </a:r>
          </a:p>
          <a:p>
            <a:pPr lvl="1"/>
            <a:r>
              <a:rPr lang="en-US" sz="2000" dirty="0" err="1" smtClean="0">
                <a:latin typeface="Courier"/>
                <a:cs typeface="Courier"/>
              </a:rPr>
              <a:t>Fieldable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getFieldable</a:t>
            </a:r>
            <a:r>
              <a:rPr lang="en-US" sz="2000" dirty="0" smtClean="0">
                <a:latin typeface="Courier"/>
                <a:cs typeface="Courier"/>
              </a:rPr>
              <a:t>(String name);</a:t>
            </a:r>
          </a:p>
          <a:p>
            <a:pPr lvl="1"/>
            <a:r>
              <a:rPr lang="en-US" sz="2000" dirty="0" smtClean="0">
                <a:cs typeface="Courier"/>
              </a:rPr>
              <a:t>... and many more</a:t>
            </a:r>
          </a:p>
        </p:txBody>
      </p:sp>
    </p:spTree>
    <p:extLst>
      <p:ext uri="{BB962C8B-B14F-4D97-AF65-F5344CB8AC3E}">
        <p14:creationId xmlns="" xmlns:p14="http://schemas.microsoft.com/office/powerpoint/2010/main" val="13305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add multiple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with the same name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 simply concatenates the different values for that named Field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Document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doc = new </a:t>
            </a:r>
            <a:r>
              <a:rPr lang="en-US" sz="1400" b="1" dirty="0">
                <a:latin typeface="Courier"/>
                <a:cs typeface="Courier"/>
              </a:rPr>
              <a:t>Document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>
                <a:latin typeface="Courier"/>
                <a:cs typeface="Courier"/>
              </a:rPr>
              <a:t>doc.</a:t>
            </a:r>
            <a:r>
              <a:rPr lang="en-US" sz="1400" b="1" dirty="0" err="1">
                <a:latin typeface="Courier"/>
                <a:cs typeface="Courier"/>
              </a:rPr>
              <a:t>add</a:t>
            </a:r>
            <a:r>
              <a:rPr lang="en-US" sz="1400" dirty="0">
                <a:latin typeface="Courier"/>
                <a:cs typeface="Courier"/>
              </a:rPr>
              <a:t>(new </a:t>
            </a:r>
            <a:r>
              <a:rPr lang="en-US" sz="1400" b="1" dirty="0">
                <a:latin typeface="Courier"/>
                <a:cs typeface="Courier"/>
              </a:rPr>
              <a:t>Field</a:t>
            </a:r>
            <a:r>
              <a:rPr lang="en-US" sz="1400" dirty="0" smtClean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			 “</a:t>
            </a:r>
            <a:r>
              <a:rPr lang="en-US" sz="1400" dirty="0" err="1" smtClean="0">
                <a:latin typeface="Courier"/>
                <a:cs typeface="Courier"/>
              </a:rPr>
              <a:t>chris</a:t>
            </a:r>
            <a:r>
              <a:rPr lang="en-US" sz="1400" dirty="0" smtClean="0">
                <a:latin typeface="Courier"/>
                <a:cs typeface="Courier"/>
              </a:rPr>
              <a:t> manning”,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			 </a:t>
            </a:r>
            <a:r>
              <a:rPr lang="en-US" sz="1400" dirty="0" err="1" smtClean="0">
                <a:latin typeface="Courier"/>
                <a:cs typeface="Courier"/>
              </a:rPr>
              <a:t>Field.Store.YES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			 </a:t>
            </a:r>
            <a:r>
              <a:rPr lang="en-US" sz="1400" dirty="0" err="1" smtClean="0">
                <a:latin typeface="Courier"/>
                <a:cs typeface="Courier"/>
              </a:rPr>
              <a:t>Field.Index.ANALYZED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doc.</a:t>
            </a:r>
            <a:r>
              <a:rPr lang="en-US" sz="1400" b="1" dirty="0" err="1">
                <a:latin typeface="Courier"/>
                <a:cs typeface="Courier"/>
              </a:rPr>
              <a:t>add</a:t>
            </a:r>
            <a:r>
              <a:rPr lang="en-US" sz="1400" dirty="0">
                <a:latin typeface="Courier"/>
                <a:cs typeface="Courier"/>
              </a:rPr>
              <a:t>(new </a:t>
            </a:r>
            <a:r>
              <a:rPr lang="en-US" sz="1400" b="1" dirty="0">
                <a:latin typeface="Courier"/>
                <a:cs typeface="Courier"/>
              </a:rPr>
              <a:t>Field</a:t>
            </a:r>
            <a:r>
              <a:rPr lang="en-US" sz="1400" dirty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				 </a:t>
            </a:r>
            <a:r>
              <a:rPr lang="en-US" sz="1400" dirty="0" smtClean="0">
                <a:latin typeface="Courier"/>
                <a:cs typeface="Courier"/>
              </a:rPr>
              <a:t>“</a:t>
            </a:r>
            <a:r>
              <a:rPr lang="en-US" sz="1400" dirty="0" err="1" smtClean="0">
                <a:latin typeface="Courier"/>
                <a:cs typeface="Courier"/>
              </a:rPr>
              <a:t>prabhakar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raghavan</a:t>
            </a:r>
            <a:r>
              <a:rPr lang="en-US" sz="1400" dirty="0" smtClean="0">
                <a:latin typeface="Courier"/>
                <a:cs typeface="Courier"/>
              </a:rPr>
              <a:t>”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				 </a:t>
            </a:r>
            <a:r>
              <a:rPr lang="en-US" sz="1400" dirty="0" err="1">
                <a:latin typeface="Courier"/>
                <a:cs typeface="Courier"/>
              </a:rPr>
              <a:t>Field.Store.YES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				 </a:t>
            </a:r>
            <a:r>
              <a:rPr lang="en-US" sz="1400" dirty="0" err="1">
                <a:latin typeface="Courier"/>
                <a:cs typeface="Courier"/>
              </a:rPr>
              <a:t>Field.Index.ANALYZED</a:t>
            </a:r>
            <a:r>
              <a:rPr lang="en-US" sz="1400" dirty="0">
                <a:latin typeface="Courier"/>
                <a:cs typeface="Courier"/>
              </a:rPr>
              <a:t>))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...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6382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Tokenizes the input text</a:t>
            </a:r>
          </a:p>
          <a:p>
            <a:r>
              <a:rPr lang="en-US" dirty="0" smtClean="0"/>
              <a:t>Common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WhitespaceAnalyzer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Splits tokens on whitespace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Splits tokens on non-letters, and then lowercases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as </a:t>
            </a:r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>, but also removes stop words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sophisticated analyzer that knows about certain token types, lowercases, removes stop words, ...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8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quick brown fox jumped over the lazy dog”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97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analysis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“XY&amp;Z Corporation – </a:t>
            </a:r>
            <a:r>
              <a:rPr lang="en-US" dirty="0" err="1" smtClean="0"/>
              <a:t>xyz@example.com</a:t>
            </a:r>
            <a:r>
              <a:rPr lang="en-US" dirty="0" smtClean="0"/>
              <a:t>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[XY&amp;Z] [Corporation] [-] [</a:t>
            </a:r>
            <a:r>
              <a:rPr lang="en-US" dirty="0" err="1" smtClean="0"/>
              <a:t>xyz@example.com</a:t>
            </a:r>
            <a:r>
              <a:rPr lang="en-US" dirty="0" smtClean="0"/>
              <a:t>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xy&amp;</a:t>
            </a:r>
            <a:r>
              <a:rPr lang="en-US" dirty="0" err="1"/>
              <a:t>z</a:t>
            </a:r>
            <a:r>
              <a:rPr lang="en-US" dirty="0" smtClean="0"/>
              <a:t>] [corporation] [</a:t>
            </a:r>
            <a:r>
              <a:rPr lang="en-US" dirty="0" err="1" smtClean="0"/>
              <a:t>xyz@example</a:t>
            </a:r>
            <a:r>
              <a:rPr lang="en-US" dirty="0" err="1"/>
              <a:t>.</a:t>
            </a:r>
            <a:r>
              <a:rPr lang="en-US" dirty="0" err="1" smtClean="0"/>
              <a:t>com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7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 need to return a </a:t>
            </a:r>
            <a:r>
              <a:rPr lang="en-US" dirty="0" err="1" smtClean="0">
                <a:latin typeface="Courier"/>
                <a:cs typeface="Courier"/>
              </a:rPr>
              <a:t>TokenStream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(String </a:t>
            </a:r>
            <a:r>
              <a:rPr lang="en-US" sz="2000" dirty="0" err="1" smtClean="0">
                <a:latin typeface="Courier"/>
                <a:cs typeface="Courier"/>
              </a:rPr>
              <a:t>fieldName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									Reader reader)</a:t>
            </a:r>
            <a:endParaRPr lang="en-US" sz="2000" dirty="0"/>
          </a:p>
        </p:txBody>
      </p:sp>
      <p:sp>
        <p:nvSpPr>
          <p:cNvPr id="4" name="Process 3"/>
          <p:cNvSpPr/>
          <p:nvPr/>
        </p:nvSpPr>
        <p:spPr>
          <a:xfrm>
            <a:off x="3714270" y="3085930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TokenStream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350925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Process 5"/>
          <p:cNvSpPr/>
          <p:nvPr/>
        </p:nvSpPr>
        <p:spPr>
          <a:xfrm>
            <a:off x="5002269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3252182" y="3659422"/>
            <a:ext cx="901256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5002269" y="3659422"/>
            <a:ext cx="901257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5516783" y="3372676"/>
            <a:ext cx="386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5903526" y="3372676"/>
            <a:ext cx="0" cy="68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5833053" y="3921059"/>
            <a:ext cx="140945" cy="136544"/>
          </a:xfrm>
          <a:prstGeom prst="diamond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7"/>
          <p:cNvGrpSpPr/>
          <p:nvPr/>
        </p:nvGrpSpPr>
        <p:grpSpPr>
          <a:xfrm>
            <a:off x="869329" y="5452895"/>
            <a:ext cx="7302704" cy="573492"/>
            <a:chOff x="234334" y="5396451"/>
            <a:chExt cx="7302704" cy="573492"/>
          </a:xfrm>
        </p:grpSpPr>
        <p:sp>
          <p:nvSpPr>
            <p:cNvPr id="18" name="Process 17"/>
            <p:cNvSpPr/>
            <p:nvPr/>
          </p:nvSpPr>
          <p:spPr>
            <a:xfrm>
              <a:off x="234334" y="5396451"/>
              <a:ext cx="1021964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Reader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9" name="Process 18"/>
            <p:cNvSpPr/>
            <p:nvPr/>
          </p:nvSpPr>
          <p:spPr>
            <a:xfrm>
              <a:off x="1608620" y="5396451"/>
              <a:ext cx="1439380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Tokenizer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0" name="Process 19"/>
            <p:cNvSpPr/>
            <p:nvPr/>
          </p:nvSpPr>
          <p:spPr>
            <a:xfrm>
              <a:off x="3400322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1" name="Process 20"/>
            <p:cNvSpPr/>
            <p:nvPr/>
          </p:nvSpPr>
          <p:spPr>
            <a:xfrm>
              <a:off x="5467907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256298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48000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17131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184716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5644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r>
              <a:rPr lang="en-US" dirty="0" err="1" smtClean="0"/>
              <a:t>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TokenFilter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4419600" cy="29718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KeywordTokenizer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LetterTokenizer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23622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charset="0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LowerCaseFilter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PorterStemFilter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ASCIIFoldingFilter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4064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Deprecated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(Directory d,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Analyzer a,  // default analyzer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IndexWriter.MaxFieldLength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mfl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Preferred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(Directory d,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  </a:t>
            </a:r>
            <a:r>
              <a:rPr lang="en-US" sz="2400" dirty="0" err="1" smtClean="0">
                <a:latin typeface="Courier"/>
                <a:cs typeface="Courier"/>
              </a:rPr>
              <a:t>IndexWriterConfig</a:t>
            </a:r>
            <a:r>
              <a:rPr lang="en-US" sz="2400" dirty="0" smtClean="0">
                <a:latin typeface="Courier"/>
                <a:cs typeface="Courier"/>
              </a:rPr>
              <a:t> c);</a:t>
            </a:r>
          </a:p>
        </p:txBody>
      </p:sp>
    </p:spTree>
    <p:extLst>
      <p:ext uri="{BB962C8B-B14F-4D97-AF65-F5344CB8AC3E}">
        <p14:creationId xmlns="" xmlns:p14="http://schemas.microsoft.com/office/powerpoint/2010/main" val="2786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err="1" smtClean="0"/>
              <a:t>iMPLEMENTATION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326" y="1609725"/>
            <a:ext cx="5718747" cy="484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Adding/deleting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s to/from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8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(Document d);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</a:t>
            </a:r>
            <a:r>
              <a:rPr lang="en-US" sz="2400" dirty="0" smtClean="0">
                <a:latin typeface="Courier"/>
                <a:cs typeface="Courier"/>
              </a:rPr>
              <a:t>oid </a:t>
            </a:r>
            <a:r>
              <a:rPr lang="en-US" sz="2400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(Document d, Analyzer a);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Important: Need to ensure that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indexing time are consistent with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searching time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deletes docs containing term or matching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query.  The term version is useful for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deleting one document.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(Term term);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</a:t>
            </a:r>
            <a:r>
              <a:rPr lang="en-US" sz="2400" dirty="0" smtClean="0">
                <a:latin typeface="Courier"/>
                <a:cs typeface="Courier"/>
              </a:rPr>
              <a:t>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(Query query);  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4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Lucene</a:t>
            </a:r>
            <a:r>
              <a:rPr lang="en-US" dirty="0" smtClean="0"/>
              <a:t> index consists of one or more segments</a:t>
            </a:r>
          </a:p>
          <a:p>
            <a:pPr lvl="1"/>
            <a:r>
              <a:rPr lang="en-US" dirty="0" smtClean="0"/>
              <a:t>A segment is a standalone index for a subset of documents</a:t>
            </a:r>
          </a:p>
          <a:p>
            <a:pPr lvl="1"/>
            <a:r>
              <a:rPr lang="en-US" dirty="0" smtClean="0"/>
              <a:t>All segments are searched</a:t>
            </a:r>
          </a:p>
          <a:p>
            <a:pPr lvl="1"/>
            <a:r>
              <a:rPr lang="en-US" dirty="0" smtClean="0"/>
              <a:t>A segment is created whenever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flushes adds/deletes</a:t>
            </a:r>
          </a:p>
          <a:p>
            <a:r>
              <a:rPr lang="en-US" dirty="0" smtClean="0"/>
              <a:t>Periodically,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will merge a set of segments into a single segment</a:t>
            </a:r>
          </a:p>
          <a:p>
            <a:pPr lvl="1"/>
            <a:r>
              <a:rPr lang="en-US" dirty="0" smtClean="0"/>
              <a:t>Policy specified by a </a:t>
            </a:r>
            <a:r>
              <a:rPr lang="en-US" dirty="0" err="1" smtClean="0">
                <a:latin typeface="Courier"/>
                <a:cs typeface="Courier"/>
              </a:rPr>
              <a:t>MergePolicy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can explicitly invoke </a:t>
            </a:r>
            <a:r>
              <a:rPr lang="en-US" dirty="0" smtClean="0">
                <a:latin typeface="Courier"/>
                <a:cs typeface="Courier"/>
              </a:rPr>
              <a:t>optimize()</a:t>
            </a:r>
            <a:r>
              <a:rPr lang="en-US" dirty="0" smtClean="0">
                <a:cs typeface="Courier"/>
              </a:rPr>
              <a:t> to merge segments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9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are grouped into levels</a:t>
            </a:r>
          </a:p>
          <a:p>
            <a:r>
              <a:rPr lang="en-US" dirty="0" smtClean="0"/>
              <a:t>Segments within a group are roughly equal size (in log space)</a:t>
            </a:r>
          </a:p>
          <a:p>
            <a:r>
              <a:rPr lang="en-US" dirty="0" smtClean="0"/>
              <a:t>Once a level has enough segments, they are merged into a segment at the next level 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>
                <a:latin typeface="Courier"/>
                <a:cs typeface="Courier"/>
              </a:rPr>
              <a:t>(Directory d);</a:t>
            </a:r>
          </a:p>
          <a:p>
            <a:pPr lvl="2"/>
            <a:r>
              <a:rPr lang="en-US" dirty="0" smtClean="0">
                <a:cs typeface="Courier"/>
              </a:rPr>
              <a:t>deprecated</a:t>
            </a:r>
          </a:p>
        </p:txBody>
      </p:sp>
    </p:spTree>
    <p:extLst>
      <p:ext uri="{BB962C8B-B14F-4D97-AF65-F5344CB8AC3E}">
        <p14:creationId xmlns="" xmlns:p14="http://schemas.microsoft.com/office/powerpoint/2010/main" val="9965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IndexReader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9050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IndexSearcher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1242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IndexReader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43434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Magnetic Disk 8"/>
          <p:cNvSpPr/>
          <p:nvPr/>
        </p:nvSpPr>
        <p:spPr>
          <a:xfrm>
            <a:off x="4038600" y="5562600"/>
            <a:ext cx="914400" cy="838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495800" y="25146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7338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9530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90800" y="2209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2215848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654" y="1905000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Query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1905000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TopDocs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3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>
                <a:latin typeface="Courier"/>
                <a:cs typeface="Courier"/>
              </a:rPr>
              <a:t>(Directory d);</a:t>
            </a:r>
          </a:p>
          <a:p>
            <a:pPr lvl="2"/>
            <a:r>
              <a:rPr lang="en-US" dirty="0" smtClean="0">
                <a:cs typeface="Courier"/>
              </a:rPr>
              <a:t>deprecated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IndexReader</a:t>
            </a:r>
            <a:r>
              <a:rPr lang="en-US" dirty="0" smtClean="0">
                <a:latin typeface="Courier"/>
                <a:cs typeface="Courier"/>
              </a:rPr>
              <a:t> r);</a:t>
            </a:r>
          </a:p>
          <a:p>
            <a:pPr lvl="2"/>
            <a:r>
              <a:rPr lang="en-US" dirty="0" smtClean="0">
                <a:cs typeface="Courier"/>
              </a:rPr>
              <a:t>Construct an </a:t>
            </a:r>
            <a:r>
              <a:rPr lang="en-US" dirty="0" err="1" smtClean="0">
                <a:latin typeface="Courier"/>
                <a:cs typeface="Courier"/>
              </a:rPr>
              <a:t>IndexReader</a:t>
            </a:r>
            <a:r>
              <a:rPr lang="en-US" dirty="0" smtClean="0">
                <a:cs typeface="Courier"/>
              </a:rPr>
              <a:t> with static method </a:t>
            </a:r>
            <a:r>
              <a:rPr lang="en-US" dirty="0" err="1" smtClean="0">
                <a:latin typeface="Courier"/>
                <a:cs typeface="Courier"/>
              </a:rPr>
              <a:t>IndexReader.open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dir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9004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changing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Directory 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FSDirectory.open</a:t>
            </a:r>
            <a:r>
              <a:rPr lang="en-US" sz="2000" dirty="0" smtClean="0">
                <a:latin typeface="Courier"/>
                <a:cs typeface="Courier"/>
              </a:rPr>
              <a:t>(...);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IndexReader</a:t>
            </a:r>
            <a:r>
              <a:rPr lang="en-US" sz="2000" dirty="0" smtClean="0">
                <a:latin typeface="Courier"/>
                <a:cs typeface="Courier"/>
              </a:rPr>
              <a:t> reader = </a:t>
            </a:r>
            <a:r>
              <a:rPr lang="en-US" sz="2000" dirty="0" err="1" smtClean="0">
                <a:latin typeface="Courier"/>
                <a:cs typeface="Courier"/>
              </a:rPr>
              <a:t>IndexReader.open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Above </a:t>
            </a:r>
            <a:r>
              <a:rPr lang="en-US" sz="2000" dirty="0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cs typeface="Courier"/>
              </a:rPr>
              <a:t> does not reflect changes to the index unless you </a:t>
            </a:r>
            <a:r>
              <a:rPr lang="en-US" sz="2000" dirty="0" smtClean="0">
                <a:latin typeface="Courier"/>
                <a:cs typeface="Courier"/>
              </a:rPr>
              <a:t>reopen</a:t>
            </a:r>
            <a:r>
              <a:rPr lang="en-US" sz="2000" dirty="0" smtClean="0">
                <a:cs typeface="Courier"/>
              </a:rPr>
              <a:t> it.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Reopen</a:t>
            </a:r>
            <a:r>
              <a:rPr lang="en-US" sz="2000" dirty="0" smtClean="0">
                <a:cs typeface="Courier"/>
              </a:rPr>
              <a:t>ing is more resource efficient than </a:t>
            </a:r>
            <a:r>
              <a:rPr lang="en-US" sz="2000" dirty="0" smtClean="0">
                <a:latin typeface="Courier"/>
                <a:cs typeface="Courier"/>
              </a:rPr>
              <a:t>open</a:t>
            </a:r>
            <a:r>
              <a:rPr lang="en-US" sz="2000" dirty="0" smtClean="0">
                <a:cs typeface="Courier"/>
              </a:rPr>
              <a:t>ing a new </a:t>
            </a:r>
            <a:r>
              <a:rPr lang="en-US" sz="2000" dirty="0" err="1" smtClean="0">
                <a:latin typeface="Courier"/>
                <a:cs typeface="Courier"/>
              </a:rPr>
              <a:t>IndexReader</a:t>
            </a:r>
            <a:r>
              <a:rPr lang="en-US" sz="2000" dirty="0" smtClean="0">
                <a:cs typeface="Couri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reader.reopen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(reader !=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468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Near-real-time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 = ...;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IndexReader</a:t>
            </a:r>
            <a:r>
              <a:rPr lang="en-US" sz="2000" dirty="0" smtClean="0">
                <a:latin typeface="Courier"/>
                <a:cs typeface="Courier"/>
              </a:rPr>
              <a:t> reader = </a:t>
            </a:r>
            <a:r>
              <a:rPr lang="en-US" sz="2000" dirty="0" err="1" smtClean="0">
                <a:latin typeface="Courier"/>
                <a:cs typeface="Courier"/>
              </a:rPr>
              <a:t>writer.getReader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Now let us say there’s a change to the index using </a:t>
            </a:r>
            <a:r>
              <a:rPr lang="en-US" sz="2000" dirty="0" smtClean="0">
                <a:latin typeface="Courier"/>
                <a:cs typeface="Courier"/>
              </a:rPr>
              <a:t>writer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reopen() and </a:t>
            </a:r>
            <a:r>
              <a:rPr lang="en-US" sz="2000" dirty="0" err="1" smtClean="0">
                <a:latin typeface="Courier"/>
                <a:cs typeface="Courier"/>
              </a:rPr>
              <a:t>getReader</a:t>
            </a:r>
            <a:r>
              <a:rPr lang="en-US" sz="2000" dirty="0" smtClean="0">
                <a:latin typeface="Courier"/>
                <a:cs typeface="Courier"/>
              </a:rPr>
              <a:t>() force writer to flush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reader.reopen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(reader !=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850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Methods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Courier"/>
                <a:cs typeface="Courier"/>
              </a:rPr>
              <a:t> search(Query q,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n);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Document doc(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docID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28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>
                <a:latin typeface="Courier"/>
                <a:cs typeface="Courier"/>
              </a:rPr>
              <a:t>(Version </a:t>
            </a:r>
            <a:r>
              <a:rPr lang="en-US" dirty="0" err="1" smtClean="0">
                <a:latin typeface="Courier"/>
                <a:cs typeface="Courier"/>
              </a:rPr>
              <a:t>matchVersion</a:t>
            </a:r>
            <a:r>
              <a:rPr lang="en-US" dirty="0" smtClean="0">
                <a:latin typeface="Courier"/>
                <a:cs typeface="Courier"/>
              </a:rPr>
              <a:t>,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	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String </a:t>
            </a:r>
            <a:r>
              <a:rPr lang="en-US" dirty="0" err="1" smtClean="0">
                <a:latin typeface="Courier"/>
                <a:cs typeface="Courier"/>
              </a:rPr>
              <a:t>defaultField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	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Analyzer analyzer);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Parsing methods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Query parse(String query) throws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ParseException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>
                <a:cs typeface="Courier"/>
              </a:rPr>
              <a:t>... and many more</a:t>
            </a:r>
          </a:p>
        </p:txBody>
      </p:sp>
    </p:spTree>
    <p:extLst>
      <p:ext uri="{BB962C8B-B14F-4D97-AF65-F5344CB8AC3E}">
        <p14:creationId xmlns="" xmlns:p14="http://schemas.microsoft.com/office/powerpoint/2010/main" val="14839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Index: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The theory</a:t>
            </a:r>
          </a:p>
          <a:p>
            <a:pPr lvl="1">
              <a:buNone/>
            </a:pPr>
            <a:r>
              <a:rPr lang="en-US" dirty="0" smtClean="0"/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Index: sequence of documents (a.k.a. Directory)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Document: sequence of fields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Field: named sequence of terms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Term: a </a:t>
            </a:r>
            <a:r>
              <a:rPr lang="en-US" i="1" dirty="0" smtClean="0"/>
              <a:t>text string (e.g., a word)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300" dirty="0" smtClean="0">
                <a:solidFill>
                  <a:schemeClr val="tx1">
                    <a:tint val="85000"/>
                  </a:schemeClr>
                </a:solidFill>
              </a:rPr>
              <a:t>Statistics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Term frequencies and positions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/>
              <a:t> syntax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82858513"/>
              </p:ext>
            </p:extLst>
          </p:nvPr>
        </p:nvGraphicFramePr>
        <p:xfrm>
          <a:off x="457200" y="1436340"/>
          <a:ext cx="8229600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40"/>
                <a:gridCol w="5300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</a:t>
                      </a:r>
                      <a:r>
                        <a:rPr lang="en-US" baseline="0" dirty="0" smtClean="0"/>
                        <a:t>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matches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if…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java OR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or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dirty="0" smtClean="0"/>
                        <a:t> or both in the default field (</a:t>
                      </a:r>
                      <a:r>
                        <a:rPr lang="en-US" i="1" dirty="0" smtClean="0"/>
                        <a:t>the default operator </a:t>
                      </a:r>
                      <a:r>
                        <a:rPr lang="en-US" i="1" baseline="0" dirty="0" smtClean="0"/>
                        <a:t>can be changed to </a:t>
                      </a:r>
                      <a:r>
                        <a:rPr lang="en-US" i="0" baseline="0" dirty="0" smtClean="0"/>
                        <a:t>AND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+java +</a:t>
                      </a:r>
                      <a:r>
                        <a:rPr lang="en-US" dirty="0" err="1" smtClean="0"/>
                        <a:t>junit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java AND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both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i="0" dirty="0" smtClean="0"/>
                        <a:t> and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i="0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ant</a:t>
                      </a:r>
                      <a:r>
                        <a:rPr lang="en-US" i="0" dirty="0" smtClean="0"/>
                        <a:t> in the title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title:extreme</a:t>
                      </a:r>
                      <a:r>
                        <a:rPr lang="en-US" baseline="0" dirty="0" smtClean="0"/>
                        <a:t> –</a:t>
                      </a:r>
                      <a:r>
                        <a:rPr lang="en-US" baseline="0" dirty="0" err="1" smtClean="0"/>
                        <a:t>subject:sports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</a:t>
                      </a:r>
                      <a:r>
                        <a:rPr lang="en-US" i="1" dirty="0" smtClean="0"/>
                        <a:t>extreme</a:t>
                      </a:r>
                      <a:r>
                        <a:rPr lang="en-US" i="0" baseline="0" dirty="0" smtClean="0"/>
                        <a:t> in the title and not </a:t>
                      </a:r>
                      <a:r>
                        <a:rPr lang="en-US" i="1" baseline="0" dirty="0" smtClean="0"/>
                        <a:t>sports</a:t>
                      </a:r>
                      <a:r>
                        <a:rPr lang="en-US" i="0" baseline="0" dirty="0" smtClean="0"/>
                        <a:t> in 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(agile OR extreme) AND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r>
                        <a:rPr lang="en-US" baseline="0" dirty="0" smtClean="0"/>
                        <a:t> expression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in action”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 matches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action”~5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 matches (within 5)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Wildcard</a:t>
                      </a:r>
                      <a:r>
                        <a:rPr lang="en-US" baseline="0" dirty="0" smtClean="0"/>
                        <a:t>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Fuzzy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lastmodified</a:t>
                      </a:r>
                      <a:r>
                        <a:rPr lang="en-US" dirty="0" smtClean="0"/>
                        <a:t>:[1/1/09 TO 12/31/09]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matches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74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onstruct </a:t>
            </a:r>
            <a:r>
              <a:rPr lang="en-US" dirty="0" err="1" smtClean="0">
                <a:latin typeface="Courier"/>
                <a:cs typeface="Courier"/>
              </a:rPr>
              <a:t>Query</a:t>
            </a:r>
            <a:r>
              <a:rPr lang="en-US" dirty="0" err="1" smtClean="0"/>
              <a:t>s</a:t>
            </a:r>
            <a:r>
              <a:rPr lang="en-US" dirty="0" smtClean="0"/>
              <a:t>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TermQuery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Constructed from a </a:t>
            </a:r>
            <a:r>
              <a:rPr lang="en-US" dirty="0" smtClean="0">
                <a:latin typeface="Courier"/>
                <a:cs typeface="Courier"/>
              </a:rPr>
              <a:t>Term</a:t>
            </a:r>
          </a:p>
          <a:p>
            <a:r>
              <a:rPr lang="en-US" dirty="0" err="1" smtClean="0">
                <a:latin typeface="Courier"/>
                <a:cs typeface="Courier"/>
              </a:rPr>
              <a:t>TermRangeQuery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NumericRangeQuery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PrefixQuery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BooleanQuery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PhraseQuery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WildcardQuery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FuzzyQuery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MatchAllDocsQuery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+mn-lt"/>
                <a:cs typeface="Courier"/>
              </a:rPr>
              <a:t> and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Number of documents that matched the search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totalHits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Array of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/>
              <a:t> instances containing results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scoreDocs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best score of all matches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getMaxScore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>
                <a:cs typeface="Courier"/>
              </a:rPr>
              <a:t> methods</a:t>
            </a:r>
          </a:p>
          <a:p>
            <a:pPr lvl="1"/>
            <a:r>
              <a:rPr lang="en-US" dirty="0" smtClean="0">
                <a:cs typeface="Courier"/>
              </a:rPr>
              <a:t>Document id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doc</a:t>
            </a:r>
          </a:p>
          <a:p>
            <a:pPr lvl="1"/>
            <a:r>
              <a:rPr lang="en-US" dirty="0" smtClean="0">
                <a:cs typeface="Courier"/>
              </a:rPr>
              <a:t>Document score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score</a:t>
            </a:r>
          </a:p>
        </p:txBody>
      </p:sp>
    </p:spTree>
    <p:extLst>
      <p:ext uri="{BB962C8B-B14F-4D97-AF65-F5344CB8AC3E}">
        <p14:creationId xmlns="" xmlns:p14="http://schemas.microsoft.com/office/powerpoint/2010/main" val="13422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 function uses </a:t>
            </a:r>
          </a:p>
          <a:p>
            <a:pPr lvl="1"/>
            <a:r>
              <a:rPr lang="en-US" dirty="0" smtClean="0"/>
              <a:t>Programmable boost values for certain fields in documents</a:t>
            </a:r>
          </a:p>
          <a:p>
            <a:pPr lvl="1"/>
            <a:r>
              <a:rPr lang="en-US" dirty="0" smtClean="0"/>
              <a:t>Length normalization</a:t>
            </a:r>
          </a:p>
          <a:p>
            <a:pPr lvl="1"/>
            <a:r>
              <a:rPr lang="en-US" dirty="0" smtClean="0"/>
              <a:t>Boosts for documents containing more of the query terms</a:t>
            </a:r>
          </a:p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/>
              <a:t> provides an </a:t>
            </a:r>
            <a:r>
              <a:rPr lang="en-US" dirty="0" smtClean="0">
                <a:latin typeface="Courier"/>
                <a:cs typeface="Courier"/>
              </a:rPr>
              <a:t>explain()</a:t>
            </a:r>
            <a:r>
              <a:rPr lang="en-US" dirty="0" smtClean="0"/>
              <a:t> method that explains the scoring of a document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58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and Analytics</a:t>
            </a:r>
            <a:br>
              <a:rPr lang="en-US" dirty="0" smtClean="0"/>
            </a:br>
            <a:r>
              <a:rPr lang="en-US" dirty="0" smtClean="0"/>
              <a:t>(using 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315200" cy="2048184"/>
          </a:xfrm>
        </p:spPr>
        <p:txBody>
          <a:bodyPr/>
          <a:lstStyle/>
          <a:p>
            <a:r>
              <a:rPr lang="en-US" dirty="0" smtClean="0"/>
              <a:t>Search – what’s the big deal?</a:t>
            </a:r>
          </a:p>
          <a:p>
            <a:r>
              <a:rPr lang="en-US" dirty="0" smtClean="0"/>
              <a:t>Basic/Metadata retrieval</a:t>
            </a:r>
          </a:p>
          <a:p>
            <a:r>
              <a:rPr lang="en-US" dirty="0" smtClean="0"/>
              <a:t>“Find banks with more then (x) accounts”</a:t>
            </a:r>
          </a:p>
          <a:p>
            <a:r>
              <a:rPr lang="en-US" dirty="0" smtClean="0"/>
              <a:t>“Find banks </a:t>
            </a:r>
            <a:r>
              <a:rPr lang="en-US" i="1" dirty="0" smtClean="0"/>
              <a:t>near my location”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6715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Basic/Metadata retrieval : data stores</a:t>
            </a:r>
          </a:p>
          <a:p>
            <a:r>
              <a:rPr lang="en-US" dirty="0" smtClean="0"/>
              <a:t>search engines: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Full-text search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Highlighting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Geolocation</a:t>
            </a:r>
            <a:r>
              <a:rPr lang="en-US" dirty="0" smtClean="0"/>
              <a:t>		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Fuzzy search (“did-you-mean”)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Natural Language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ElasticSearch</a:t>
            </a:r>
            <a:r>
              <a:rPr lang="en-US" dirty="0" smtClean="0"/>
              <a:t> is a </a:t>
            </a:r>
            <a:r>
              <a:rPr lang="en-US" dirty="0" smtClean="0"/>
              <a:t>Distributed</a:t>
            </a:r>
            <a:r>
              <a:rPr lang="en-US" dirty="0" smtClean="0"/>
              <a:t>, </a:t>
            </a:r>
            <a:r>
              <a:rPr lang="en-US" dirty="0" err="1" smtClean="0">
                <a:hlinkClick r:id="rId2" tooltip="Representational state transfer"/>
              </a:rPr>
              <a:t>RESTful</a:t>
            </a:r>
            <a:r>
              <a:rPr lang="en-US" dirty="0" smtClean="0"/>
              <a:t>, </a:t>
            </a:r>
            <a:r>
              <a:rPr lang="en-US" dirty="0" smtClean="0">
                <a:hlinkClick r:id="rId3" tooltip="Free software"/>
              </a:rPr>
              <a:t>free</a:t>
            </a:r>
            <a:r>
              <a:rPr lang="en-US" dirty="0" smtClean="0"/>
              <a:t>/</a:t>
            </a:r>
            <a:r>
              <a:rPr lang="en-US" dirty="0" smtClean="0">
                <a:hlinkClick r:id="rId4" tooltip="Open source software"/>
              </a:rPr>
              <a:t>open source</a:t>
            </a:r>
            <a:r>
              <a:rPr lang="en-US" dirty="0" smtClean="0"/>
              <a:t> search server based on </a:t>
            </a:r>
            <a:r>
              <a:rPr lang="en-US" dirty="0" smtClean="0">
                <a:hlinkClick r:id="rId5" tooltip="Apache Lucene"/>
              </a:rPr>
              <a:t>Apache </a:t>
            </a:r>
            <a:r>
              <a:rPr lang="en-US" dirty="0" err="1" smtClean="0">
                <a:hlinkClick r:id="rId5" tooltip="Apache Lucene"/>
              </a:rPr>
              <a:t>Lucene</a:t>
            </a:r>
            <a:r>
              <a:rPr lang="en-US" dirty="0" smtClean="0"/>
              <a:t>. It is developed by Shay </a:t>
            </a:r>
            <a:r>
              <a:rPr lang="en-US" dirty="0" err="1" smtClean="0"/>
              <a:t>Banon</a:t>
            </a:r>
            <a:r>
              <a:rPr lang="en-US" baseline="30000" dirty="0" smtClean="0">
                <a:hlinkClick r:id="" action="ppaction://hlinkfile"/>
              </a:rPr>
              <a:t>[1]</a:t>
            </a:r>
            <a:r>
              <a:rPr lang="en-US" dirty="0" smtClean="0"/>
              <a:t> and is released under the terms of the </a:t>
            </a:r>
            <a:r>
              <a:rPr lang="en-US" dirty="0" smtClean="0">
                <a:hlinkClick r:id="rId6" tooltip="Apache License"/>
              </a:rPr>
              <a:t>Apache License</a:t>
            </a:r>
            <a:r>
              <a:rPr lang="en-US" dirty="0" smtClean="0"/>
              <a:t>. </a:t>
            </a:r>
            <a:r>
              <a:rPr lang="en-US" dirty="0" err="1" smtClean="0"/>
              <a:t>ElasticSearch</a:t>
            </a:r>
            <a:r>
              <a:rPr lang="en-US" dirty="0" smtClean="0"/>
              <a:t> is developed in </a:t>
            </a:r>
            <a:r>
              <a:rPr lang="en-US" u="sng" dirty="0" smtClean="0">
                <a:hlinkClick r:id="rId7" tooltip="Java (programming language)"/>
              </a:rPr>
              <a:t>Java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Open-Source </a:t>
            </a:r>
            <a:r>
              <a:rPr lang="en-US" dirty="0" smtClean="0"/>
              <a:t>Search &amp; Analytics engine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Structured &amp; Unstructured Data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Real 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Analytics capabilities (facets)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REST based</a:t>
            </a:r>
          </a:p>
          <a:p>
            <a:r>
              <a:rPr lang="en-US" dirty="0" smtClean="0"/>
              <a:t>Distributed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Designed for the Cloud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Designed for Big Data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Advantages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ElasticSearch</a:t>
            </a:r>
            <a:r>
              <a:rPr lang="en-US" dirty="0" smtClean="0"/>
              <a:t> is distributed.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ElasticSearch</a:t>
            </a:r>
            <a:r>
              <a:rPr lang="en-US" dirty="0" smtClean="0"/>
              <a:t> fully supports the near real-time search of Apache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Handling </a:t>
            </a:r>
            <a:r>
              <a:rPr lang="en-US" dirty="0" err="1" smtClean="0">
                <a:hlinkClick r:id="rId2" tooltip="Multitenancy"/>
              </a:rPr>
              <a:t>multitenancy</a:t>
            </a:r>
            <a:r>
              <a:rPr lang="en-US" dirty="0" smtClean="0"/>
              <a:t> is not a special configuration, whereas a more advanced setup is necessary with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ElasticSearch</a:t>
            </a:r>
            <a:r>
              <a:rPr lang="en-US" dirty="0" smtClean="0"/>
              <a:t> introduces the concept of the Gateway</a:t>
            </a:r>
            <a:r>
              <a:rPr lang="en-US" dirty="0" smtClean="0"/>
              <a:t>,</a:t>
            </a:r>
            <a:r>
              <a:rPr lang="en-US" dirty="0" smtClean="0"/>
              <a:t> which makes full backups easier.</a:t>
            </a:r>
          </a:p>
          <a:p>
            <a:r>
              <a:rPr lang="en-US" b="1" dirty="0" smtClean="0"/>
              <a:t>Disadvantages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Vendor dependent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- Text Search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08170"/>
            <a:ext cx="8501643" cy="45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-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209984"/>
          </a:xfrm>
        </p:spPr>
        <p:txBody>
          <a:bodyPr/>
          <a:lstStyle/>
          <a:p>
            <a:r>
              <a:rPr lang="en-US" dirty="0" smtClean="0"/>
              <a:t>Searches 50,000,000 venues every day using</a:t>
            </a:r>
          </a:p>
          <a:p>
            <a:pPr>
              <a:buNone/>
            </a:pPr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649015"/>
            <a:ext cx="8839200" cy="398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Central component that allows you to create a new index, open an existing one, and add, remove, or update documents in an </a:t>
            </a:r>
            <a:r>
              <a:rPr lang="en-US" dirty="0" smtClean="0">
                <a:cs typeface="Courier"/>
              </a:rPr>
              <a:t>index</a:t>
            </a:r>
            <a:br>
              <a:rPr lang="en-US" dirty="0" smtClean="0"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cs typeface="Courier"/>
              </a:rPr>
              <a:t>Abstract class that represents the location of an </a:t>
            </a:r>
            <a:r>
              <a:rPr lang="en-US" dirty="0" smtClean="0">
                <a:cs typeface="Courier"/>
              </a:rPr>
              <a:t>index</a:t>
            </a:r>
            <a:br>
              <a:rPr lang="en-US" dirty="0" smtClean="0"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>
                <a:cs typeface="Courier"/>
              </a:rPr>
              <a:t>Extracts tokens from a text </a:t>
            </a:r>
            <a:r>
              <a:rPr lang="en-US" dirty="0" smtClean="0">
                <a:cs typeface="Courier"/>
              </a:rPr>
              <a:t>stream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27100"/>
            <a:ext cx="6402388" cy="542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242048" cy="1143000"/>
          </a:xfrm>
        </p:spPr>
        <p:txBody>
          <a:bodyPr/>
          <a:lstStyle/>
          <a:p>
            <a:r>
              <a:rPr lang="en-GB" dirty="0" err="1"/>
              <a:t>Lucene</a:t>
            </a:r>
            <a:r>
              <a:rPr lang="en-GB" dirty="0"/>
              <a:t>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</TotalTime>
  <Words>1825</Words>
  <Application>Microsoft Office PowerPoint</Application>
  <PresentationFormat>On-screen Show (4:3)</PresentationFormat>
  <Paragraphs>580</Paragraphs>
  <Slides>79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Opulent</vt:lpstr>
      <vt:lpstr>Searching AND INDEXING Big data</vt:lpstr>
      <vt:lpstr>What is it?</vt:lpstr>
      <vt:lpstr>Lucene</vt:lpstr>
      <vt:lpstr>Resources</vt:lpstr>
      <vt:lpstr>Lucene in a search system</vt:lpstr>
      <vt:lpstr>Lucene iMPLEMENTATION</vt:lpstr>
      <vt:lpstr>Lucene Index: Concepts</vt:lpstr>
      <vt:lpstr>Core indexing classes</vt:lpstr>
      <vt:lpstr>Lucene Implementation</vt:lpstr>
      <vt:lpstr>Slide 10</vt:lpstr>
      <vt:lpstr>Slide 11</vt:lpstr>
      <vt:lpstr>Lucene Implementation: Indexing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Creating an IndexWriter</vt:lpstr>
      <vt:lpstr>Core indexing classes (contd.)</vt:lpstr>
      <vt:lpstr>Slide 31</vt:lpstr>
      <vt:lpstr>Slide 32</vt:lpstr>
      <vt:lpstr>A Document contains Fields</vt:lpstr>
      <vt:lpstr>Index a Document with IndexWriter</vt:lpstr>
      <vt:lpstr>Indexing a directory</vt:lpstr>
      <vt:lpstr>Closing the IndexWriter</vt:lpstr>
      <vt:lpstr>Slide 37</vt:lpstr>
      <vt:lpstr>Core searching classes</vt:lpstr>
      <vt:lpstr>Creating an IndexSearcher</vt:lpstr>
      <vt:lpstr>Query and QueryParser</vt:lpstr>
      <vt:lpstr>Core searching classes (contd.)</vt:lpstr>
      <vt:lpstr>search() returns TopDocs</vt:lpstr>
      <vt:lpstr>TopDocs contain ScoreDocs</vt:lpstr>
      <vt:lpstr>Closing IndexSearcher</vt:lpstr>
      <vt:lpstr>Lucene Code Example: Indexing</vt:lpstr>
      <vt:lpstr>Lucene Code Example: Searching</vt:lpstr>
      <vt:lpstr>How Lucene models content</vt:lpstr>
      <vt:lpstr>Fields</vt:lpstr>
      <vt:lpstr>Field construction Lots of different constructors</vt:lpstr>
      <vt:lpstr>Field options</vt:lpstr>
      <vt:lpstr>Using Field options</vt:lpstr>
      <vt:lpstr>Document</vt:lpstr>
      <vt:lpstr>Multi-valued fields</vt:lpstr>
      <vt:lpstr>Analyzers</vt:lpstr>
      <vt:lpstr>Analysis examples</vt:lpstr>
      <vt:lpstr>More analysis examples</vt:lpstr>
      <vt:lpstr>What’s inside an Analyzer?</vt:lpstr>
      <vt:lpstr>Tokenizers and TokenFilters</vt:lpstr>
      <vt:lpstr>IndexWriter construction</vt:lpstr>
      <vt:lpstr>Adding/deleting Documents to/from an IndexWriter</vt:lpstr>
      <vt:lpstr>Index format</vt:lpstr>
      <vt:lpstr>Basic merge policy</vt:lpstr>
      <vt:lpstr>IndexSearcher</vt:lpstr>
      <vt:lpstr>IndexReader</vt:lpstr>
      <vt:lpstr>IndexSearcher</vt:lpstr>
      <vt:lpstr>Searching a changing index</vt:lpstr>
      <vt:lpstr>Near-real-time search</vt:lpstr>
      <vt:lpstr>IndexSearcher</vt:lpstr>
      <vt:lpstr>QueryParser</vt:lpstr>
      <vt:lpstr>QueryParser syntax examples</vt:lpstr>
      <vt:lpstr>Construct Querys programmatically</vt:lpstr>
      <vt:lpstr>TopDocs and ScoreDoc</vt:lpstr>
      <vt:lpstr>Scoring</vt:lpstr>
      <vt:lpstr>Search and Analytics (using Elasticsearch)</vt:lpstr>
      <vt:lpstr>Search categories</vt:lpstr>
      <vt:lpstr>Elasticsearch</vt:lpstr>
      <vt:lpstr>Elasticsearch</vt:lpstr>
      <vt:lpstr>Use Case - Text Search</vt:lpstr>
      <vt:lpstr>Use Case - Geolocation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INDEXING Big data</dc:title>
  <dc:creator>Admin</dc:creator>
  <cp:lastModifiedBy>Guest</cp:lastModifiedBy>
  <cp:revision>23</cp:revision>
  <dcterms:created xsi:type="dcterms:W3CDTF">2006-08-16T00:00:00Z</dcterms:created>
  <dcterms:modified xsi:type="dcterms:W3CDTF">2013-08-01T09:12:05Z</dcterms:modified>
</cp:coreProperties>
</file>