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6" r:id="rId3"/>
    <p:sldId id="258" r:id="rId4"/>
    <p:sldId id="259" r:id="rId5"/>
    <p:sldId id="260" r:id="rId6"/>
    <p:sldId id="261" r:id="rId7"/>
    <p:sldId id="262" r:id="rId8"/>
    <p:sldId id="263" r:id="rId9"/>
    <p:sldId id="264" r:id="rId10"/>
    <p:sldId id="266" r:id="rId11"/>
    <p:sldId id="265" r:id="rId12"/>
  </p:sldIdLst>
  <p:sldSz cx="12192000" cy="6858000"/>
  <p:notesSz cx="6858000" cy="9144000"/>
  <p:custShowLst>
    <p:custShow name="Custom Show 1" id="0">
      <p:sldLst>
        <p:sld r:id="rId2"/>
        <p:sld r:id="rId3"/>
        <p:sld r:id="rId4"/>
        <p:sld r:id="rId5"/>
        <p:sld r:id="rId6"/>
        <p:sld r:id="rId7"/>
        <p:sld r:id="rId8"/>
        <p:sld r:id="rId9"/>
        <p:sld r:id="rId10"/>
        <p:sld r:id="rId1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8E718-0FCE-4856-A3A8-B96145DC35B4}"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DB12D-5852-4807-BC9B-2F35C3E48346}" type="slidenum">
              <a:rPr lang="en-IN" smtClean="0"/>
              <a:t>‹#›</a:t>
            </a:fld>
            <a:endParaRPr lang="en-IN"/>
          </a:p>
        </p:txBody>
      </p:sp>
    </p:spTree>
    <p:extLst>
      <p:ext uri="{BB962C8B-B14F-4D97-AF65-F5344CB8AC3E}">
        <p14:creationId xmlns:p14="http://schemas.microsoft.com/office/powerpoint/2010/main" val="312685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D5B9-13BF-BDA8-07F4-0F1B212E0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44D7D-28DD-D9E0-D832-C0E0429E7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F44019-37C1-A532-19CA-5C2B3C04C48D}"/>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5" name="Footer Placeholder 4">
            <a:extLst>
              <a:ext uri="{FF2B5EF4-FFF2-40B4-BE49-F238E27FC236}">
                <a16:creationId xmlns:a16="http://schemas.microsoft.com/office/drawing/2014/main" id="{C3DEE563-F669-1B9D-D225-6BBD7E1E6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54EB9-3E81-1941-0318-E5DBE8B45FB5}"/>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2793102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DC6E-C80F-BCF4-41BD-17693CCCBB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8368F5-788D-CB75-9BBE-32257450D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36588-5806-BBA6-9C28-805D2880607B}"/>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5" name="Footer Placeholder 4">
            <a:extLst>
              <a:ext uri="{FF2B5EF4-FFF2-40B4-BE49-F238E27FC236}">
                <a16:creationId xmlns:a16="http://schemas.microsoft.com/office/drawing/2014/main" id="{987CFFBE-6EE5-F838-3F3C-5615554A7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250DD-CC47-28FB-58A7-533B2F8CA770}"/>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1688138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EFA69-07D1-DEBF-C1FB-8A63907680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BF78FB-7BBE-B1D7-34C3-D4D03D72C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A980F-4104-D598-8BBC-855E0633FC8F}"/>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5" name="Footer Placeholder 4">
            <a:extLst>
              <a:ext uri="{FF2B5EF4-FFF2-40B4-BE49-F238E27FC236}">
                <a16:creationId xmlns:a16="http://schemas.microsoft.com/office/drawing/2014/main" id="{E9043487-FEF7-12FC-D432-3ED005028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ED946-55D3-91B4-0613-FAFDFEE44127}"/>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1455738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CC6A-E882-5A21-B6AB-97FDD244E1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8BA51-56E9-7249-4D14-A28E5EFE6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9A522C-445B-7FFA-AC32-5C78AC792B28}"/>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5" name="Footer Placeholder 4">
            <a:extLst>
              <a:ext uri="{FF2B5EF4-FFF2-40B4-BE49-F238E27FC236}">
                <a16:creationId xmlns:a16="http://schemas.microsoft.com/office/drawing/2014/main" id="{34154FC6-0352-0B4D-521D-FD13998F8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3A182-EE41-52D1-AF70-7A2D524D5BA7}"/>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32303740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ABD4-C428-0395-A6BB-A302B8B7C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11732E-DABE-9995-C210-7FE73FD8A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657F4A-FD57-5E6F-4A71-87570C288E43}"/>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5" name="Footer Placeholder 4">
            <a:extLst>
              <a:ext uri="{FF2B5EF4-FFF2-40B4-BE49-F238E27FC236}">
                <a16:creationId xmlns:a16="http://schemas.microsoft.com/office/drawing/2014/main" id="{9DA6DA84-CB66-C32E-9A64-E9A1B14F5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1AB224-96F5-D4BE-B54F-5DF460A3CA41}"/>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861097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2561-BCB9-9375-2C7C-3221CB85A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0B11B-202E-CB84-0C07-3FA1738AE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416769-7C90-5AFC-BD58-046B97281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4438E2-50A5-34B4-E2C1-DE4502DDD5F9}"/>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6" name="Footer Placeholder 5">
            <a:extLst>
              <a:ext uri="{FF2B5EF4-FFF2-40B4-BE49-F238E27FC236}">
                <a16:creationId xmlns:a16="http://schemas.microsoft.com/office/drawing/2014/main" id="{5EFFC941-E0A2-E168-19A6-96E847D2D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DE7F70-8704-BD1E-2634-B488183BB680}"/>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1989033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DCAF-9004-F94E-304A-9784307DB4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233AFE-456E-7B02-ED60-23592131F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CA6DE-A98F-A881-324C-DDCEA3058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33E6AF-388B-6ED9-0DA4-46731D309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DB2EE-CB38-69F4-03BD-715AEF3500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98F323-3B6C-DCF5-ACF6-2E16CD3DC4EE}"/>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8" name="Footer Placeholder 7">
            <a:extLst>
              <a:ext uri="{FF2B5EF4-FFF2-40B4-BE49-F238E27FC236}">
                <a16:creationId xmlns:a16="http://schemas.microsoft.com/office/drawing/2014/main" id="{795ACA4F-5540-916B-13A4-98B81BD05E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0DDAAB-9276-C262-3286-58CC6AF9EF08}"/>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1195689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7DCC-5E33-D7BE-9BEF-7812EA4F8E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6661A3-3AE0-10B9-872B-8E7387930BF4}"/>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4" name="Footer Placeholder 3">
            <a:extLst>
              <a:ext uri="{FF2B5EF4-FFF2-40B4-BE49-F238E27FC236}">
                <a16:creationId xmlns:a16="http://schemas.microsoft.com/office/drawing/2014/main" id="{03422C45-366E-1DB0-0446-935369EC45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9E19E6-CAAC-7C78-F76D-D4482768FC4A}"/>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1924567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6767E-EB55-41D5-CFA9-9CD6C2D1D57B}"/>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3" name="Footer Placeholder 2">
            <a:extLst>
              <a:ext uri="{FF2B5EF4-FFF2-40B4-BE49-F238E27FC236}">
                <a16:creationId xmlns:a16="http://schemas.microsoft.com/office/drawing/2014/main" id="{BDECFA7F-22C9-F42B-F56C-035CA7FAB6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7F2F1B-0A2D-D4C5-25AB-425D6C2DDF1E}"/>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589790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2B28-AAFD-64D6-9035-14C713740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EBB36E-1DEA-CD18-DC32-B5A54ECD3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C511E4-8131-CBB1-3089-6B8DF17F9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6C9EC-FAAF-D956-C4EA-363E67E3E37A}"/>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6" name="Footer Placeholder 5">
            <a:extLst>
              <a:ext uri="{FF2B5EF4-FFF2-40B4-BE49-F238E27FC236}">
                <a16:creationId xmlns:a16="http://schemas.microsoft.com/office/drawing/2014/main" id="{C51B214A-E09C-AC1C-91A1-37F0B1E469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6D9EF-214A-5BFE-D696-C92D23EE89FB}"/>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1704275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42A8-2E8A-AD58-9524-D05224CA1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31CD46-3D09-1C15-6719-907C9A9EB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C67083-F869-445F-171F-81E06CEB0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25A38-858F-48AD-CA22-05B8FF75A74B}"/>
              </a:ext>
            </a:extLst>
          </p:cNvPr>
          <p:cNvSpPr>
            <a:spLocks noGrp="1"/>
          </p:cNvSpPr>
          <p:nvPr>
            <p:ph type="dt" sz="half" idx="10"/>
          </p:nvPr>
        </p:nvSpPr>
        <p:spPr/>
        <p:txBody>
          <a:bodyPr/>
          <a:lstStyle/>
          <a:p>
            <a:fld id="{F2DF6839-68C4-46B6-A5EC-789F5B963C8E}" type="datetimeFigureOut">
              <a:rPr lang="en-IN" smtClean="0"/>
              <a:t>09-03-2023</a:t>
            </a:fld>
            <a:endParaRPr lang="en-IN"/>
          </a:p>
        </p:txBody>
      </p:sp>
      <p:sp>
        <p:nvSpPr>
          <p:cNvPr id="6" name="Footer Placeholder 5">
            <a:extLst>
              <a:ext uri="{FF2B5EF4-FFF2-40B4-BE49-F238E27FC236}">
                <a16:creationId xmlns:a16="http://schemas.microsoft.com/office/drawing/2014/main" id="{49C4E3EF-8C5B-3D4B-5005-7D10D444B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67AD90-0B7B-57F3-FB48-A40E4EC95DB9}"/>
              </a:ext>
            </a:extLst>
          </p:cNvPr>
          <p:cNvSpPr>
            <a:spLocks noGrp="1"/>
          </p:cNvSpPr>
          <p:nvPr>
            <p:ph type="sldNum" sz="quarter" idx="12"/>
          </p:nvPr>
        </p:nvSpPr>
        <p:spPr/>
        <p:txBody>
          <a:bodyPr/>
          <a:lstStyle/>
          <a:p>
            <a:fld id="{42BCD3CB-93A2-4997-BFBF-69B27083FF52}" type="slidenum">
              <a:rPr lang="en-IN" smtClean="0"/>
              <a:t>‹#›</a:t>
            </a:fld>
            <a:endParaRPr lang="en-IN"/>
          </a:p>
        </p:txBody>
      </p:sp>
    </p:spTree>
    <p:extLst>
      <p:ext uri="{BB962C8B-B14F-4D97-AF65-F5344CB8AC3E}">
        <p14:creationId xmlns:p14="http://schemas.microsoft.com/office/powerpoint/2010/main" val="2372164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 name="arrow.wav"/>
          </p:stSnd>
        </p:sndAc>
      </p:transition>
    </mc:Choice>
    <mc:Fallback>
      <p:transition spd="slow" advClick="0" advTm="5000">
        <p:fade/>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0525D-B1D8-017D-062A-FD3868D27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AA402D-FB65-FE3F-64C6-84C51F549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230F7-6525-A07A-E9CA-82C216F35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F6839-68C4-46B6-A5EC-789F5B963C8E}" type="datetimeFigureOut">
              <a:rPr lang="en-IN" smtClean="0"/>
              <a:t>09-03-2023</a:t>
            </a:fld>
            <a:endParaRPr lang="en-IN"/>
          </a:p>
        </p:txBody>
      </p:sp>
      <p:sp>
        <p:nvSpPr>
          <p:cNvPr id="5" name="Footer Placeholder 4">
            <a:extLst>
              <a:ext uri="{FF2B5EF4-FFF2-40B4-BE49-F238E27FC236}">
                <a16:creationId xmlns:a16="http://schemas.microsoft.com/office/drawing/2014/main" id="{900EF0CD-C990-BAE5-BC9D-3B89BFF57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FA2862-9A76-52CC-F5E5-6F9994416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CD3CB-93A2-4997-BFBF-69B27083FF52}" type="slidenum">
              <a:rPr lang="en-IN" smtClean="0"/>
              <a:t>‹#›</a:t>
            </a:fld>
            <a:endParaRPr lang="en-IN"/>
          </a:p>
        </p:txBody>
      </p:sp>
    </p:spTree>
    <p:extLst>
      <p:ext uri="{BB962C8B-B14F-4D97-AF65-F5344CB8AC3E}">
        <p14:creationId xmlns:p14="http://schemas.microsoft.com/office/powerpoint/2010/main" val="349326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13" name="arrow.wav"/>
          </p:stSnd>
        </p:sndAc>
      </p:transition>
    </mc:Choice>
    <mc:Fallback>
      <p:transition spd="slow" advClick="0" advTm="5000">
        <p:fade/>
        <p:sndAc>
          <p:stSnd>
            <p:snd r:embed="rId13" name="arrow.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themeOverride" Target="../theme/themeOverride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7F915-A114-B8A4-E6E9-31A0224F7254}"/>
              </a:ext>
            </a:extLst>
          </p:cNvPr>
          <p:cNvSpPr/>
          <p:nvPr/>
        </p:nvSpPr>
        <p:spPr>
          <a:xfrm>
            <a:off x="1771224" y="857250"/>
            <a:ext cx="9468276" cy="2000548"/>
          </a:xfrm>
          <a:prstGeom prst="rect">
            <a:avLst/>
          </a:prstGeom>
          <a:noFill/>
          <a:ln>
            <a:solidFill>
              <a:schemeClr val="accent1"/>
            </a:solidFill>
          </a:ln>
        </p:spPr>
        <p:txBody>
          <a:bodyPr wrap="square" lIns="91440" tIns="45720" rIns="91440" bIns="45720">
            <a:spAutoFit/>
          </a:bodyPr>
          <a:lstStyle/>
          <a:p>
            <a:pPr algn="ctr"/>
            <a:r>
              <a:rPr lang="en-US" sz="4400" b="1" dirty="0">
                <a:solidFill>
                  <a:schemeClr val="accent2"/>
                </a:solidFill>
              </a:rPr>
              <a:t>Analyzing Swiggy </a:t>
            </a:r>
          </a:p>
          <a:p>
            <a:pPr algn="ctr"/>
            <a:r>
              <a:rPr lang="en-US" sz="4400" b="1" dirty="0">
                <a:solidFill>
                  <a:schemeClr val="accent2"/>
                </a:solidFill>
              </a:rPr>
              <a:t>Bangalore delivery outlet data</a:t>
            </a:r>
          </a:p>
          <a:p>
            <a:pPr algn="ctr"/>
            <a:r>
              <a:rPr lang="en-US" dirty="0"/>
              <a:t>By </a:t>
            </a:r>
          </a:p>
          <a:p>
            <a:pPr algn="ctr"/>
            <a:r>
              <a:rPr lang="en-US" dirty="0"/>
              <a:t>Mamta M. Natu</a:t>
            </a:r>
          </a:p>
        </p:txBody>
      </p:sp>
      <p:pic>
        <p:nvPicPr>
          <p:cNvPr id="4" name="Picture 3">
            <a:extLst>
              <a:ext uri="{FF2B5EF4-FFF2-40B4-BE49-F238E27FC236}">
                <a16:creationId xmlns:a16="http://schemas.microsoft.com/office/drawing/2014/main" id="{6C6BE269-AA74-B160-5AC1-6745085853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15" y="3331029"/>
            <a:ext cx="4478693" cy="2791019"/>
          </a:xfrm>
          <a:prstGeom prst="rect">
            <a:avLst/>
          </a:prstGeom>
        </p:spPr>
      </p:pic>
    </p:spTree>
    <p:extLst>
      <p:ext uri="{BB962C8B-B14F-4D97-AF65-F5344CB8AC3E}">
        <p14:creationId xmlns:p14="http://schemas.microsoft.com/office/powerpoint/2010/main" val="778650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2DF6-F84A-559B-9CE8-1462FF48DBC4}"/>
              </a:ext>
            </a:extLst>
          </p:cNvPr>
          <p:cNvSpPr>
            <a:spLocks noGrp="1"/>
          </p:cNvSpPr>
          <p:nvPr>
            <p:ph type="title"/>
          </p:nvPr>
        </p:nvSpPr>
        <p:spPr/>
        <p:txBody>
          <a:bodyPr/>
          <a:lstStyle/>
          <a:p>
            <a:pPr algn="ctr"/>
            <a:r>
              <a:rPr lang="en-IN" b="1" dirty="0"/>
              <a:t> Cost for two Boxplot</a:t>
            </a:r>
          </a:p>
        </p:txBody>
      </p:sp>
      <p:sp>
        <p:nvSpPr>
          <p:cNvPr id="3" name="Content Placeholder 2">
            <a:extLst>
              <a:ext uri="{FF2B5EF4-FFF2-40B4-BE49-F238E27FC236}">
                <a16:creationId xmlns:a16="http://schemas.microsoft.com/office/drawing/2014/main" id="{70894A4D-F096-E030-C597-0EAA2D79DE36}"/>
              </a:ext>
            </a:extLst>
          </p:cNvPr>
          <p:cNvSpPr>
            <a:spLocks noGrp="1"/>
          </p:cNvSpPr>
          <p:nvPr>
            <p:ph sz="half" idx="1"/>
          </p:nvPr>
        </p:nvSpPr>
        <p:spPr/>
        <p:txBody>
          <a:bodyPr>
            <a:normAutofit/>
          </a:bodyPr>
          <a:lstStyle/>
          <a:p>
            <a:r>
              <a:rPr lang="en-IN" dirty="0"/>
              <a:t>1 show affordable food</a:t>
            </a:r>
          </a:p>
          <a:p>
            <a:r>
              <a:rPr lang="en-IN" dirty="0"/>
              <a:t>2 shows reasonable food</a:t>
            </a:r>
          </a:p>
          <a:p>
            <a:r>
              <a:rPr lang="en-IN" dirty="0"/>
              <a:t>3 shows premium food</a:t>
            </a:r>
          </a:p>
          <a:p>
            <a:r>
              <a:rPr lang="en-IN" dirty="0"/>
              <a:t>Here 4.6 and 4.8 ratings are outliers.</a:t>
            </a:r>
          </a:p>
          <a:p>
            <a:r>
              <a:rPr lang="en-IN" dirty="0">
                <a:solidFill>
                  <a:schemeClr val="accent1"/>
                </a:solidFill>
              </a:rPr>
              <a:t>Conclusion: Ratings between 3.9 to 4.2 are average for all three cost sort category</a:t>
            </a:r>
            <a:r>
              <a:rPr lang="en-IN" dirty="0"/>
              <a:t>.</a:t>
            </a:r>
          </a:p>
        </p:txBody>
      </p:sp>
      <p:pic>
        <p:nvPicPr>
          <p:cNvPr id="6" name="Content Placeholder 5">
            <a:extLst>
              <a:ext uri="{FF2B5EF4-FFF2-40B4-BE49-F238E27FC236}">
                <a16:creationId xmlns:a16="http://schemas.microsoft.com/office/drawing/2014/main" id="{B9C15A0C-85D0-04F9-B9AE-2850EB195C9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1373058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E84CA0-6ADB-763E-2F68-867FF1BC4D1C}"/>
              </a:ext>
            </a:extLst>
          </p:cNvPr>
          <p:cNvSpPr>
            <a:spLocks noGrp="1"/>
          </p:cNvSpPr>
          <p:nvPr>
            <p:ph type="title"/>
          </p:nvPr>
        </p:nvSpPr>
        <p:spPr>
          <a:xfrm>
            <a:off x="838200" y="365125"/>
            <a:ext cx="10515600" cy="5074622"/>
          </a:xfrm>
        </p:spPr>
        <p:txBody>
          <a:bodyPr>
            <a:normAutofit/>
          </a:bodyPr>
          <a:lstStyle/>
          <a:p>
            <a:pPr algn="ctr"/>
            <a:r>
              <a:rPr lang="en-IN" sz="6000" b="1" dirty="0"/>
              <a:t>Thank you</a:t>
            </a:r>
          </a:p>
        </p:txBody>
      </p:sp>
    </p:spTree>
    <p:extLst>
      <p:ext uri="{BB962C8B-B14F-4D97-AF65-F5344CB8AC3E}">
        <p14:creationId xmlns:p14="http://schemas.microsoft.com/office/powerpoint/2010/main" val="813053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0363-D4C5-1D3D-6E8D-F04D76984059}"/>
              </a:ext>
            </a:extLst>
          </p:cNvPr>
          <p:cNvSpPr>
            <a:spLocks noGrp="1"/>
          </p:cNvSpPr>
          <p:nvPr>
            <p:ph type="ctrTitle"/>
          </p:nvPr>
        </p:nvSpPr>
        <p:spPr>
          <a:xfrm>
            <a:off x="1524000" y="504825"/>
            <a:ext cx="9144000" cy="1016065"/>
          </a:xfrm>
        </p:spPr>
        <p:txBody>
          <a:bodyPr>
            <a:normAutofit/>
          </a:bodyPr>
          <a:lstStyle/>
          <a:p>
            <a:r>
              <a:rPr lang="en-IN" sz="4000" b="1" dirty="0"/>
              <a:t>Introduction</a:t>
            </a:r>
          </a:p>
        </p:txBody>
      </p:sp>
      <p:sp>
        <p:nvSpPr>
          <p:cNvPr id="3" name="Subtitle 2">
            <a:extLst>
              <a:ext uri="{FF2B5EF4-FFF2-40B4-BE49-F238E27FC236}">
                <a16:creationId xmlns:a16="http://schemas.microsoft.com/office/drawing/2014/main" id="{40739AD1-C78C-39E4-AF09-06AEDE74D052}"/>
              </a:ext>
            </a:extLst>
          </p:cNvPr>
          <p:cNvSpPr>
            <a:spLocks noGrp="1"/>
          </p:cNvSpPr>
          <p:nvPr>
            <p:ph type="subTitle" idx="1"/>
          </p:nvPr>
        </p:nvSpPr>
        <p:spPr>
          <a:xfrm>
            <a:off x="1524000" y="2647951"/>
            <a:ext cx="9144000" cy="3705224"/>
          </a:xfrm>
        </p:spPr>
        <p:txBody>
          <a:bodyPr>
            <a:normAutofit/>
          </a:bodyPr>
          <a:lstStyle/>
          <a:p>
            <a:r>
              <a:rPr lang="en-US" b="1" dirty="0"/>
              <a:t>Problem Statement </a:t>
            </a:r>
          </a:p>
          <a:p>
            <a:pPr algn="just"/>
            <a:r>
              <a:rPr lang="en-US" dirty="0"/>
              <a:t>The online food ordering market includes foods prepared by restaurants, prepared by independent people, and groceries being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direction consumption.</a:t>
            </a:r>
            <a:endParaRPr lang="en-IN" dirty="0"/>
          </a:p>
        </p:txBody>
      </p:sp>
    </p:spTree>
    <p:extLst>
      <p:ext uri="{BB962C8B-B14F-4D97-AF65-F5344CB8AC3E}">
        <p14:creationId xmlns:p14="http://schemas.microsoft.com/office/powerpoint/2010/main" val="2323534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DFAA-8F8C-9B36-7559-BC4506308DE4}"/>
              </a:ext>
            </a:extLst>
          </p:cNvPr>
          <p:cNvSpPr>
            <a:spLocks noGrp="1"/>
          </p:cNvSpPr>
          <p:nvPr>
            <p:ph type="title"/>
          </p:nvPr>
        </p:nvSpPr>
        <p:spPr/>
        <p:txBody>
          <a:bodyPr/>
          <a:lstStyle/>
          <a:p>
            <a:pPr algn="ctr"/>
            <a:r>
              <a:rPr lang="en-IN" sz="4000" b="1" dirty="0"/>
              <a:t>OBJECTIVES AND BENIFITS</a:t>
            </a:r>
          </a:p>
        </p:txBody>
      </p:sp>
      <p:sp>
        <p:nvSpPr>
          <p:cNvPr id="3" name="Content Placeholder 2">
            <a:extLst>
              <a:ext uri="{FF2B5EF4-FFF2-40B4-BE49-F238E27FC236}">
                <a16:creationId xmlns:a16="http://schemas.microsoft.com/office/drawing/2014/main" id="{C2B2ADF3-800B-3C59-3B61-40AC20BF7976}"/>
              </a:ext>
            </a:extLst>
          </p:cNvPr>
          <p:cNvSpPr>
            <a:spLocks noGrp="1"/>
          </p:cNvSpPr>
          <p:nvPr>
            <p:ph idx="1"/>
          </p:nvPr>
        </p:nvSpPr>
        <p:spPr/>
        <p:txBody>
          <a:bodyPr>
            <a:normAutofit lnSpcReduction="10000"/>
          </a:bodyPr>
          <a:lstStyle/>
          <a:p>
            <a:pPr marL="0" indent="0">
              <a:buNone/>
            </a:pPr>
            <a:r>
              <a:rPr lang="en-US" b="1" i="0" dirty="0">
                <a:solidFill>
                  <a:srgbClr val="292929"/>
                </a:solidFill>
                <a:effectLst/>
                <a:latin typeface="sohne"/>
              </a:rPr>
              <a:t>1) Enhance Delivery Time and Cost-Effective</a:t>
            </a:r>
          </a:p>
          <a:p>
            <a:pPr marL="0" indent="0">
              <a:buNone/>
            </a:pPr>
            <a:r>
              <a:rPr lang="en-US" b="0" i="0" dirty="0">
                <a:solidFill>
                  <a:srgbClr val="292929"/>
                </a:solidFill>
                <a:effectLst/>
                <a:latin typeface="source-serif-pro"/>
              </a:rPr>
              <a:t>Data Science and analytics help them to optimize time and cost. So, if any circumstances occur, they know what to do and encourage them.</a:t>
            </a:r>
          </a:p>
          <a:p>
            <a:pPr marL="0" indent="0">
              <a:buNone/>
            </a:pPr>
            <a:r>
              <a:rPr lang="en-IN" b="1" i="0" dirty="0">
                <a:solidFill>
                  <a:srgbClr val="292929"/>
                </a:solidFill>
                <a:effectLst/>
                <a:latin typeface="sohne"/>
              </a:rPr>
              <a:t>2) Evaluate customer behaviour</a:t>
            </a:r>
          </a:p>
          <a:p>
            <a:pPr marL="0" indent="0">
              <a:buNone/>
            </a:pPr>
            <a:r>
              <a:rPr lang="en-US" b="0" i="0" dirty="0">
                <a:solidFill>
                  <a:srgbClr val="292929"/>
                </a:solidFill>
                <a:effectLst/>
                <a:latin typeface="source-serif-pro"/>
              </a:rPr>
              <a:t>Big Data Analytics and Data Science are known for the data which can help them predict customer behavior. </a:t>
            </a:r>
          </a:p>
          <a:p>
            <a:pPr marL="0" indent="0">
              <a:buNone/>
            </a:pPr>
            <a:r>
              <a:rPr lang="en-IN" b="1" dirty="0">
                <a:solidFill>
                  <a:srgbClr val="292929"/>
                </a:solidFill>
                <a:latin typeface="sohne"/>
              </a:rPr>
              <a:t>3</a:t>
            </a:r>
            <a:r>
              <a:rPr lang="en-IN" b="1" i="0" dirty="0">
                <a:solidFill>
                  <a:srgbClr val="292929"/>
                </a:solidFill>
                <a:effectLst/>
                <a:latin typeface="sohne"/>
              </a:rPr>
              <a:t>) Location-based Promotion</a:t>
            </a:r>
          </a:p>
          <a:p>
            <a:pPr marL="0" indent="0">
              <a:buNone/>
            </a:pPr>
            <a:r>
              <a:rPr lang="en-US" b="0" i="0" dirty="0">
                <a:solidFill>
                  <a:srgbClr val="292929"/>
                </a:solidFill>
                <a:effectLst/>
                <a:latin typeface="source-serif-pro"/>
              </a:rPr>
              <a:t>The benefit of Big Data Analytics is that it enables the food-tech company to target customers by creating use of real-time location and at the right time.</a:t>
            </a:r>
            <a:endParaRPr lang="en-IN" b="1" i="0" dirty="0">
              <a:solidFill>
                <a:srgbClr val="292929"/>
              </a:solidFill>
              <a:effectLst/>
              <a:latin typeface="sohne"/>
            </a:endParaRPr>
          </a:p>
          <a:p>
            <a:endParaRPr lang="en-IN" dirty="0"/>
          </a:p>
        </p:txBody>
      </p:sp>
    </p:spTree>
    <p:extLst>
      <p:ext uri="{BB962C8B-B14F-4D97-AF65-F5344CB8AC3E}">
        <p14:creationId xmlns:p14="http://schemas.microsoft.com/office/powerpoint/2010/main" val="2319715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CC1E-8C2F-C3BB-2881-678376CCE7AA}"/>
              </a:ext>
            </a:extLst>
          </p:cNvPr>
          <p:cNvSpPr>
            <a:spLocks noGrp="1"/>
          </p:cNvSpPr>
          <p:nvPr>
            <p:ph type="title"/>
          </p:nvPr>
        </p:nvSpPr>
        <p:spPr>
          <a:xfrm>
            <a:off x="838200" y="365125"/>
            <a:ext cx="10515600" cy="1034467"/>
          </a:xfrm>
        </p:spPr>
        <p:txBody>
          <a:bodyPr/>
          <a:lstStyle/>
          <a:p>
            <a:pPr algn="ctr"/>
            <a:r>
              <a:rPr lang="en-IN" sz="4000" b="1" dirty="0"/>
              <a:t>TASK</a:t>
            </a:r>
          </a:p>
        </p:txBody>
      </p:sp>
      <p:sp>
        <p:nvSpPr>
          <p:cNvPr id="3" name="Content Placeholder 2">
            <a:extLst>
              <a:ext uri="{FF2B5EF4-FFF2-40B4-BE49-F238E27FC236}">
                <a16:creationId xmlns:a16="http://schemas.microsoft.com/office/drawing/2014/main" id="{A73B15C0-C652-83E6-B441-C808AD4B4EF5}"/>
              </a:ext>
            </a:extLst>
          </p:cNvPr>
          <p:cNvSpPr>
            <a:spLocks noGrp="1"/>
          </p:cNvSpPr>
          <p:nvPr>
            <p:ph idx="1"/>
          </p:nvPr>
        </p:nvSpPr>
        <p:spPr/>
        <p:txBody>
          <a:bodyPr/>
          <a:lstStyle/>
          <a:p>
            <a:r>
              <a:rPr lang="en-US" dirty="0"/>
              <a:t>Do ETL : Extract-Transform-Load the dataset and find for me some information from this large data. </a:t>
            </a:r>
          </a:p>
          <a:p>
            <a:r>
              <a:rPr lang="en-US" dirty="0"/>
              <a:t>This is form of data mining. </a:t>
            </a:r>
          </a:p>
          <a:p>
            <a:r>
              <a:rPr lang="en-US" dirty="0"/>
              <a:t>What all information can be achieved by mining this data, would be explained in class by the trainer </a:t>
            </a:r>
          </a:p>
          <a:p>
            <a:r>
              <a:rPr lang="en-US" dirty="0"/>
              <a:t>Find key metrics and factors and show the meaningful relationships between attributes. </a:t>
            </a:r>
          </a:p>
          <a:p>
            <a:r>
              <a:rPr lang="en-US" dirty="0"/>
              <a:t>Do your own research and come up with your findings. </a:t>
            </a:r>
            <a:endParaRPr lang="en-IN" dirty="0"/>
          </a:p>
        </p:txBody>
      </p:sp>
    </p:spTree>
    <p:extLst>
      <p:ext uri="{BB962C8B-B14F-4D97-AF65-F5344CB8AC3E}">
        <p14:creationId xmlns:p14="http://schemas.microsoft.com/office/powerpoint/2010/main" val="2161396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2A2AAB3F-FE2C-DF55-1D4A-AD8FA7F38304}"/>
              </a:ext>
            </a:extLst>
          </p:cNvPr>
          <p:cNvSpPr>
            <a:spLocks noGrp="1"/>
          </p:cNvSpPr>
          <p:nvPr>
            <p:ph type="title"/>
          </p:nvPr>
        </p:nvSpPr>
        <p:spPr/>
        <p:txBody>
          <a:bodyPr/>
          <a:lstStyle/>
          <a:p>
            <a:pPr algn="ctr"/>
            <a:r>
              <a:rPr lang="en-IN" b="1" dirty="0"/>
              <a:t>Finding correlation with Heatmap</a:t>
            </a:r>
          </a:p>
        </p:txBody>
      </p:sp>
      <p:sp>
        <p:nvSpPr>
          <p:cNvPr id="29" name="Content Placeholder 28">
            <a:extLst>
              <a:ext uri="{FF2B5EF4-FFF2-40B4-BE49-F238E27FC236}">
                <a16:creationId xmlns:a16="http://schemas.microsoft.com/office/drawing/2014/main" id="{60E79DC9-5E57-7C8F-423E-61749C4907A8}"/>
              </a:ext>
            </a:extLst>
          </p:cNvPr>
          <p:cNvSpPr>
            <a:spLocks noGrp="1"/>
          </p:cNvSpPr>
          <p:nvPr>
            <p:ph sz="half" idx="1"/>
          </p:nvPr>
        </p:nvSpPr>
        <p:spPr/>
        <p:txBody>
          <a:bodyPr/>
          <a:lstStyle/>
          <a:p>
            <a:r>
              <a:rPr lang="en-IN" dirty="0"/>
              <a:t>As cost sort and cost for two are related columns they have positive correlation.</a:t>
            </a:r>
          </a:p>
          <a:p>
            <a:r>
              <a:rPr lang="en-IN" dirty="0"/>
              <a:t>Similarly rate sort and rate are positively correlated.</a:t>
            </a:r>
          </a:p>
          <a:p>
            <a:r>
              <a:rPr lang="en-IN" dirty="0"/>
              <a:t>But as we couldn't find any correlation between cost for two and rate.</a:t>
            </a:r>
          </a:p>
          <a:p>
            <a:r>
              <a:rPr lang="en-IN" dirty="0">
                <a:solidFill>
                  <a:srgbClr val="002060"/>
                </a:solidFill>
              </a:rPr>
              <a:t>Conclusion: ratings has no effect on cost for two persons.</a:t>
            </a:r>
          </a:p>
        </p:txBody>
      </p:sp>
      <p:pic>
        <p:nvPicPr>
          <p:cNvPr id="32" name="Content Placeholder 31">
            <a:extLst>
              <a:ext uri="{FF2B5EF4-FFF2-40B4-BE49-F238E27FC236}">
                <a16:creationId xmlns:a16="http://schemas.microsoft.com/office/drawing/2014/main" id="{0A8F7498-D77D-5A30-907E-10B02326BEB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9482" y="1825625"/>
            <a:ext cx="5181600" cy="4351338"/>
          </a:xfrm>
        </p:spPr>
      </p:pic>
    </p:spTree>
    <p:extLst>
      <p:ext uri="{BB962C8B-B14F-4D97-AF65-F5344CB8AC3E}">
        <p14:creationId xmlns:p14="http://schemas.microsoft.com/office/powerpoint/2010/main" val="246321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73B0-A480-88F0-839A-D3E63A5B5D66}"/>
              </a:ext>
            </a:extLst>
          </p:cNvPr>
          <p:cNvSpPr>
            <a:spLocks noGrp="1"/>
          </p:cNvSpPr>
          <p:nvPr>
            <p:ph type="title"/>
          </p:nvPr>
        </p:nvSpPr>
        <p:spPr/>
        <p:txBody>
          <a:bodyPr/>
          <a:lstStyle/>
          <a:p>
            <a:pPr algn="ctr"/>
            <a:r>
              <a:rPr lang="en-IN" b="1" dirty="0"/>
              <a:t>Distribution of rating count: Histplot</a:t>
            </a:r>
          </a:p>
        </p:txBody>
      </p:sp>
      <p:sp>
        <p:nvSpPr>
          <p:cNvPr id="3" name="Content Placeholder 2">
            <a:extLst>
              <a:ext uri="{FF2B5EF4-FFF2-40B4-BE49-F238E27FC236}">
                <a16:creationId xmlns:a16="http://schemas.microsoft.com/office/drawing/2014/main" id="{125547FC-DDCF-D336-F80A-A6B8487FFAB9}"/>
              </a:ext>
            </a:extLst>
          </p:cNvPr>
          <p:cNvSpPr>
            <a:spLocks noGrp="1"/>
          </p:cNvSpPr>
          <p:nvPr>
            <p:ph sz="half" idx="1"/>
          </p:nvPr>
        </p:nvSpPr>
        <p:spPr/>
        <p:txBody>
          <a:bodyPr/>
          <a:lstStyle/>
          <a:p>
            <a:r>
              <a:rPr lang="en-IN" dirty="0"/>
              <a:t>Histplot gives the distribution of count of ratings. </a:t>
            </a:r>
          </a:p>
          <a:p>
            <a:r>
              <a:rPr lang="en-IN" dirty="0"/>
              <a:t>Ratings are normally distributed and mean is 4.1 approximately.</a:t>
            </a:r>
          </a:p>
          <a:p>
            <a:r>
              <a:rPr lang="en-IN" dirty="0"/>
              <a:t>Highest count for 4.1 ratings is 100.</a:t>
            </a:r>
          </a:p>
          <a:p>
            <a:r>
              <a:rPr lang="en-IN" dirty="0">
                <a:solidFill>
                  <a:srgbClr val="002060"/>
                </a:solidFill>
              </a:rPr>
              <a:t>Conclusion: mean or average ratings of outlets is 4.1 approximately.</a:t>
            </a:r>
          </a:p>
        </p:txBody>
      </p:sp>
      <p:pic>
        <p:nvPicPr>
          <p:cNvPr id="6" name="Content Placeholder 5">
            <a:extLst>
              <a:ext uri="{FF2B5EF4-FFF2-40B4-BE49-F238E27FC236}">
                <a16:creationId xmlns:a16="http://schemas.microsoft.com/office/drawing/2014/main" id="{2AB1768D-C2F4-3198-EB77-932E65368E5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25624"/>
            <a:ext cx="5181600" cy="4351337"/>
          </a:xfrm>
        </p:spPr>
      </p:pic>
    </p:spTree>
    <p:extLst>
      <p:ext uri="{BB962C8B-B14F-4D97-AF65-F5344CB8AC3E}">
        <p14:creationId xmlns:p14="http://schemas.microsoft.com/office/powerpoint/2010/main" val="431092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AED6-25DF-BA8F-213F-66C6AFFDFA6E}"/>
              </a:ext>
            </a:extLst>
          </p:cNvPr>
          <p:cNvSpPr>
            <a:spLocks noGrp="1"/>
          </p:cNvSpPr>
          <p:nvPr>
            <p:ph type="title"/>
          </p:nvPr>
        </p:nvSpPr>
        <p:spPr/>
        <p:txBody>
          <a:bodyPr/>
          <a:lstStyle/>
          <a:p>
            <a:pPr algn="ctr"/>
            <a:r>
              <a:rPr lang="en-IN" b="1" dirty="0"/>
              <a:t>Distribution of cost for two: Histplot</a:t>
            </a:r>
          </a:p>
        </p:txBody>
      </p:sp>
      <p:sp>
        <p:nvSpPr>
          <p:cNvPr id="3" name="Content Placeholder 2">
            <a:extLst>
              <a:ext uri="{FF2B5EF4-FFF2-40B4-BE49-F238E27FC236}">
                <a16:creationId xmlns:a16="http://schemas.microsoft.com/office/drawing/2014/main" id="{7271CC28-CAB9-4DD1-54B7-B7E24F444F38}"/>
              </a:ext>
            </a:extLst>
          </p:cNvPr>
          <p:cNvSpPr>
            <a:spLocks noGrp="1"/>
          </p:cNvSpPr>
          <p:nvPr>
            <p:ph sz="half" idx="1"/>
          </p:nvPr>
        </p:nvSpPr>
        <p:spPr/>
        <p:txBody>
          <a:bodyPr/>
          <a:lstStyle/>
          <a:p>
            <a:r>
              <a:rPr lang="en-IN" dirty="0"/>
              <a:t>Histplot gives the distribution of count of cost for two. </a:t>
            </a:r>
          </a:p>
          <a:p>
            <a:r>
              <a:rPr lang="en-IN" dirty="0"/>
              <a:t>Cost for two are normally distributed and mean is Rs.350 approximately.</a:t>
            </a:r>
          </a:p>
          <a:p>
            <a:pPr marL="0" indent="0">
              <a:buNone/>
            </a:pPr>
            <a:endParaRPr lang="en-IN" dirty="0"/>
          </a:p>
          <a:p>
            <a:r>
              <a:rPr lang="en-IN" dirty="0">
                <a:solidFill>
                  <a:srgbClr val="002060"/>
                </a:solidFill>
              </a:rPr>
              <a:t>Conclusion: mean or average cost for two of outlets is Rs.350  approximately</a:t>
            </a:r>
            <a:endParaRPr lang="en-IN" dirty="0"/>
          </a:p>
        </p:txBody>
      </p:sp>
      <p:pic>
        <p:nvPicPr>
          <p:cNvPr id="6" name="Content Placeholder 5">
            <a:extLst>
              <a:ext uri="{FF2B5EF4-FFF2-40B4-BE49-F238E27FC236}">
                <a16:creationId xmlns:a16="http://schemas.microsoft.com/office/drawing/2014/main" id="{64D2F88C-2BC9-7602-14F9-24DDEB55E5F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165889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95C5-E396-B8BB-EFD0-2CAC78BCF910}"/>
              </a:ext>
            </a:extLst>
          </p:cNvPr>
          <p:cNvSpPr>
            <a:spLocks noGrp="1"/>
          </p:cNvSpPr>
          <p:nvPr>
            <p:ph type="title"/>
          </p:nvPr>
        </p:nvSpPr>
        <p:spPr/>
        <p:txBody>
          <a:bodyPr/>
          <a:lstStyle/>
          <a:p>
            <a:r>
              <a:rPr lang="en-IN" dirty="0"/>
              <a:t>Distribution of Location: Count Plot</a:t>
            </a:r>
          </a:p>
        </p:txBody>
      </p:sp>
      <p:sp>
        <p:nvSpPr>
          <p:cNvPr id="3" name="Content Placeholder 2">
            <a:extLst>
              <a:ext uri="{FF2B5EF4-FFF2-40B4-BE49-F238E27FC236}">
                <a16:creationId xmlns:a16="http://schemas.microsoft.com/office/drawing/2014/main" id="{8D2B68D3-556D-9237-1B7C-C6798386742C}"/>
              </a:ext>
            </a:extLst>
          </p:cNvPr>
          <p:cNvSpPr>
            <a:spLocks noGrp="1"/>
          </p:cNvSpPr>
          <p:nvPr>
            <p:ph sz="half" idx="1"/>
          </p:nvPr>
        </p:nvSpPr>
        <p:spPr/>
        <p:txBody>
          <a:bodyPr/>
          <a:lstStyle/>
          <a:p>
            <a:r>
              <a:rPr lang="en-IN" dirty="0"/>
              <a:t>Count plot is used to show the distribution of count of cuisines over different location.</a:t>
            </a:r>
          </a:p>
          <a:p>
            <a:endParaRPr lang="en-IN" dirty="0"/>
          </a:p>
          <a:p>
            <a:r>
              <a:rPr lang="en-IN" dirty="0"/>
              <a:t>We can see here “Koramangala” has highest count of outlets.</a:t>
            </a:r>
          </a:p>
          <a:p>
            <a:pPr marL="0" indent="0">
              <a:buNone/>
            </a:pPr>
            <a:endParaRPr lang="en-IN" dirty="0"/>
          </a:p>
          <a:p>
            <a:r>
              <a:rPr lang="en-IN" dirty="0"/>
              <a:t>And Jayanagara  has least count of outlets.</a:t>
            </a:r>
          </a:p>
          <a:p>
            <a:pPr marL="0" indent="0">
              <a:buNone/>
            </a:pPr>
            <a:endParaRPr lang="en-IN" dirty="0"/>
          </a:p>
        </p:txBody>
      </p:sp>
      <p:pic>
        <p:nvPicPr>
          <p:cNvPr id="6" name="Content Placeholder 5">
            <a:extLst>
              <a:ext uri="{FF2B5EF4-FFF2-40B4-BE49-F238E27FC236}">
                <a16:creationId xmlns:a16="http://schemas.microsoft.com/office/drawing/2014/main" id="{A34FE782-DDD6-01D9-1378-A6FB30469BC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22850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1049">
              <a:srgbClr val="C0D0EB"/>
            </a:gs>
            <a:gs pos="2098">
              <a:schemeClr val="accent2">
                <a:lumMod val="60000"/>
                <a:lumOff val="40000"/>
              </a:schemeClr>
            </a:gs>
            <a:gs pos="41244">
              <a:srgbClr val="C9D7EE"/>
            </a:gs>
            <a:gs pos="91500">
              <a:srgbClr val="B9CBE9"/>
            </a:gs>
            <a:gs pos="82000">
              <a:schemeClr val="accent3">
                <a:lumMod val="99000"/>
                <a:lumOff val="1000"/>
                <a:alpha val="96000"/>
              </a:schemeClr>
            </a:gs>
            <a:gs pos="100000">
              <a:srgbClr val="FFFF0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67E6-055D-B9F3-9EC9-056413D05A9F}"/>
              </a:ext>
            </a:extLst>
          </p:cNvPr>
          <p:cNvSpPr>
            <a:spLocks noGrp="1"/>
          </p:cNvSpPr>
          <p:nvPr>
            <p:ph type="title"/>
          </p:nvPr>
        </p:nvSpPr>
        <p:spPr/>
        <p:txBody>
          <a:bodyPr/>
          <a:lstStyle/>
          <a:p>
            <a:pPr algn="ctr"/>
            <a:r>
              <a:rPr lang="en-IN" b="1" dirty="0"/>
              <a:t>Rating sort Boxplot</a:t>
            </a:r>
          </a:p>
        </p:txBody>
      </p:sp>
      <p:sp>
        <p:nvSpPr>
          <p:cNvPr id="3" name="Content Placeholder 2">
            <a:extLst>
              <a:ext uri="{FF2B5EF4-FFF2-40B4-BE49-F238E27FC236}">
                <a16:creationId xmlns:a16="http://schemas.microsoft.com/office/drawing/2014/main" id="{65D4A416-1164-6931-2FED-04D4D18EA0AF}"/>
              </a:ext>
            </a:extLst>
          </p:cNvPr>
          <p:cNvSpPr>
            <a:spLocks noGrp="1"/>
          </p:cNvSpPr>
          <p:nvPr>
            <p:ph sz="half" idx="1"/>
          </p:nvPr>
        </p:nvSpPr>
        <p:spPr/>
        <p:txBody>
          <a:bodyPr>
            <a:normAutofit lnSpcReduction="10000"/>
          </a:bodyPr>
          <a:lstStyle/>
          <a:p>
            <a:r>
              <a:rPr lang="en-IN" dirty="0"/>
              <a:t>1 show below avg. ratings</a:t>
            </a:r>
          </a:p>
          <a:p>
            <a:r>
              <a:rPr lang="en-IN" dirty="0"/>
              <a:t>2 shows above avg. ratings</a:t>
            </a:r>
          </a:p>
          <a:p>
            <a:r>
              <a:rPr lang="en-IN" dirty="0"/>
              <a:t>It gives Q1, Median,Q3 ,Q4 and outlier here.</a:t>
            </a:r>
          </a:p>
          <a:p>
            <a:r>
              <a:rPr lang="en-IN" dirty="0"/>
              <a:t>Cost for two Rs. 800 is outlier here which is fall under below rating sort category. </a:t>
            </a:r>
          </a:p>
          <a:p>
            <a:r>
              <a:rPr lang="en-IN" dirty="0"/>
              <a:t>Cost for two Rs. 350 is mean.</a:t>
            </a:r>
          </a:p>
          <a:p>
            <a:r>
              <a:rPr lang="en-IN" dirty="0">
                <a:solidFill>
                  <a:schemeClr val="accent1"/>
                </a:solidFill>
              </a:rPr>
              <a:t>Conclusion: high cost doesn’t refer to high ratings always.</a:t>
            </a:r>
          </a:p>
          <a:p>
            <a:endParaRPr lang="en-IN" dirty="0"/>
          </a:p>
        </p:txBody>
      </p:sp>
      <p:pic>
        <p:nvPicPr>
          <p:cNvPr id="8" name="Content Placeholder 7">
            <a:extLst>
              <a:ext uri="{FF2B5EF4-FFF2-40B4-BE49-F238E27FC236}">
                <a16:creationId xmlns:a16="http://schemas.microsoft.com/office/drawing/2014/main" id="{878A49D4-63D6-F9BD-8E3B-E7E54F40597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2062113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750" advClick="0" advTm="5000">
        <p159:morph option="byObject"/>
        <p:sndAc>
          <p:stSnd>
            <p:snd r:embed="rId3" name="arrow.wav"/>
          </p:stSnd>
        </p:sndAc>
      </p:transition>
    </mc:Choice>
    <mc:Fallback>
      <p:transition spd="slow" advClick="0" advTm="5000">
        <p:fade/>
        <p:sndAc>
          <p:stSnd>
            <p:snd r:embed="rId3"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420</TotalTime>
  <Words>560</Words>
  <Application>Microsoft Office PowerPoint</Application>
  <PresentationFormat>Widescreen</PresentationFormat>
  <Paragraphs>55</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8" baseType="lpstr">
      <vt:lpstr>Arial</vt:lpstr>
      <vt:lpstr>Calibri</vt:lpstr>
      <vt:lpstr>Calibri Light</vt:lpstr>
      <vt:lpstr>sohne</vt:lpstr>
      <vt:lpstr>source-serif-pro</vt:lpstr>
      <vt:lpstr>Office Theme</vt:lpstr>
      <vt:lpstr>PowerPoint Presentation</vt:lpstr>
      <vt:lpstr>Introduction</vt:lpstr>
      <vt:lpstr>OBJECTIVES AND BENIFITS</vt:lpstr>
      <vt:lpstr>TASK</vt:lpstr>
      <vt:lpstr>Finding correlation with Heatmap</vt:lpstr>
      <vt:lpstr>Distribution of rating count: Histplot</vt:lpstr>
      <vt:lpstr>Distribution of cost for two: Histplot</vt:lpstr>
      <vt:lpstr>Distribution of Location: Count Plot</vt:lpstr>
      <vt:lpstr>Rating sort Boxplot</vt:lpstr>
      <vt:lpstr> Cost for two Boxplot</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Natu</dc:creator>
  <cp:lastModifiedBy>Mamta Natu</cp:lastModifiedBy>
  <cp:revision>6</cp:revision>
  <dcterms:created xsi:type="dcterms:W3CDTF">2023-03-09T06:50:44Z</dcterms:created>
  <dcterms:modified xsi:type="dcterms:W3CDTF">2023-03-09T13:51:05Z</dcterms:modified>
</cp:coreProperties>
</file>