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 id="261" r:id="rId6"/>
    <p:sldId id="262" r:id="rId7"/>
    <p:sldId id="263" r:id="rId8"/>
    <p:sldId id="264" r:id="rId9"/>
    <p:sldId id="265" r:id="rId10"/>
    <p:sldId id="266"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625DE-C024-EB2A-1ECE-BFE64EBD54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17348D-1178-016B-98BC-2FDFCBDCC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ACFD85-F4FB-6A19-AF74-3755701AA49D}"/>
              </a:ext>
            </a:extLst>
          </p:cNvPr>
          <p:cNvSpPr>
            <a:spLocks noGrp="1"/>
          </p:cNvSpPr>
          <p:nvPr>
            <p:ph type="dt" sz="half" idx="10"/>
          </p:nvPr>
        </p:nvSpPr>
        <p:spPr/>
        <p:txBody>
          <a:bodyPr/>
          <a:lstStyle/>
          <a:p>
            <a:fld id="{F597DD45-E9D4-4B79-8E8E-8A4236F1188A}" type="datetimeFigureOut">
              <a:rPr lang="en-IN" smtClean="0"/>
              <a:t>10-03-2023</a:t>
            </a:fld>
            <a:endParaRPr lang="en-IN"/>
          </a:p>
        </p:txBody>
      </p:sp>
      <p:sp>
        <p:nvSpPr>
          <p:cNvPr id="5" name="Footer Placeholder 4">
            <a:extLst>
              <a:ext uri="{FF2B5EF4-FFF2-40B4-BE49-F238E27FC236}">
                <a16:creationId xmlns:a16="http://schemas.microsoft.com/office/drawing/2014/main" id="{0E3B16A2-7605-C4F1-3861-380374B51C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42302D-0ACE-A976-4E99-BBA6DE77D857}"/>
              </a:ext>
            </a:extLst>
          </p:cNvPr>
          <p:cNvSpPr>
            <a:spLocks noGrp="1"/>
          </p:cNvSpPr>
          <p:nvPr>
            <p:ph type="sldNum" sz="quarter" idx="12"/>
          </p:nvPr>
        </p:nvSpPr>
        <p:spPr/>
        <p:txBody>
          <a:bodyPr/>
          <a:lstStyle/>
          <a:p>
            <a:fld id="{9EE98FB9-8420-4D23-BB19-BD638EEE1607}" type="slidenum">
              <a:rPr lang="en-IN" smtClean="0"/>
              <a:t>‹#›</a:t>
            </a:fld>
            <a:endParaRPr lang="en-IN"/>
          </a:p>
        </p:txBody>
      </p:sp>
    </p:spTree>
    <p:extLst>
      <p:ext uri="{BB962C8B-B14F-4D97-AF65-F5344CB8AC3E}">
        <p14:creationId xmlns:p14="http://schemas.microsoft.com/office/powerpoint/2010/main" val="3748686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CED3-1534-6024-3B83-32A534EA39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2A0A24-E62F-9320-E351-8B362BE120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DE52B6-8341-4354-02C7-A5C9C76A6599}"/>
              </a:ext>
            </a:extLst>
          </p:cNvPr>
          <p:cNvSpPr>
            <a:spLocks noGrp="1"/>
          </p:cNvSpPr>
          <p:nvPr>
            <p:ph type="dt" sz="half" idx="10"/>
          </p:nvPr>
        </p:nvSpPr>
        <p:spPr/>
        <p:txBody>
          <a:bodyPr/>
          <a:lstStyle/>
          <a:p>
            <a:fld id="{F597DD45-E9D4-4B79-8E8E-8A4236F1188A}" type="datetimeFigureOut">
              <a:rPr lang="en-IN" smtClean="0"/>
              <a:t>10-03-2023</a:t>
            </a:fld>
            <a:endParaRPr lang="en-IN"/>
          </a:p>
        </p:txBody>
      </p:sp>
      <p:sp>
        <p:nvSpPr>
          <p:cNvPr id="5" name="Footer Placeholder 4">
            <a:extLst>
              <a:ext uri="{FF2B5EF4-FFF2-40B4-BE49-F238E27FC236}">
                <a16:creationId xmlns:a16="http://schemas.microsoft.com/office/drawing/2014/main" id="{57354A79-8025-536B-4978-020A92424D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24100A-B2FB-CBC6-70E8-19F33C8A0C2F}"/>
              </a:ext>
            </a:extLst>
          </p:cNvPr>
          <p:cNvSpPr>
            <a:spLocks noGrp="1"/>
          </p:cNvSpPr>
          <p:nvPr>
            <p:ph type="sldNum" sz="quarter" idx="12"/>
          </p:nvPr>
        </p:nvSpPr>
        <p:spPr/>
        <p:txBody>
          <a:bodyPr/>
          <a:lstStyle/>
          <a:p>
            <a:fld id="{9EE98FB9-8420-4D23-BB19-BD638EEE1607}" type="slidenum">
              <a:rPr lang="en-IN" smtClean="0"/>
              <a:t>‹#›</a:t>
            </a:fld>
            <a:endParaRPr lang="en-IN"/>
          </a:p>
        </p:txBody>
      </p:sp>
    </p:spTree>
    <p:extLst>
      <p:ext uri="{BB962C8B-B14F-4D97-AF65-F5344CB8AC3E}">
        <p14:creationId xmlns:p14="http://schemas.microsoft.com/office/powerpoint/2010/main" val="1968170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8DBE44-EF62-0F3B-0401-5AE1080855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E31BE7-4F3B-3F7F-5F03-CCF3B20478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38EA21-1B3C-B3D0-B6ED-A357BFBF2283}"/>
              </a:ext>
            </a:extLst>
          </p:cNvPr>
          <p:cNvSpPr>
            <a:spLocks noGrp="1"/>
          </p:cNvSpPr>
          <p:nvPr>
            <p:ph type="dt" sz="half" idx="10"/>
          </p:nvPr>
        </p:nvSpPr>
        <p:spPr/>
        <p:txBody>
          <a:bodyPr/>
          <a:lstStyle/>
          <a:p>
            <a:fld id="{F597DD45-E9D4-4B79-8E8E-8A4236F1188A}" type="datetimeFigureOut">
              <a:rPr lang="en-IN" smtClean="0"/>
              <a:t>10-03-2023</a:t>
            </a:fld>
            <a:endParaRPr lang="en-IN"/>
          </a:p>
        </p:txBody>
      </p:sp>
      <p:sp>
        <p:nvSpPr>
          <p:cNvPr id="5" name="Footer Placeholder 4">
            <a:extLst>
              <a:ext uri="{FF2B5EF4-FFF2-40B4-BE49-F238E27FC236}">
                <a16:creationId xmlns:a16="http://schemas.microsoft.com/office/drawing/2014/main" id="{3F30D285-5A9A-0E69-8E7C-EC72B9A949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A6AA8D-FF4C-94F6-38CC-4D2DA06743E6}"/>
              </a:ext>
            </a:extLst>
          </p:cNvPr>
          <p:cNvSpPr>
            <a:spLocks noGrp="1"/>
          </p:cNvSpPr>
          <p:nvPr>
            <p:ph type="sldNum" sz="quarter" idx="12"/>
          </p:nvPr>
        </p:nvSpPr>
        <p:spPr/>
        <p:txBody>
          <a:bodyPr/>
          <a:lstStyle/>
          <a:p>
            <a:fld id="{9EE98FB9-8420-4D23-BB19-BD638EEE1607}" type="slidenum">
              <a:rPr lang="en-IN" smtClean="0"/>
              <a:t>‹#›</a:t>
            </a:fld>
            <a:endParaRPr lang="en-IN"/>
          </a:p>
        </p:txBody>
      </p:sp>
    </p:spTree>
    <p:extLst>
      <p:ext uri="{BB962C8B-B14F-4D97-AF65-F5344CB8AC3E}">
        <p14:creationId xmlns:p14="http://schemas.microsoft.com/office/powerpoint/2010/main" val="363416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98674-23F5-4A6D-4E1C-C678A493B5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2A1EBB-39AD-342F-5832-B70C860588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559589-094B-5B26-F7F5-21D19E16CA68}"/>
              </a:ext>
            </a:extLst>
          </p:cNvPr>
          <p:cNvSpPr>
            <a:spLocks noGrp="1"/>
          </p:cNvSpPr>
          <p:nvPr>
            <p:ph type="dt" sz="half" idx="10"/>
          </p:nvPr>
        </p:nvSpPr>
        <p:spPr/>
        <p:txBody>
          <a:bodyPr/>
          <a:lstStyle/>
          <a:p>
            <a:fld id="{F597DD45-E9D4-4B79-8E8E-8A4236F1188A}" type="datetimeFigureOut">
              <a:rPr lang="en-IN" smtClean="0"/>
              <a:t>10-03-2023</a:t>
            </a:fld>
            <a:endParaRPr lang="en-IN"/>
          </a:p>
        </p:txBody>
      </p:sp>
      <p:sp>
        <p:nvSpPr>
          <p:cNvPr id="5" name="Footer Placeholder 4">
            <a:extLst>
              <a:ext uri="{FF2B5EF4-FFF2-40B4-BE49-F238E27FC236}">
                <a16:creationId xmlns:a16="http://schemas.microsoft.com/office/drawing/2014/main" id="{E33DB11A-B11B-8728-C2C2-95C4BFB788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DBAF77-EAB5-055E-0B6C-932E67F981D9}"/>
              </a:ext>
            </a:extLst>
          </p:cNvPr>
          <p:cNvSpPr>
            <a:spLocks noGrp="1"/>
          </p:cNvSpPr>
          <p:nvPr>
            <p:ph type="sldNum" sz="quarter" idx="12"/>
          </p:nvPr>
        </p:nvSpPr>
        <p:spPr/>
        <p:txBody>
          <a:bodyPr/>
          <a:lstStyle/>
          <a:p>
            <a:fld id="{9EE98FB9-8420-4D23-BB19-BD638EEE1607}" type="slidenum">
              <a:rPr lang="en-IN" smtClean="0"/>
              <a:t>‹#›</a:t>
            </a:fld>
            <a:endParaRPr lang="en-IN"/>
          </a:p>
        </p:txBody>
      </p:sp>
    </p:spTree>
    <p:extLst>
      <p:ext uri="{BB962C8B-B14F-4D97-AF65-F5344CB8AC3E}">
        <p14:creationId xmlns:p14="http://schemas.microsoft.com/office/powerpoint/2010/main" val="3928795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89B13-D7D7-0EF2-D7F5-4BB4FAC70E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0939B8-9ED0-5004-DA83-99B1176FE1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6AAB76-F4E0-95AE-3D47-EA2C59FD736E}"/>
              </a:ext>
            </a:extLst>
          </p:cNvPr>
          <p:cNvSpPr>
            <a:spLocks noGrp="1"/>
          </p:cNvSpPr>
          <p:nvPr>
            <p:ph type="dt" sz="half" idx="10"/>
          </p:nvPr>
        </p:nvSpPr>
        <p:spPr/>
        <p:txBody>
          <a:bodyPr/>
          <a:lstStyle/>
          <a:p>
            <a:fld id="{F597DD45-E9D4-4B79-8E8E-8A4236F1188A}" type="datetimeFigureOut">
              <a:rPr lang="en-IN" smtClean="0"/>
              <a:t>10-03-2023</a:t>
            </a:fld>
            <a:endParaRPr lang="en-IN"/>
          </a:p>
        </p:txBody>
      </p:sp>
      <p:sp>
        <p:nvSpPr>
          <p:cNvPr id="5" name="Footer Placeholder 4">
            <a:extLst>
              <a:ext uri="{FF2B5EF4-FFF2-40B4-BE49-F238E27FC236}">
                <a16:creationId xmlns:a16="http://schemas.microsoft.com/office/drawing/2014/main" id="{C1456E34-05E0-F54F-F89F-B23EBC0059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28DF46-AEA2-8628-16D6-B5EF70F246CC}"/>
              </a:ext>
            </a:extLst>
          </p:cNvPr>
          <p:cNvSpPr>
            <a:spLocks noGrp="1"/>
          </p:cNvSpPr>
          <p:nvPr>
            <p:ph type="sldNum" sz="quarter" idx="12"/>
          </p:nvPr>
        </p:nvSpPr>
        <p:spPr/>
        <p:txBody>
          <a:bodyPr/>
          <a:lstStyle/>
          <a:p>
            <a:fld id="{9EE98FB9-8420-4D23-BB19-BD638EEE1607}" type="slidenum">
              <a:rPr lang="en-IN" smtClean="0"/>
              <a:t>‹#›</a:t>
            </a:fld>
            <a:endParaRPr lang="en-IN"/>
          </a:p>
        </p:txBody>
      </p:sp>
    </p:spTree>
    <p:extLst>
      <p:ext uri="{BB962C8B-B14F-4D97-AF65-F5344CB8AC3E}">
        <p14:creationId xmlns:p14="http://schemas.microsoft.com/office/powerpoint/2010/main" val="292883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18819-FFA1-F69A-81E6-5C89ADD714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54623E-4677-DA1A-CD0E-1622B96736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F99807-2450-F32A-80E8-49BCF0E7A1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03B30F-5A4D-F5EF-34D5-1824455FA57A}"/>
              </a:ext>
            </a:extLst>
          </p:cNvPr>
          <p:cNvSpPr>
            <a:spLocks noGrp="1"/>
          </p:cNvSpPr>
          <p:nvPr>
            <p:ph type="dt" sz="half" idx="10"/>
          </p:nvPr>
        </p:nvSpPr>
        <p:spPr/>
        <p:txBody>
          <a:bodyPr/>
          <a:lstStyle/>
          <a:p>
            <a:fld id="{F597DD45-E9D4-4B79-8E8E-8A4236F1188A}" type="datetimeFigureOut">
              <a:rPr lang="en-IN" smtClean="0"/>
              <a:t>10-03-2023</a:t>
            </a:fld>
            <a:endParaRPr lang="en-IN"/>
          </a:p>
        </p:txBody>
      </p:sp>
      <p:sp>
        <p:nvSpPr>
          <p:cNvPr id="6" name="Footer Placeholder 5">
            <a:extLst>
              <a:ext uri="{FF2B5EF4-FFF2-40B4-BE49-F238E27FC236}">
                <a16:creationId xmlns:a16="http://schemas.microsoft.com/office/drawing/2014/main" id="{D5F51D3D-41C1-CBE8-9C51-7F874FB4A3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FCE594-39E3-3320-130F-5D7A259F3C54}"/>
              </a:ext>
            </a:extLst>
          </p:cNvPr>
          <p:cNvSpPr>
            <a:spLocks noGrp="1"/>
          </p:cNvSpPr>
          <p:nvPr>
            <p:ph type="sldNum" sz="quarter" idx="12"/>
          </p:nvPr>
        </p:nvSpPr>
        <p:spPr/>
        <p:txBody>
          <a:bodyPr/>
          <a:lstStyle/>
          <a:p>
            <a:fld id="{9EE98FB9-8420-4D23-BB19-BD638EEE1607}" type="slidenum">
              <a:rPr lang="en-IN" smtClean="0"/>
              <a:t>‹#›</a:t>
            </a:fld>
            <a:endParaRPr lang="en-IN"/>
          </a:p>
        </p:txBody>
      </p:sp>
    </p:spTree>
    <p:extLst>
      <p:ext uri="{BB962C8B-B14F-4D97-AF65-F5344CB8AC3E}">
        <p14:creationId xmlns:p14="http://schemas.microsoft.com/office/powerpoint/2010/main" val="1468544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8F3D6-BD3A-27BF-4141-AB79B39EEB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ACBD5B-DC98-8C81-E3E7-E4DC50054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485598-298E-B8B3-9B3B-D29A1D70FB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D35D91-E5A0-80D0-4417-0B30C3471D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C005A9-EDD0-3C02-76CD-DAE7A7D88B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A29870-834A-C21D-F011-E42C1584250A}"/>
              </a:ext>
            </a:extLst>
          </p:cNvPr>
          <p:cNvSpPr>
            <a:spLocks noGrp="1"/>
          </p:cNvSpPr>
          <p:nvPr>
            <p:ph type="dt" sz="half" idx="10"/>
          </p:nvPr>
        </p:nvSpPr>
        <p:spPr/>
        <p:txBody>
          <a:bodyPr/>
          <a:lstStyle/>
          <a:p>
            <a:fld id="{F597DD45-E9D4-4B79-8E8E-8A4236F1188A}" type="datetimeFigureOut">
              <a:rPr lang="en-IN" smtClean="0"/>
              <a:t>10-03-2023</a:t>
            </a:fld>
            <a:endParaRPr lang="en-IN"/>
          </a:p>
        </p:txBody>
      </p:sp>
      <p:sp>
        <p:nvSpPr>
          <p:cNvPr id="8" name="Footer Placeholder 7">
            <a:extLst>
              <a:ext uri="{FF2B5EF4-FFF2-40B4-BE49-F238E27FC236}">
                <a16:creationId xmlns:a16="http://schemas.microsoft.com/office/drawing/2014/main" id="{3227FC00-4EC8-607D-771C-8F2D336D35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91DF50-FA1B-6A03-B1F5-1EF22CA54E6F}"/>
              </a:ext>
            </a:extLst>
          </p:cNvPr>
          <p:cNvSpPr>
            <a:spLocks noGrp="1"/>
          </p:cNvSpPr>
          <p:nvPr>
            <p:ph type="sldNum" sz="quarter" idx="12"/>
          </p:nvPr>
        </p:nvSpPr>
        <p:spPr/>
        <p:txBody>
          <a:bodyPr/>
          <a:lstStyle/>
          <a:p>
            <a:fld id="{9EE98FB9-8420-4D23-BB19-BD638EEE1607}" type="slidenum">
              <a:rPr lang="en-IN" smtClean="0"/>
              <a:t>‹#›</a:t>
            </a:fld>
            <a:endParaRPr lang="en-IN"/>
          </a:p>
        </p:txBody>
      </p:sp>
    </p:spTree>
    <p:extLst>
      <p:ext uri="{BB962C8B-B14F-4D97-AF65-F5344CB8AC3E}">
        <p14:creationId xmlns:p14="http://schemas.microsoft.com/office/powerpoint/2010/main" val="4148412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2A64-6F56-472D-CEEB-53B5F5D071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736B9E0-071B-9229-1F02-841064E96BD0}"/>
              </a:ext>
            </a:extLst>
          </p:cNvPr>
          <p:cNvSpPr>
            <a:spLocks noGrp="1"/>
          </p:cNvSpPr>
          <p:nvPr>
            <p:ph type="dt" sz="half" idx="10"/>
          </p:nvPr>
        </p:nvSpPr>
        <p:spPr/>
        <p:txBody>
          <a:bodyPr/>
          <a:lstStyle/>
          <a:p>
            <a:fld id="{F597DD45-E9D4-4B79-8E8E-8A4236F1188A}" type="datetimeFigureOut">
              <a:rPr lang="en-IN" smtClean="0"/>
              <a:t>10-03-2023</a:t>
            </a:fld>
            <a:endParaRPr lang="en-IN"/>
          </a:p>
        </p:txBody>
      </p:sp>
      <p:sp>
        <p:nvSpPr>
          <p:cNvPr id="4" name="Footer Placeholder 3">
            <a:extLst>
              <a:ext uri="{FF2B5EF4-FFF2-40B4-BE49-F238E27FC236}">
                <a16:creationId xmlns:a16="http://schemas.microsoft.com/office/drawing/2014/main" id="{C3CDFFF3-BB4D-9BE8-45DA-86BD021CCD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EB5CD2-5295-E507-6AA6-528C10639489}"/>
              </a:ext>
            </a:extLst>
          </p:cNvPr>
          <p:cNvSpPr>
            <a:spLocks noGrp="1"/>
          </p:cNvSpPr>
          <p:nvPr>
            <p:ph type="sldNum" sz="quarter" idx="12"/>
          </p:nvPr>
        </p:nvSpPr>
        <p:spPr/>
        <p:txBody>
          <a:bodyPr/>
          <a:lstStyle/>
          <a:p>
            <a:fld id="{9EE98FB9-8420-4D23-BB19-BD638EEE1607}" type="slidenum">
              <a:rPr lang="en-IN" smtClean="0"/>
              <a:t>‹#›</a:t>
            </a:fld>
            <a:endParaRPr lang="en-IN"/>
          </a:p>
        </p:txBody>
      </p:sp>
    </p:spTree>
    <p:extLst>
      <p:ext uri="{BB962C8B-B14F-4D97-AF65-F5344CB8AC3E}">
        <p14:creationId xmlns:p14="http://schemas.microsoft.com/office/powerpoint/2010/main" val="541440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087A92-4BDE-6DC8-234B-86F461CB5B48}"/>
              </a:ext>
            </a:extLst>
          </p:cNvPr>
          <p:cNvSpPr>
            <a:spLocks noGrp="1"/>
          </p:cNvSpPr>
          <p:nvPr>
            <p:ph type="dt" sz="half" idx="10"/>
          </p:nvPr>
        </p:nvSpPr>
        <p:spPr/>
        <p:txBody>
          <a:bodyPr/>
          <a:lstStyle/>
          <a:p>
            <a:fld id="{F597DD45-E9D4-4B79-8E8E-8A4236F1188A}" type="datetimeFigureOut">
              <a:rPr lang="en-IN" smtClean="0"/>
              <a:t>10-03-2023</a:t>
            </a:fld>
            <a:endParaRPr lang="en-IN"/>
          </a:p>
        </p:txBody>
      </p:sp>
      <p:sp>
        <p:nvSpPr>
          <p:cNvPr id="3" name="Footer Placeholder 2">
            <a:extLst>
              <a:ext uri="{FF2B5EF4-FFF2-40B4-BE49-F238E27FC236}">
                <a16:creationId xmlns:a16="http://schemas.microsoft.com/office/drawing/2014/main" id="{CB964344-8BF3-D2E2-62AD-AC6BF20DB4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3ED540-EC45-167E-C0D3-94DB93617FA9}"/>
              </a:ext>
            </a:extLst>
          </p:cNvPr>
          <p:cNvSpPr>
            <a:spLocks noGrp="1"/>
          </p:cNvSpPr>
          <p:nvPr>
            <p:ph type="sldNum" sz="quarter" idx="12"/>
          </p:nvPr>
        </p:nvSpPr>
        <p:spPr/>
        <p:txBody>
          <a:bodyPr/>
          <a:lstStyle/>
          <a:p>
            <a:fld id="{9EE98FB9-8420-4D23-BB19-BD638EEE1607}" type="slidenum">
              <a:rPr lang="en-IN" smtClean="0"/>
              <a:t>‹#›</a:t>
            </a:fld>
            <a:endParaRPr lang="en-IN"/>
          </a:p>
        </p:txBody>
      </p:sp>
    </p:spTree>
    <p:extLst>
      <p:ext uri="{BB962C8B-B14F-4D97-AF65-F5344CB8AC3E}">
        <p14:creationId xmlns:p14="http://schemas.microsoft.com/office/powerpoint/2010/main" val="377360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40F8-8467-46CA-94A1-819707AA3F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B11235-2D10-7113-9932-7913968281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1916A5-B5D8-1E96-ACD8-513F01872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D7A57F-0BCD-BDEC-D8EC-29A5635FF7D1}"/>
              </a:ext>
            </a:extLst>
          </p:cNvPr>
          <p:cNvSpPr>
            <a:spLocks noGrp="1"/>
          </p:cNvSpPr>
          <p:nvPr>
            <p:ph type="dt" sz="half" idx="10"/>
          </p:nvPr>
        </p:nvSpPr>
        <p:spPr/>
        <p:txBody>
          <a:bodyPr/>
          <a:lstStyle/>
          <a:p>
            <a:fld id="{F597DD45-E9D4-4B79-8E8E-8A4236F1188A}" type="datetimeFigureOut">
              <a:rPr lang="en-IN" smtClean="0"/>
              <a:t>10-03-2023</a:t>
            </a:fld>
            <a:endParaRPr lang="en-IN"/>
          </a:p>
        </p:txBody>
      </p:sp>
      <p:sp>
        <p:nvSpPr>
          <p:cNvPr id="6" name="Footer Placeholder 5">
            <a:extLst>
              <a:ext uri="{FF2B5EF4-FFF2-40B4-BE49-F238E27FC236}">
                <a16:creationId xmlns:a16="http://schemas.microsoft.com/office/drawing/2014/main" id="{0976D3C1-8FBC-B598-8C50-FC8B95D33B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7F125B-E9BA-1025-721C-6F62FA19313C}"/>
              </a:ext>
            </a:extLst>
          </p:cNvPr>
          <p:cNvSpPr>
            <a:spLocks noGrp="1"/>
          </p:cNvSpPr>
          <p:nvPr>
            <p:ph type="sldNum" sz="quarter" idx="12"/>
          </p:nvPr>
        </p:nvSpPr>
        <p:spPr/>
        <p:txBody>
          <a:bodyPr/>
          <a:lstStyle/>
          <a:p>
            <a:fld id="{9EE98FB9-8420-4D23-BB19-BD638EEE1607}" type="slidenum">
              <a:rPr lang="en-IN" smtClean="0"/>
              <a:t>‹#›</a:t>
            </a:fld>
            <a:endParaRPr lang="en-IN"/>
          </a:p>
        </p:txBody>
      </p:sp>
    </p:spTree>
    <p:extLst>
      <p:ext uri="{BB962C8B-B14F-4D97-AF65-F5344CB8AC3E}">
        <p14:creationId xmlns:p14="http://schemas.microsoft.com/office/powerpoint/2010/main" val="3324411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2468-9952-7196-A58E-53D2D1EC6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149AB5-FFB0-5B16-475F-D7D9CAAB1B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58E9A6-E862-A93D-0D8B-B6CB09029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963A0A-934B-8CE9-7C6D-39E4FC6C23FF}"/>
              </a:ext>
            </a:extLst>
          </p:cNvPr>
          <p:cNvSpPr>
            <a:spLocks noGrp="1"/>
          </p:cNvSpPr>
          <p:nvPr>
            <p:ph type="dt" sz="half" idx="10"/>
          </p:nvPr>
        </p:nvSpPr>
        <p:spPr/>
        <p:txBody>
          <a:bodyPr/>
          <a:lstStyle/>
          <a:p>
            <a:fld id="{F597DD45-E9D4-4B79-8E8E-8A4236F1188A}" type="datetimeFigureOut">
              <a:rPr lang="en-IN" smtClean="0"/>
              <a:t>10-03-2023</a:t>
            </a:fld>
            <a:endParaRPr lang="en-IN"/>
          </a:p>
        </p:txBody>
      </p:sp>
      <p:sp>
        <p:nvSpPr>
          <p:cNvPr id="6" name="Footer Placeholder 5">
            <a:extLst>
              <a:ext uri="{FF2B5EF4-FFF2-40B4-BE49-F238E27FC236}">
                <a16:creationId xmlns:a16="http://schemas.microsoft.com/office/drawing/2014/main" id="{E2F8106B-BABE-AA15-E630-8BFD54506F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3EB58D-DDC5-D50F-094D-B425747A4381}"/>
              </a:ext>
            </a:extLst>
          </p:cNvPr>
          <p:cNvSpPr>
            <a:spLocks noGrp="1"/>
          </p:cNvSpPr>
          <p:nvPr>
            <p:ph type="sldNum" sz="quarter" idx="12"/>
          </p:nvPr>
        </p:nvSpPr>
        <p:spPr/>
        <p:txBody>
          <a:bodyPr/>
          <a:lstStyle/>
          <a:p>
            <a:fld id="{9EE98FB9-8420-4D23-BB19-BD638EEE1607}" type="slidenum">
              <a:rPr lang="en-IN" smtClean="0"/>
              <a:t>‹#›</a:t>
            </a:fld>
            <a:endParaRPr lang="en-IN"/>
          </a:p>
        </p:txBody>
      </p:sp>
    </p:spTree>
    <p:extLst>
      <p:ext uri="{BB962C8B-B14F-4D97-AF65-F5344CB8AC3E}">
        <p14:creationId xmlns:p14="http://schemas.microsoft.com/office/powerpoint/2010/main" val="41918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1049">
              <a:srgbClr val="C0D0EB"/>
            </a:gs>
            <a:gs pos="2098">
              <a:schemeClr val="accent2">
                <a:lumMod val="60000"/>
                <a:lumOff val="40000"/>
              </a:schemeClr>
            </a:gs>
            <a:gs pos="41244">
              <a:srgbClr val="C9D7EE"/>
            </a:gs>
            <a:gs pos="91500">
              <a:srgbClr val="B9CBE9"/>
            </a:gs>
            <a:gs pos="82000">
              <a:schemeClr val="accent3">
                <a:lumMod val="99000"/>
                <a:lumOff val="1000"/>
                <a:alpha val="96000"/>
              </a:schemeClr>
            </a:gs>
            <a:gs pos="100000">
              <a:srgbClr val="FFFF00"/>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E18C3F-79FD-27F8-6533-3A08816901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E0F46F-E662-DB94-C00B-E272224D0B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3B00B1-C61E-1992-9F4B-507A23CCF0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7DD45-E9D4-4B79-8E8E-8A4236F1188A}" type="datetimeFigureOut">
              <a:rPr lang="en-IN" smtClean="0"/>
              <a:t>10-03-2023</a:t>
            </a:fld>
            <a:endParaRPr lang="en-IN"/>
          </a:p>
        </p:txBody>
      </p:sp>
      <p:sp>
        <p:nvSpPr>
          <p:cNvPr id="5" name="Footer Placeholder 4">
            <a:extLst>
              <a:ext uri="{FF2B5EF4-FFF2-40B4-BE49-F238E27FC236}">
                <a16:creationId xmlns:a16="http://schemas.microsoft.com/office/drawing/2014/main" id="{255C362A-CD60-952E-9A4E-F53106EF4F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2373E3-A33F-AFCA-5D0B-E10AB3FAA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E98FB9-8420-4D23-BB19-BD638EEE1607}" type="slidenum">
              <a:rPr lang="en-IN" smtClean="0"/>
              <a:t>‹#›</a:t>
            </a:fld>
            <a:endParaRPr lang="en-IN"/>
          </a:p>
        </p:txBody>
      </p:sp>
    </p:spTree>
    <p:extLst>
      <p:ext uri="{BB962C8B-B14F-4D97-AF65-F5344CB8AC3E}">
        <p14:creationId xmlns:p14="http://schemas.microsoft.com/office/powerpoint/2010/main" val="3911996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E7F915-A114-B8A4-E6E9-31A0224F7254}"/>
              </a:ext>
            </a:extLst>
          </p:cNvPr>
          <p:cNvSpPr/>
          <p:nvPr/>
        </p:nvSpPr>
        <p:spPr>
          <a:xfrm>
            <a:off x="1771224" y="857250"/>
            <a:ext cx="9468276" cy="2000548"/>
          </a:xfrm>
          <a:prstGeom prst="rect">
            <a:avLst/>
          </a:prstGeom>
          <a:noFill/>
          <a:ln>
            <a:solidFill>
              <a:schemeClr val="accent1"/>
            </a:solidFill>
          </a:ln>
        </p:spPr>
        <p:txBody>
          <a:bodyPr wrap="square" lIns="91440" tIns="45720" rIns="91440" bIns="45720">
            <a:spAutoFit/>
          </a:bodyPr>
          <a:lstStyle/>
          <a:p>
            <a:pPr algn="ctr"/>
            <a:r>
              <a:rPr lang="en-US" sz="4400" b="1" dirty="0">
                <a:solidFill>
                  <a:schemeClr val="accent2"/>
                </a:solidFill>
              </a:rPr>
              <a:t>Analyzing Swiggy </a:t>
            </a:r>
          </a:p>
          <a:p>
            <a:pPr algn="ctr"/>
            <a:r>
              <a:rPr lang="en-US" sz="4400" b="1" dirty="0">
                <a:solidFill>
                  <a:schemeClr val="accent2"/>
                </a:solidFill>
              </a:rPr>
              <a:t>Bangalore delivery outlet data</a:t>
            </a:r>
          </a:p>
          <a:p>
            <a:pPr algn="ctr"/>
            <a:r>
              <a:rPr lang="en-US" dirty="0"/>
              <a:t>By </a:t>
            </a:r>
          </a:p>
          <a:p>
            <a:pPr algn="ctr"/>
            <a:r>
              <a:rPr lang="en-US" dirty="0"/>
              <a:t>Mamta M. Natu</a:t>
            </a:r>
          </a:p>
        </p:txBody>
      </p:sp>
      <p:pic>
        <p:nvPicPr>
          <p:cNvPr id="4" name="Picture 3">
            <a:extLst>
              <a:ext uri="{FF2B5EF4-FFF2-40B4-BE49-F238E27FC236}">
                <a16:creationId xmlns:a16="http://schemas.microsoft.com/office/drawing/2014/main" id="{6C6BE269-AA74-B160-5AC1-6745085853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6015" y="3331029"/>
            <a:ext cx="4478693" cy="2791019"/>
          </a:xfrm>
          <a:prstGeom prst="rect">
            <a:avLst/>
          </a:prstGeom>
        </p:spPr>
      </p:pic>
    </p:spTree>
    <p:extLst>
      <p:ext uri="{BB962C8B-B14F-4D97-AF65-F5344CB8AC3E}">
        <p14:creationId xmlns:p14="http://schemas.microsoft.com/office/powerpoint/2010/main" val="7786504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52AA-498E-F698-9133-F8C957A677E3}"/>
              </a:ext>
            </a:extLst>
          </p:cNvPr>
          <p:cNvSpPr>
            <a:spLocks noGrp="1"/>
          </p:cNvSpPr>
          <p:nvPr>
            <p:ph type="title"/>
          </p:nvPr>
        </p:nvSpPr>
        <p:spPr/>
        <p:txBody>
          <a:bodyPr/>
          <a:lstStyle/>
          <a:p>
            <a:pPr algn="ctr"/>
            <a:r>
              <a:rPr lang="en-IN" b="1" dirty="0"/>
              <a:t>Summary page</a:t>
            </a:r>
          </a:p>
        </p:txBody>
      </p:sp>
      <p:sp>
        <p:nvSpPr>
          <p:cNvPr id="3" name="Content Placeholder 2">
            <a:extLst>
              <a:ext uri="{FF2B5EF4-FFF2-40B4-BE49-F238E27FC236}">
                <a16:creationId xmlns:a16="http://schemas.microsoft.com/office/drawing/2014/main" id="{1945583E-DCD9-9022-2E3A-4B785FEE57A5}"/>
              </a:ext>
            </a:extLst>
          </p:cNvPr>
          <p:cNvSpPr>
            <a:spLocks noGrp="1"/>
          </p:cNvSpPr>
          <p:nvPr>
            <p:ph sz="half" idx="1"/>
          </p:nvPr>
        </p:nvSpPr>
        <p:spPr/>
        <p:txBody>
          <a:bodyPr/>
          <a:lstStyle/>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Heat map used to show correlation between different attributes in data.</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Key influencer is used to find the effect of ratings on cost for two persons.</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Text box showing question answer about relationship between different attributes in data.</a:t>
            </a:r>
          </a:p>
          <a:p>
            <a:endParaRPr lang="en-IN" dirty="0"/>
          </a:p>
        </p:txBody>
      </p:sp>
      <p:pic>
        <p:nvPicPr>
          <p:cNvPr id="6" name="Content Placeholder 5">
            <a:extLst>
              <a:ext uri="{FF2B5EF4-FFF2-40B4-BE49-F238E27FC236}">
                <a16:creationId xmlns:a16="http://schemas.microsoft.com/office/drawing/2014/main" id="{32AA6F9A-3A1C-D540-8542-0FE254438ED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25625"/>
            <a:ext cx="5181600" cy="4351338"/>
          </a:xfrm>
        </p:spPr>
      </p:pic>
    </p:spTree>
    <p:extLst>
      <p:ext uri="{BB962C8B-B14F-4D97-AF65-F5344CB8AC3E}">
        <p14:creationId xmlns:p14="http://schemas.microsoft.com/office/powerpoint/2010/main" val="3822411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EE84CA0-6ADB-763E-2F68-867FF1BC4D1C}"/>
              </a:ext>
            </a:extLst>
          </p:cNvPr>
          <p:cNvSpPr>
            <a:spLocks noGrp="1"/>
          </p:cNvSpPr>
          <p:nvPr>
            <p:ph type="title"/>
          </p:nvPr>
        </p:nvSpPr>
        <p:spPr>
          <a:xfrm>
            <a:off x="838200" y="365125"/>
            <a:ext cx="10515600" cy="5074622"/>
          </a:xfrm>
        </p:spPr>
        <p:txBody>
          <a:bodyPr>
            <a:normAutofit/>
          </a:bodyPr>
          <a:lstStyle/>
          <a:p>
            <a:pPr algn="ctr"/>
            <a:r>
              <a:rPr lang="en-IN" sz="6000" b="1" dirty="0"/>
              <a:t>Thank you</a:t>
            </a:r>
          </a:p>
        </p:txBody>
      </p:sp>
    </p:spTree>
    <p:extLst>
      <p:ext uri="{BB962C8B-B14F-4D97-AF65-F5344CB8AC3E}">
        <p14:creationId xmlns:p14="http://schemas.microsoft.com/office/powerpoint/2010/main" val="813053871"/>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F0363-D4C5-1D3D-6E8D-F04D76984059}"/>
              </a:ext>
            </a:extLst>
          </p:cNvPr>
          <p:cNvSpPr>
            <a:spLocks noGrp="1"/>
          </p:cNvSpPr>
          <p:nvPr>
            <p:ph type="ctrTitle"/>
          </p:nvPr>
        </p:nvSpPr>
        <p:spPr>
          <a:xfrm>
            <a:off x="1524000" y="504825"/>
            <a:ext cx="9144000" cy="1016065"/>
          </a:xfrm>
        </p:spPr>
        <p:txBody>
          <a:bodyPr>
            <a:normAutofit/>
          </a:bodyPr>
          <a:lstStyle/>
          <a:p>
            <a:r>
              <a:rPr lang="en-IN" sz="4000" b="1" dirty="0"/>
              <a:t>Introduction</a:t>
            </a:r>
          </a:p>
        </p:txBody>
      </p:sp>
      <p:sp>
        <p:nvSpPr>
          <p:cNvPr id="3" name="Subtitle 2">
            <a:extLst>
              <a:ext uri="{FF2B5EF4-FFF2-40B4-BE49-F238E27FC236}">
                <a16:creationId xmlns:a16="http://schemas.microsoft.com/office/drawing/2014/main" id="{40739AD1-C78C-39E4-AF09-06AEDE74D052}"/>
              </a:ext>
            </a:extLst>
          </p:cNvPr>
          <p:cNvSpPr>
            <a:spLocks noGrp="1"/>
          </p:cNvSpPr>
          <p:nvPr>
            <p:ph type="subTitle" idx="1"/>
          </p:nvPr>
        </p:nvSpPr>
        <p:spPr>
          <a:xfrm>
            <a:off x="1524000" y="2647951"/>
            <a:ext cx="9144000" cy="3705224"/>
          </a:xfrm>
        </p:spPr>
        <p:txBody>
          <a:bodyPr>
            <a:normAutofit/>
          </a:bodyPr>
          <a:lstStyle/>
          <a:p>
            <a:r>
              <a:rPr lang="en-US" b="1" dirty="0"/>
              <a:t>Problem Statement </a:t>
            </a:r>
          </a:p>
          <a:p>
            <a:pPr algn="just"/>
            <a:r>
              <a:rPr lang="en-US" dirty="0"/>
              <a:t>The online food ordering market includes foods prepared by restaurants, prepared by independent people, and groceries being ordered online and then picked up or delivered. The first online food ordering service, World Wide Waiter (now known as Waiter.com), was founded in 1995. Online food ordering is the process of ordering food from a website or other application. The product can be either ready-to-eat food or food that has not been specially prepared for direction consumption.</a:t>
            </a:r>
            <a:endParaRPr lang="en-IN" dirty="0"/>
          </a:p>
        </p:txBody>
      </p:sp>
    </p:spTree>
    <p:extLst>
      <p:ext uri="{BB962C8B-B14F-4D97-AF65-F5344CB8AC3E}">
        <p14:creationId xmlns:p14="http://schemas.microsoft.com/office/powerpoint/2010/main" val="23235340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0DFAA-8F8C-9B36-7559-BC4506308DE4}"/>
              </a:ext>
            </a:extLst>
          </p:cNvPr>
          <p:cNvSpPr>
            <a:spLocks noGrp="1"/>
          </p:cNvSpPr>
          <p:nvPr>
            <p:ph type="title"/>
          </p:nvPr>
        </p:nvSpPr>
        <p:spPr/>
        <p:txBody>
          <a:bodyPr/>
          <a:lstStyle/>
          <a:p>
            <a:pPr algn="ctr"/>
            <a:r>
              <a:rPr lang="en-IN" sz="4000" b="1" dirty="0"/>
              <a:t>OBJECTIVES AND BENIFITS</a:t>
            </a:r>
          </a:p>
        </p:txBody>
      </p:sp>
      <p:sp>
        <p:nvSpPr>
          <p:cNvPr id="3" name="Content Placeholder 2">
            <a:extLst>
              <a:ext uri="{FF2B5EF4-FFF2-40B4-BE49-F238E27FC236}">
                <a16:creationId xmlns:a16="http://schemas.microsoft.com/office/drawing/2014/main" id="{C2B2ADF3-800B-3C59-3B61-40AC20BF7976}"/>
              </a:ext>
            </a:extLst>
          </p:cNvPr>
          <p:cNvSpPr>
            <a:spLocks noGrp="1"/>
          </p:cNvSpPr>
          <p:nvPr>
            <p:ph idx="1"/>
          </p:nvPr>
        </p:nvSpPr>
        <p:spPr/>
        <p:txBody>
          <a:bodyPr>
            <a:normAutofit lnSpcReduction="10000"/>
          </a:bodyPr>
          <a:lstStyle/>
          <a:p>
            <a:pPr marL="0" indent="0">
              <a:buNone/>
            </a:pPr>
            <a:r>
              <a:rPr lang="en-US" b="1" i="0" dirty="0">
                <a:solidFill>
                  <a:srgbClr val="292929"/>
                </a:solidFill>
                <a:effectLst/>
                <a:latin typeface="sohne"/>
              </a:rPr>
              <a:t>1) Enhance Delivery Time and Cost-Effective</a:t>
            </a:r>
          </a:p>
          <a:p>
            <a:pPr marL="0" indent="0">
              <a:buNone/>
            </a:pPr>
            <a:r>
              <a:rPr lang="en-US" b="0" i="0" dirty="0">
                <a:solidFill>
                  <a:srgbClr val="292929"/>
                </a:solidFill>
                <a:effectLst/>
                <a:latin typeface="source-serif-pro"/>
              </a:rPr>
              <a:t>Data Science and analytics help them to optimize time and cost. So, if any circumstances occur, they know what to do and encourage them.</a:t>
            </a:r>
          </a:p>
          <a:p>
            <a:pPr marL="0" indent="0">
              <a:buNone/>
            </a:pPr>
            <a:r>
              <a:rPr lang="en-IN" b="1" i="0" dirty="0">
                <a:solidFill>
                  <a:srgbClr val="292929"/>
                </a:solidFill>
                <a:effectLst/>
                <a:latin typeface="sohne"/>
              </a:rPr>
              <a:t>2) Evaluate customer behaviour</a:t>
            </a:r>
          </a:p>
          <a:p>
            <a:pPr marL="0" indent="0">
              <a:buNone/>
            </a:pPr>
            <a:r>
              <a:rPr lang="en-US" b="0" i="0" dirty="0">
                <a:solidFill>
                  <a:srgbClr val="292929"/>
                </a:solidFill>
                <a:effectLst/>
                <a:latin typeface="source-serif-pro"/>
              </a:rPr>
              <a:t>Big Data Analytics and Data Science are known for the data which can help them predict customer behavior. </a:t>
            </a:r>
          </a:p>
          <a:p>
            <a:pPr marL="0" indent="0">
              <a:buNone/>
            </a:pPr>
            <a:r>
              <a:rPr lang="en-IN" b="1" dirty="0">
                <a:solidFill>
                  <a:srgbClr val="292929"/>
                </a:solidFill>
                <a:latin typeface="sohne"/>
              </a:rPr>
              <a:t>3</a:t>
            </a:r>
            <a:r>
              <a:rPr lang="en-IN" b="1" i="0" dirty="0">
                <a:solidFill>
                  <a:srgbClr val="292929"/>
                </a:solidFill>
                <a:effectLst/>
                <a:latin typeface="sohne"/>
              </a:rPr>
              <a:t>) Location-based Promotion</a:t>
            </a:r>
          </a:p>
          <a:p>
            <a:pPr marL="0" indent="0">
              <a:buNone/>
            </a:pPr>
            <a:r>
              <a:rPr lang="en-US" b="0" i="0" dirty="0">
                <a:solidFill>
                  <a:srgbClr val="292929"/>
                </a:solidFill>
                <a:effectLst/>
                <a:latin typeface="source-serif-pro"/>
              </a:rPr>
              <a:t>The benefit of Big Data Analytics is that it enables the food-tech company to target customers by creating use of real-time location and at the right time.</a:t>
            </a:r>
            <a:endParaRPr lang="en-IN" b="1" i="0" dirty="0">
              <a:solidFill>
                <a:srgbClr val="292929"/>
              </a:solidFill>
              <a:effectLst/>
              <a:latin typeface="sohne"/>
            </a:endParaRPr>
          </a:p>
          <a:p>
            <a:endParaRPr lang="en-IN" dirty="0"/>
          </a:p>
        </p:txBody>
      </p:sp>
    </p:spTree>
    <p:extLst>
      <p:ext uri="{BB962C8B-B14F-4D97-AF65-F5344CB8AC3E}">
        <p14:creationId xmlns:p14="http://schemas.microsoft.com/office/powerpoint/2010/main" val="23197156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CC1E-8C2F-C3BB-2881-678376CCE7AA}"/>
              </a:ext>
            </a:extLst>
          </p:cNvPr>
          <p:cNvSpPr>
            <a:spLocks noGrp="1"/>
          </p:cNvSpPr>
          <p:nvPr>
            <p:ph type="title"/>
          </p:nvPr>
        </p:nvSpPr>
        <p:spPr>
          <a:xfrm>
            <a:off x="838200" y="365125"/>
            <a:ext cx="10515600" cy="1034467"/>
          </a:xfrm>
        </p:spPr>
        <p:txBody>
          <a:bodyPr/>
          <a:lstStyle/>
          <a:p>
            <a:pPr algn="ctr"/>
            <a:r>
              <a:rPr lang="en-IN" sz="4000" b="1" dirty="0"/>
              <a:t>TASK</a:t>
            </a:r>
          </a:p>
        </p:txBody>
      </p:sp>
      <p:sp>
        <p:nvSpPr>
          <p:cNvPr id="3" name="Content Placeholder 2">
            <a:extLst>
              <a:ext uri="{FF2B5EF4-FFF2-40B4-BE49-F238E27FC236}">
                <a16:creationId xmlns:a16="http://schemas.microsoft.com/office/drawing/2014/main" id="{A73B15C0-C652-83E6-B441-C808AD4B4EF5}"/>
              </a:ext>
            </a:extLst>
          </p:cNvPr>
          <p:cNvSpPr>
            <a:spLocks noGrp="1"/>
          </p:cNvSpPr>
          <p:nvPr>
            <p:ph idx="1"/>
          </p:nvPr>
        </p:nvSpPr>
        <p:spPr/>
        <p:txBody>
          <a:bodyPr/>
          <a:lstStyle/>
          <a:p>
            <a:r>
              <a:rPr lang="en-US" dirty="0"/>
              <a:t>Do ETL : Extract-Transform-Load the dataset and find for me some information from this large data. </a:t>
            </a:r>
          </a:p>
          <a:p>
            <a:r>
              <a:rPr lang="en-US" dirty="0"/>
              <a:t>This is form of data mining. </a:t>
            </a:r>
          </a:p>
          <a:p>
            <a:r>
              <a:rPr lang="en-US" dirty="0"/>
              <a:t>What all information can be achieved by mining this data, would be explained in class by the trainer </a:t>
            </a:r>
          </a:p>
          <a:p>
            <a:r>
              <a:rPr lang="en-US" dirty="0"/>
              <a:t>Find key metrics and factors and show the meaningful relationships between attributes. </a:t>
            </a:r>
          </a:p>
          <a:p>
            <a:r>
              <a:rPr lang="en-US" dirty="0"/>
              <a:t>Do your own research and come up with your findings. </a:t>
            </a:r>
            <a:endParaRPr lang="en-IN" dirty="0"/>
          </a:p>
        </p:txBody>
      </p:sp>
    </p:spTree>
    <p:extLst>
      <p:ext uri="{BB962C8B-B14F-4D97-AF65-F5344CB8AC3E}">
        <p14:creationId xmlns:p14="http://schemas.microsoft.com/office/powerpoint/2010/main" val="21613962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9C428F-CBCD-28C2-8C2D-D92795D7B9E2}"/>
              </a:ext>
            </a:extLst>
          </p:cNvPr>
          <p:cNvSpPr>
            <a:spLocks noGrp="1"/>
          </p:cNvSpPr>
          <p:nvPr>
            <p:ph type="title"/>
          </p:nvPr>
        </p:nvSpPr>
        <p:spPr/>
        <p:txBody>
          <a:bodyPr/>
          <a:lstStyle/>
          <a:p>
            <a:pPr algn="ctr"/>
            <a:r>
              <a:rPr lang="en-IN" b="1" dirty="0"/>
              <a:t>Numeric summary of data</a:t>
            </a:r>
          </a:p>
        </p:txBody>
      </p:sp>
      <p:sp>
        <p:nvSpPr>
          <p:cNvPr id="5" name="Content Placeholder 4">
            <a:extLst>
              <a:ext uri="{FF2B5EF4-FFF2-40B4-BE49-F238E27FC236}">
                <a16:creationId xmlns:a16="http://schemas.microsoft.com/office/drawing/2014/main" id="{0CCB6943-BC9D-7439-36A7-691A39E9B4E3}"/>
              </a:ext>
            </a:extLst>
          </p:cNvPr>
          <p:cNvSpPr>
            <a:spLocks noGrp="1"/>
          </p:cNvSpPr>
          <p:nvPr>
            <p:ph sz="half" idx="1"/>
          </p:nvPr>
        </p:nvSpPr>
        <p:spPr/>
        <p:txBody>
          <a:bodyPr/>
          <a:lstStyle/>
          <a:p>
            <a:r>
              <a:rPr lang="en-IN" dirty="0"/>
              <a:t>Cards: Showing numeric information about data</a:t>
            </a:r>
          </a:p>
          <a:p>
            <a:r>
              <a:rPr lang="en-IN" dirty="0"/>
              <a:t>Tree map: Shows maximum number of outlets in Koramangala location.</a:t>
            </a:r>
          </a:p>
          <a:p>
            <a:r>
              <a:rPr lang="en-IN" dirty="0"/>
              <a:t>Guage1: Shows average of ratings is 4.1</a:t>
            </a:r>
          </a:p>
          <a:p>
            <a:r>
              <a:rPr lang="en-IN" dirty="0"/>
              <a:t>Guage2: Shows average of cost for two is 330 Rupees.</a:t>
            </a:r>
          </a:p>
          <a:p>
            <a:endParaRPr lang="en-IN" dirty="0"/>
          </a:p>
        </p:txBody>
      </p:sp>
      <p:pic>
        <p:nvPicPr>
          <p:cNvPr id="8" name="Content Placeholder 7">
            <a:extLst>
              <a:ext uri="{FF2B5EF4-FFF2-40B4-BE49-F238E27FC236}">
                <a16:creationId xmlns:a16="http://schemas.microsoft.com/office/drawing/2014/main" id="{3FB400D7-A43B-93C7-ED26-7D0282CFA8E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25625"/>
            <a:ext cx="5181600" cy="4351338"/>
          </a:xfrm>
        </p:spPr>
      </p:pic>
    </p:spTree>
    <p:extLst>
      <p:ext uri="{BB962C8B-B14F-4D97-AF65-F5344CB8AC3E}">
        <p14:creationId xmlns:p14="http://schemas.microsoft.com/office/powerpoint/2010/main" val="228868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51AD3-8065-3D83-A6EB-51E5F205624D}"/>
              </a:ext>
            </a:extLst>
          </p:cNvPr>
          <p:cNvSpPr>
            <a:spLocks noGrp="1"/>
          </p:cNvSpPr>
          <p:nvPr>
            <p:ph type="title"/>
          </p:nvPr>
        </p:nvSpPr>
        <p:spPr/>
        <p:txBody>
          <a:bodyPr/>
          <a:lstStyle/>
          <a:p>
            <a:pPr algn="ctr"/>
            <a:r>
              <a:rPr lang="en-IN" b="1" dirty="0"/>
              <a:t>Analysis by Distinct Shops</a:t>
            </a:r>
          </a:p>
        </p:txBody>
      </p:sp>
      <p:sp>
        <p:nvSpPr>
          <p:cNvPr id="3" name="Content Placeholder 2">
            <a:extLst>
              <a:ext uri="{FF2B5EF4-FFF2-40B4-BE49-F238E27FC236}">
                <a16:creationId xmlns:a16="http://schemas.microsoft.com/office/drawing/2014/main" id="{74D3AC65-2806-F948-42D9-FD9A4098EAFD}"/>
              </a:ext>
            </a:extLst>
          </p:cNvPr>
          <p:cNvSpPr>
            <a:spLocks noGrp="1"/>
          </p:cNvSpPr>
          <p:nvPr>
            <p:ph sz="half" idx="1"/>
          </p:nvPr>
        </p:nvSpPr>
        <p:spPr/>
        <p:txBody>
          <a:bodyPr>
            <a:normAutofit fontScale="92500" lnSpcReduction="10000"/>
          </a:bodyPr>
          <a:lstStyle/>
          <a:p>
            <a:r>
              <a:rPr lang="en-IN" sz="2400" dirty="0"/>
              <a:t>Stacked column chart : show highest distinct shop count is at </a:t>
            </a:r>
            <a:r>
              <a:rPr lang="en-IN" sz="2400" dirty="0" err="1"/>
              <a:t>koromangala</a:t>
            </a:r>
            <a:r>
              <a:rPr lang="en-IN" sz="2400" dirty="0"/>
              <a:t>.</a:t>
            </a:r>
          </a:p>
          <a:p>
            <a:r>
              <a:rPr lang="en-IN" sz="2400" dirty="0"/>
              <a:t>Clustered bar chart: Show Fresh Menu shop has highest count of cuisines.</a:t>
            </a:r>
          </a:p>
          <a:p>
            <a:r>
              <a:rPr lang="en-IN" sz="2400" dirty="0"/>
              <a:t>Line and clustered column chart: Gives distribution of average cost for two and average ratings over different shop names.</a:t>
            </a:r>
          </a:p>
          <a:p>
            <a:r>
              <a:rPr lang="en-IN" sz="2400" dirty="0"/>
              <a:t>Decomposition Tree: It show distribution  the count of distinct cuisines with rating and then cost for two.</a:t>
            </a:r>
          </a:p>
          <a:p>
            <a:r>
              <a:rPr lang="en-IN" sz="2400" dirty="0"/>
              <a:t>Filled map: show the distribution of location over Bengaluru map.</a:t>
            </a:r>
          </a:p>
          <a:p>
            <a:pPr marL="0" indent="0">
              <a:buNone/>
            </a:pPr>
            <a:endParaRPr lang="en-IN" sz="2400" dirty="0"/>
          </a:p>
          <a:p>
            <a:endParaRPr lang="en-IN" dirty="0"/>
          </a:p>
          <a:p>
            <a:endParaRPr lang="en-IN" dirty="0"/>
          </a:p>
        </p:txBody>
      </p:sp>
      <p:pic>
        <p:nvPicPr>
          <p:cNvPr id="6" name="Content Placeholder 5">
            <a:extLst>
              <a:ext uri="{FF2B5EF4-FFF2-40B4-BE49-F238E27FC236}">
                <a16:creationId xmlns:a16="http://schemas.microsoft.com/office/drawing/2014/main" id="{E744D067-FEE7-4409-ED2B-6BA85715356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25625"/>
            <a:ext cx="5181600" cy="4351338"/>
          </a:xfrm>
        </p:spPr>
      </p:pic>
    </p:spTree>
    <p:extLst>
      <p:ext uri="{BB962C8B-B14F-4D97-AF65-F5344CB8AC3E}">
        <p14:creationId xmlns:p14="http://schemas.microsoft.com/office/powerpoint/2010/main" val="211962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2DAE-3EF3-555D-D968-0E5661079E5E}"/>
              </a:ext>
            </a:extLst>
          </p:cNvPr>
          <p:cNvSpPr>
            <a:spLocks noGrp="1"/>
          </p:cNvSpPr>
          <p:nvPr>
            <p:ph type="title"/>
          </p:nvPr>
        </p:nvSpPr>
        <p:spPr/>
        <p:txBody>
          <a:bodyPr/>
          <a:lstStyle/>
          <a:p>
            <a:pPr algn="ctr"/>
            <a:r>
              <a:rPr lang="en-IN" b="1" dirty="0"/>
              <a:t>Analysis by Location</a:t>
            </a:r>
            <a:br>
              <a:rPr lang="en-IN" dirty="0"/>
            </a:br>
            <a:endParaRPr lang="en-IN" dirty="0"/>
          </a:p>
        </p:txBody>
      </p:sp>
      <p:sp>
        <p:nvSpPr>
          <p:cNvPr id="3" name="Content Placeholder 2">
            <a:extLst>
              <a:ext uri="{FF2B5EF4-FFF2-40B4-BE49-F238E27FC236}">
                <a16:creationId xmlns:a16="http://schemas.microsoft.com/office/drawing/2014/main" id="{CE9E89E4-6E39-7707-7B3B-0ACB4E58D67A}"/>
              </a:ext>
            </a:extLst>
          </p:cNvPr>
          <p:cNvSpPr>
            <a:spLocks noGrp="1"/>
          </p:cNvSpPr>
          <p:nvPr>
            <p:ph sz="half" idx="1"/>
          </p:nvPr>
        </p:nvSpPr>
        <p:spPr/>
        <p:txBody>
          <a:bodyPr>
            <a:normAutofit fontScale="92500" lnSpcReduction="10000"/>
          </a:bodyPr>
          <a:lstStyle/>
          <a:p>
            <a:r>
              <a:rPr lang="en-IN" sz="2400" dirty="0"/>
              <a:t>Ribbon chart: show how the distinct count of shops changes over different location, sorted descending.</a:t>
            </a:r>
          </a:p>
          <a:p>
            <a:r>
              <a:rPr lang="en-IN" sz="2400" dirty="0"/>
              <a:t>Area chart: shows the area occupied by count of cuisines and its average ratings over different locations.</a:t>
            </a:r>
          </a:p>
          <a:p>
            <a:r>
              <a:rPr lang="en-IN" sz="2400" dirty="0"/>
              <a:t>Line and stacked column chart: it show the distribution of count of cuisines with average cost for two over locations.</a:t>
            </a:r>
          </a:p>
          <a:p>
            <a:r>
              <a:rPr lang="en-IN" sz="2400" dirty="0"/>
              <a:t>Clustered column chart: it shows cost for two over different location is normally distributed with mean cost Rs. 350.</a:t>
            </a:r>
          </a:p>
          <a:p>
            <a:pPr marL="0" indent="0">
              <a:buNone/>
            </a:pPr>
            <a:r>
              <a:rPr lang="en-IN" sz="2400" dirty="0"/>
              <a:t>   </a:t>
            </a:r>
          </a:p>
        </p:txBody>
      </p:sp>
      <p:pic>
        <p:nvPicPr>
          <p:cNvPr id="6" name="Content Placeholder 5">
            <a:extLst>
              <a:ext uri="{FF2B5EF4-FFF2-40B4-BE49-F238E27FC236}">
                <a16:creationId xmlns:a16="http://schemas.microsoft.com/office/drawing/2014/main" id="{EE1EF7FD-DD39-AC25-644C-FA20C2A081F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25625"/>
            <a:ext cx="5181600" cy="4351337"/>
          </a:xfrm>
        </p:spPr>
      </p:pic>
    </p:spTree>
    <p:extLst>
      <p:ext uri="{BB962C8B-B14F-4D97-AF65-F5344CB8AC3E}">
        <p14:creationId xmlns:p14="http://schemas.microsoft.com/office/powerpoint/2010/main" val="4218145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CE71D-5E35-AF27-4289-E2F4DCA0E418}"/>
              </a:ext>
            </a:extLst>
          </p:cNvPr>
          <p:cNvSpPr>
            <a:spLocks noGrp="1"/>
          </p:cNvSpPr>
          <p:nvPr>
            <p:ph type="title"/>
          </p:nvPr>
        </p:nvSpPr>
        <p:spPr/>
        <p:txBody>
          <a:bodyPr/>
          <a:lstStyle/>
          <a:p>
            <a:pPr algn="ctr"/>
            <a:r>
              <a:rPr lang="en-IN" b="1" dirty="0"/>
              <a:t>Analysis by Cost for two and Ratings</a:t>
            </a:r>
          </a:p>
        </p:txBody>
      </p:sp>
      <p:sp>
        <p:nvSpPr>
          <p:cNvPr id="3" name="Content Placeholder 2">
            <a:extLst>
              <a:ext uri="{FF2B5EF4-FFF2-40B4-BE49-F238E27FC236}">
                <a16:creationId xmlns:a16="http://schemas.microsoft.com/office/drawing/2014/main" id="{F28CE8A2-24A3-A9E2-08F2-1B039F13E135}"/>
              </a:ext>
            </a:extLst>
          </p:cNvPr>
          <p:cNvSpPr>
            <a:spLocks noGrp="1"/>
          </p:cNvSpPr>
          <p:nvPr>
            <p:ph sz="half" idx="1"/>
          </p:nvPr>
        </p:nvSpPr>
        <p:spPr/>
        <p:txBody>
          <a:bodyPr>
            <a:normAutofit lnSpcReduction="10000"/>
          </a:bodyPr>
          <a:lstStyle/>
          <a:p>
            <a:r>
              <a:rPr lang="en-IN" sz="2400" dirty="0"/>
              <a:t>Clustered column chart: It shows the distribution of Cuisines with descending ratings.</a:t>
            </a:r>
          </a:p>
          <a:p>
            <a:r>
              <a:rPr lang="en-IN" sz="2400" dirty="0"/>
              <a:t>Line chart: it gives average cost for two with average ratings over different locations.</a:t>
            </a:r>
          </a:p>
          <a:p>
            <a:r>
              <a:rPr lang="en-IN" sz="2400" dirty="0"/>
              <a:t>Line and stacked column chart: it gives the distribution of shops name showing descending ratings with count of cuisines.</a:t>
            </a:r>
          </a:p>
          <a:p>
            <a:r>
              <a:rPr lang="en-IN" sz="2400" dirty="0"/>
              <a:t>Histogram: it shows distribution of different ranges of cost of two over cuisine type.</a:t>
            </a:r>
          </a:p>
          <a:p>
            <a:endParaRPr lang="en-IN" sz="2400" dirty="0"/>
          </a:p>
        </p:txBody>
      </p:sp>
      <p:pic>
        <p:nvPicPr>
          <p:cNvPr id="10" name="Content Placeholder 9">
            <a:extLst>
              <a:ext uri="{FF2B5EF4-FFF2-40B4-BE49-F238E27FC236}">
                <a16:creationId xmlns:a16="http://schemas.microsoft.com/office/drawing/2014/main" id="{6C223288-C54B-64F3-53F8-8C314D97BE4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25625"/>
            <a:ext cx="5181600" cy="4351338"/>
          </a:xfrm>
        </p:spPr>
      </p:pic>
    </p:spTree>
    <p:extLst>
      <p:ext uri="{BB962C8B-B14F-4D97-AF65-F5344CB8AC3E}">
        <p14:creationId xmlns:p14="http://schemas.microsoft.com/office/powerpoint/2010/main" val="3687571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C87B-BC76-0D04-9CDE-9C474115B6EF}"/>
              </a:ext>
            </a:extLst>
          </p:cNvPr>
          <p:cNvSpPr>
            <a:spLocks noGrp="1"/>
          </p:cNvSpPr>
          <p:nvPr>
            <p:ph type="title"/>
          </p:nvPr>
        </p:nvSpPr>
        <p:spPr/>
        <p:txBody>
          <a:bodyPr/>
          <a:lstStyle/>
          <a:p>
            <a:pPr algn="ctr"/>
            <a:r>
              <a:rPr lang="en-IN" b="1" dirty="0"/>
              <a:t>Top values tables</a:t>
            </a:r>
          </a:p>
        </p:txBody>
      </p:sp>
      <p:sp>
        <p:nvSpPr>
          <p:cNvPr id="3" name="Content Placeholder 2">
            <a:extLst>
              <a:ext uri="{FF2B5EF4-FFF2-40B4-BE49-F238E27FC236}">
                <a16:creationId xmlns:a16="http://schemas.microsoft.com/office/drawing/2014/main" id="{507B3234-CE45-FC5F-AEE6-4CD5A9986B89}"/>
              </a:ext>
            </a:extLst>
          </p:cNvPr>
          <p:cNvSpPr>
            <a:spLocks noGrp="1"/>
          </p:cNvSpPr>
          <p:nvPr>
            <p:ph sz="half" idx="1"/>
          </p:nvPr>
        </p:nvSpPr>
        <p:spPr/>
        <p:txBody>
          <a:bodyPr>
            <a:normAutofit/>
          </a:bodyPr>
          <a:lstStyle/>
          <a:p>
            <a:r>
              <a:rPr lang="en-IN" dirty="0"/>
              <a:t>Here gives different tables showing top values </a:t>
            </a:r>
          </a:p>
          <a:p>
            <a:pPr marL="342900" lvl="0" indent="-342900">
              <a:lnSpc>
                <a:spcPct val="107000"/>
              </a:lnSpc>
              <a:buFont typeface="Wingdings" panose="05000000000000000000" pitchFamily="2"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Top 5 cuisines with Maximum outlets</a:t>
            </a:r>
          </a:p>
          <a:p>
            <a:pPr marL="342900" lvl="0" indent="-342900">
              <a:lnSpc>
                <a:spcPct val="107000"/>
              </a:lnSpc>
              <a:buFont typeface="Wingdings" panose="05000000000000000000" pitchFamily="2"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Top shops with highest number if cuisines</a:t>
            </a:r>
          </a:p>
          <a:p>
            <a:pPr marL="342900" lvl="0" indent="-342900">
              <a:lnSpc>
                <a:spcPct val="107000"/>
              </a:lnSpc>
              <a:buFont typeface="Wingdings" panose="05000000000000000000" pitchFamily="2"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Top 5 cuisines by average cost for two</a:t>
            </a:r>
          </a:p>
          <a:p>
            <a:pPr marL="342900" lvl="0" indent="-342900">
              <a:lnSpc>
                <a:spcPct val="107000"/>
              </a:lnSpc>
              <a:buFont typeface="Wingdings" panose="05000000000000000000" pitchFamily="2"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Top 5 cuisines by average ratings</a:t>
            </a:r>
          </a:p>
          <a:p>
            <a:pPr marL="342900" lvl="0" indent="-342900">
              <a:lnSpc>
                <a:spcPct val="107000"/>
              </a:lnSpc>
              <a:spcAft>
                <a:spcPts val="800"/>
              </a:spcAft>
              <a:buFont typeface="Wingdings" panose="05000000000000000000" pitchFamily="2"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Number of outlets by location.</a:t>
            </a:r>
          </a:p>
          <a:p>
            <a:pPr marL="0" indent="0">
              <a:buNone/>
            </a:pPr>
            <a:endParaRPr lang="en-IN" dirty="0"/>
          </a:p>
        </p:txBody>
      </p:sp>
      <p:pic>
        <p:nvPicPr>
          <p:cNvPr id="6" name="Content Placeholder 5">
            <a:extLst>
              <a:ext uri="{FF2B5EF4-FFF2-40B4-BE49-F238E27FC236}">
                <a16:creationId xmlns:a16="http://schemas.microsoft.com/office/drawing/2014/main" id="{DBA6EF89-BE2B-E200-F5DB-5C2B5DE09F5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25625"/>
            <a:ext cx="5181600" cy="4351338"/>
          </a:xfrm>
        </p:spPr>
      </p:pic>
    </p:spTree>
    <p:extLst>
      <p:ext uri="{BB962C8B-B14F-4D97-AF65-F5344CB8AC3E}">
        <p14:creationId xmlns:p14="http://schemas.microsoft.com/office/powerpoint/2010/main" val="3667613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636</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sohne</vt:lpstr>
      <vt:lpstr>source-serif-pro</vt:lpstr>
      <vt:lpstr>Wingdings</vt:lpstr>
      <vt:lpstr>Office Theme</vt:lpstr>
      <vt:lpstr>PowerPoint Presentation</vt:lpstr>
      <vt:lpstr>Introduction</vt:lpstr>
      <vt:lpstr>OBJECTIVES AND BENIFITS</vt:lpstr>
      <vt:lpstr>TASK</vt:lpstr>
      <vt:lpstr>Numeric summary of data</vt:lpstr>
      <vt:lpstr>Analysis by Distinct Shops</vt:lpstr>
      <vt:lpstr>Analysis by Location </vt:lpstr>
      <vt:lpstr>Analysis by Cost for two and Ratings</vt:lpstr>
      <vt:lpstr>Top values tables</vt:lpstr>
      <vt:lpstr>Summary page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Mamta Natu</dc:creator>
  <cp:lastModifiedBy>Mamta Natu</cp:lastModifiedBy>
  <cp:revision>3</cp:revision>
  <dcterms:created xsi:type="dcterms:W3CDTF">2023-03-09T14:01:23Z</dcterms:created>
  <dcterms:modified xsi:type="dcterms:W3CDTF">2023-03-10T06:16:14Z</dcterms:modified>
</cp:coreProperties>
</file>