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4" r:id="rId6"/>
    <p:sldId id="28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81" r:id="rId21"/>
    <p:sldId id="282" r:id="rId22"/>
    <p:sldId id="278" r:id="rId23"/>
    <p:sldId id="283" r:id="rId24"/>
    <p:sldId id="280" r:id="rId2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0B0C-880D-4C2A-86DD-816277ED2807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893F-90E7-4951-ADFE-2B08EA099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0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893F-90E7-4951-ADFE-2B08EA0996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893F-90E7-4951-ADFE-2B08EA0996F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0893F-90E7-4951-ADFE-2B08EA0996F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12191"/>
            <a:ext cx="836289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0202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3854" y="101345"/>
            <a:ext cx="3336290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524209"/>
            <a:ext cx="6537959" cy="2551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048" y="450037"/>
            <a:ext cx="62083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Verdana"/>
                <a:cs typeface="Verdana"/>
              </a:rPr>
              <a:t>EDA</a:t>
            </a:r>
            <a:r>
              <a:rPr sz="4200" spc="-250" dirty="0">
                <a:latin typeface="Verdana"/>
                <a:cs typeface="Verdana"/>
              </a:rPr>
              <a:t> </a:t>
            </a:r>
            <a:r>
              <a:rPr sz="4200" spc="-114" dirty="0">
                <a:latin typeface="Verdana"/>
                <a:cs typeface="Verdana"/>
              </a:rPr>
              <a:t>Capst</a:t>
            </a:r>
            <a:r>
              <a:rPr sz="4200" spc="-120" dirty="0">
                <a:latin typeface="Verdana"/>
                <a:cs typeface="Verdana"/>
              </a:rPr>
              <a:t>o</a:t>
            </a:r>
            <a:r>
              <a:rPr sz="4200" spc="-114" dirty="0">
                <a:latin typeface="Verdana"/>
                <a:cs typeface="Verdana"/>
              </a:rPr>
              <a:t>ne</a:t>
            </a:r>
            <a:r>
              <a:rPr sz="4200" spc="-270" dirty="0">
                <a:latin typeface="Verdana"/>
                <a:cs typeface="Verdana"/>
              </a:rPr>
              <a:t> </a:t>
            </a:r>
            <a:r>
              <a:rPr sz="4200" spc="-170" dirty="0">
                <a:latin typeface="Verdana"/>
                <a:cs typeface="Verdana"/>
              </a:rPr>
              <a:t>P</a:t>
            </a:r>
            <a:r>
              <a:rPr sz="4200" spc="-130" dirty="0">
                <a:latin typeface="Verdana"/>
                <a:cs typeface="Verdana"/>
              </a:rPr>
              <a:t>r</a:t>
            </a:r>
            <a:r>
              <a:rPr sz="4200" spc="-340" dirty="0">
                <a:latin typeface="Verdana"/>
                <a:cs typeface="Verdana"/>
              </a:rPr>
              <a:t>o</a:t>
            </a:r>
            <a:r>
              <a:rPr sz="4200" spc="-195" dirty="0">
                <a:latin typeface="Verdana"/>
                <a:cs typeface="Verdana"/>
              </a:rPr>
              <a:t>j</a:t>
            </a:r>
            <a:r>
              <a:rPr sz="4200" spc="-70" dirty="0">
                <a:latin typeface="Verdana"/>
                <a:cs typeface="Verdana"/>
              </a:rPr>
              <a:t>e</a:t>
            </a:r>
            <a:r>
              <a:rPr sz="4200" spc="-90" dirty="0">
                <a:latin typeface="Verdana"/>
                <a:cs typeface="Verdana"/>
              </a:rPr>
              <a:t>ct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0" y="3615816"/>
            <a:ext cx="2514600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IN" sz="2400" b="1" u="heavy" spc="-155" dirty="0">
              <a:solidFill>
                <a:srgbClr val="0A5293"/>
              </a:solidFill>
              <a:uFill>
                <a:solidFill>
                  <a:srgbClr val="0A5293"/>
                </a:solidFill>
              </a:uFill>
              <a:latin typeface="Verdana"/>
              <a:cs typeface="Verdana"/>
            </a:endParaRPr>
          </a:p>
          <a:p>
            <a:pPr algn="ctr">
              <a:spcBef>
                <a:spcPts val="100"/>
              </a:spcBef>
            </a:pPr>
            <a:r>
              <a:rPr lang="en-IN" sz="2000" b="1" u="heavy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Verdana"/>
              </a:rPr>
              <a:t>MAMTA SHARMA</a:t>
            </a:r>
            <a:endParaRPr lang="en-IN" sz="3200" b="1" u="heavy" spc="-155" dirty="0">
              <a:solidFill>
                <a:srgbClr val="0A5293"/>
              </a:solidFill>
              <a:uFill>
                <a:solidFill>
                  <a:srgbClr val="0A5293"/>
                </a:solidFill>
              </a:uFill>
              <a:latin typeface="Verdana"/>
              <a:cs typeface="Verdana"/>
            </a:endParaRPr>
          </a:p>
          <a:p>
            <a:pPr algn="ctr">
              <a:spcBef>
                <a:spcPts val="100"/>
              </a:spcBef>
            </a:pPr>
            <a:endParaRPr lang="en-IN" sz="1600" b="1" u="heavy" spc="20" dirty="0">
              <a:solidFill>
                <a:srgbClr val="0A5293"/>
              </a:solidFill>
              <a:uFill>
                <a:solidFill>
                  <a:srgbClr val="0A5293"/>
                </a:solidFill>
              </a:uFill>
              <a:latin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322831"/>
            <a:ext cx="405993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-33655"/>
            <a:ext cx="4648835" cy="7373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1600" dirty="0"/>
              <a:t>Percentage share of different hotel type and their revenue </a:t>
            </a:r>
            <a:b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220133" y="4289922"/>
            <a:ext cx="8822436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56515" indent="-299085">
              <a:spcBef>
                <a:spcPts val="100"/>
              </a:spcBef>
              <a:buFont typeface="Times New Roman"/>
              <a:buChar char="●"/>
              <a:tabLst>
                <a:tab pos="311150" algn="l"/>
                <a:tab pos="311785" algn="l"/>
              </a:tabLst>
            </a:pPr>
            <a:r>
              <a:rPr lang="en-US" sz="1400" b="1" dirty="0">
                <a:latin typeface="Roboto Bk"/>
              </a:rPr>
              <a:t>City Hotels are most preferred hotel by guests.</a:t>
            </a:r>
          </a:p>
          <a:p>
            <a:pPr marL="311150" marR="56515" indent="-299085">
              <a:spcBef>
                <a:spcPts val="100"/>
              </a:spcBef>
              <a:buFont typeface="Times New Roman"/>
              <a:buChar char="●"/>
              <a:tabLst>
                <a:tab pos="311150" algn="l"/>
                <a:tab pos="311785" algn="l"/>
              </a:tabLst>
            </a:pPr>
            <a:r>
              <a:rPr lang="en-US" sz="1400" b="1" dirty="0">
                <a:latin typeface="Roboto Bk"/>
              </a:rPr>
              <a:t>Bookings are double for City hotel but the revenue difference is not much in between them.</a:t>
            </a:r>
          </a:p>
          <a:p>
            <a:pPr marL="311150" marR="56515" indent="-299085">
              <a:spcBef>
                <a:spcPts val="100"/>
              </a:spcBef>
              <a:buFont typeface="Times New Roman"/>
              <a:buChar char="●"/>
              <a:tabLst>
                <a:tab pos="311150" algn="l"/>
                <a:tab pos="311785" algn="l"/>
              </a:tabLst>
            </a:pPr>
            <a:r>
              <a:rPr lang="en-US" sz="1400" b="1" dirty="0">
                <a:latin typeface="Roboto Bk"/>
              </a:rPr>
              <a:t>This shows that Resort hotels are bit expensive as compared to City hotels </a:t>
            </a:r>
            <a:endParaRPr sz="1400" b="1" dirty="0">
              <a:latin typeface="Roboto B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7F759E-02B0-B49D-754A-141BC191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7526"/>
            <a:ext cx="3962400" cy="3288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F6A25-0B7E-D226-2D50-C50380A5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17" y="441325"/>
            <a:ext cx="4268016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110" y="253441"/>
            <a:ext cx="7024370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1500" dirty="0">
                <a:latin typeface="Roboto"/>
                <a:cs typeface="Roboto"/>
              </a:rPr>
              <a:t>                                          </a:t>
            </a:r>
            <a:r>
              <a:rPr lang="en-US" sz="1400" spc="15" dirty="0">
                <a:latin typeface="Roboto"/>
                <a:cs typeface="Roboto"/>
              </a:rPr>
              <a:t> </a:t>
            </a:r>
            <a:r>
              <a:rPr lang="en-US" sz="1500" dirty="0">
                <a:latin typeface="Roboto"/>
                <a:cs typeface="Roboto"/>
              </a:rPr>
              <a:t>agent made most of bookings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10" y="4658843"/>
            <a:ext cx="8936990" cy="498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85"/>
              </a:spcBef>
            </a:pPr>
            <a:r>
              <a:rPr lang="en-US" sz="1400" b="1" spc="-15" dirty="0">
                <a:solidFill>
                  <a:srgbClr val="202020"/>
                </a:solidFill>
                <a:latin typeface="Roboto Bk"/>
              </a:rPr>
              <a:t>Agent number 9 has made most number of bookings.</a:t>
            </a:r>
            <a:endParaRPr lang="en-IN" sz="1400" b="1" spc="-15" dirty="0">
              <a:solidFill>
                <a:srgbClr val="202020"/>
              </a:solidFill>
              <a:latin typeface="Roboto Bk"/>
            </a:endParaRPr>
          </a:p>
          <a:p>
            <a:pPr marL="12700" marR="5080">
              <a:lnSpc>
                <a:spcPct val="115100"/>
              </a:lnSpc>
              <a:spcBef>
                <a:spcPts val="85"/>
              </a:spcBef>
            </a:pPr>
            <a:endParaRPr lang="en-US" sz="1400" b="1" spc="-25" dirty="0">
              <a:solidFill>
                <a:srgbClr val="202020"/>
              </a:solidFill>
              <a:latin typeface="Roboto B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F3505-2A59-0DC1-79F4-FFD2725F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3" y="669924"/>
            <a:ext cx="7342273" cy="37338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68996"/>
            <a:ext cx="30956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lang="en-US" sz="1600" dirty="0"/>
              <a:t>Preference of different room type</a:t>
            </a:r>
            <a:endParaRPr lang="en-US" sz="1600" spc="15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4479925"/>
            <a:ext cx="8529320" cy="7764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265"/>
              </a:spcBef>
            </a:pPr>
            <a:r>
              <a:rPr lang="en-US" sz="1500" b="1" spc="5" dirty="0">
                <a:solidFill>
                  <a:srgbClr val="151515"/>
                </a:solidFill>
                <a:latin typeface="Roboto Bk"/>
              </a:rPr>
              <a:t>Majority of people prefers room type-A which seems to be more economical for booking as it has the least ADR. And ADR is higher for room type-H so lesser booking are made</a:t>
            </a:r>
            <a:endParaRPr lang="en-IN" sz="1500" b="1" spc="5" dirty="0">
              <a:solidFill>
                <a:srgbClr val="151515"/>
              </a:solidFill>
              <a:latin typeface="Roboto Bk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IN" sz="1500" b="1" spc="-15" dirty="0">
              <a:solidFill>
                <a:srgbClr val="202020"/>
              </a:solidFill>
              <a:latin typeface="Roboto B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2D7F5-3B31-F1FC-6D65-E530CEB6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0791"/>
            <a:ext cx="86868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347" y="114460"/>
            <a:ext cx="667956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600" dirty="0"/>
              <a:t>                                             </a:t>
            </a:r>
            <a:r>
              <a:rPr lang="en-IN" sz="1600" dirty="0"/>
              <a:t>Yearly</a:t>
            </a:r>
            <a:r>
              <a:rPr lang="en-IN" sz="1600" spc="-30" dirty="0"/>
              <a:t> </a:t>
            </a:r>
            <a:r>
              <a:rPr lang="en-IN" sz="1600" spc="-10" dirty="0"/>
              <a:t>bookings</a:t>
            </a:r>
            <a:endParaRPr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221995" y="4429455"/>
            <a:ext cx="8764270" cy="7066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US" sz="1500" b="1" spc="-40" dirty="0">
                <a:solidFill>
                  <a:srgbClr val="202020"/>
                </a:solidFill>
                <a:latin typeface="Roboto Bk"/>
                <a:cs typeface="Roboto Bk"/>
              </a:rPr>
              <a:t>It</a:t>
            </a:r>
            <a:r>
              <a:rPr lang="en-US" sz="15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10" dirty="0">
                <a:solidFill>
                  <a:srgbClr val="202020"/>
                </a:solidFill>
                <a:latin typeface="Roboto Bk"/>
                <a:cs typeface="Roboto Bk"/>
              </a:rPr>
              <a:t>seems</a:t>
            </a:r>
            <a:r>
              <a:rPr lang="en-US" sz="1500" b="1" spc="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  <a:cs typeface="Roboto Bk"/>
              </a:rPr>
              <a:t>that</a:t>
            </a:r>
            <a:r>
              <a:rPr lang="en-US" sz="1500" b="1" spc="-5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30" dirty="0">
                <a:solidFill>
                  <a:srgbClr val="202020"/>
                </a:solidFill>
                <a:latin typeface="Roboto Bk"/>
                <a:cs typeface="Roboto Bk"/>
              </a:rPr>
              <a:t>2016</a:t>
            </a:r>
            <a:r>
              <a:rPr lang="en-US" sz="1500" b="1" spc="-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0" dirty="0">
                <a:solidFill>
                  <a:srgbClr val="202020"/>
                </a:solidFill>
                <a:latin typeface="Roboto Bk"/>
                <a:cs typeface="Roboto Bk"/>
              </a:rPr>
              <a:t>to</a:t>
            </a:r>
            <a:r>
              <a:rPr lang="en-US" sz="15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5" dirty="0">
                <a:solidFill>
                  <a:srgbClr val="202020"/>
                </a:solidFill>
                <a:latin typeface="Roboto Bk"/>
                <a:cs typeface="Roboto Bk"/>
              </a:rPr>
              <a:t>be </a:t>
            </a:r>
            <a:r>
              <a:rPr lang="en-US" sz="1500" b="1" spc="-10" dirty="0">
                <a:solidFill>
                  <a:srgbClr val="202020"/>
                </a:solidFill>
                <a:latin typeface="Roboto Bk"/>
                <a:cs typeface="Roboto Bk"/>
              </a:rPr>
              <a:t>the</a:t>
            </a:r>
            <a:r>
              <a:rPr lang="en-US" sz="1500" b="1" spc="-4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  <a:cs typeface="Roboto Bk"/>
              </a:rPr>
              <a:t>year</a:t>
            </a:r>
            <a:r>
              <a:rPr lang="en-US" sz="1500" b="1" spc="5" dirty="0">
                <a:solidFill>
                  <a:srgbClr val="202020"/>
                </a:solidFill>
                <a:latin typeface="Roboto Bk"/>
                <a:cs typeface="Roboto Bk"/>
              </a:rPr>
              <a:t> where</a:t>
            </a:r>
            <a:r>
              <a:rPr lang="en-US" sz="1500" b="1" spc="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0" dirty="0">
                <a:solidFill>
                  <a:srgbClr val="202020"/>
                </a:solidFill>
                <a:latin typeface="Roboto Bk"/>
                <a:cs typeface="Roboto Bk"/>
              </a:rPr>
              <a:t>the</a:t>
            </a:r>
            <a:r>
              <a:rPr lang="en-US" sz="1500" b="1" spc="-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  <a:cs typeface="Roboto Bk"/>
              </a:rPr>
              <a:t>hotel</a:t>
            </a:r>
            <a:r>
              <a:rPr lang="en-US" sz="1500" b="1" spc="-4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  <a:cs typeface="Roboto Bk"/>
              </a:rPr>
              <a:t>bookings</a:t>
            </a:r>
            <a:r>
              <a:rPr lang="en-US" sz="1500" b="1" spc="-4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dirty="0">
                <a:solidFill>
                  <a:srgbClr val="202020"/>
                </a:solidFill>
                <a:latin typeface="Roboto Bk"/>
                <a:cs typeface="Roboto Bk"/>
              </a:rPr>
              <a:t>are</a:t>
            </a:r>
            <a:r>
              <a:rPr lang="en-US" sz="1500" b="1" spc="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20" dirty="0">
                <a:solidFill>
                  <a:srgbClr val="202020"/>
                </a:solidFill>
                <a:latin typeface="Roboto Bk"/>
                <a:cs typeface="Roboto Bk"/>
              </a:rPr>
              <a:t>highest.</a:t>
            </a:r>
            <a:r>
              <a:rPr lang="en-US" sz="1500" b="1" spc="-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overall City hotels had the most of the bookings.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1500" b="1" spc="5" dirty="0">
              <a:solidFill>
                <a:srgbClr val="151515"/>
              </a:solidFill>
              <a:latin typeface="Roboto B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1761A-4D61-9342-5F7E-4D857E8D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3" y="517525"/>
            <a:ext cx="667956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854" y="101345"/>
            <a:ext cx="333629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 </a:t>
            </a:r>
            <a:r>
              <a:rPr lang="en-US" sz="1600" dirty="0">
                <a:latin typeface="Roboto"/>
                <a:cs typeface="Roboto"/>
              </a:rPr>
              <a:t>Cancellation made in </a:t>
            </a:r>
            <a:r>
              <a:rPr lang="en-US" sz="1800" dirty="0"/>
              <a:t>each hotel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4251325"/>
            <a:ext cx="8171815" cy="102015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</a:pPr>
            <a:r>
              <a:rPr lang="en-US" sz="1500" b="1" spc="10" dirty="0">
                <a:solidFill>
                  <a:srgbClr val="202020"/>
                </a:solidFill>
                <a:latin typeface="Roboto Bk"/>
              </a:rPr>
              <a:t>We can observe the negative growth here. Almost 30% cancellation at the city hotels is a cause of concern for the management. Certain measures need to be taken to reduce the cancelation rates.</a:t>
            </a:r>
          </a:p>
          <a:p>
            <a:pPr marL="12700">
              <a:spcBef>
                <a:spcPts val="355"/>
              </a:spcBef>
            </a:pPr>
            <a:endParaRPr sz="1500" dirty="0">
              <a:latin typeface="Roboto Bk"/>
              <a:cs typeface="Roboto B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C04D3-F6B1-D9C7-37BB-49C75A902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6" y="441325"/>
            <a:ext cx="731254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06007"/>
            <a:ext cx="429164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600" spc="-10" dirty="0"/>
              <a:t>most common channel for booking hotels</a:t>
            </a:r>
            <a:endParaRPr sz="1600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22592" y="3909558"/>
            <a:ext cx="7079615" cy="1134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600" spc="10" dirty="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lang="en-US" sz="1600" spc="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10" dirty="0">
                <a:solidFill>
                  <a:srgbClr val="1F1F1F"/>
                </a:solidFill>
                <a:latin typeface="Calibri"/>
                <a:cs typeface="Calibri"/>
              </a:rPr>
              <a:t>majority</a:t>
            </a:r>
            <a:r>
              <a:rPr lang="en-US" sz="1600" spc="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10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lang="en-US" sz="1600" spc="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20" dirty="0">
                <a:solidFill>
                  <a:srgbClr val="1F1F1F"/>
                </a:solidFill>
                <a:latin typeface="Calibri"/>
                <a:cs typeface="Calibri"/>
              </a:rPr>
              <a:t>customers</a:t>
            </a:r>
            <a:r>
              <a:rPr lang="en-US" sz="1600" spc="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20" dirty="0">
                <a:solidFill>
                  <a:srgbClr val="1F1F1F"/>
                </a:solidFill>
                <a:latin typeface="Calibri"/>
                <a:cs typeface="Calibri"/>
              </a:rPr>
              <a:t>make</a:t>
            </a:r>
            <a:r>
              <a:rPr lang="en-US" sz="1600" spc="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20" dirty="0">
                <a:solidFill>
                  <a:srgbClr val="1F1F1F"/>
                </a:solidFill>
                <a:latin typeface="Calibri"/>
                <a:cs typeface="Calibri"/>
              </a:rPr>
              <a:t>reservations</a:t>
            </a:r>
            <a:r>
              <a:rPr lang="en-US" sz="1600" spc="5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15" dirty="0">
                <a:solidFill>
                  <a:srgbClr val="1F1F1F"/>
                </a:solidFill>
                <a:latin typeface="Calibri"/>
                <a:cs typeface="Calibri"/>
              </a:rPr>
              <a:t>through </a:t>
            </a:r>
            <a:r>
              <a:rPr lang="en-US" sz="1600" spc="-2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1F1F1F"/>
                </a:solidFill>
                <a:latin typeface="Calibri"/>
                <a:cs typeface="Calibri"/>
              </a:rPr>
              <a:t>tour</a:t>
            </a:r>
            <a:r>
              <a:rPr lang="en-US" sz="16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1F1F1F"/>
                </a:solidFill>
                <a:latin typeface="Calibri"/>
                <a:cs typeface="Calibri"/>
              </a:rPr>
              <a:t>operators</a:t>
            </a:r>
            <a:r>
              <a:rPr lang="en-US" sz="16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1F1F1F"/>
                </a:solidFill>
                <a:latin typeface="Calibri"/>
                <a:cs typeface="Calibri"/>
              </a:rPr>
              <a:t>and travel</a:t>
            </a:r>
            <a:r>
              <a:rPr lang="en-US" sz="1600" spc="-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1F1F1F"/>
                </a:solidFill>
                <a:latin typeface="Calibri"/>
                <a:cs typeface="Calibri"/>
              </a:rPr>
              <a:t>agencies.</a:t>
            </a:r>
          </a:p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600" spc="-5" dirty="0">
                <a:latin typeface="Calibri"/>
                <a:cs typeface="Calibri"/>
              </a:rPr>
              <a:t>Second</a:t>
            </a:r>
            <a:r>
              <a:rPr lang="en-US" sz="1600" spc="-1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most</a:t>
            </a:r>
            <a:r>
              <a:rPr lang="en-US" sz="1600" spc="-2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popular</a:t>
            </a:r>
            <a:r>
              <a:rPr lang="en-US" sz="1600" spc="-15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channel </a:t>
            </a:r>
            <a:r>
              <a:rPr lang="en-US" sz="1600" dirty="0">
                <a:latin typeface="Calibri"/>
                <a:cs typeface="Calibri"/>
              </a:rPr>
              <a:t>is</a:t>
            </a:r>
            <a:r>
              <a:rPr lang="en-US" sz="1600" spc="-15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Direct.</a:t>
            </a:r>
          </a:p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600" spc="45" dirty="0">
                <a:solidFill>
                  <a:srgbClr val="1F1F1F"/>
                </a:solidFill>
                <a:latin typeface="Calibri"/>
                <a:cs typeface="Calibri"/>
              </a:rPr>
              <a:t>Travel</a:t>
            </a:r>
            <a:r>
              <a:rPr lang="en-US" sz="1600" spc="1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5" dirty="0">
                <a:solidFill>
                  <a:srgbClr val="1F1F1F"/>
                </a:solidFill>
                <a:latin typeface="Calibri"/>
                <a:cs typeface="Calibri"/>
              </a:rPr>
              <a:t>agents</a:t>
            </a:r>
            <a:r>
              <a:rPr lang="en-US" sz="1600" spc="1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0" dirty="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lang="en-US" sz="1600" spc="1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0" dirty="0">
                <a:solidFill>
                  <a:srgbClr val="1F1F1F"/>
                </a:solidFill>
                <a:latin typeface="Calibri"/>
                <a:cs typeface="Calibri"/>
              </a:rPr>
              <a:t>tour</a:t>
            </a:r>
            <a:r>
              <a:rPr lang="en-US" sz="1600" spc="1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50" dirty="0">
                <a:solidFill>
                  <a:srgbClr val="1F1F1F"/>
                </a:solidFill>
                <a:latin typeface="Calibri"/>
                <a:cs typeface="Calibri"/>
              </a:rPr>
              <a:t>operators</a:t>
            </a:r>
            <a:r>
              <a:rPr lang="en-US" sz="1600" spc="114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0" dirty="0">
                <a:solidFill>
                  <a:srgbClr val="1F1F1F"/>
                </a:solidFill>
                <a:latin typeface="Calibri"/>
                <a:cs typeface="Calibri"/>
              </a:rPr>
              <a:t>are</a:t>
            </a:r>
            <a:r>
              <a:rPr lang="en-US" sz="1600" spc="1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5" dirty="0">
                <a:solidFill>
                  <a:srgbClr val="1F1F1F"/>
                </a:solidFill>
                <a:latin typeface="Calibri"/>
                <a:cs typeface="Calibri"/>
              </a:rPr>
              <a:t>also</a:t>
            </a:r>
            <a:r>
              <a:rPr lang="en-US" sz="1600" spc="1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5" dirty="0">
                <a:solidFill>
                  <a:srgbClr val="1F1F1F"/>
                </a:solidFill>
                <a:latin typeface="Calibri"/>
                <a:cs typeface="Calibri"/>
              </a:rPr>
              <a:t>used</a:t>
            </a:r>
            <a:r>
              <a:rPr lang="en-US" sz="1600" spc="1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40" dirty="0">
                <a:solidFill>
                  <a:srgbClr val="1F1F1F"/>
                </a:solidFill>
                <a:latin typeface="Calibri"/>
                <a:cs typeface="Calibri"/>
              </a:rPr>
              <a:t>for </a:t>
            </a:r>
            <a:r>
              <a:rPr lang="en-US" sz="1600" spc="-254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1F1F1F"/>
                </a:solidFill>
                <a:latin typeface="Calibri"/>
                <a:cs typeface="Calibri"/>
              </a:rPr>
              <a:t>early hotel</a:t>
            </a:r>
            <a:r>
              <a:rPr lang="en-US" sz="1600" spc="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1F1F1F"/>
                </a:solidFill>
                <a:latin typeface="Calibri"/>
                <a:cs typeface="Calibri"/>
              </a:rPr>
              <a:t>bookings.</a:t>
            </a: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23FFD-6F48-BCB4-07B7-445F2A92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3316"/>
            <a:ext cx="3464917" cy="3291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18F71-4D60-68AD-27FC-FA8383B25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44910"/>
            <a:ext cx="4800600" cy="28463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" y="3565525"/>
            <a:ext cx="7668387" cy="25776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8450" indent="-285750">
              <a:spcBef>
                <a:spcPts val="106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0" dirty="0">
                <a:solidFill>
                  <a:srgbClr val="202020"/>
                </a:solidFill>
                <a:latin typeface="Roboto Bk"/>
              </a:rPr>
              <a:t>GDS channel brings higher revenue generating deals for City hotel, in contrast to that most bookings come via TA/TO. City Hotel can work to increase outreach on GDS channels to get more higher revenue generating deals.</a:t>
            </a:r>
          </a:p>
          <a:p>
            <a:pPr marL="298450" indent="-285750">
              <a:spcBef>
                <a:spcPts val="106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0" dirty="0">
                <a:solidFill>
                  <a:srgbClr val="202020"/>
                </a:solidFill>
                <a:latin typeface="Roboto Bk"/>
              </a:rPr>
              <a:t>Resort hotel has more </a:t>
            </a:r>
            <a:r>
              <a:rPr lang="en-US" sz="1500" b="1" spc="-10" dirty="0" err="1">
                <a:solidFill>
                  <a:srgbClr val="202020"/>
                </a:solidFill>
                <a:latin typeface="Roboto Bk"/>
              </a:rPr>
              <a:t>revnue</a:t>
            </a:r>
            <a:r>
              <a:rPr lang="en-US" sz="1500" b="1" spc="-10" dirty="0">
                <a:solidFill>
                  <a:srgbClr val="202020"/>
                </a:solidFill>
                <a:latin typeface="Roboto Bk"/>
              </a:rPr>
              <a:t> generating deals by direct and TA/TO channel. Resort Hotel need to increase outreach on GDS channel to increase revenue.</a:t>
            </a:r>
          </a:p>
          <a:p>
            <a:pPr marL="298450" indent="-285750">
              <a:spcBef>
                <a:spcPts val="1060"/>
              </a:spcBef>
              <a:buSzPct val="150000"/>
              <a:buFont typeface="Arial" panose="020B0604020202020204" pitchFamily="34" charset="0"/>
              <a:buChar char="•"/>
            </a:pPr>
            <a:endParaRPr lang="en-US" sz="1500" b="1" spc="-10" dirty="0">
              <a:solidFill>
                <a:srgbClr val="202020"/>
              </a:solidFill>
              <a:latin typeface="Roboto B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buSzPct val="150000"/>
            </a:pPr>
            <a:endParaRPr lang="en-US" sz="1500" b="1" spc="-10" dirty="0">
              <a:solidFill>
                <a:srgbClr val="202020"/>
              </a:solidFill>
              <a:latin typeface="Roboto B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buSzPct val="150000"/>
            </a:pPr>
            <a:endParaRPr lang="en-US" sz="1500" b="1" spc="-10" dirty="0">
              <a:solidFill>
                <a:srgbClr val="202020"/>
              </a:solidFill>
              <a:latin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178067"/>
            <a:ext cx="41910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dirty="0">
                <a:latin typeface="Roboto"/>
                <a:cs typeface="Roboto"/>
              </a:rPr>
              <a:t>Better Revenue Generating Deals for  Hotels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7C673-851B-0705-9C9B-20CEE3653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7524"/>
            <a:ext cx="7287387" cy="30480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061" y="238506"/>
            <a:ext cx="3737610" cy="296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Roboto"/>
                <a:cs typeface="Roboto"/>
              </a:rPr>
              <a:t>ADR of hotels in each month</a:t>
            </a:r>
            <a:endParaRPr sz="185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804" y="3489193"/>
            <a:ext cx="7369175" cy="148181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8450" indent="-285750">
              <a:spcBef>
                <a:spcPts val="355"/>
              </a:spcBef>
              <a:buSzPct val="141000"/>
              <a:buFont typeface="Arial" panose="020B0604020202020204" pitchFamily="34" charset="0"/>
              <a:buChar char="•"/>
            </a:pPr>
            <a:r>
              <a:rPr lang="en-US" sz="1500" b="1" spc="5" dirty="0">
                <a:solidFill>
                  <a:srgbClr val="202020"/>
                </a:solidFill>
                <a:latin typeface="Roboto Bk"/>
              </a:rPr>
              <a:t>For Resort hotel-- ADR is increasing between May to September and then started falling down, so best time to book a resort hotel is from October to April as we are getting lower ADR.</a:t>
            </a:r>
          </a:p>
          <a:p>
            <a:pPr marL="298450" indent="-285750">
              <a:spcBef>
                <a:spcPts val="355"/>
              </a:spcBef>
              <a:buSzPct val="141000"/>
              <a:buFont typeface="Arial" panose="020B0604020202020204" pitchFamily="34" charset="0"/>
              <a:buChar char="•"/>
            </a:pPr>
            <a:r>
              <a:rPr lang="en-US" sz="1500" b="1" spc="-10" dirty="0">
                <a:solidFill>
                  <a:srgbClr val="202020"/>
                </a:solidFill>
                <a:latin typeface="Roboto Bk"/>
              </a:rPr>
              <a:t>For City hotel--City hotels have nearly constant ADR from April to September and after that ADR start decreasing, so the best time to book a City hotel is from October to March.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BF960-85FF-7F43-6A26-51588E71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5382"/>
            <a:ext cx="6248400" cy="29538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6" y="194563"/>
            <a:ext cx="319595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600" dirty="0">
                <a:latin typeface="Roboto"/>
                <a:cs typeface="Roboto"/>
              </a:rPr>
              <a:t>Analysis</a:t>
            </a:r>
            <a:r>
              <a:rPr lang="en-IN" sz="1600" spc="-20" dirty="0">
                <a:latin typeface="Roboto"/>
                <a:cs typeface="Roboto"/>
              </a:rPr>
              <a:t> </a:t>
            </a:r>
            <a:r>
              <a:rPr lang="en-IN" sz="1600" dirty="0">
                <a:latin typeface="Roboto"/>
                <a:cs typeface="Roboto"/>
              </a:rPr>
              <a:t>based</a:t>
            </a:r>
            <a:r>
              <a:rPr lang="en-IN" sz="1600" spc="-30" dirty="0">
                <a:latin typeface="Roboto"/>
                <a:cs typeface="Roboto"/>
              </a:rPr>
              <a:t> </a:t>
            </a:r>
            <a:r>
              <a:rPr lang="en-IN" sz="1600" spc="-5" dirty="0">
                <a:latin typeface="Roboto"/>
                <a:cs typeface="Roboto"/>
              </a:rPr>
              <a:t>on</a:t>
            </a:r>
            <a:r>
              <a:rPr lang="en-IN" sz="1600" spc="-30" dirty="0">
                <a:latin typeface="Roboto"/>
                <a:cs typeface="Roboto"/>
              </a:rPr>
              <a:t> </a:t>
            </a:r>
            <a:r>
              <a:rPr lang="en-IN" sz="1600" spc="-5" dirty="0">
                <a:latin typeface="Roboto"/>
                <a:cs typeface="Roboto"/>
              </a:rPr>
              <a:t>Country</a:t>
            </a:r>
            <a:endParaRPr sz="155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4022725"/>
            <a:ext cx="8269605" cy="15669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14799"/>
              </a:lnSpc>
              <a:spcBef>
                <a:spcPts val="9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5" dirty="0">
                <a:solidFill>
                  <a:srgbClr val="202020"/>
                </a:solidFill>
                <a:latin typeface="Roboto Bk"/>
              </a:rPr>
              <a:t>Most number of guests are coming from Portugal and Great Britain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pPr marL="298450" marR="5080" indent="-285750">
              <a:lnSpc>
                <a:spcPct val="114799"/>
              </a:lnSpc>
              <a:spcBef>
                <a:spcPts val="9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5" dirty="0">
                <a:solidFill>
                  <a:srgbClr val="202020"/>
                </a:solidFill>
                <a:latin typeface="Roboto Bk"/>
              </a:rPr>
              <a:t>The people from top 10 countries chooses Resort hotels over City hotel</a:t>
            </a:r>
            <a:endParaRPr lang="en-US" sz="1600" b="0" i="0" dirty="0">
              <a:solidFill>
                <a:srgbClr val="212121"/>
              </a:solidFill>
              <a:effectLst/>
              <a:latin typeface="var(--colab-chrome-font-family)"/>
            </a:endParaRPr>
          </a:p>
          <a:p>
            <a:br>
              <a:rPr lang="en-US" sz="1600" dirty="0"/>
            </a:br>
            <a:endParaRPr lang="en-US" sz="1500" b="1" spc="-5" dirty="0">
              <a:solidFill>
                <a:srgbClr val="202020"/>
              </a:solidFill>
              <a:latin typeface="Roboto Bk"/>
            </a:endParaRPr>
          </a:p>
          <a:p>
            <a:pPr marL="298450" marR="5080" indent="-285750">
              <a:lnSpc>
                <a:spcPct val="114799"/>
              </a:lnSpc>
              <a:spcBef>
                <a:spcPts val="95"/>
              </a:spcBef>
              <a:buSzPct val="150000"/>
              <a:buFont typeface="Arial" panose="020B0604020202020204" pitchFamily="34" charset="0"/>
              <a:buChar char="•"/>
            </a:pPr>
            <a:endParaRPr lang="en-IN" sz="1500" b="1" spc="-5" dirty="0">
              <a:solidFill>
                <a:srgbClr val="202020"/>
              </a:solidFill>
              <a:latin typeface="Roboto Bk"/>
            </a:endParaRPr>
          </a:p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1500" b="1" spc="-5" dirty="0">
                <a:solidFill>
                  <a:srgbClr val="202020"/>
                </a:solidFill>
                <a:latin typeface="Roboto Bk"/>
                <a:cs typeface="Roboto Bk"/>
              </a:rPr>
              <a:t>agencies </a:t>
            </a:r>
            <a:r>
              <a:rPr sz="1500" b="1" spc="-36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5" dirty="0">
                <a:solidFill>
                  <a:srgbClr val="202020"/>
                </a:solidFill>
                <a:latin typeface="Roboto Bk"/>
                <a:cs typeface="Roboto Bk"/>
              </a:rPr>
              <a:t>and</a:t>
            </a:r>
            <a:r>
              <a:rPr sz="1500" b="1" spc="-3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10" dirty="0">
                <a:solidFill>
                  <a:srgbClr val="202020"/>
                </a:solidFill>
                <a:latin typeface="Roboto Bk"/>
                <a:cs typeface="Roboto Bk"/>
              </a:rPr>
              <a:t>Tour</a:t>
            </a:r>
            <a:r>
              <a:rPr sz="1500" b="1" spc="-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-5" dirty="0">
                <a:solidFill>
                  <a:srgbClr val="202020"/>
                </a:solidFill>
                <a:latin typeface="Roboto Bk"/>
                <a:cs typeface="Roboto Bk"/>
              </a:rPr>
              <a:t>Operators</a:t>
            </a:r>
            <a:r>
              <a:rPr sz="1500" b="1" spc="-3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5" dirty="0">
                <a:solidFill>
                  <a:srgbClr val="202020"/>
                </a:solidFill>
                <a:latin typeface="Roboto Bk"/>
                <a:cs typeface="Roboto Bk"/>
              </a:rPr>
              <a:t>compared</a:t>
            </a:r>
            <a:r>
              <a:rPr sz="15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-10" dirty="0">
                <a:solidFill>
                  <a:srgbClr val="202020"/>
                </a:solidFill>
                <a:latin typeface="Roboto Bk"/>
                <a:cs typeface="Roboto Bk"/>
              </a:rPr>
              <a:t>to</a:t>
            </a:r>
            <a:r>
              <a:rPr sz="1500" b="1" spc="-4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-15" dirty="0">
                <a:solidFill>
                  <a:srgbClr val="202020"/>
                </a:solidFill>
                <a:latin typeface="Roboto Bk"/>
                <a:cs typeface="Roboto Bk"/>
              </a:rPr>
              <a:t>direct</a:t>
            </a:r>
            <a:r>
              <a:rPr sz="1500" b="1" spc="-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-25" dirty="0">
                <a:solidFill>
                  <a:srgbClr val="202020"/>
                </a:solidFill>
                <a:latin typeface="Roboto Bk"/>
                <a:cs typeface="Roboto Bk"/>
              </a:rPr>
              <a:t>distribution</a:t>
            </a:r>
            <a:r>
              <a:rPr sz="1500" b="1" spc="-5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500" b="1" spc="-15" dirty="0">
                <a:solidFill>
                  <a:srgbClr val="202020"/>
                </a:solidFill>
                <a:latin typeface="Roboto Bk"/>
                <a:cs typeface="Roboto Bk"/>
              </a:rPr>
              <a:t>channel.</a:t>
            </a:r>
            <a:endParaRPr sz="1500" dirty="0">
              <a:latin typeface="Roboto Bk"/>
              <a:cs typeface="Roboto B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56D96-95A6-6F9B-5F4E-79670047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34394"/>
            <a:ext cx="3752850" cy="3183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223F1-9E6C-8BAF-AF76-37299A449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74395"/>
            <a:ext cx="4972050" cy="3319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1718" y="117553"/>
            <a:ext cx="5909349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" dirty="0">
                <a:latin typeface="Roboto"/>
                <a:cs typeface="Roboto"/>
              </a:rPr>
              <a:t>ADR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pc="5" dirty="0">
                <a:latin typeface="Roboto"/>
                <a:cs typeface="Roboto"/>
              </a:rPr>
              <a:t>relationship with total number of people &amp; </a:t>
            </a:r>
            <a:r>
              <a:rPr lang="en-US" spc="5" dirty="0" err="1">
                <a:latin typeface="Roboto"/>
                <a:cs typeface="Roboto"/>
              </a:rPr>
              <a:t>total_stay</a:t>
            </a:r>
            <a:endParaRPr spc="5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800122"/>
            <a:ext cx="6671666" cy="134972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As the total number of people increases </a:t>
            </a:r>
            <a:r>
              <a:rPr lang="en-US" sz="1500" b="1" spc="-15" dirty="0" err="1">
                <a:solidFill>
                  <a:srgbClr val="202020"/>
                </a:solidFill>
                <a:latin typeface="Roboto Bk"/>
              </a:rPr>
              <a:t>adr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 also increases.</a:t>
            </a:r>
          </a:p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From the scatter plot we can see that as length of </a:t>
            </a:r>
            <a:r>
              <a:rPr lang="en-US" sz="1500" b="1" spc="-15" dirty="0" err="1">
                <a:solidFill>
                  <a:srgbClr val="202020"/>
                </a:solidFill>
                <a:latin typeface="Roboto Bk"/>
              </a:rPr>
              <a:t>total_stay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 increases the </a:t>
            </a:r>
            <a:r>
              <a:rPr lang="en-US" sz="1500" b="1" spc="-15" dirty="0" err="1">
                <a:solidFill>
                  <a:srgbClr val="202020"/>
                </a:solidFill>
                <a:latin typeface="Roboto Bk"/>
              </a:rPr>
              <a:t>adr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 decreases. This  means for longer stay, the better deal for customer can be </a:t>
            </a:r>
            <a:r>
              <a:rPr lang="en-US" sz="1500" b="1" spc="-15" dirty="0" err="1">
                <a:solidFill>
                  <a:srgbClr val="202020"/>
                </a:solidFill>
                <a:latin typeface="Roboto Bk"/>
              </a:rPr>
              <a:t>finalised</a:t>
            </a: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.</a:t>
            </a:r>
          </a:p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endParaRPr lang="en-US" sz="1500" b="1" spc="-15" dirty="0">
              <a:solidFill>
                <a:srgbClr val="202020"/>
              </a:solidFill>
              <a:latin typeface="Roboto B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248E7-5953-E80A-2549-30940717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" y="395449"/>
            <a:ext cx="4464685" cy="324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7FA3A5-F11E-D1FF-BB30-1E9246F20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17" y="441324"/>
            <a:ext cx="4312283" cy="3200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61" y="508456"/>
            <a:ext cx="23863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4970" y="1121727"/>
            <a:ext cx="8354059" cy="2928366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155"/>
              </a:spcBef>
            </a:pPr>
            <a:r>
              <a:rPr sz="1350" spc="-5" dirty="0">
                <a:latin typeface="Microsoft Sans Serif"/>
                <a:cs typeface="Microsoft Sans Serif"/>
              </a:rPr>
              <a:t>A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few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decades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ago,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traveling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20" dirty="0">
                <a:latin typeface="Microsoft Sans Serif"/>
                <a:cs typeface="Microsoft Sans Serif"/>
              </a:rPr>
              <a:t>was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not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part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of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everyday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life.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But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today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travel</a:t>
            </a:r>
            <a:r>
              <a:rPr sz="1350" spc="-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is</a:t>
            </a:r>
            <a:r>
              <a:rPr sz="1350" spc="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an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enormous</a:t>
            </a:r>
            <a:r>
              <a:rPr sz="1350" spc="5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budding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industry </a:t>
            </a:r>
            <a:r>
              <a:rPr sz="1350" spc="-3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of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8.8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trillion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economy.</a:t>
            </a:r>
            <a:r>
              <a:rPr sz="1350" spc="6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This </a:t>
            </a:r>
            <a:r>
              <a:rPr sz="1350" spc="-10" dirty="0">
                <a:latin typeface="Microsoft Sans Serif"/>
                <a:cs typeface="Microsoft Sans Serif"/>
              </a:rPr>
              <a:t>directly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affects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hotel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industry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which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highly</a:t>
            </a:r>
            <a:r>
              <a:rPr sz="1350" spc="7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competitive.</a:t>
            </a: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Microsoft Sans Serif"/>
              <a:cs typeface="Microsoft Sans Serif"/>
            </a:endParaRPr>
          </a:p>
          <a:p>
            <a:pPr marL="12700" marR="64135">
              <a:lnSpc>
                <a:spcPct val="100099"/>
              </a:lnSpc>
            </a:pPr>
            <a:r>
              <a:rPr sz="1350" spc="30" dirty="0">
                <a:latin typeface="Microsoft Sans Serif"/>
                <a:cs typeface="Microsoft Sans Serif"/>
              </a:rPr>
              <a:t>We</a:t>
            </a:r>
            <a:r>
              <a:rPr sz="1350" spc="-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here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with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compact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data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to </a:t>
            </a:r>
            <a:r>
              <a:rPr sz="1350" spc="-5" dirty="0">
                <a:latin typeface="Microsoft Sans Serif"/>
                <a:cs typeface="Microsoft Sans Serif"/>
              </a:rPr>
              <a:t>study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about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hotel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industry,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mainly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booking.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We</a:t>
            </a:r>
            <a:r>
              <a:rPr sz="1350" spc="-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focussing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on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two</a:t>
            </a:r>
            <a:r>
              <a:rPr sz="1350" spc="4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types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of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hotels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this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study.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This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data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set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contains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different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hotel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types,</a:t>
            </a:r>
            <a:r>
              <a:rPr sz="1350" spc="6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countries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located,</a:t>
            </a:r>
            <a:r>
              <a:rPr sz="1350" spc="6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guest,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stays.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20" dirty="0">
                <a:latin typeface="Microsoft Sans Serif"/>
                <a:cs typeface="Microsoft Sans Serif"/>
              </a:rPr>
              <a:t>Also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study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have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some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factors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that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affect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booking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like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wait</a:t>
            </a:r>
            <a:r>
              <a:rPr sz="1350" spc="4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time,</a:t>
            </a:r>
            <a:r>
              <a:rPr sz="1350" spc="10" dirty="0">
                <a:latin typeface="Microsoft Sans Serif"/>
                <a:cs typeface="Microsoft Sans Serif"/>
              </a:rPr>
              <a:t> </a:t>
            </a:r>
            <a:r>
              <a:rPr sz="1350" spc="-20" dirty="0">
                <a:latin typeface="Microsoft Sans Serif"/>
                <a:cs typeface="Microsoft Sans Serif"/>
              </a:rPr>
              <a:t>lead</a:t>
            </a:r>
            <a:r>
              <a:rPr sz="1350" spc="7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time </a:t>
            </a:r>
            <a:r>
              <a:rPr sz="1350" spc="-5" dirty="0">
                <a:latin typeface="Microsoft Sans Serif"/>
                <a:cs typeface="Microsoft Sans Serif"/>
              </a:rPr>
              <a:t>,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months,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average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daily</a:t>
            </a:r>
            <a:r>
              <a:rPr sz="1350" spc="8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rate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etc.</a:t>
            </a: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latin typeface="Microsoft Sans Serif"/>
                <a:cs typeface="Microsoft Sans Serif"/>
              </a:rPr>
              <a:t>By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end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we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will</a:t>
            </a:r>
            <a:r>
              <a:rPr sz="1350" spc="9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conclude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study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with</a:t>
            </a:r>
            <a:r>
              <a:rPr sz="1350" spc="40" dirty="0">
                <a:latin typeface="Microsoft Sans Serif"/>
                <a:cs typeface="Microsoft Sans Serif"/>
              </a:rPr>
              <a:t> </a:t>
            </a:r>
            <a:r>
              <a:rPr sz="1350" spc="-20" dirty="0">
                <a:latin typeface="Microsoft Sans Serif"/>
                <a:cs typeface="Microsoft Sans Serif"/>
              </a:rPr>
              <a:t>following</a:t>
            </a:r>
            <a:r>
              <a:rPr sz="1350" spc="12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insights:-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469900" indent="-314325">
              <a:lnSpc>
                <a:spcPct val="100000"/>
              </a:lnSpc>
              <a:buSzPct val="103703"/>
              <a:buChar char="●"/>
              <a:tabLst>
                <a:tab pos="469265" algn="l"/>
                <a:tab pos="469900" algn="l"/>
              </a:tabLst>
            </a:pPr>
            <a:r>
              <a:rPr sz="1350" spc="-10" dirty="0">
                <a:latin typeface="Microsoft Sans Serif"/>
                <a:cs typeface="Microsoft Sans Serif"/>
              </a:rPr>
              <a:t>Best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time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for</a:t>
            </a:r>
            <a:r>
              <a:rPr sz="1350" spc="-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booking</a:t>
            </a:r>
            <a:endParaRPr sz="1350" dirty="0">
              <a:latin typeface="Microsoft Sans Serif"/>
              <a:cs typeface="Microsoft Sans Serif"/>
            </a:endParaRPr>
          </a:p>
          <a:p>
            <a:pPr marL="469900" indent="-314325">
              <a:lnSpc>
                <a:spcPts val="1614"/>
              </a:lnSpc>
              <a:spcBef>
                <a:spcPts val="15"/>
              </a:spcBef>
              <a:buSzPct val="103703"/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Optimal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duration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of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stay</a:t>
            </a:r>
            <a:endParaRPr lang="en-US" sz="1350" spc="-5" dirty="0">
              <a:latin typeface="Microsoft Sans Serif"/>
              <a:cs typeface="Microsoft Sans Serif"/>
            </a:endParaRPr>
          </a:p>
          <a:p>
            <a:pPr marL="469900" indent="-314325">
              <a:lnSpc>
                <a:spcPts val="1614"/>
              </a:lnSpc>
              <a:spcBef>
                <a:spcPts val="15"/>
              </a:spcBef>
              <a:buSzPct val="103703"/>
              <a:buChar char="●"/>
              <a:tabLst>
                <a:tab pos="469265" algn="l"/>
                <a:tab pos="469900" algn="l"/>
              </a:tabLst>
            </a:pP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room type has the most demand and which room type generates highest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  <a:p>
            <a:pPr marL="469900" indent="-314325">
              <a:lnSpc>
                <a:spcPts val="1614"/>
              </a:lnSpc>
              <a:spcBef>
                <a:spcPts val="15"/>
              </a:spcBef>
              <a:buSzPct val="103703"/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Factors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leading</a:t>
            </a:r>
            <a:r>
              <a:rPr sz="1350" spc="7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to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cancellation</a:t>
            </a:r>
            <a:r>
              <a:rPr sz="1350" spc="10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which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affects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revenue.</a:t>
            </a:r>
            <a:endParaRPr sz="1350" dirty="0">
              <a:latin typeface="Microsoft Sans Serif"/>
              <a:cs typeface="Microsoft Sans Serif"/>
            </a:endParaRPr>
          </a:p>
          <a:p>
            <a:pPr marL="469900" indent="-314325">
              <a:lnSpc>
                <a:spcPts val="1614"/>
              </a:lnSpc>
              <a:buSzPct val="103703"/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Factors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like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meals,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lang="en-IN" sz="1350" spc="-15" dirty="0">
                <a:latin typeface="Microsoft Sans Serif"/>
                <a:cs typeface="Microsoft Sans Serif"/>
              </a:rPr>
              <a:t>parking spaces </a:t>
            </a:r>
            <a:r>
              <a:rPr sz="1350" spc="-5" dirty="0">
                <a:latin typeface="Microsoft Sans Serif"/>
                <a:cs typeface="Microsoft Sans Serif"/>
              </a:rPr>
              <a:t>etc.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which</a:t>
            </a:r>
            <a:r>
              <a:rPr sz="1350" spc="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might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affect</a:t>
            </a:r>
            <a:r>
              <a:rPr sz="1350" spc="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 increase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of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ADR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revenue.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1718" y="117553"/>
            <a:ext cx="5909349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" dirty="0">
                <a:latin typeface="Roboto"/>
                <a:cs typeface="Roboto"/>
              </a:rPr>
              <a:t>                            </a:t>
            </a:r>
            <a:r>
              <a:rPr lang="en-IN" spc="5" dirty="0">
                <a:latin typeface="Roboto"/>
                <a:cs typeface="Roboto"/>
              </a:rPr>
              <a:t>Analysis based on Meal</a:t>
            </a:r>
            <a:endParaRPr spc="5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189451"/>
            <a:ext cx="6671666" cy="79060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Most preferred meal by customer is BB for Resort and City Hotel</a:t>
            </a:r>
          </a:p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77% of the people prefer BB (bed &amp; breakfast) meal type in both the hotel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659EB-67FA-A7D4-5C7D-78365128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2015"/>
            <a:ext cx="8534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2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1718" y="73165"/>
            <a:ext cx="5909349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" dirty="0">
                <a:latin typeface="Roboto"/>
                <a:cs typeface="Roboto"/>
              </a:rPr>
              <a:t>                            </a:t>
            </a:r>
            <a:r>
              <a:rPr lang="en-IN" spc="5" dirty="0">
                <a:latin typeface="Roboto"/>
                <a:cs typeface="Roboto"/>
              </a:rPr>
              <a:t>Analysis based on </a:t>
            </a:r>
            <a:r>
              <a:rPr lang="en-US" spc="5" dirty="0">
                <a:latin typeface="Roboto"/>
                <a:cs typeface="Roboto"/>
              </a:rPr>
              <a:t>Car parking spaces </a:t>
            </a:r>
            <a:endParaRPr spc="5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175125"/>
            <a:ext cx="6671666" cy="7393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spcBef>
                <a:spcPts val="365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500" b="1" spc="-15" dirty="0">
                <a:solidFill>
                  <a:srgbClr val="202020"/>
                </a:solidFill>
                <a:latin typeface="Roboto Bk"/>
              </a:rPr>
              <a:t>About 94% of people don’t shows their concern in car parking space while hotel bookings. Most of the customer don't require the car parking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58167-8BB2-84B6-AF0A-F5010680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441325"/>
            <a:ext cx="4495801" cy="35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95503"/>
            <a:ext cx="171348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000" spc="-5" dirty="0">
                <a:latin typeface="Arial"/>
                <a:cs typeface="Arial"/>
              </a:rPr>
              <a:t>Conclusion</a:t>
            </a:r>
            <a:r>
              <a:rPr lang="en-IN" sz="2000" spc="-5" dirty="0"/>
              <a:t>s</a:t>
            </a:r>
            <a:endParaRPr sz="2000" spc="-5" dirty="0"/>
          </a:p>
        </p:txBody>
      </p:sp>
      <p:sp>
        <p:nvSpPr>
          <p:cNvPr id="3" name="object 3"/>
          <p:cNvSpPr/>
          <p:nvPr/>
        </p:nvSpPr>
        <p:spPr>
          <a:xfrm>
            <a:off x="7526146" y="2939795"/>
            <a:ext cx="40005" cy="198120"/>
          </a:xfrm>
          <a:custGeom>
            <a:avLst/>
            <a:gdLst/>
            <a:ahLst/>
            <a:cxnLst/>
            <a:rect l="l" t="t" r="r" b="b"/>
            <a:pathLst>
              <a:path w="40004" h="198119">
                <a:moveTo>
                  <a:pt x="39624" y="0"/>
                </a:moveTo>
                <a:lnTo>
                  <a:pt x="0" y="0"/>
                </a:lnTo>
                <a:lnTo>
                  <a:pt x="0" y="198119"/>
                </a:lnTo>
                <a:lnTo>
                  <a:pt x="39624" y="198119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607593"/>
            <a:ext cx="8920327" cy="43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sz="1300" b="1" spc="-25" dirty="0">
                <a:solidFill>
                  <a:srgbClr val="202020"/>
                </a:solidFill>
                <a:latin typeface="Roboto Bk"/>
                <a:cs typeface="Roboto Bk"/>
              </a:rPr>
              <a:t>Since</a:t>
            </a:r>
            <a:r>
              <a:rPr sz="13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the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20" dirty="0">
                <a:solidFill>
                  <a:srgbClr val="202020"/>
                </a:solidFill>
                <a:latin typeface="Roboto Bk"/>
                <a:cs typeface="Roboto Bk"/>
              </a:rPr>
              <a:t>bookings</a:t>
            </a:r>
            <a:r>
              <a:rPr sz="13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are</a:t>
            </a:r>
            <a:r>
              <a:rPr sz="13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double</a:t>
            </a:r>
            <a:r>
              <a:rPr sz="13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for</a:t>
            </a:r>
            <a:r>
              <a:rPr sz="1300" b="1" spc="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35" dirty="0">
                <a:solidFill>
                  <a:srgbClr val="202020"/>
                </a:solidFill>
                <a:latin typeface="Roboto Bk"/>
                <a:cs typeface="Roboto Bk"/>
              </a:rPr>
              <a:t>City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hotel</a:t>
            </a:r>
            <a:r>
              <a:rPr sz="1300" b="1" spc="-3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25" dirty="0">
                <a:solidFill>
                  <a:srgbClr val="202020"/>
                </a:solidFill>
                <a:latin typeface="Roboto Bk"/>
                <a:cs typeface="Roboto Bk"/>
              </a:rPr>
              <a:t>but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revenue</a:t>
            </a:r>
            <a:r>
              <a:rPr sz="1300" b="1" spc="-2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difference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20" dirty="0">
                <a:solidFill>
                  <a:srgbClr val="202020"/>
                </a:solidFill>
                <a:latin typeface="Roboto Bk"/>
                <a:cs typeface="Roboto Bk"/>
              </a:rPr>
              <a:t>is</a:t>
            </a:r>
            <a:r>
              <a:rPr sz="1300" b="1" spc="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less</a:t>
            </a:r>
            <a:r>
              <a:rPr sz="1300" b="1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so</a:t>
            </a:r>
            <a:r>
              <a:rPr sz="13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Resort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hotels</a:t>
            </a:r>
            <a:r>
              <a:rPr sz="13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are</a:t>
            </a:r>
            <a:r>
              <a:rPr sz="1300" b="1" spc="2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5" dirty="0">
                <a:solidFill>
                  <a:srgbClr val="202020"/>
                </a:solidFill>
                <a:latin typeface="Roboto Bk"/>
                <a:cs typeface="Roboto Bk"/>
              </a:rPr>
              <a:t>more</a:t>
            </a:r>
            <a:r>
              <a:rPr sz="1300" b="1" spc="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expensive</a:t>
            </a:r>
            <a:r>
              <a:rPr sz="13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dirty="0">
                <a:solidFill>
                  <a:srgbClr val="202020"/>
                </a:solidFill>
                <a:latin typeface="Roboto Bk"/>
                <a:cs typeface="Roboto Bk"/>
              </a:rPr>
              <a:t>as </a:t>
            </a:r>
            <a:r>
              <a:rPr sz="1300" b="1" spc="-30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5" dirty="0">
                <a:solidFill>
                  <a:srgbClr val="202020"/>
                </a:solidFill>
                <a:latin typeface="Roboto Bk"/>
                <a:cs typeface="Roboto Bk"/>
              </a:rPr>
              <a:t>compared</a:t>
            </a:r>
            <a:r>
              <a:rPr sz="1300" b="1" spc="1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15" dirty="0">
                <a:solidFill>
                  <a:srgbClr val="202020"/>
                </a:solidFill>
                <a:latin typeface="Roboto Bk"/>
                <a:cs typeface="Roboto Bk"/>
              </a:rPr>
              <a:t>to</a:t>
            </a:r>
            <a:r>
              <a:rPr sz="1300" b="1" spc="-10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35" dirty="0">
                <a:solidFill>
                  <a:srgbClr val="202020"/>
                </a:solidFill>
                <a:latin typeface="Roboto Bk"/>
                <a:cs typeface="Roboto Bk"/>
              </a:rPr>
              <a:t>City</a:t>
            </a:r>
            <a:r>
              <a:rPr sz="1300" b="1" spc="-5" dirty="0">
                <a:solidFill>
                  <a:srgbClr val="202020"/>
                </a:solidFill>
                <a:latin typeface="Roboto Bk"/>
                <a:cs typeface="Roboto Bk"/>
              </a:rPr>
              <a:t> </a:t>
            </a:r>
            <a:r>
              <a:rPr sz="1300" b="1" spc="-20" dirty="0">
                <a:solidFill>
                  <a:srgbClr val="202020"/>
                </a:solidFill>
                <a:latin typeface="Roboto Bk"/>
                <a:cs typeface="Roboto Bk"/>
              </a:rPr>
              <a:t>hotels.</a:t>
            </a:r>
            <a:endParaRPr lang="en-IN" sz="1300" b="1" spc="-20" dirty="0">
              <a:solidFill>
                <a:srgbClr val="202020"/>
              </a:solidFill>
              <a:latin typeface="Roboto Bk"/>
              <a:cs typeface="Roboto Bk"/>
            </a:endParaRP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Agent number 9 has made most number of bookings.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5" dirty="0">
                <a:solidFill>
                  <a:srgbClr val="202020"/>
                </a:solidFill>
                <a:latin typeface="Roboto Bk"/>
              </a:rPr>
              <a:t>Majority of people prefers room type-A which seems to be more economical for booking as it has the least ADR. And ADR is higher for room type-H so lesser booking are made</a:t>
            </a:r>
            <a:endParaRPr lang="en-IN" sz="1300" b="1" spc="-15" dirty="0">
              <a:solidFill>
                <a:srgbClr val="202020"/>
              </a:solidFill>
              <a:latin typeface="Roboto Bk"/>
            </a:endParaRP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It seems that 2016 to be the year where the hotel bookings are highest. overall City hotels had the most of the bookings.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We can observe the negative growth here. Almost 30% cancellation at the city hotels is a cause of concern for the management. Certain measures need to be taken to reduce the cancelation rates.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The majority of customers make reservations through  tour operators and travel agencies</a:t>
            </a:r>
            <a:r>
              <a:rPr lang="en-US" sz="1400" spc="-5" dirty="0">
                <a:solidFill>
                  <a:srgbClr val="1F1F1F"/>
                </a:solidFill>
                <a:latin typeface="Calibri"/>
                <a:cs typeface="Calibri"/>
              </a:rPr>
              <a:t>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Travel agents and tour operators are also used for  early hotel bookings.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GDS channel brings higher revenue generating deals for City hotel, in contrast to that most bookings come via TA/TO. City Hotel can work to increase outreach on GDS channels to get more higher revenue generating deals.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Resort hotel has more </a:t>
            </a:r>
            <a:r>
              <a:rPr lang="en-US" sz="1300" b="1" spc="-10" dirty="0" err="1">
                <a:solidFill>
                  <a:srgbClr val="202020"/>
                </a:solidFill>
                <a:latin typeface="Roboto Bk"/>
              </a:rPr>
              <a:t>revnue</a:t>
            </a: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 generating deals by direct and TA/TO channel. Resort Hotel need to increase outreach on GDS channel to increase revenue</a:t>
            </a:r>
            <a:r>
              <a:rPr lang="en-US" sz="1400" b="1" spc="-10" dirty="0">
                <a:solidFill>
                  <a:srgbClr val="202020"/>
                </a:solidFill>
                <a:latin typeface="Roboto Bk"/>
              </a:rPr>
              <a:t>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endParaRPr lang="en-US" sz="1300" b="1" spc="-10" dirty="0">
              <a:solidFill>
                <a:srgbClr val="202020"/>
              </a:solidFill>
              <a:latin typeface="Roboto Bk"/>
            </a:endParaRPr>
          </a:p>
          <a:p>
            <a:pPr marL="12065" marR="193040">
              <a:lnSpc>
                <a:spcPct val="115399"/>
              </a:lnSpc>
              <a:spcBef>
                <a:spcPts val="100"/>
              </a:spcBef>
              <a:tabLst>
                <a:tab pos="275590" algn="l"/>
              </a:tabLst>
            </a:pPr>
            <a:endParaRPr lang="en-US" sz="1300" b="1" spc="-10" dirty="0">
              <a:solidFill>
                <a:srgbClr val="202020"/>
              </a:solidFill>
              <a:latin typeface="Roboto B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118363"/>
            <a:ext cx="163728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000" spc="-5" dirty="0">
                <a:latin typeface="Arial"/>
                <a:cs typeface="Arial"/>
              </a:rPr>
              <a:t>Conclusion</a:t>
            </a:r>
            <a:r>
              <a:rPr lang="en-IN" sz="2000" spc="-5" dirty="0"/>
              <a:t>s</a:t>
            </a:r>
            <a:endParaRPr sz="2000" spc="-5" dirty="0"/>
          </a:p>
        </p:txBody>
      </p:sp>
      <p:sp>
        <p:nvSpPr>
          <p:cNvPr id="3" name="object 3"/>
          <p:cNvSpPr/>
          <p:nvPr/>
        </p:nvSpPr>
        <p:spPr>
          <a:xfrm>
            <a:off x="7526146" y="2939795"/>
            <a:ext cx="40005" cy="198120"/>
          </a:xfrm>
          <a:custGeom>
            <a:avLst/>
            <a:gdLst/>
            <a:ahLst/>
            <a:cxnLst/>
            <a:rect l="l" t="t" r="r" b="b"/>
            <a:pathLst>
              <a:path w="40004" h="198119">
                <a:moveTo>
                  <a:pt x="39624" y="0"/>
                </a:moveTo>
                <a:lnTo>
                  <a:pt x="0" y="0"/>
                </a:lnTo>
                <a:lnTo>
                  <a:pt x="0" y="198119"/>
                </a:lnTo>
                <a:lnTo>
                  <a:pt x="39624" y="198119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607593"/>
            <a:ext cx="8920327" cy="425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Resort hotel has more </a:t>
            </a:r>
            <a:r>
              <a:rPr lang="en-US" sz="1300" b="1" spc="-10" dirty="0" err="1">
                <a:solidFill>
                  <a:srgbClr val="202020"/>
                </a:solidFill>
                <a:latin typeface="Roboto Bk"/>
              </a:rPr>
              <a:t>revnue</a:t>
            </a: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 generating deals by direct and TA/TO channel. Resort Hotel need to increase outreach on GDS channel to increase revenue.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For Resort hotel-- ADR is increasing between May to September and then started falling down, so best time to book a resort hotel is from October to April as we are getting lower ADR.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For City hotel--City hotels have nearly constant ADR from April to September and after that ADR start decreasing, so the best time to book a City hotel is from October to March.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Most number of guests are coming from Portugal and Great Britain.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The people from top 10 countries chooses Resort hotels over City hotel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As the total number of people increases </a:t>
            </a:r>
            <a:r>
              <a:rPr lang="en-US" sz="1300" b="1" spc="-10" dirty="0" err="1">
                <a:solidFill>
                  <a:srgbClr val="202020"/>
                </a:solidFill>
                <a:latin typeface="Roboto Bk"/>
              </a:rPr>
              <a:t>adr</a:t>
            </a: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 also increases.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for longer stay, the better deal for customer can be </a:t>
            </a:r>
            <a:r>
              <a:rPr lang="en-US" sz="1300" b="1" spc="-10" dirty="0" err="1">
                <a:solidFill>
                  <a:srgbClr val="202020"/>
                </a:solidFill>
                <a:latin typeface="Roboto Bk"/>
              </a:rPr>
              <a:t>finalised</a:t>
            </a: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Most preferred meal by customer is BB for Resort and City Hotel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77% of the people prefer BB (bed &amp; breakfast) meal type in both the hotel type.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r>
              <a:rPr lang="en-US" sz="1300" b="1" spc="-10" dirty="0">
                <a:solidFill>
                  <a:srgbClr val="202020"/>
                </a:solidFill>
                <a:latin typeface="Roboto Bk"/>
              </a:rPr>
              <a:t>About 94% of people don’t shows their concern in car parking space while hotel bookings. Most of the customer don't require the car parking</a:t>
            </a: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endParaRPr lang="en-US" sz="1300" b="1" spc="-10" dirty="0">
              <a:solidFill>
                <a:srgbClr val="202020"/>
              </a:solidFill>
              <a:latin typeface="Roboto Bk"/>
            </a:endParaRPr>
          </a:p>
          <a:p>
            <a:br>
              <a:rPr lang="en-US" sz="1400" dirty="0"/>
            </a:br>
            <a:endParaRPr lang="en-US" sz="1400" b="1" spc="-5" dirty="0">
              <a:solidFill>
                <a:srgbClr val="202020"/>
              </a:solidFill>
              <a:latin typeface="Roboto Bk"/>
            </a:endParaRPr>
          </a:p>
          <a:p>
            <a:pPr marL="274955" marR="193040" indent="-262890">
              <a:lnSpc>
                <a:spcPct val="115399"/>
              </a:lnSpc>
              <a:spcBef>
                <a:spcPts val="100"/>
              </a:spcBef>
              <a:buFont typeface="Segoe UI Symbol"/>
              <a:buChar char="➢"/>
              <a:tabLst>
                <a:tab pos="275590" algn="l"/>
              </a:tabLst>
            </a:pPr>
            <a:endParaRPr lang="en-US" sz="1300" b="1" spc="-10" dirty="0">
              <a:solidFill>
                <a:srgbClr val="202020"/>
              </a:solidFill>
              <a:latin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187308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8" y="277367"/>
            <a:ext cx="8025383" cy="4578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20" y="134188"/>
            <a:ext cx="218832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u="heavy" spc="-30" dirty="0" err="1">
                <a:uFill>
                  <a:solidFill>
                    <a:srgbClr val="CC0000"/>
                  </a:solidFill>
                </a:uFill>
                <a:latin typeface="Roboto Bk"/>
                <a:cs typeface="Roboto Bk"/>
              </a:rPr>
              <a:t>Workfl</a:t>
            </a:r>
            <a:r>
              <a:rPr lang="en-IN" sz="3500" u="heavy" spc="-30" dirty="0">
                <a:uFill>
                  <a:solidFill>
                    <a:srgbClr val="CC0000"/>
                  </a:solidFill>
                </a:uFill>
                <a:latin typeface="Roboto Bk"/>
                <a:cs typeface="Roboto Bk"/>
              </a:rPr>
              <a:t>o</a:t>
            </a:r>
            <a:r>
              <a:rPr sz="3500" u="heavy" spc="-30" dirty="0">
                <a:uFill>
                  <a:solidFill>
                    <a:srgbClr val="CC0000"/>
                  </a:solidFill>
                </a:uFill>
                <a:latin typeface="Roboto Bk"/>
                <a:cs typeface="Roboto Bk"/>
              </a:rPr>
              <a:t>w</a:t>
            </a:r>
            <a:endParaRPr sz="3500" dirty="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62829" y="1419510"/>
            <a:ext cx="3750945" cy="2426970"/>
            <a:chOff x="4862829" y="1419510"/>
            <a:chExt cx="3750945" cy="2426970"/>
          </a:xfrm>
        </p:grpSpPr>
        <p:sp>
          <p:nvSpPr>
            <p:cNvPr id="4" name="object 4"/>
            <p:cNvSpPr/>
            <p:nvPr/>
          </p:nvSpPr>
          <p:spPr>
            <a:xfrm>
              <a:off x="6355873" y="1419510"/>
              <a:ext cx="2258060" cy="2258060"/>
            </a:xfrm>
            <a:custGeom>
              <a:avLst/>
              <a:gdLst/>
              <a:ahLst/>
              <a:cxnLst/>
              <a:rect l="l" t="t" r="r" b="b"/>
              <a:pathLst>
                <a:path w="2258059" h="2258060">
                  <a:moveTo>
                    <a:pt x="2012743" y="0"/>
                  </a:moveTo>
                  <a:lnTo>
                    <a:pt x="1965985" y="4482"/>
                  </a:lnTo>
                  <a:lnTo>
                    <a:pt x="1920626" y="17930"/>
                  </a:lnTo>
                  <a:lnTo>
                    <a:pt x="1878063" y="40344"/>
                  </a:lnTo>
                  <a:lnTo>
                    <a:pt x="1839690" y="71723"/>
                  </a:lnTo>
                  <a:lnTo>
                    <a:pt x="71723" y="1839690"/>
                  </a:lnTo>
                  <a:lnTo>
                    <a:pt x="40344" y="1878063"/>
                  </a:lnTo>
                  <a:lnTo>
                    <a:pt x="17930" y="1920626"/>
                  </a:lnTo>
                  <a:lnTo>
                    <a:pt x="4482" y="1965985"/>
                  </a:lnTo>
                  <a:lnTo>
                    <a:pt x="0" y="2012743"/>
                  </a:lnTo>
                  <a:lnTo>
                    <a:pt x="4482" y="2059508"/>
                  </a:lnTo>
                  <a:lnTo>
                    <a:pt x="17930" y="2104884"/>
                  </a:lnTo>
                  <a:lnTo>
                    <a:pt x="40344" y="2147476"/>
                  </a:lnTo>
                  <a:lnTo>
                    <a:pt x="71723" y="2185892"/>
                  </a:lnTo>
                  <a:lnTo>
                    <a:pt x="110133" y="2217229"/>
                  </a:lnTo>
                  <a:lnTo>
                    <a:pt x="152713" y="2239613"/>
                  </a:lnTo>
                  <a:lnTo>
                    <a:pt x="198073" y="2253043"/>
                  </a:lnTo>
                  <a:lnTo>
                    <a:pt x="244824" y="2257520"/>
                  </a:lnTo>
                  <a:lnTo>
                    <a:pt x="291574" y="2253043"/>
                  </a:lnTo>
                  <a:lnTo>
                    <a:pt x="336934" y="2239613"/>
                  </a:lnTo>
                  <a:lnTo>
                    <a:pt x="379515" y="2217229"/>
                  </a:lnTo>
                  <a:lnTo>
                    <a:pt x="417925" y="2185892"/>
                  </a:lnTo>
                  <a:lnTo>
                    <a:pt x="2185892" y="417925"/>
                  </a:lnTo>
                  <a:lnTo>
                    <a:pt x="2217229" y="379515"/>
                  </a:lnTo>
                  <a:lnTo>
                    <a:pt x="2239613" y="336934"/>
                  </a:lnTo>
                  <a:lnTo>
                    <a:pt x="2253043" y="291574"/>
                  </a:lnTo>
                  <a:lnTo>
                    <a:pt x="2257520" y="244824"/>
                  </a:lnTo>
                  <a:lnTo>
                    <a:pt x="2253043" y="198073"/>
                  </a:lnTo>
                  <a:lnTo>
                    <a:pt x="2239613" y="152713"/>
                  </a:lnTo>
                  <a:lnTo>
                    <a:pt x="2217229" y="110133"/>
                  </a:lnTo>
                  <a:lnTo>
                    <a:pt x="2185892" y="71723"/>
                  </a:lnTo>
                  <a:lnTo>
                    <a:pt x="2147476" y="40344"/>
                  </a:lnTo>
                  <a:lnTo>
                    <a:pt x="2104884" y="17930"/>
                  </a:lnTo>
                  <a:lnTo>
                    <a:pt x="2059508" y="4482"/>
                  </a:lnTo>
                  <a:lnTo>
                    <a:pt x="2012743" y="0"/>
                  </a:lnTo>
                  <a:close/>
                </a:path>
              </a:pathLst>
            </a:custGeom>
            <a:solidFill>
              <a:srgbClr val="2F7A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1823" y="3075431"/>
              <a:ext cx="770635" cy="7706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7" y="3133369"/>
              <a:ext cx="651929" cy="6914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2829" y="1419510"/>
              <a:ext cx="3607816" cy="22575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72757" y="3332810"/>
            <a:ext cx="9207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solidFill>
                  <a:srgbClr val="2F7AF3"/>
                </a:solidFill>
                <a:latin typeface="Roboto"/>
                <a:cs typeface="Roboto"/>
              </a:rPr>
              <a:t>5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71119" y="1419510"/>
            <a:ext cx="3810635" cy="2426970"/>
            <a:chOff x="3371119" y="1419510"/>
            <a:chExt cx="3810635" cy="24269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8304" y="3075431"/>
              <a:ext cx="770636" cy="770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408" y="3133369"/>
              <a:ext cx="651929" cy="6914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1119" y="1419510"/>
              <a:ext cx="3810095" cy="22575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78984" y="3332810"/>
            <a:ext cx="9207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solidFill>
                  <a:srgbClr val="0D64EF"/>
                </a:solidFill>
                <a:latin typeface="Roboto"/>
                <a:cs typeface="Roboto"/>
              </a:rPr>
              <a:t>4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77980" y="1419510"/>
            <a:ext cx="3710304" cy="2426970"/>
            <a:chOff x="1877980" y="1419510"/>
            <a:chExt cx="3710304" cy="24269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831" y="3075431"/>
              <a:ext cx="770635" cy="7706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7936" y="3133369"/>
              <a:ext cx="651929" cy="6914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7980" y="1419510"/>
              <a:ext cx="3710146" cy="22575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86988" y="3332810"/>
            <a:ext cx="9207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solidFill>
                  <a:srgbClr val="0D5DDF"/>
                </a:solidFill>
                <a:latin typeface="Roboto"/>
                <a:cs typeface="Roboto"/>
              </a:rPr>
              <a:t>3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34311" y="3075431"/>
            <a:ext cx="770890" cy="770890"/>
            <a:chOff x="1734311" y="3075431"/>
            <a:chExt cx="770890" cy="7708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311" y="3075431"/>
              <a:ext cx="770636" cy="770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4415" y="3133369"/>
              <a:ext cx="651929" cy="691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65959" y="3255263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163067" y="0"/>
                  </a:moveTo>
                  <a:lnTo>
                    <a:pt x="119723" y="5826"/>
                  </a:lnTo>
                  <a:lnTo>
                    <a:pt x="80771" y="22267"/>
                  </a:lnTo>
                  <a:lnTo>
                    <a:pt x="47767" y="47767"/>
                  </a:lnTo>
                  <a:lnTo>
                    <a:pt x="22267" y="80772"/>
                  </a:lnTo>
                  <a:lnTo>
                    <a:pt x="5826" y="119723"/>
                  </a:lnTo>
                  <a:lnTo>
                    <a:pt x="0" y="163068"/>
                  </a:lnTo>
                  <a:lnTo>
                    <a:pt x="5826" y="206412"/>
                  </a:lnTo>
                  <a:lnTo>
                    <a:pt x="22267" y="245364"/>
                  </a:lnTo>
                  <a:lnTo>
                    <a:pt x="47767" y="278368"/>
                  </a:lnTo>
                  <a:lnTo>
                    <a:pt x="80771" y="303868"/>
                  </a:lnTo>
                  <a:lnTo>
                    <a:pt x="119723" y="320309"/>
                  </a:lnTo>
                  <a:lnTo>
                    <a:pt x="163067" y="326136"/>
                  </a:lnTo>
                  <a:lnTo>
                    <a:pt x="206412" y="320309"/>
                  </a:lnTo>
                  <a:lnTo>
                    <a:pt x="245363" y="303868"/>
                  </a:lnTo>
                  <a:lnTo>
                    <a:pt x="278368" y="278368"/>
                  </a:lnTo>
                  <a:lnTo>
                    <a:pt x="303868" y="245363"/>
                  </a:lnTo>
                  <a:lnTo>
                    <a:pt x="320309" y="206412"/>
                  </a:lnTo>
                  <a:lnTo>
                    <a:pt x="326135" y="163068"/>
                  </a:lnTo>
                  <a:lnTo>
                    <a:pt x="320309" y="119723"/>
                  </a:lnTo>
                  <a:lnTo>
                    <a:pt x="303868" y="80771"/>
                  </a:lnTo>
                  <a:lnTo>
                    <a:pt x="278368" y="47767"/>
                  </a:lnTo>
                  <a:lnTo>
                    <a:pt x="245363" y="22267"/>
                  </a:lnTo>
                  <a:lnTo>
                    <a:pt x="206412" y="5826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93214" y="3332810"/>
            <a:ext cx="9207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solidFill>
                  <a:srgbClr val="0C57D2"/>
                </a:solidFill>
                <a:latin typeface="Roboto"/>
                <a:cs typeface="Roboto"/>
              </a:rPr>
              <a:t>2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0791" y="1419510"/>
            <a:ext cx="2403475" cy="2426970"/>
            <a:chOff x="240791" y="1419510"/>
            <a:chExt cx="2403475" cy="2426970"/>
          </a:xfrm>
        </p:grpSpPr>
        <p:sp>
          <p:nvSpPr>
            <p:cNvPr id="25" name="object 25"/>
            <p:cNvSpPr/>
            <p:nvPr/>
          </p:nvSpPr>
          <p:spPr>
            <a:xfrm>
              <a:off x="386359" y="1419510"/>
              <a:ext cx="2258060" cy="2258060"/>
            </a:xfrm>
            <a:custGeom>
              <a:avLst/>
              <a:gdLst/>
              <a:ahLst/>
              <a:cxnLst/>
              <a:rect l="l" t="t" r="r" b="b"/>
              <a:pathLst>
                <a:path w="2258060" h="2258060">
                  <a:moveTo>
                    <a:pt x="2012670" y="0"/>
                  </a:moveTo>
                  <a:lnTo>
                    <a:pt x="1965920" y="4482"/>
                  </a:lnTo>
                  <a:lnTo>
                    <a:pt x="1920559" y="17930"/>
                  </a:lnTo>
                  <a:lnTo>
                    <a:pt x="1877979" y="40344"/>
                  </a:lnTo>
                  <a:lnTo>
                    <a:pt x="1839569" y="71723"/>
                  </a:lnTo>
                  <a:lnTo>
                    <a:pt x="71704" y="1839690"/>
                  </a:lnTo>
                  <a:lnTo>
                    <a:pt x="40333" y="1878063"/>
                  </a:lnTo>
                  <a:lnTo>
                    <a:pt x="17926" y="1920626"/>
                  </a:lnTo>
                  <a:lnTo>
                    <a:pt x="4481" y="1965985"/>
                  </a:lnTo>
                  <a:lnTo>
                    <a:pt x="0" y="2012743"/>
                  </a:lnTo>
                  <a:lnTo>
                    <a:pt x="4481" y="2059508"/>
                  </a:lnTo>
                  <a:lnTo>
                    <a:pt x="17926" y="2104884"/>
                  </a:lnTo>
                  <a:lnTo>
                    <a:pt x="40333" y="2147476"/>
                  </a:lnTo>
                  <a:lnTo>
                    <a:pt x="71704" y="2185892"/>
                  </a:lnTo>
                  <a:lnTo>
                    <a:pt x="110104" y="2217229"/>
                  </a:lnTo>
                  <a:lnTo>
                    <a:pt x="152681" y="2239613"/>
                  </a:lnTo>
                  <a:lnTo>
                    <a:pt x="198044" y="2253043"/>
                  </a:lnTo>
                  <a:lnTo>
                    <a:pt x="244798" y="2257520"/>
                  </a:lnTo>
                  <a:lnTo>
                    <a:pt x="291553" y="2253043"/>
                  </a:lnTo>
                  <a:lnTo>
                    <a:pt x="336915" y="2239613"/>
                  </a:lnTo>
                  <a:lnTo>
                    <a:pt x="379493" y="2217229"/>
                  </a:lnTo>
                  <a:lnTo>
                    <a:pt x="417893" y="2185892"/>
                  </a:lnTo>
                  <a:lnTo>
                    <a:pt x="2185771" y="417925"/>
                  </a:lnTo>
                  <a:lnTo>
                    <a:pt x="2217150" y="379515"/>
                  </a:lnTo>
                  <a:lnTo>
                    <a:pt x="2239564" y="336934"/>
                  </a:lnTo>
                  <a:lnTo>
                    <a:pt x="2253012" y="291574"/>
                  </a:lnTo>
                  <a:lnTo>
                    <a:pt x="2257494" y="244824"/>
                  </a:lnTo>
                  <a:lnTo>
                    <a:pt x="2253012" y="198073"/>
                  </a:lnTo>
                  <a:lnTo>
                    <a:pt x="2239564" y="152713"/>
                  </a:lnTo>
                  <a:lnTo>
                    <a:pt x="2217150" y="110133"/>
                  </a:lnTo>
                  <a:lnTo>
                    <a:pt x="2185771" y="71723"/>
                  </a:lnTo>
                  <a:lnTo>
                    <a:pt x="2147361" y="40344"/>
                  </a:lnTo>
                  <a:lnTo>
                    <a:pt x="2104781" y="17930"/>
                  </a:lnTo>
                  <a:lnTo>
                    <a:pt x="2059420" y="4482"/>
                  </a:lnTo>
                  <a:lnTo>
                    <a:pt x="2012670" y="0"/>
                  </a:lnTo>
                  <a:close/>
                </a:path>
              </a:pathLst>
            </a:custGeom>
            <a:solidFill>
              <a:srgbClr val="0944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1" y="3075431"/>
              <a:ext cx="770636" cy="7706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95" y="3133369"/>
              <a:ext cx="651929" cy="6914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2439" y="3255263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>
                  <a:moveTo>
                    <a:pt x="163067" y="0"/>
                  </a:move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2"/>
                  </a:lnTo>
                  <a:lnTo>
                    <a:pt x="5825" y="119723"/>
                  </a:lnTo>
                  <a:lnTo>
                    <a:pt x="0" y="163068"/>
                  </a:lnTo>
                  <a:lnTo>
                    <a:pt x="5825" y="206412"/>
                  </a:lnTo>
                  <a:lnTo>
                    <a:pt x="22264" y="245364"/>
                  </a:lnTo>
                  <a:lnTo>
                    <a:pt x="47763" y="278368"/>
                  </a:lnTo>
                  <a:lnTo>
                    <a:pt x="80766" y="303868"/>
                  </a:lnTo>
                  <a:lnTo>
                    <a:pt x="119719" y="320309"/>
                  </a:lnTo>
                  <a:lnTo>
                    <a:pt x="163067" y="326136"/>
                  </a:lnTo>
                  <a:lnTo>
                    <a:pt x="206416" y="320309"/>
                  </a:lnTo>
                  <a:lnTo>
                    <a:pt x="245369" y="303868"/>
                  </a:lnTo>
                  <a:lnTo>
                    <a:pt x="278372" y="278368"/>
                  </a:lnTo>
                  <a:lnTo>
                    <a:pt x="303871" y="245363"/>
                  </a:lnTo>
                  <a:lnTo>
                    <a:pt x="320310" y="206412"/>
                  </a:lnTo>
                  <a:lnTo>
                    <a:pt x="326136" y="163068"/>
                  </a:lnTo>
                  <a:lnTo>
                    <a:pt x="320310" y="119723"/>
                  </a:lnTo>
                  <a:lnTo>
                    <a:pt x="303871" y="80771"/>
                  </a:lnTo>
                  <a:lnTo>
                    <a:pt x="278372" y="47767"/>
                  </a:lnTo>
                  <a:lnTo>
                    <a:pt x="245369" y="22267"/>
                  </a:lnTo>
                  <a:lnTo>
                    <a:pt x="206416" y="5826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9643" y="3332810"/>
            <a:ext cx="9207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solidFill>
                  <a:srgbClr val="0944A0"/>
                </a:solidFill>
                <a:latin typeface="Roboto"/>
                <a:cs typeface="Roboto"/>
              </a:rPr>
              <a:t>1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522" y="1668017"/>
            <a:ext cx="1990039" cy="191109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8073" y="4282846"/>
            <a:ext cx="60521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Microsoft Sans Serif"/>
                <a:cs typeface="Microsoft Sans Serif"/>
              </a:rPr>
              <a:t>For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this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project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we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have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used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this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workflow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analyse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the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hotel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booking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0"/>
            <a:ext cx="332612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0" u="heavy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Attributes</a:t>
            </a:r>
            <a:r>
              <a:rPr sz="2700" b="0" u="heavy" spc="-30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700" b="0" u="heavy" spc="-5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in</a:t>
            </a:r>
            <a:r>
              <a:rPr sz="2700" b="0" u="heavy" spc="15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700" b="0" u="heavy" spc="-5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the</a:t>
            </a:r>
            <a:r>
              <a:rPr sz="2700" b="0" u="heavy" spc="10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700" b="0" u="heavy" dirty="0"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study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781" y="1637131"/>
            <a:ext cx="1923414" cy="31146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3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Hotel</a:t>
            </a:r>
            <a:endParaRPr sz="11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Is_cancelled</a:t>
            </a: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Arrival_date_year</a:t>
            </a: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Arrival_date_month</a:t>
            </a:r>
            <a:endParaRPr sz="11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Arrival_date_week_number</a:t>
            </a:r>
          </a:p>
          <a:p>
            <a:pPr marL="311150" indent="-299085">
              <a:lnSpc>
                <a:spcPct val="100000"/>
              </a:lnSpc>
              <a:spcBef>
                <a:spcPts val="2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Day_of_the_month</a:t>
            </a:r>
            <a:endParaRPr sz="11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Stays_in_weekend_nights</a:t>
            </a:r>
            <a:endParaRPr sz="11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Stays_in_week_nights</a:t>
            </a: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Adults</a:t>
            </a:r>
          </a:p>
          <a:p>
            <a:pPr marL="311150" indent="-299085">
              <a:lnSpc>
                <a:spcPct val="100000"/>
              </a:lnSpc>
              <a:spcBef>
                <a:spcPts val="2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Children</a:t>
            </a: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Babies</a:t>
            </a: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Meals</a:t>
            </a: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Country</a:t>
            </a:r>
            <a:endParaRPr sz="11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19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Market_segment</a:t>
            </a: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bu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nn</a:t>
            </a:r>
            <a:r>
              <a:rPr sz="1100" dirty="0">
                <a:latin typeface="Calibri"/>
                <a:cs typeface="Calibri"/>
              </a:rPr>
              <a:t>el</a:t>
            </a: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Is_repeated_guest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1364" y="1637131"/>
            <a:ext cx="2228850" cy="29229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3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Previous_cancellations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Previous_bookings_not_canceled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Reserved_room_type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Assigned_room_type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Booking_changes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Deposit_type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Agent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Lead_time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Days_in_waiting_list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1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Customer_type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Adr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5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dirty="0">
                <a:latin typeface="Calibri"/>
                <a:cs typeface="Calibri"/>
              </a:rPr>
              <a:t>Required_car_parking_spaces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Booking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changes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19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Reservation_status</a:t>
            </a:r>
            <a:endParaRPr sz="11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190"/>
              </a:spcBef>
              <a:buChar char="●"/>
              <a:tabLst>
                <a:tab pos="311150" algn="l"/>
                <a:tab pos="311785" algn="l"/>
              </a:tabLst>
            </a:pPr>
            <a:r>
              <a:rPr sz="1100" spc="-5" dirty="0">
                <a:latin typeface="Calibri"/>
                <a:cs typeface="Calibri"/>
              </a:rPr>
              <a:t>reservation_status_date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728" y="1191259"/>
            <a:ext cx="482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Segoe UI Symbol"/>
              <a:buChar char="➔"/>
              <a:tabLst>
                <a:tab pos="316865" algn="l"/>
                <a:tab pos="317500" algn="l"/>
              </a:tabLst>
            </a:pPr>
            <a:r>
              <a:rPr sz="1200" spc="5" dirty="0">
                <a:latin typeface="Microsoft Sans Serif"/>
                <a:cs typeface="Microsoft Sans Serif"/>
              </a:rPr>
              <a:t>This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data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has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119390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rows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32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columns.</a:t>
            </a:r>
            <a:r>
              <a:rPr sz="1200" dirty="0">
                <a:latin typeface="Microsoft Sans Serif"/>
                <a:cs typeface="Microsoft Sans Serif"/>
              </a:rPr>
              <a:t> Here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are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columns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151" y="1154560"/>
            <a:ext cx="1956597" cy="344517"/>
          </a:xfrm>
          <a:prstGeom prst="rect">
            <a:avLst/>
          </a:prstGeom>
        </p:spPr>
        <p:txBody>
          <a:bodyPr vert="horz" wrap="square" lIns="0" tIns="9080" rIns="0" bIns="0" rtlCol="0">
            <a:spAutoFit/>
          </a:bodyPr>
          <a:lstStyle/>
          <a:p>
            <a:pPr marL="8647">
              <a:spcBef>
                <a:spcPts val="71"/>
              </a:spcBef>
            </a:pPr>
            <a:r>
              <a:rPr sz="2179" dirty="0"/>
              <a:t>Data</a:t>
            </a:r>
            <a:r>
              <a:rPr sz="2179" spc="-68" dirty="0"/>
              <a:t> </a:t>
            </a:r>
            <a:r>
              <a:rPr sz="2179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584325"/>
            <a:ext cx="5562600" cy="2162643"/>
          </a:xfrm>
          <a:prstGeom prst="rect">
            <a:avLst/>
          </a:prstGeom>
        </p:spPr>
        <p:txBody>
          <a:bodyPr vert="horz" wrap="square" lIns="0" tIns="9080" rIns="0" bIns="0" rtlCol="0">
            <a:spAutoFit/>
          </a:bodyPr>
          <a:lstStyle/>
          <a:p>
            <a:pPr marL="8647">
              <a:spcBef>
                <a:spcPts val="71"/>
              </a:spcBef>
            </a:pP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Given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data</a:t>
            </a:r>
            <a:r>
              <a:rPr sz="953" spc="10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set</a:t>
            </a:r>
            <a:r>
              <a:rPr sz="953" dirty="0">
                <a:solidFill>
                  <a:srgbClr val="114F5B"/>
                </a:solidFill>
                <a:latin typeface="Arial MT"/>
                <a:cs typeface="Arial MT"/>
              </a:rPr>
              <a:t> has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different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114F5B"/>
                </a:solidFill>
                <a:latin typeface="Arial MT"/>
                <a:cs typeface="Arial MT"/>
              </a:rPr>
              <a:t>columns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of</a:t>
            </a:r>
            <a:r>
              <a:rPr sz="953" spc="10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variables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vital</a:t>
            </a:r>
            <a:r>
              <a:rPr sz="953" spc="3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for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hotel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bookings.</a:t>
            </a:r>
            <a:r>
              <a:rPr sz="953" spc="10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114F5B"/>
                </a:solidFill>
                <a:latin typeface="Arial MT"/>
                <a:cs typeface="Arial MT"/>
              </a:rPr>
              <a:t>Some of them</a:t>
            </a:r>
            <a:r>
              <a:rPr sz="953" spc="7" dirty="0">
                <a:solidFill>
                  <a:srgbClr val="114F5B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114F5B"/>
                </a:solidFill>
                <a:latin typeface="Arial MT"/>
                <a:cs typeface="Arial MT"/>
              </a:rPr>
              <a:t>are:</a:t>
            </a:r>
            <a:endParaRPr sz="953"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endParaRPr sz="919" dirty="0">
              <a:latin typeface="Arial MT"/>
              <a:cs typeface="Arial MT"/>
            </a:endParaRPr>
          </a:p>
          <a:p>
            <a:pPr marL="8647">
              <a:spcBef>
                <a:spcPts val="3"/>
              </a:spcBef>
              <a:tabLst>
                <a:tab pos="790807" algn="l"/>
              </a:tabLst>
            </a:pPr>
            <a:r>
              <a:rPr sz="953" b="1" spc="-3" dirty="0">
                <a:solidFill>
                  <a:srgbClr val="C00000"/>
                </a:solidFill>
                <a:latin typeface="Arial MT"/>
                <a:cs typeface="Arial MT"/>
              </a:rPr>
              <a:t>hotel:</a:t>
            </a:r>
            <a:r>
              <a:rPr sz="953" spc="-3" dirty="0">
                <a:solidFill>
                  <a:srgbClr val="E46B0A"/>
                </a:solidFill>
                <a:latin typeface="Arial MT"/>
                <a:cs typeface="Arial MT"/>
              </a:rPr>
              <a:t>	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category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of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hotels,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which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are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 two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resort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hotel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and city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hotel.</a:t>
            </a:r>
            <a:endParaRPr sz="953" dirty="0">
              <a:latin typeface="Arial MT"/>
              <a:cs typeface="Arial MT"/>
            </a:endParaRPr>
          </a:p>
          <a:p>
            <a:pPr marL="825830" marR="3459" indent="-817615">
              <a:lnSpc>
                <a:spcPct val="117100"/>
              </a:lnSpc>
              <a:spcBef>
                <a:spcPts val="725"/>
              </a:spcBef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is_cancelled :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value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of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column show</a:t>
            </a:r>
            <a:r>
              <a:rPr sz="953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the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cancellation</a:t>
            </a:r>
            <a:r>
              <a:rPr sz="953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type.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7" dirty="0">
                <a:solidFill>
                  <a:srgbClr val="575757"/>
                </a:solidFill>
                <a:latin typeface="Arial MT"/>
                <a:cs typeface="Arial MT"/>
              </a:rPr>
              <a:t>If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the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booking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was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cancelled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or </a:t>
            </a:r>
            <a:r>
              <a:rPr sz="953" spc="-25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not.</a:t>
            </a:r>
            <a:r>
              <a:rPr sz="953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Values[0,1],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where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0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indicates</a:t>
            </a:r>
            <a:r>
              <a:rPr sz="953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not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cancelled.</a:t>
            </a:r>
            <a:endParaRPr sz="953" dirty="0">
              <a:latin typeface="Arial MT"/>
              <a:cs typeface="Arial MT"/>
            </a:endParaRPr>
          </a:p>
          <a:p>
            <a:pPr marL="8647" marR="753191">
              <a:lnSpc>
                <a:spcPct val="168300"/>
              </a:lnSpc>
              <a:spcBef>
                <a:spcPts val="14"/>
              </a:spcBef>
              <a:tabLst>
                <a:tab pos="837504" algn="l"/>
                <a:tab pos="858257" algn="l"/>
              </a:tabLst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lead_time :</a:t>
            </a:r>
            <a:r>
              <a:rPr sz="953" dirty="0">
                <a:solidFill>
                  <a:srgbClr val="E46B0A"/>
                </a:solidFill>
                <a:latin typeface="Arial MT"/>
                <a:cs typeface="Arial MT"/>
              </a:rPr>
              <a:t>	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time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 between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reservation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actual</a:t>
            </a:r>
            <a:r>
              <a:rPr sz="953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arrival</a:t>
            </a:r>
            <a:r>
              <a:rPr sz="817" spc="-3" dirty="0">
                <a:solidFill>
                  <a:srgbClr val="575757"/>
                </a:solidFill>
                <a:latin typeface="Arial MT"/>
                <a:cs typeface="Arial MT"/>
              </a:rPr>
              <a:t>. </a:t>
            </a:r>
            <a:r>
              <a:rPr sz="81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b="1" spc="-3" dirty="0">
                <a:solidFill>
                  <a:srgbClr val="C00000"/>
                </a:solidFill>
                <a:latin typeface="Arial MT"/>
              </a:rPr>
              <a:t>stayed_in_weekend_nights: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number</a:t>
            </a:r>
            <a:r>
              <a:rPr sz="953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of weekend nights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stay per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reservation </a:t>
            </a:r>
            <a:r>
              <a:rPr sz="953" spc="-25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b="1" spc="-3" dirty="0">
                <a:solidFill>
                  <a:srgbClr val="C00000"/>
                </a:solidFill>
                <a:latin typeface="Arial MT"/>
              </a:rPr>
              <a:t>stayed_in_weekday_nights: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 number</a:t>
            </a:r>
            <a:r>
              <a:rPr sz="953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weekday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nights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 stay per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reservation. </a:t>
            </a:r>
            <a:r>
              <a:rPr sz="953" spc="-252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E46B0A"/>
                </a:solidFill>
                <a:latin typeface="Arial MT"/>
                <a:cs typeface="Arial MT"/>
              </a:rPr>
              <a:t>meal:		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Meal</a:t>
            </a:r>
            <a:r>
              <a:rPr sz="953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preferences</a:t>
            </a:r>
            <a:r>
              <a:rPr sz="953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per</a:t>
            </a:r>
            <a:r>
              <a:rPr sz="953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reservation.[BB,FB,HB,SC,Undefined]</a:t>
            </a:r>
            <a:endParaRPr sz="953" dirty="0">
              <a:latin typeface="Arial MT"/>
              <a:cs typeface="Arial MT"/>
            </a:endParaRPr>
          </a:p>
          <a:p>
            <a:pPr>
              <a:spcBef>
                <a:spcPts val="3"/>
              </a:spcBef>
            </a:pPr>
            <a:endParaRPr sz="885" dirty="0">
              <a:latin typeface="Arial MT"/>
              <a:cs typeface="Arial MT"/>
            </a:endParaRPr>
          </a:p>
          <a:p>
            <a:pPr marL="8647">
              <a:tabLst>
                <a:tab pos="870796" algn="l"/>
              </a:tabLst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Country:</a:t>
            </a:r>
            <a:r>
              <a:rPr sz="953" spc="-3" dirty="0">
                <a:solidFill>
                  <a:srgbClr val="E46B0A"/>
                </a:solidFill>
                <a:latin typeface="Arial MT"/>
                <a:cs typeface="Arial MT"/>
              </a:rPr>
              <a:t>	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953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origin</a:t>
            </a:r>
            <a:r>
              <a:rPr sz="953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country</a:t>
            </a:r>
            <a:r>
              <a:rPr sz="953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z="95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spc="-3" dirty="0">
                <a:solidFill>
                  <a:srgbClr val="575757"/>
                </a:solidFill>
                <a:latin typeface="Arial MT"/>
                <a:cs typeface="Arial MT"/>
              </a:rPr>
              <a:t>guest.</a:t>
            </a:r>
            <a:endParaRPr sz="95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543" y="1160956"/>
            <a:ext cx="1713590" cy="301775"/>
          </a:xfrm>
          <a:prstGeom prst="rect">
            <a:avLst/>
          </a:prstGeom>
        </p:spPr>
        <p:txBody>
          <a:bodyPr vert="horz" wrap="square" lIns="0" tIns="8216" rIns="0" bIns="0" rtlCol="0">
            <a:spAutoFit/>
          </a:bodyPr>
          <a:lstStyle/>
          <a:p>
            <a:pPr marL="8647">
              <a:spcBef>
                <a:spcPts val="65"/>
              </a:spcBef>
            </a:pPr>
            <a:r>
              <a:rPr sz="1907" spc="-7" dirty="0"/>
              <a:t>Data</a:t>
            </a:r>
            <a:r>
              <a:rPr sz="1907" spc="-27" dirty="0"/>
              <a:t> </a:t>
            </a:r>
            <a:r>
              <a:rPr sz="1907" spc="-3" dirty="0"/>
              <a:t>Summary</a:t>
            </a:r>
            <a:endParaRPr sz="1907"/>
          </a:p>
        </p:txBody>
      </p:sp>
      <p:sp>
        <p:nvSpPr>
          <p:cNvPr id="3" name="object 3"/>
          <p:cNvSpPr txBox="1"/>
          <p:nvPr/>
        </p:nvSpPr>
        <p:spPr>
          <a:xfrm>
            <a:off x="1763580" y="1754278"/>
            <a:ext cx="5616839" cy="1924587"/>
          </a:xfrm>
          <a:prstGeom prst="rect">
            <a:avLst/>
          </a:prstGeom>
        </p:spPr>
        <p:txBody>
          <a:bodyPr vert="horz" wrap="square" lIns="0" tIns="33295" rIns="0" bIns="0" rtlCol="0">
            <a:spAutoFit/>
          </a:bodyPr>
          <a:lstStyle/>
          <a:p>
            <a:pPr marL="8647">
              <a:spcBef>
                <a:spcPts val="262"/>
              </a:spcBef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market_segment: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This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column show</a:t>
            </a:r>
            <a:r>
              <a:rPr sz="1089" spc="1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how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reservation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was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made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what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 is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purpose</a:t>
            </a:r>
            <a:endParaRPr sz="1089" dirty="0">
              <a:latin typeface="Arial MT"/>
              <a:cs typeface="Arial MT"/>
            </a:endParaRPr>
          </a:p>
          <a:p>
            <a:pPr marL="8647">
              <a:spcBef>
                <a:spcPts val="197"/>
              </a:spcBef>
            </a:pP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reservation.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Eg,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corporate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 means</a:t>
            </a:r>
            <a:r>
              <a:rPr sz="1089" spc="1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corporate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trip,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b="1" dirty="0">
                <a:solidFill>
                  <a:srgbClr val="575757"/>
                </a:solidFill>
                <a:latin typeface="Arial"/>
                <a:cs typeface="Arial"/>
              </a:rPr>
              <a:t>TA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for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travel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 agent, </a:t>
            </a:r>
            <a:r>
              <a:rPr sz="953" b="1" dirty="0">
                <a:solidFill>
                  <a:srgbClr val="575757"/>
                </a:solidFill>
                <a:latin typeface="Arial"/>
                <a:cs typeface="Arial"/>
              </a:rPr>
              <a:t>TO</a:t>
            </a:r>
            <a:r>
              <a:rPr sz="953" b="1" spc="7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for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Tour</a:t>
            </a:r>
            <a:r>
              <a:rPr sz="1089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Operator</a:t>
            </a:r>
            <a:endParaRPr sz="1089" dirty="0">
              <a:latin typeface="Arial MT"/>
              <a:cs typeface="Arial MT"/>
            </a:endParaRPr>
          </a:p>
          <a:p>
            <a:pPr marL="8647" marR="2209418">
              <a:lnSpc>
                <a:spcPct val="114999"/>
              </a:lnSpc>
              <a:spcBef>
                <a:spcPts val="786"/>
              </a:spcBef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distribution_channel: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1089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medium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through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booking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was </a:t>
            </a:r>
            <a:r>
              <a:rPr sz="1089" spc="-29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made.[Direct,Corporate,TA/TO,undefined,GDS.]</a:t>
            </a:r>
            <a:endParaRPr sz="1089" dirty="0">
              <a:latin typeface="Arial MT"/>
              <a:cs typeface="Arial MT"/>
            </a:endParaRPr>
          </a:p>
          <a:p>
            <a:pPr marL="8647" marR="297904">
              <a:lnSpc>
                <a:spcPct val="114999"/>
              </a:lnSpc>
              <a:spcBef>
                <a:spcPts val="848"/>
              </a:spcBef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Is_repeated_guest: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Shows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if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the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 guest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is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who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has</a:t>
            </a:r>
            <a:r>
              <a:rPr sz="1089" spc="1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arrived</a:t>
            </a:r>
            <a:r>
              <a:rPr sz="1089" spc="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earlier</a:t>
            </a:r>
            <a:r>
              <a:rPr sz="1089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or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not.Values[0,1]--&gt;0 </a:t>
            </a:r>
            <a:r>
              <a:rPr sz="1089" spc="-29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indicates</a:t>
            </a:r>
            <a:r>
              <a:rPr sz="1089" spc="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no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1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indicated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yes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person</a:t>
            </a:r>
            <a:r>
              <a:rPr sz="1089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10" dirty="0">
                <a:solidFill>
                  <a:srgbClr val="575757"/>
                </a:solidFill>
                <a:latin typeface="Arial MT"/>
                <a:cs typeface="Arial MT"/>
              </a:rPr>
              <a:t>is</a:t>
            </a:r>
            <a:r>
              <a:rPr sz="1089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repeated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guest.</a:t>
            </a:r>
            <a:endParaRPr sz="1089" dirty="0">
              <a:latin typeface="Arial MT"/>
              <a:cs typeface="Arial MT"/>
            </a:endParaRPr>
          </a:p>
          <a:p>
            <a:pPr marL="8647" marR="986239">
              <a:lnSpc>
                <a:spcPct val="177500"/>
              </a:lnSpc>
            </a:pPr>
            <a:r>
              <a:rPr sz="953" b="1" spc="-3" dirty="0">
                <a:solidFill>
                  <a:srgbClr val="C00000"/>
                </a:solidFill>
                <a:latin typeface="Arial MT"/>
              </a:rPr>
              <a:t>days_in_waiting_list: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Number</a:t>
            </a:r>
            <a:r>
              <a:rPr sz="1089" spc="-1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z="1089" spc="1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days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between</a:t>
            </a:r>
            <a:r>
              <a:rPr sz="1089" spc="1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actual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booking</a:t>
            </a:r>
            <a:r>
              <a:rPr sz="1089" spc="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transact. </a:t>
            </a:r>
            <a:r>
              <a:rPr sz="1089" spc="-293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3" b="1" spc="-3" dirty="0">
                <a:solidFill>
                  <a:srgbClr val="C00000"/>
                </a:solidFill>
                <a:latin typeface="Arial MT"/>
              </a:rPr>
              <a:t>customer_type: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Type</a:t>
            </a:r>
            <a:r>
              <a:rPr sz="1089" spc="-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dirty="0">
                <a:solidFill>
                  <a:srgbClr val="575757"/>
                </a:solidFill>
                <a:latin typeface="Arial MT"/>
                <a:cs typeface="Arial MT"/>
              </a:rPr>
              <a:t>of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customers(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Transient,</a:t>
            </a:r>
            <a:r>
              <a:rPr sz="1089" spc="14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group,</a:t>
            </a:r>
            <a:r>
              <a:rPr sz="1089" spc="7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089" spc="-3" dirty="0">
                <a:solidFill>
                  <a:srgbClr val="575757"/>
                </a:solidFill>
                <a:latin typeface="Arial MT"/>
                <a:cs typeface="Arial MT"/>
              </a:rPr>
              <a:t>etc.)</a:t>
            </a:r>
            <a:endParaRPr sz="1089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6371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heavy" dirty="0">
                <a:uFill>
                  <a:solidFill>
                    <a:srgbClr val="CC0000"/>
                  </a:solidFill>
                </a:uFill>
              </a:rPr>
              <a:t>Data</a:t>
            </a:r>
            <a:r>
              <a:rPr sz="2800" u="heavy" spc="-5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CC0000"/>
                  </a:solidFill>
                </a:uFill>
              </a:rPr>
              <a:t>Wrangling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1297"/>
            <a:ext cx="162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Data</a:t>
            </a:r>
            <a:r>
              <a:rPr sz="1800" u="heavy" spc="-5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Cleaning:-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90550" y="1524209"/>
            <a:ext cx="6537959" cy="258532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69900" indent="-3054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dirty="0"/>
              <a:t>Dropping</a:t>
            </a:r>
            <a:r>
              <a:rPr spc="-55" dirty="0"/>
              <a:t> </a:t>
            </a:r>
            <a:r>
              <a:rPr spc="-5" dirty="0"/>
              <a:t>Columns with</a:t>
            </a:r>
            <a:r>
              <a:rPr spc="15" dirty="0"/>
              <a:t> </a:t>
            </a:r>
            <a:r>
              <a:rPr spc="-10" dirty="0"/>
              <a:t>Maximum</a:t>
            </a:r>
            <a:r>
              <a:rPr spc="45" dirty="0"/>
              <a:t> </a:t>
            </a:r>
            <a:r>
              <a:rPr dirty="0"/>
              <a:t>Null</a:t>
            </a:r>
            <a:r>
              <a:rPr spc="-35" dirty="0"/>
              <a:t> </a:t>
            </a:r>
            <a:r>
              <a:rPr spc="50" dirty="0"/>
              <a:t>values–</a:t>
            </a:r>
            <a:r>
              <a:rPr spc="-30" dirty="0"/>
              <a:t> </a:t>
            </a:r>
            <a:r>
              <a:rPr dirty="0"/>
              <a:t>agent</a:t>
            </a:r>
            <a:r>
              <a:rPr spc="-30" dirty="0"/>
              <a:t> </a:t>
            </a:r>
            <a:r>
              <a:rPr dirty="0"/>
              <a:t>and</a:t>
            </a:r>
            <a:r>
              <a:rPr spc="-5" dirty="0"/>
              <a:t> company</a:t>
            </a:r>
          </a:p>
          <a:p>
            <a:pPr marL="469900" indent="-30543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Char char="●"/>
              <a:tabLst>
                <a:tab pos="469900" algn="l"/>
                <a:tab pos="470534" algn="l"/>
              </a:tabLst>
            </a:pPr>
            <a:r>
              <a:rPr dirty="0"/>
              <a:t>Dropping</a:t>
            </a:r>
            <a:r>
              <a:rPr spc="-60" dirty="0"/>
              <a:t> </a:t>
            </a:r>
            <a:r>
              <a:rPr spc="-5" dirty="0"/>
              <a:t>columns</a:t>
            </a:r>
            <a:r>
              <a:rPr spc="-10" dirty="0"/>
              <a:t> </a:t>
            </a:r>
            <a:r>
              <a:rPr spc="-5" dirty="0"/>
              <a:t>which had</a:t>
            </a:r>
            <a:r>
              <a:rPr spc="-10" dirty="0"/>
              <a:t> </a:t>
            </a:r>
            <a:r>
              <a:rPr dirty="0"/>
              <a:t>redundant</a:t>
            </a:r>
            <a:r>
              <a:rPr spc="-55" dirty="0"/>
              <a:t> </a:t>
            </a:r>
            <a:r>
              <a:rPr spc="50" dirty="0"/>
              <a:t>values–</a:t>
            </a:r>
            <a:r>
              <a:rPr spc="-30" dirty="0"/>
              <a:t> </a:t>
            </a:r>
            <a:r>
              <a:rPr spc="-5" dirty="0">
                <a:solidFill>
                  <a:srgbClr val="000000"/>
                </a:solidFill>
              </a:rPr>
              <a:t>Arrival_date_week_number</a:t>
            </a:r>
          </a:p>
          <a:p>
            <a:pPr marL="469900" indent="-305435">
              <a:lnSpc>
                <a:spcPct val="100000"/>
              </a:lnSpc>
              <a:spcBef>
                <a:spcPts val="219"/>
              </a:spcBef>
              <a:buChar char="●"/>
              <a:tabLst>
                <a:tab pos="469900" algn="l"/>
                <a:tab pos="470534" algn="l"/>
              </a:tabLst>
            </a:pPr>
            <a:r>
              <a:rPr spc="-5" dirty="0">
                <a:solidFill>
                  <a:srgbClr val="000000"/>
                </a:solidFill>
              </a:rPr>
              <a:t>Columns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with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nominal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null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values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have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been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manipulated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by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filling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them </a:t>
            </a:r>
            <a:r>
              <a:rPr spc="-5" dirty="0">
                <a:solidFill>
                  <a:srgbClr val="000000"/>
                </a:solidFill>
              </a:rPr>
              <a:t>with</a:t>
            </a:r>
          </a:p>
          <a:p>
            <a:pPr marL="2299335" lvl="1" indent="-306070">
              <a:lnSpc>
                <a:spcPct val="100000"/>
              </a:lnSpc>
              <a:spcBef>
                <a:spcPts val="215"/>
              </a:spcBef>
              <a:buFont typeface="Segoe UI Symbol"/>
              <a:buChar char="➔"/>
              <a:tabLst>
                <a:tab pos="2299335" algn="l"/>
                <a:tab pos="2299970" algn="l"/>
              </a:tabLst>
            </a:pPr>
            <a:r>
              <a:rPr lang="en-US" sz="1200" spc="-5" dirty="0">
                <a:latin typeface="Microsoft Sans Serif"/>
                <a:cs typeface="Microsoft Sans Serif"/>
              </a:rPr>
              <a:t>Children </a:t>
            </a:r>
            <a:r>
              <a:rPr sz="1200" spc="-5" dirty="0">
                <a:latin typeface="Microsoft Sans Serif"/>
                <a:cs typeface="Microsoft Sans Serif"/>
              </a:rPr>
              <a:t>column:-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lang="en-US" sz="1200" dirty="0">
                <a:latin typeface="Microsoft Sans Serif"/>
                <a:cs typeface="Microsoft Sans Serif"/>
              </a:rPr>
              <a:t>By </a:t>
            </a:r>
            <a:r>
              <a:rPr sz="1200" spc="-5" dirty="0">
                <a:latin typeface="Microsoft Sans Serif"/>
                <a:cs typeface="Microsoft Sans Serif"/>
              </a:rPr>
              <a:t>Me</a:t>
            </a:r>
            <a:r>
              <a:rPr lang="en-US" sz="1200" spc="-5" dirty="0">
                <a:latin typeface="Microsoft Sans Serif"/>
                <a:cs typeface="Microsoft Sans Serif"/>
              </a:rPr>
              <a:t>an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(Number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child</a:t>
            </a:r>
            <a:r>
              <a:rPr lang="en-IN" sz="1200" dirty="0">
                <a:latin typeface="Microsoft Sans Serif"/>
                <a:cs typeface="Microsoft Sans Serif"/>
              </a:rPr>
              <a:t>ren)</a:t>
            </a:r>
          </a:p>
          <a:p>
            <a:pPr marL="2299335" lvl="1" indent="-306070">
              <a:lnSpc>
                <a:spcPct val="100000"/>
              </a:lnSpc>
              <a:spcBef>
                <a:spcPts val="215"/>
              </a:spcBef>
              <a:buFont typeface="Segoe UI Symbol"/>
              <a:buChar char="➔"/>
              <a:tabLst>
                <a:tab pos="2299335" algn="l"/>
                <a:tab pos="2299970" algn="l"/>
              </a:tabLst>
            </a:pPr>
            <a:r>
              <a:rPr lang="en-IN" sz="1200" dirty="0">
                <a:latin typeface="Microsoft Sans Serif"/>
                <a:cs typeface="Microsoft Sans Serif"/>
              </a:rPr>
              <a:t>Company &amp; agent column:-By 0.0</a:t>
            </a:r>
          </a:p>
          <a:p>
            <a:pPr marL="1993265" lvl="1">
              <a:lnSpc>
                <a:spcPct val="100000"/>
              </a:lnSpc>
              <a:spcBef>
                <a:spcPts val="215"/>
              </a:spcBef>
              <a:tabLst>
                <a:tab pos="2299335" algn="l"/>
                <a:tab pos="2299970" algn="l"/>
              </a:tabLst>
            </a:pPr>
            <a:r>
              <a:rPr lang="en-IN" sz="1200" dirty="0">
                <a:latin typeface="Microsoft Sans Serif"/>
                <a:cs typeface="Microsoft Sans Serif"/>
              </a:rPr>
              <a:t>        </a:t>
            </a:r>
          </a:p>
          <a:p>
            <a:pPr marL="1993265" lvl="1">
              <a:lnSpc>
                <a:spcPct val="100000"/>
              </a:lnSpc>
              <a:spcBef>
                <a:spcPts val="215"/>
              </a:spcBef>
              <a:tabLst>
                <a:tab pos="2299335" algn="l"/>
                <a:tab pos="2299970" algn="l"/>
              </a:tabLst>
            </a:pPr>
            <a:endParaRPr sz="1600" dirty="0"/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00" u="heavy" dirty="0">
                <a:uFill>
                  <a:solidFill>
                    <a:srgbClr val="202020"/>
                  </a:solidFill>
                </a:uFill>
              </a:rPr>
              <a:t>Data</a:t>
            </a:r>
            <a:r>
              <a:rPr sz="1800" u="heavy" spc="-15" dirty="0">
                <a:uFill>
                  <a:solidFill>
                    <a:srgbClr val="202020"/>
                  </a:solidFill>
                </a:uFill>
              </a:rPr>
              <a:t> </a:t>
            </a:r>
            <a:r>
              <a:rPr sz="1800" u="heavy" spc="-5" dirty="0">
                <a:uFill>
                  <a:solidFill>
                    <a:srgbClr val="202020"/>
                  </a:solidFill>
                </a:uFill>
              </a:rPr>
              <a:t>Manipulation:-</a:t>
            </a:r>
            <a:endParaRPr sz="1800" dirty="0"/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Combining</a:t>
            </a:r>
            <a:r>
              <a:rPr spc="-35" dirty="0"/>
              <a:t> </a:t>
            </a:r>
            <a:r>
              <a:rPr spc="-5" dirty="0"/>
              <a:t>columns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an</a:t>
            </a:r>
            <a:r>
              <a:rPr spc="10" dirty="0"/>
              <a:t> </a:t>
            </a:r>
            <a:r>
              <a:rPr dirty="0"/>
              <a:t>effective</a:t>
            </a:r>
            <a:r>
              <a:rPr spc="-35" dirty="0"/>
              <a:t> </a:t>
            </a:r>
            <a:r>
              <a:rPr spc="-5" dirty="0"/>
              <a:t>study</a:t>
            </a:r>
          </a:p>
          <a:p>
            <a:pPr marL="2299335" lvl="1" indent="-306070">
              <a:spcBef>
                <a:spcPts val="215"/>
              </a:spcBef>
              <a:buFont typeface="Segoe UI Symbol"/>
              <a:buChar char="➔"/>
              <a:tabLst>
                <a:tab pos="2299335" algn="l"/>
                <a:tab pos="2299970" algn="l"/>
              </a:tabLst>
            </a:pPr>
            <a:r>
              <a:rPr lang="en-IN" sz="1200" spc="-5" dirty="0" err="1">
                <a:latin typeface="Microsoft Sans Serif"/>
                <a:cs typeface="Microsoft Sans Serif"/>
              </a:rPr>
              <a:t>total_people</a:t>
            </a:r>
            <a:r>
              <a:rPr lang="en-IN" sz="1200" spc="-5" dirty="0">
                <a:latin typeface="Microsoft Sans Serif"/>
                <a:cs typeface="Microsoft Sans Serif"/>
              </a:rPr>
              <a:t>=</a:t>
            </a:r>
            <a:r>
              <a:rPr lang="en-IN" sz="1200" spc="-5" dirty="0" err="1">
                <a:latin typeface="Microsoft Sans Serif"/>
                <a:cs typeface="Microsoft Sans Serif"/>
              </a:rPr>
              <a:t>adults+children</a:t>
            </a:r>
            <a:r>
              <a:rPr lang="en-IN" sz="1200" spc="-5" dirty="0">
                <a:latin typeface="Microsoft Sans Serif"/>
                <a:cs typeface="Microsoft Sans Serif"/>
              </a:rPr>
              <a:t>+'babies</a:t>
            </a:r>
          </a:p>
          <a:p>
            <a:pPr marL="2299335" lvl="1" indent="-306070">
              <a:lnSpc>
                <a:spcPct val="100000"/>
              </a:lnSpc>
              <a:spcBef>
                <a:spcPts val="215"/>
              </a:spcBef>
              <a:buFont typeface="Segoe UI Symbol"/>
              <a:buChar char="➔"/>
              <a:tabLst>
                <a:tab pos="2299335" algn="l"/>
                <a:tab pos="2299970" algn="l"/>
              </a:tabLst>
            </a:pPr>
            <a:r>
              <a:rPr sz="1200" dirty="0" err="1">
                <a:latin typeface="Microsoft Sans Serif"/>
                <a:cs typeface="Microsoft Sans Serif"/>
              </a:rPr>
              <a:t>total_stays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 err="1">
                <a:latin typeface="Microsoft Sans Serif"/>
                <a:cs typeface="Microsoft Sans Serif"/>
              </a:rPr>
              <a:t>Stays_in_weekend_nights+Stays_in_week_nights</a:t>
            </a:r>
            <a:endParaRPr sz="1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2191"/>
            <a:ext cx="27609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Handling</a:t>
            </a:r>
            <a:r>
              <a:rPr sz="2800" u="heavy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Microsoft Sans Serif"/>
                <a:cs typeface="Microsoft Sans Serif"/>
              </a:rPr>
              <a:t>Outliers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41297"/>
            <a:ext cx="202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Interquartile</a:t>
            </a:r>
            <a:r>
              <a:rPr sz="1800" u="heavy" spc="-10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Microsoft Sans Serif"/>
                <a:cs typeface="Microsoft Sans Serif"/>
              </a:rPr>
              <a:t>range:-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847" y="969263"/>
            <a:ext cx="3502151" cy="32735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112" y="2087879"/>
            <a:ext cx="4876800" cy="220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404" y="207086"/>
            <a:ext cx="4798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/>
              <a:t> </a:t>
            </a:r>
            <a:r>
              <a:rPr lang="en-IN" sz="1800" dirty="0"/>
              <a:t>CORRELATION HEATMAP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4175125"/>
            <a:ext cx="7858253" cy="873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 algn="l">
              <a:buSzPct val="187000"/>
              <a:buFont typeface="Arial" panose="020B0604020202020204" pitchFamily="34" charset="0"/>
              <a:buChar char="•"/>
            </a:pPr>
            <a:r>
              <a:rPr lang="en-US" sz="1400" b="1" spc="-20" dirty="0">
                <a:latin typeface="Roboto Bk"/>
                <a:cs typeface="Roboto Bk"/>
              </a:rPr>
              <a:t> </a:t>
            </a:r>
            <a:r>
              <a:rPr lang="en-US" sz="1400" b="1" dirty="0">
                <a:latin typeface="Roboto Bk"/>
              </a:rPr>
              <a:t>We can observe that '</a:t>
            </a:r>
            <a:r>
              <a:rPr lang="en-US" sz="1400" b="1" dirty="0" err="1">
                <a:latin typeface="Roboto Bk"/>
              </a:rPr>
              <a:t>adr</a:t>
            </a:r>
            <a:r>
              <a:rPr lang="en-US" sz="1400" b="1" dirty="0">
                <a:latin typeface="Roboto Bk"/>
              </a:rPr>
              <a:t>' has correlation with '</a:t>
            </a:r>
            <a:r>
              <a:rPr lang="en-US" sz="1400" b="1" dirty="0" err="1">
                <a:latin typeface="Roboto Bk"/>
              </a:rPr>
              <a:t>total_people</a:t>
            </a:r>
            <a:r>
              <a:rPr lang="en-US" sz="1400" b="1" dirty="0">
                <a:latin typeface="Roboto Bk"/>
              </a:rPr>
              <a:t>' which means more the number of people, more is the revenue generated.</a:t>
            </a:r>
          </a:p>
          <a:p>
            <a:pPr marL="285750" indent="-285750">
              <a:buSzPct val="1870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 Bk"/>
              </a:rPr>
              <a:t>We can also see the correlation between '</a:t>
            </a:r>
            <a:r>
              <a:rPr lang="en-US" sz="1400" b="1" dirty="0" err="1">
                <a:latin typeface="Roboto Bk"/>
              </a:rPr>
              <a:t>lead_time</a:t>
            </a:r>
            <a:r>
              <a:rPr lang="en-US" sz="1400" b="1" dirty="0">
                <a:latin typeface="Roboto Bk"/>
              </a:rPr>
              <a:t>' and '</a:t>
            </a:r>
            <a:r>
              <a:rPr lang="en-US" sz="1400" b="1" dirty="0" err="1">
                <a:latin typeface="Roboto Bk"/>
              </a:rPr>
              <a:t>total_stay</a:t>
            </a:r>
            <a:r>
              <a:rPr lang="en-US" sz="1400" b="1" dirty="0">
                <a:latin typeface="Roboto Bk"/>
              </a:rPr>
              <a:t>' which implies that people spend more time to plan for a longer stay.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99307A-45CA-042A-855D-D9CDE0DB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3" y="593725"/>
            <a:ext cx="5903596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1731</Words>
  <Application>Microsoft Office PowerPoint</Application>
  <PresentationFormat>Custom</PresentationFormat>
  <Paragraphs>150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MT</vt:lpstr>
      <vt:lpstr>Calibri</vt:lpstr>
      <vt:lpstr>Courier New</vt:lpstr>
      <vt:lpstr>Microsoft Sans Serif</vt:lpstr>
      <vt:lpstr>Roboto</vt:lpstr>
      <vt:lpstr>Roboto Bk</vt:lpstr>
      <vt:lpstr>Segoe UI Symbol</vt:lpstr>
      <vt:lpstr>Times New Roman</vt:lpstr>
      <vt:lpstr>var(--colab-chrome-font-family)</vt:lpstr>
      <vt:lpstr>Verdana</vt:lpstr>
      <vt:lpstr>Office Theme</vt:lpstr>
      <vt:lpstr>EDA Capstone Project</vt:lpstr>
      <vt:lpstr>Introduction</vt:lpstr>
      <vt:lpstr>Workflow</vt:lpstr>
      <vt:lpstr>Attributes in the study</vt:lpstr>
      <vt:lpstr>Data Summary</vt:lpstr>
      <vt:lpstr>Data Summary</vt:lpstr>
      <vt:lpstr>Data Wrangling</vt:lpstr>
      <vt:lpstr>PowerPoint Presentation</vt:lpstr>
      <vt:lpstr> CORRELATION HEATMAP</vt:lpstr>
      <vt:lpstr>Percentage share of different hotel type and their revenue  </vt:lpstr>
      <vt:lpstr>                                           agent made most of bookings</vt:lpstr>
      <vt:lpstr> Preference of different room type</vt:lpstr>
      <vt:lpstr>                                             Yearly bookings</vt:lpstr>
      <vt:lpstr> Cancellation made in each hotel</vt:lpstr>
      <vt:lpstr> most common channel for booking hotels</vt:lpstr>
      <vt:lpstr>Better Revenue Generating Deals for  Hotels</vt:lpstr>
      <vt:lpstr>ADR of hotels in each month</vt:lpstr>
      <vt:lpstr>Analysis based on Country</vt:lpstr>
      <vt:lpstr>ADR relationship with total number of people &amp; total_stay</vt:lpstr>
      <vt:lpstr>                            Analysis based on Meal</vt:lpstr>
      <vt:lpstr>                            Analysis based on Car parking spaces 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Capstone Project</dc:title>
  <cp:lastModifiedBy>mamta</cp:lastModifiedBy>
  <cp:revision>6</cp:revision>
  <dcterms:created xsi:type="dcterms:W3CDTF">2022-12-22T15:18:10Z</dcterms:created>
  <dcterms:modified xsi:type="dcterms:W3CDTF">2023-03-26T18:34:12Z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2022-12-22T00:00:00Z</vt:filetime>
  </property>
</Properties>
</file>