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5"/>
  </p:notesMasterIdLst>
  <p:sldIdLst>
    <p:sldId id="257" r:id="rId2"/>
    <p:sldId id="283" r:id="rId3"/>
    <p:sldId id="259" r:id="rId4"/>
    <p:sldId id="260" r:id="rId5"/>
    <p:sldId id="285" r:id="rId6"/>
    <p:sldId id="261" r:id="rId7"/>
    <p:sldId id="284" r:id="rId8"/>
    <p:sldId id="263" r:id="rId9"/>
    <p:sldId id="268" r:id="rId10"/>
    <p:sldId id="265" r:id="rId11"/>
    <p:sldId id="276" r:id="rId12"/>
    <p:sldId id="277" r:id="rId13"/>
    <p:sldId id="269" r:id="rId14"/>
    <p:sldId id="272" r:id="rId15"/>
    <p:sldId id="267" r:id="rId16"/>
    <p:sldId id="274" r:id="rId17"/>
    <p:sldId id="280" r:id="rId18"/>
    <p:sldId id="282" r:id="rId19"/>
    <p:sldId id="281" r:id="rId20"/>
    <p:sldId id="279" r:id="rId21"/>
    <p:sldId id="286"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C5C"/>
    <a:srgbClr val="FF99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EVO\Desktop\HR%20Analytics%20project\Swapnil%20HR%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EVO\Desktop\HR%20Analytics%20project\Swapnil%20HR%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[Swapnil HR project.xlsx]KPI-4!PivotTable1</c:name>
    <c:fmtId val="1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800" dirty="0">
                <a:solidFill>
                  <a:schemeClr val="tx1"/>
                </a:solidFill>
              </a:rPr>
              <a:t>Average Working Years For Each Department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spPr>
          <a:solidFill>
            <a:srgbClr val="FFFF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FF00"/>
          </a:solidFill>
          <a:ln>
            <a:noFill/>
          </a:ln>
          <a:effectLst>
            <a:outerShdw blurRad="57150" dist="19050" dir="5400000" algn="ctr" rotWithShape="0">
              <a:srgbClr val="000000">
                <a:alpha val="63000"/>
              </a:srgbClr>
            </a:outerShdw>
          </a:effectLst>
        </c:spPr>
      </c:pivotFmt>
      <c:pivotFmt>
        <c:idx val="10"/>
        <c:spPr>
          <a:solidFill>
            <a:srgbClr val="FFFF00"/>
          </a:solidFill>
          <a:ln>
            <a:noFill/>
          </a:ln>
          <a:effectLst>
            <a:outerShdw blurRad="57150" dist="19050" dir="5400000" algn="ctr" rotWithShape="0">
              <a:srgbClr val="000000">
                <a:alpha val="63000"/>
              </a:srgbClr>
            </a:outerShdw>
          </a:effectLst>
        </c:spPr>
      </c:pivotFmt>
      <c:pivotFmt>
        <c:idx val="11"/>
        <c:spPr>
          <a:solidFill>
            <a:srgbClr val="FFFF00"/>
          </a:solidFill>
          <a:ln>
            <a:noFill/>
          </a:ln>
          <a:effectLst>
            <a:outerShdw blurRad="57150" dist="19050" dir="5400000" algn="ctr" rotWithShape="0">
              <a:srgbClr val="000000">
                <a:alpha val="63000"/>
              </a:srgbClr>
            </a:outerShdw>
          </a:effectLst>
        </c:spPr>
      </c:pivotFmt>
      <c:pivotFmt>
        <c:idx val="12"/>
        <c:spPr>
          <a:solidFill>
            <a:srgbClr val="FFFF00"/>
          </a:solidFill>
          <a:ln>
            <a:noFill/>
          </a:ln>
          <a:effectLst>
            <a:outerShdw blurRad="57150" dist="19050" dir="5400000" algn="ctr" rotWithShape="0">
              <a:srgbClr val="000000">
                <a:alpha val="63000"/>
              </a:srgbClr>
            </a:outerShdw>
          </a:effectLst>
        </c:spPr>
      </c:pivotFmt>
      <c:pivotFmt>
        <c:idx val="13"/>
        <c:spPr>
          <a:solidFill>
            <a:srgbClr val="FFFF00"/>
          </a:solidFill>
          <a:ln>
            <a:noFill/>
          </a:ln>
          <a:effectLst>
            <a:outerShdw blurRad="57150" dist="19050" dir="5400000" algn="ctr" rotWithShape="0">
              <a:srgbClr val="000000">
                <a:alpha val="63000"/>
              </a:srgbClr>
            </a:outerShdw>
          </a:effectLst>
        </c:spPr>
      </c:pivotFmt>
      <c:pivotFmt>
        <c:idx val="14"/>
        <c:spPr>
          <a:solidFill>
            <a:srgbClr val="FFFF00"/>
          </a:solidFill>
          <a:ln>
            <a:noFill/>
          </a:ln>
          <a:effectLst>
            <a:outerShdw blurRad="57150" dist="19050" dir="5400000" algn="ctr" rotWithShape="0">
              <a:srgbClr val="000000">
                <a:alpha val="63000"/>
              </a:srgbClr>
            </a:outerShdw>
          </a:effectLst>
        </c:spPr>
      </c:pivotFmt>
      <c:pivotFmt>
        <c:idx val="15"/>
        <c:spPr>
          <a:solidFill>
            <a:srgbClr val="FFFF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FFFF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462988472831059E-2"/>
          <c:y val="9.3048655461022894E-2"/>
          <c:w val="0.92294179246279451"/>
          <c:h val="0.82119478580021454"/>
        </c:manualLayout>
      </c:layout>
      <c:barChart>
        <c:barDir val="col"/>
        <c:grouping val="clustered"/>
        <c:varyColors val="0"/>
        <c:ser>
          <c:idx val="0"/>
          <c:order val="0"/>
          <c:tx>
            <c:strRef>
              <c:f>'KPI-4'!$B$3</c:f>
              <c:strCache>
                <c:ptCount val="1"/>
                <c:pt idx="0">
                  <c:v>Total</c:v>
                </c:pt>
              </c:strCache>
            </c:strRef>
          </c:tx>
          <c:spPr>
            <a:solidFill>
              <a:srgbClr val="FFFF00"/>
            </a:soli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0-AF4F-4FBC-B89C-8E1C8620EC9A}"/>
              </c:ext>
            </c:extLst>
          </c:dPt>
          <c:dPt>
            <c:idx val="1"/>
            <c:invertIfNegative val="0"/>
            <c:bubble3D val="0"/>
            <c:extLst>
              <c:ext xmlns:c16="http://schemas.microsoft.com/office/drawing/2014/chart" uri="{C3380CC4-5D6E-409C-BE32-E72D297353CC}">
                <c16:uniqueId val="{00000001-AF4F-4FBC-B89C-8E1C8620EC9A}"/>
              </c:ext>
            </c:extLst>
          </c:dPt>
          <c:dPt>
            <c:idx val="2"/>
            <c:invertIfNegative val="0"/>
            <c:bubble3D val="0"/>
            <c:extLst>
              <c:ext xmlns:c16="http://schemas.microsoft.com/office/drawing/2014/chart" uri="{C3380CC4-5D6E-409C-BE32-E72D297353CC}">
                <c16:uniqueId val="{00000002-AF4F-4FBC-B89C-8E1C8620EC9A}"/>
              </c:ext>
            </c:extLst>
          </c:dPt>
          <c:dPt>
            <c:idx val="3"/>
            <c:invertIfNegative val="0"/>
            <c:bubble3D val="0"/>
            <c:extLst>
              <c:ext xmlns:c16="http://schemas.microsoft.com/office/drawing/2014/chart" uri="{C3380CC4-5D6E-409C-BE32-E72D297353CC}">
                <c16:uniqueId val="{00000003-AF4F-4FBC-B89C-8E1C8620EC9A}"/>
              </c:ext>
            </c:extLst>
          </c:dPt>
          <c:dPt>
            <c:idx val="4"/>
            <c:invertIfNegative val="0"/>
            <c:bubble3D val="0"/>
            <c:extLst>
              <c:ext xmlns:c16="http://schemas.microsoft.com/office/drawing/2014/chart" uri="{C3380CC4-5D6E-409C-BE32-E72D297353CC}">
                <c16:uniqueId val="{00000004-AF4F-4FBC-B89C-8E1C8620EC9A}"/>
              </c:ext>
            </c:extLst>
          </c:dPt>
          <c:dPt>
            <c:idx val="5"/>
            <c:invertIfNegative val="0"/>
            <c:bubble3D val="0"/>
            <c:extLst>
              <c:ext xmlns:c16="http://schemas.microsoft.com/office/drawing/2014/chart" uri="{C3380CC4-5D6E-409C-BE32-E72D297353CC}">
                <c16:uniqueId val="{00000005-AF4F-4FBC-B89C-8E1C8620EC9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'KPI-4'!$A$4:$A$10</c:f>
              <c:strCache>
                <c:ptCount val="6"/>
                <c:pt idx="0">
                  <c:v>Hardware</c:v>
                </c:pt>
                <c:pt idx="1">
                  <c:v>Human Resources</c:v>
                </c:pt>
                <c:pt idx="2">
                  <c:v>Research &amp; Development</c:v>
                </c:pt>
                <c:pt idx="3">
                  <c:v>Sales</c:v>
                </c:pt>
                <c:pt idx="4">
                  <c:v>Software</c:v>
                </c:pt>
                <c:pt idx="5">
                  <c:v>Support</c:v>
                </c:pt>
              </c:strCache>
            </c:strRef>
          </c:cat>
          <c:val>
            <c:numRef>
              <c:f>'KPI-4'!$B$4:$B$10</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6-AF4F-4FBC-B89C-8E1C8620EC9A}"/>
            </c:ext>
          </c:extLst>
        </c:ser>
        <c:dLbls>
          <c:dLblPos val="outEnd"/>
          <c:showLegendKey val="0"/>
          <c:showVal val="1"/>
          <c:showCatName val="0"/>
          <c:showSerName val="0"/>
          <c:showPercent val="0"/>
          <c:showBubbleSize val="0"/>
        </c:dLbls>
        <c:gapWidth val="100"/>
        <c:overlap val="-24"/>
        <c:axId val="1289610047"/>
        <c:axId val="1289611295"/>
      </c:barChart>
      <c:catAx>
        <c:axId val="12896100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611295"/>
        <c:crosses val="autoZero"/>
        <c:auto val="1"/>
        <c:lblAlgn val="ctr"/>
        <c:lblOffset val="100"/>
        <c:noMultiLvlLbl val="0"/>
      </c:catAx>
      <c:valAx>
        <c:axId val="128961129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610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A5F7E3"/>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[Swapnil HR project.xlsx]KPI-6!PivotTable1</c:name>
    <c:fmtId val="5"/>
  </c:pivotSource>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IN" sz="2000" b="1" dirty="0">
                <a:solidFill>
                  <a:schemeClr val="tx1"/>
                </a:solidFill>
                <a:latin typeface="Arial Rounded MT Bold" panose="020F0704030504030204" pitchFamily="34" charset="0"/>
              </a:rPr>
              <a:t>Attrition</a:t>
            </a:r>
            <a:r>
              <a:rPr lang="en-IN" sz="2000" b="1" baseline="0" dirty="0">
                <a:solidFill>
                  <a:schemeClr val="tx1"/>
                </a:solidFill>
                <a:latin typeface="Arial Rounded MT Bold" panose="020F0704030504030204" pitchFamily="34" charset="0"/>
              </a:rPr>
              <a:t> Rate Vs Year Since Last Promotion</a:t>
            </a:r>
            <a:endParaRPr lang="en-IN" sz="2000" b="1" dirty="0">
              <a:solidFill>
                <a:schemeClr val="tx1"/>
              </a:solidFill>
              <a:latin typeface="Arial Rounded MT Bold" panose="020F0704030504030204" pitchFamily="34" charset="0"/>
            </a:endParaRPr>
          </a:p>
        </c:rich>
      </c:tx>
      <c:layout>
        <c:manualLayout>
          <c:xMode val="edge"/>
          <c:yMode val="edge"/>
          <c:x val="0.20084559089167983"/>
          <c:y val="5.2722691836567068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FFFF00"/>
            </a:solidFill>
            <a:round/>
          </a:ln>
          <a:effectLst/>
        </c:spPr>
        <c:marker>
          <c:symbol val="circle"/>
          <c:size val="5"/>
          <c:spPr>
            <a:solidFill>
              <a:schemeClr val="tx1">
                <a:lumMod val="85000"/>
                <a:lumOff val="15000"/>
              </a:schemeClr>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FFFF00"/>
            </a:solidFill>
            <a:round/>
          </a:ln>
          <a:effectLst/>
        </c:spPr>
        <c:marker>
          <c:symbol val="circle"/>
          <c:size val="5"/>
          <c:spPr>
            <a:solidFill>
              <a:schemeClr val="tx1">
                <a:lumMod val="85000"/>
                <a:lumOff val="15000"/>
              </a:schemeClr>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rgbClr val="FFFF00"/>
            </a:solidFill>
            <a:round/>
          </a:ln>
          <a:effectLst/>
        </c:spPr>
        <c:marker>
          <c:symbol val="circle"/>
          <c:size val="5"/>
          <c:spPr>
            <a:solidFill>
              <a:schemeClr val="tx1">
                <a:lumMod val="85000"/>
                <a:lumOff val="15000"/>
              </a:schemeClr>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09492563429571"/>
          <c:y val="0.18708333333333332"/>
          <c:w val="0.79835192475940508"/>
          <c:h val="0.61619973073063417"/>
        </c:manualLayout>
      </c:layout>
      <c:barChart>
        <c:barDir val="col"/>
        <c:grouping val="clustered"/>
        <c:varyColors val="0"/>
        <c:ser>
          <c:idx val="0"/>
          <c:order val="0"/>
          <c:tx>
            <c:strRef>
              <c:f>'KPI-6'!$B$3</c:f>
              <c:strCache>
                <c:ptCount val="1"/>
                <c:pt idx="0">
                  <c:v>Average of Atrrition_N</c:v>
                </c:pt>
              </c:strCache>
            </c:strRef>
          </c:tx>
          <c:spPr>
            <a:solidFill>
              <a:srgbClr val="FF0000"/>
            </a:solidFill>
            <a:ln>
              <a:noFill/>
            </a:ln>
            <a:effectLst/>
          </c:spPr>
          <c:invertIfNegative val="0"/>
          <c:cat>
            <c:strRef>
              <c:f>'KPI-6'!$A$4:$A$10</c:f>
              <c:strCache>
                <c:ptCount val="6"/>
                <c:pt idx="0">
                  <c:v>Hardware</c:v>
                </c:pt>
                <c:pt idx="1">
                  <c:v>Human Resources</c:v>
                </c:pt>
                <c:pt idx="2">
                  <c:v>Research &amp; Development</c:v>
                </c:pt>
                <c:pt idx="3">
                  <c:v>Sales</c:v>
                </c:pt>
                <c:pt idx="4">
                  <c:v>Software</c:v>
                </c:pt>
                <c:pt idx="5">
                  <c:v>Support</c:v>
                </c:pt>
              </c:strCache>
            </c:strRef>
          </c:cat>
          <c:val>
            <c:numRef>
              <c:f>'KPI-6'!$B$4:$B$10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F011-42DE-8075-7F8A6C4EF202}"/>
            </c:ext>
          </c:extLst>
        </c:ser>
        <c:dLbls>
          <c:showLegendKey val="0"/>
          <c:showVal val="0"/>
          <c:showCatName val="0"/>
          <c:showSerName val="0"/>
          <c:showPercent val="0"/>
          <c:showBubbleSize val="0"/>
        </c:dLbls>
        <c:gapWidth val="219"/>
        <c:overlap val="-27"/>
        <c:axId val="1346329711"/>
        <c:axId val="1346327631"/>
      </c:barChart>
      <c:lineChart>
        <c:grouping val="stacked"/>
        <c:varyColors val="0"/>
        <c:ser>
          <c:idx val="1"/>
          <c:order val="1"/>
          <c:tx>
            <c:strRef>
              <c:f>'KPI-6'!$C$3</c:f>
              <c:strCache>
                <c:ptCount val="1"/>
                <c:pt idx="0">
                  <c:v>Average of Years Since Last Promotion</c:v>
                </c:pt>
              </c:strCache>
            </c:strRef>
          </c:tx>
          <c:spPr>
            <a:ln w="28575" cap="rnd">
              <a:solidFill>
                <a:srgbClr val="FFFF00"/>
              </a:solidFill>
              <a:round/>
            </a:ln>
            <a:effectLst/>
          </c:spPr>
          <c:marker>
            <c:symbol val="circle"/>
            <c:size val="5"/>
            <c:spPr>
              <a:solidFill>
                <a:schemeClr val="tx1">
                  <a:lumMod val="85000"/>
                  <a:lumOff val="15000"/>
                </a:schemeClr>
              </a:solidFill>
              <a:ln w="9525">
                <a:solidFill>
                  <a:schemeClr val="accent2"/>
                </a:solidFill>
              </a:ln>
              <a:effectLst/>
            </c:spPr>
          </c:marker>
          <c:cat>
            <c:strRef>
              <c:f>'KPI-6'!$A$4:$A$10</c:f>
              <c:strCache>
                <c:ptCount val="6"/>
                <c:pt idx="0">
                  <c:v>Hardware</c:v>
                </c:pt>
                <c:pt idx="1">
                  <c:v>Human Resources</c:v>
                </c:pt>
                <c:pt idx="2">
                  <c:v>Research &amp; Development</c:v>
                </c:pt>
                <c:pt idx="3">
                  <c:v>Sales</c:v>
                </c:pt>
                <c:pt idx="4">
                  <c:v>Software</c:v>
                </c:pt>
                <c:pt idx="5">
                  <c:v>Support</c:v>
                </c:pt>
              </c:strCache>
            </c:strRef>
          </c:cat>
          <c:val>
            <c:numRef>
              <c:f>'KPI-6'!$C$4:$C$10</c:f>
              <c:numCache>
                <c:formatCode>0.00</c:formatCode>
                <c:ptCount val="6"/>
                <c:pt idx="0">
                  <c:v>5.8706083976006855</c:v>
                </c:pt>
                <c:pt idx="1">
                  <c:v>5.946186742694227</c:v>
                </c:pt>
                <c:pt idx="2">
                  <c:v>5.8754658011780263</c:v>
                </c:pt>
                <c:pt idx="3">
                  <c:v>5.9174257660002363</c:v>
                </c:pt>
                <c:pt idx="4">
                  <c:v>5.8522072936660265</c:v>
                </c:pt>
                <c:pt idx="5">
                  <c:v>5.767248645394341</c:v>
                </c:pt>
              </c:numCache>
            </c:numRef>
          </c:val>
          <c:smooth val="0"/>
          <c:extLst>
            <c:ext xmlns:c16="http://schemas.microsoft.com/office/drawing/2014/chart" uri="{C3380CC4-5D6E-409C-BE32-E72D297353CC}">
              <c16:uniqueId val="{00000001-F011-42DE-8075-7F8A6C4EF202}"/>
            </c:ext>
          </c:extLst>
        </c:ser>
        <c:dLbls>
          <c:showLegendKey val="0"/>
          <c:showVal val="0"/>
          <c:showCatName val="0"/>
          <c:showSerName val="0"/>
          <c:showPercent val="0"/>
          <c:showBubbleSize val="0"/>
        </c:dLbls>
        <c:marker val="1"/>
        <c:smooth val="0"/>
        <c:axId val="1346339279"/>
        <c:axId val="1346340111"/>
      </c:lineChart>
      <c:catAx>
        <c:axId val="1346329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327631"/>
        <c:crosses val="autoZero"/>
        <c:auto val="1"/>
        <c:lblAlgn val="ctr"/>
        <c:lblOffset val="100"/>
        <c:noMultiLvlLbl val="0"/>
      </c:catAx>
      <c:valAx>
        <c:axId val="1346327631"/>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329711"/>
        <c:crosses val="autoZero"/>
        <c:crossBetween val="between"/>
      </c:valAx>
      <c:valAx>
        <c:axId val="134634011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6339279"/>
        <c:crosses val="max"/>
        <c:crossBetween val="between"/>
      </c:valAx>
      <c:catAx>
        <c:axId val="1346339279"/>
        <c:scaling>
          <c:orientation val="minMax"/>
        </c:scaling>
        <c:delete val="1"/>
        <c:axPos val="b"/>
        <c:numFmt formatCode="General" sourceLinked="1"/>
        <c:majorTickMark val="out"/>
        <c:minorTickMark val="none"/>
        <c:tickLblPos val="nextTo"/>
        <c:crossAx val="1346340111"/>
        <c:crosses val="autoZero"/>
        <c:auto val="1"/>
        <c:lblAlgn val="ctr"/>
        <c:lblOffset val="100"/>
        <c:noMultiLvlLbl val="0"/>
      </c:catAx>
      <c:spPr>
        <a:noFill/>
        <a:ln>
          <a:noFill/>
        </a:ln>
        <a:effectLst/>
      </c:spPr>
    </c:plotArea>
    <c:legend>
      <c:legendPos val="b"/>
      <c:layout>
        <c:manualLayout>
          <c:xMode val="edge"/>
          <c:yMode val="edge"/>
          <c:x val="0.42681146740715376"/>
          <c:y val="0.83391149023038769"/>
          <c:w val="0.55861513687600639"/>
          <c:h val="0.152199620880723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A5F7E3"/>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6.xml.rels><?xml version="1.0" encoding="UTF-8" standalone="yes"?>
<Relationships xmlns="http://schemas.openxmlformats.org/package/2006/relationships"><Relationship Id="rId2" Type="http://schemas.openxmlformats.org/officeDocument/2006/relationships/image" Target="../media/image36.svg"/><Relationship Id="rId1"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2" Type="http://schemas.openxmlformats.org/officeDocument/2006/relationships/image" Target="../media/image36.svg"/><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a:solidFill>
          <a:schemeClr val="accent3">
            <a:lumMod val="75000"/>
          </a:schemeClr>
        </a:solidFill>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a:solidFill>
          <a:schemeClr val="accent3">
            <a:lumMod val="75000"/>
          </a:schemeClr>
        </a:solidFill>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979D44DA-A849-447C-80B8-D85AA437A144}">
      <dgm:prSet custT="1"/>
      <dgm:spPr/>
      <dgm:t>
        <a:bodyPr/>
        <a:lstStyle/>
        <a:p>
          <a:pP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with solid fill"/>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221"/>
          <a:ext cx="4716739" cy="138527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7624" y="98845"/>
        <a:ext cx="4581491" cy="1250031"/>
      </dsp:txXfrm>
    </dsp:sp>
    <dsp:sp modelId="{02414501-D933-4DAA-8B18-4AC31CFDE25F}">
      <dsp:nvSpPr>
        <dsp:cNvPr id="0" name=""/>
        <dsp:cNvSpPr/>
      </dsp:nvSpPr>
      <dsp:spPr>
        <a:xfrm>
          <a:off x="0" y="1493802"/>
          <a:ext cx="4716739" cy="1385279"/>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624" y="1561426"/>
        <a:ext cx="4581491"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53795" y="221189"/>
        <a:ext cx="4402673" cy="284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4983"/>
          <a:ext cx="4716739" cy="15695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76617" y="111600"/>
        <a:ext cx="4563505" cy="1416272"/>
      </dsp:txXfrm>
    </dsp:sp>
    <dsp:sp modelId="{02414501-D933-4DAA-8B18-4AC31CFDE25F}">
      <dsp:nvSpPr>
        <dsp:cNvPr id="0" name=""/>
        <dsp:cNvSpPr/>
      </dsp:nvSpPr>
      <dsp:spPr>
        <a:xfrm>
          <a:off x="0" y="1652298"/>
          <a:ext cx="4716739" cy="15422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284" y="1727582"/>
        <a:ext cx="4566171" cy="1391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l"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8DC5F-01EE-46C5-A9CA-495EEB5A1682}"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8DDC8-5273-4C00-BA82-42C403FF2B33}" type="slidenum">
              <a:rPr lang="en-US" smtClean="0"/>
              <a:t>‹#›</a:t>
            </a:fld>
            <a:endParaRPr lang="en-US"/>
          </a:p>
        </p:txBody>
      </p:sp>
    </p:spTree>
    <p:extLst>
      <p:ext uri="{BB962C8B-B14F-4D97-AF65-F5344CB8AC3E}">
        <p14:creationId xmlns:p14="http://schemas.microsoft.com/office/powerpoint/2010/main" val="4007303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9047-41CF-E0F1-45A2-DDFDFBAA12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E545E4-4E0E-3B70-D28B-C52B656EC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1B03FD-2E95-A7A8-1C82-613130AEC0E9}"/>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5" name="Footer Placeholder 4">
            <a:extLst>
              <a:ext uri="{FF2B5EF4-FFF2-40B4-BE49-F238E27FC236}">
                <a16:creationId xmlns:a16="http://schemas.microsoft.com/office/drawing/2014/main" id="{34DDC0DC-40A1-C6AA-F955-0594D7AEC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EF325-2ED1-3768-10B4-10CD12A8E0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975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5913-71D9-A8B0-EA3D-93E3EF804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75175-2E3E-6A31-8475-FD560B12D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61176-E819-C52D-68E3-D461ECD71EE6}"/>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5" name="Footer Placeholder 4">
            <a:extLst>
              <a:ext uri="{FF2B5EF4-FFF2-40B4-BE49-F238E27FC236}">
                <a16:creationId xmlns:a16="http://schemas.microsoft.com/office/drawing/2014/main" id="{7C4D3865-0FD8-16EB-FAB1-AA9A637DC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A97C5-7E03-2BE3-6452-02A1371FEF93}"/>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3898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E0D0A-88DE-186B-2755-A5E48DA5B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C286C-1B5F-62BC-A80C-1E24926B8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A0FB9-A98C-4E9F-C0D1-3C37A384C237}"/>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5" name="Footer Placeholder 4">
            <a:extLst>
              <a:ext uri="{FF2B5EF4-FFF2-40B4-BE49-F238E27FC236}">
                <a16:creationId xmlns:a16="http://schemas.microsoft.com/office/drawing/2014/main" id="{22716835-114D-487F-D795-F58836387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80202-59D1-159C-458B-28790FFD6FC7}"/>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7290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C8D7-EA5F-0948-0AB9-CF5E7C8E5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6CAB6-1FAB-523C-FF96-93C81BCA2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DC81E-689C-AB94-AD06-DE26442C7F35}"/>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5" name="Footer Placeholder 4">
            <a:extLst>
              <a:ext uri="{FF2B5EF4-FFF2-40B4-BE49-F238E27FC236}">
                <a16:creationId xmlns:a16="http://schemas.microsoft.com/office/drawing/2014/main" id="{B0B80ECA-B302-489D-BDA9-A24345257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04C8-4FED-E24B-BD84-56BEAA39794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90002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E92B-02BC-23FD-F083-8A17658BF9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57D20-950A-8E97-CDEA-3EBFE2485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6BB237-E897-DB3E-4D80-39895E6D3CED}"/>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5" name="Footer Placeholder 4">
            <a:extLst>
              <a:ext uri="{FF2B5EF4-FFF2-40B4-BE49-F238E27FC236}">
                <a16:creationId xmlns:a16="http://schemas.microsoft.com/office/drawing/2014/main" id="{253828E4-70A2-305B-D353-130E4739F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C5A2D-427D-DDE6-E09B-77F20D7B9CD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0648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FD03-31AA-34BC-DCF8-4A4377E6A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C0DD7-19B9-4A92-0C16-79A4463A7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511A0-8473-765F-A1F3-936DE61E0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B89547-2749-EECB-32FC-9093F54AD5F7}"/>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6" name="Footer Placeholder 5">
            <a:extLst>
              <a:ext uri="{FF2B5EF4-FFF2-40B4-BE49-F238E27FC236}">
                <a16:creationId xmlns:a16="http://schemas.microsoft.com/office/drawing/2014/main" id="{3763B485-2F51-F302-8AE9-70E1AF5AA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E1FC4-0EBD-8608-D939-01BA46B8046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3885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6208-4AFD-5E62-8665-5541D6A327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F842D9-CF9A-5344-ED38-24C2B96D4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14B55-AD46-E4AB-E351-90C9CD436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FACAD-BA78-F39E-216D-B71C76640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A1A214-BFEA-E461-8158-A77959DBAB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F79BEC-EF54-2022-0302-6DE0A6000C6F}"/>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8" name="Footer Placeholder 7">
            <a:extLst>
              <a:ext uri="{FF2B5EF4-FFF2-40B4-BE49-F238E27FC236}">
                <a16:creationId xmlns:a16="http://schemas.microsoft.com/office/drawing/2014/main" id="{877A9DAA-C1DB-5E44-EC7F-797B3A902D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45B7C-5B19-0CC4-5C1F-E93C84DD838B}"/>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782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FE44-89F6-30BF-33B7-77FD9A90B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40146-EDB5-59B8-135D-C20F3688EA08}"/>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4" name="Footer Placeholder 3">
            <a:extLst>
              <a:ext uri="{FF2B5EF4-FFF2-40B4-BE49-F238E27FC236}">
                <a16:creationId xmlns:a16="http://schemas.microsoft.com/office/drawing/2014/main" id="{CD15678B-8D5E-9F3D-37C1-3C78577A8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65D2FA-03C5-259E-40E9-0FB69C08BF9E}"/>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3743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B882F-F94E-AF80-36C7-38A6C33C093A}"/>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3" name="Footer Placeholder 2">
            <a:extLst>
              <a:ext uri="{FF2B5EF4-FFF2-40B4-BE49-F238E27FC236}">
                <a16:creationId xmlns:a16="http://schemas.microsoft.com/office/drawing/2014/main" id="{194501AB-E217-9754-C788-37CEC63A3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8CB38-89D3-EC6E-2C7D-EE3EBD860FEB}"/>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E259-3790-BE62-6F3B-2AB041774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1ED68C-D0CA-81CA-7801-499320AB6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AA063C-9433-8F2C-F232-A941969B1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A8104-C4EB-586B-C148-B92E9E0EFD99}"/>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6" name="Footer Placeholder 5">
            <a:extLst>
              <a:ext uri="{FF2B5EF4-FFF2-40B4-BE49-F238E27FC236}">
                <a16:creationId xmlns:a16="http://schemas.microsoft.com/office/drawing/2014/main" id="{E3393B60-98C3-2C52-9B1C-501CCBCD6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BE339-E4DF-D7F6-19DB-4180B3C302C4}"/>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3878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4097B-CB1E-9973-24FB-EA42B5481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262F70-E6F3-891E-2DB2-EB556DF34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1A79A7-905B-2C5E-A0FB-A7710CBA6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2B3BA-C05B-700E-B852-3096F6B9CA95}"/>
              </a:ext>
            </a:extLst>
          </p:cNvPr>
          <p:cNvSpPr>
            <a:spLocks noGrp="1"/>
          </p:cNvSpPr>
          <p:nvPr>
            <p:ph type="dt" sz="half" idx="10"/>
          </p:nvPr>
        </p:nvSpPr>
        <p:spPr/>
        <p:txBody>
          <a:bodyPr/>
          <a:lstStyle/>
          <a:p>
            <a:fld id="{9D0D92BC-42A9-434B-8530-ADBF4485E407}" type="datetimeFigureOut">
              <a:rPr lang="en-US" smtClean="0"/>
              <a:t>12/1/2023</a:t>
            </a:fld>
            <a:endParaRPr lang="en-US"/>
          </a:p>
        </p:txBody>
      </p:sp>
      <p:sp>
        <p:nvSpPr>
          <p:cNvPr id="6" name="Footer Placeholder 5">
            <a:extLst>
              <a:ext uri="{FF2B5EF4-FFF2-40B4-BE49-F238E27FC236}">
                <a16:creationId xmlns:a16="http://schemas.microsoft.com/office/drawing/2014/main" id="{87493C5A-5C1A-B111-BECF-DAACAE4AD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2EC1E-CACE-FEA5-4D07-D424EDB1B37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70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0990A-1EE0-AA11-479B-A4959E525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388E2-FB2C-D718-7220-937A4BF1A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6C85B-487C-5D7F-83AE-820F6E543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12/1/2023</a:t>
            </a:fld>
            <a:endParaRPr lang="en-US" dirty="0"/>
          </a:p>
        </p:txBody>
      </p:sp>
      <p:sp>
        <p:nvSpPr>
          <p:cNvPr id="5" name="Footer Placeholder 4">
            <a:extLst>
              <a:ext uri="{FF2B5EF4-FFF2-40B4-BE49-F238E27FC236}">
                <a16:creationId xmlns:a16="http://schemas.microsoft.com/office/drawing/2014/main" id="{5F75C2B3-D13B-A4A5-D3D9-D969C7732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400802D-EBAD-8C2F-68FD-9B05BA26A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109224054"/>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5.xml"/><Relationship Id="rId7" Type="http://schemas.openxmlformats.org/officeDocument/2006/relationships/image" Target="../media/image2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pic>
        <p:nvPicPr>
          <p:cNvPr id="10" name="Content Placeholder 9">
            <a:extLst>
              <a:ext uri="{FF2B5EF4-FFF2-40B4-BE49-F238E27FC236}">
                <a16:creationId xmlns:a16="http://schemas.microsoft.com/office/drawing/2014/main" id="{4E096EFF-1A9C-BC01-54C5-425BCEE22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5"/>
            <a:ext cx="12192000" cy="7204364"/>
          </a:xfrm>
        </p:spPr>
      </p:pic>
      <p:sp>
        <p:nvSpPr>
          <p:cNvPr id="2" name="TextBox 1">
            <a:extLst>
              <a:ext uri="{FF2B5EF4-FFF2-40B4-BE49-F238E27FC236}">
                <a16:creationId xmlns:a16="http://schemas.microsoft.com/office/drawing/2014/main" id="{088DD8D6-5FA9-2780-147E-0B465C3D4784}"/>
              </a:ext>
            </a:extLst>
          </p:cNvPr>
          <p:cNvSpPr txBox="1"/>
          <p:nvPr/>
        </p:nvSpPr>
        <p:spPr>
          <a:xfrm>
            <a:off x="2382982" y="152401"/>
            <a:ext cx="4516582" cy="461665"/>
          </a:xfrm>
          <a:prstGeom prst="rect">
            <a:avLst/>
          </a:prstGeom>
          <a:noFill/>
        </p:spPr>
        <p:txBody>
          <a:bodyPr wrap="square" rtlCol="0">
            <a:spAutoFit/>
          </a:bodyPr>
          <a:lstStyle/>
          <a:p>
            <a:pPr algn="ctr"/>
            <a:r>
              <a:rPr lang="en-US" sz="2400" b="1" dirty="0">
                <a:latin typeface="Baskerville Old Face" panose="02020602080505020303" pitchFamily="18" charset="0"/>
              </a:rPr>
              <a:t>EMPLOYEE</a:t>
            </a:r>
            <a:r>
              <a:rPr lang="en-US" sz="2000" b="1" dirty="0">
                <a:latin typeface="Baskerville Old Face" panose="02020602080505020303" pitchFamily="18" charset="0"/>
              </a:rPr>
              <a:t> </a:t>
            </a:r>
            <a:r>
              <a:rPr lang="en-US" sz="2400" b="1" dirty="0">
                <a:latin typeface="Baskerville Old Face" panose="02020602080505020303" pitchFamily="18" charset="0"/>
              </a:rPr>
              <a:t>RETENTION</a:t>
            </a:r>
          </a:p>
        </p:txBody>
      </p:sp>
      <p:sp>
        <p:nvSpPr>
          <p:cNvPr id="3" name="TextBox 2">
            <a:extLst>
              <a:ext uri="{FF2B5EF4-FFF2-40B4-BE49-F238E27FC236}">
                <a16:creationId xmlns:a16="http://schemas.microsoft.com/office/drawing/2014/main" id="{D3B05DC7-9044-619E-7804-0AA8A5AE6246}"/>
              </a:ext>
            </a:extLst>
          </p:cNvPr>
          <p:cNvSpPr txBox="1"/>
          <p:nvPr/>
        </p:nvSpPr>
        <p:spPr>
          <a:xfrm>
            <a:off x="7329055" y="4405746"/>
            <a:ext cx="2369559" cy="584775"/>
          </a:xfrm>
          <a:prstGeom prst="rect">
            <a:avLst/>
          </a:prstGeom>
          <a:noFill/>
        </p:spPr>
        <p:txBody>
          <a:bodyPr wrap="none" rtlCol="0">
            <a:spAutoFit/>
          </a:bodyPr>
          <a:lstStyle/>
          <a:p>
            <a:pPr algn="ctr"/>
            <a:r>
              <a:rPr lang="en-US" sz="3200" b="1" dirty="0">
                <a:latin typeface="Algerian" panose="04020705040A02060702" pitchFamily="82" charset="0"/>
              </a:rPr>
              <a:t>ANALYTICS</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7"/>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accent2"/>
                </a:solidFill>
                <a:latin typeface="Amasis MT Pro Medium" panose="02040604050005020304" pitchFamily="18" charset="0"/>
              </a:rPr>
              <a:t>KPI 3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Attrition Rate</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Vs</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pic>
        <p:nvPicPr>
          <p:cNvPr id="5" name="Picture 4">
            <a:extLst>
              <a:ext uri="{FF2B5EF4-FFF2-40B4-BE49-F238E27FC236}">
                <a16:creationId xmlns:a16="http://schemas.microsoft.com/office/drawing/2014/main" id="{FA76DC22-4C62-0A48-A4DD-5868B404F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6582" y="856385"/>
            <a:ext cx="7259782" cy="4948670"/>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solidFill>
                  <a:schemeClr val="accent2"/>
                </a:solidFill>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0424657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2" y="2714430"/>
            <a:ext cx="5141626"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662706" y="1476857"/>
            <a:ext cx="3404937" cy="2683187"/>
          </a:xfrm>
        </p:spPr>
        <p:txBody>
          <a:bodyPr vert="horz" lIns="91440" tIns="45720" rIns="91440" bIns="45720" rtlCol="0" anchor="b">
            <a:normAutofit fontScale="90000"/>
          </a:bodyPr>
          <a:lstStyle/>
          <a:p>
            <a:pPr algn="ctr"/>
            <a:r>
              <a:rPr lang="en-US" sz="4400" b="1" kern="1200" dirty="0">
                <a:solidFill>
                  <a:schemeClr val="accent2"/>
                </a:solidFill>
                <a:latin typeface="Amasis MT Pro Medium" panose="02040604050005020304" pitchFamily="18" charset="0"/>
              </a:rPr>
              <a:t>KPI 4</a:t>
            </a:r>
            <a:br>
              <a:rPr lang="en-US" sz="4000" b="1" kern="1200" dirty="0">
                <a:solidFill>
                  <a:schemeClr val="accent2"/>
                </a:solidFill>
                <a:latin typeface="Amasis MT Pro Medium" panose="02040604050005020304" pitchFamily="18" charset="0"/>
              </a:rPr>
            </a:br>
            <a:r>
              <a:rPr lang="en-US" sz="4000" b="1" kern="1200" dirty="0">
                <a:solidFill>
                  <a:schemeClr val="accent2"/>
                </a:solidFill>
                <a:latin typeface="Amasis MT Pro Medium" panose="02040604050005020304" pitchFamily="18" charset="0"/>
              </a:rPr>
              <a:t>Average Working Years for each Department</a:t>
            </a:r>
          </a:p>
        </p:txBody>
      </p:sp>
      <p:graphicFrame>
        <p:nvGraphicFramePr>
          <p:cNvPr id="16" name="Chart 15">
            <a:extLst>
              <a:ext uri="{FF2B5EF4-FFF2-40B4-BE49-F238E27FC236}">
                <a16:creationId xmlns:a16="http://schemas.microsoft.com/office/drawing/2014/main" id="{E9777A6B-240C-4C31-AD87-7A6B979337D1}"/>
              </a:ext>
            </a:extLst>
          </p:cNvPr>
          <p:cNvGraphicFramePr>
            <a:graphicFrameLocks/>
          </p:cNvGraphicFramePr>
          <p:nvPr>
            <p:extLst>
              <p:ext uri="{D42A27DB-BD31-4B8C-83A1-F6EECF244321}">
                <p14:modId xmlns:p14="http://schemas.microsoft.com/office/powerpoint/2010/main" val="1255708598"/>
              </p:ext>
            </p:extLst>
          </p:nvPr>
        </p:nvGraphicFramePr>
        <p:xfrm>
          <a:off x="331304" y="768626"/>
          <a:ext cx="8000097" cy="56056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182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solidFill>
                  <a:schemeClr val="accent2"/>
                </a:solidFill>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35829512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827559"/>
            <a:ext cx="5458587" cy="179095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173" y="3145117"/>
            <a:ext cx="4366849" cy="2847309"/>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chemeClr val="accent2"/>
                </a:solidFill>
                <a:latin typeface="Amasis MT Pro Medium" panose="02040604050005020304" pitchFamily="18" charset="0"/>
              </a:rPr>
              <a:t>KPI 5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Job Role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Vs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460" y="674612"/>
            <a:ext cx="7345034" cy="5508776"/>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r>
              <a:rPr lang="en-IN" sz="5400" b="1" dirty="0">
                <a:solidFill>
                  <a:schemeClr val="accent2"/>
                </a:solidFill>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514628118"/>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3" y="623275"/>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3"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accent2"/>
                </a:solidFill>
                <a:latin typeface="Amasis MT Pro Medium" panose="02040604050005020304" pitchFamily="18" charset="0"/>
              </a:rPr>
              <a:t>KPI 6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Attrition Rate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Vs </a:t>
            </a:r>
            <a:br>
              <a:rPr lang="en-US" sz="3600" b="1" kern="1200" dirty="0">
                <a:solidFill>
                  <a:schemeClr val="accent2"/>
                </a:solidFill>
                <a:latin typeface="Amasis MT Pro Medium" panose="02040604050005020304" pitchFamily="18" charset="0"/>
              </a:rPr>
            </a:br>
            <a:r>
              <a:rPr lang="en-US" sz="3600" b="1" kern="1200" dirty="0">
                <a:solidFill>
                  <a:schemeClr val="accent2"/>
                </a:solidFill>
                <a:latin typeface="Amasis MT Pro Medium" panose="02040604050005020304" pitchFamily="18" charset="0"/>
              </a:rPr>
              <a:t>Years Since Last Promotion</a:t>
            </a:r>
          </a:p>
        </p:txBody>
      </p:sp>
      <p:graphicFrame>
        <p:nvGraphicFramePr>
          <p:cNvPr id="11" name="Chart 10">
            <a:extLst>
              <a:ext uri="{FF2B5EF4-FFF2-40B4-BE49-F238E27FC236}">
                <a16:creationId xmlns:a16="http://schemas.microsoft.com/office/drawing/2014/main" id="{A48D9D07-3B57-40EE-B93D-A50FD93FFF7D}"/>
              </a:ext>
            </a:extLst>
          </p:cNvPr>
          <p:cNvGraphicFramePr>
            <a:graphicFrameLocks/>
          </p:cNvGraphicFramePr>
          <p:nvPr>
            <p:extLst>
              <p:ext uri="{D42A27DB-BD31-4B8C-83A1-F6EECF244321}">
                <p14:modId xmlns:p14="http://schemas.microsoft.com/office/powerpoint/2010/main" val="2718251234"/>
              </p:ext>
            </p:extLst>
          </p:nvPr>
        </p:nvGraphicFramePr>
        <p:xfrm>
          <a:off x="418102" y="664308"/>
          <a:ext cx="7897589" cy="56003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87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A9FBF0-7451-403E-B0C9-101B909A4DFB}"/>
              </a:ext>
            </a:extLst>
          </p:cNvPr>
          <p:cNvPicPr>
            <a:picLocks noChangeAspect="1"/>
          </p:cNvPicPr>
          <p:nvPr/>
        </p:nvPicPr>
        <p:blipFill>
          <a:blip r:embed="rId2"/>
          <a:stretch>
            <a:fillRect/>
          </a:stretch>
        </p:blipFill>
        <p:spPr>
          <a:xfrm>
            <a:off x="185532" y="207274"/>
            <a:ext cx="9051234" cy="2641944"/>
          </a:xfrm>
          <a:prstGeom prst="rect">
            <a:avLst/>
          </a:prstGeom>
        </p:spPr>
      </p:pic>
      <p:pic>
        <p:nvPicPr>
          <p:cNvPr id="7" name="Picture 6">
            <a:extLst>
              <a:ext uri="{FF2B5EF4-FFF2-40B4-BE49-F238E27FC236}">
                <a16:creationId xmlns:a16="http://schemas.microsoft.com/office/drawing/2014/main" id="{2546A98C-B9A3-44A1-9505-977A7F4BBDCE}"/>
              </a:ext>
            </a:extLst>
          </p:cNvPr>
          <p:cNvPicPr>
            <a:picLocks noChangeAspect="1"/>
          </p:cNvPicPr>
          <p:nvPr/>
        </p:nvPicPr>
        <p:blipFill rotWithShape="1">
          <a:blip r:embed="rId3"/>
          <a:srcRect r="32465" b="12573"/>
          <a:stretch/>
        </p:blipFill>
        <p:spPr>
          <a:xfrm>
            <a:off x="634966" y="4116663"/>
            <a:ext cx="5461034" cy="2641943"/>
          </a:xfrm>
          <a:prstGeom prst="rect">
            <a:avLst/>
          </a:prstGeom>
        </p:spPr>
      </p:pic>
      <p:pic>
        <p:nvPicPr>
          <p:cNvPr id="9" name="Picture 8">
            <a:extLst>
              <a:ext uri="{FF2B5EF4-FFF2-40B4-BE49-F238E27FC236}">
                <a16:creationId xmlns:a16="http://schemas.microsoft.com/office/drawing/2014/main" id="{9D6A6BAA-8F88-4B00-8319-AAA1C03FCF86}"/>
              </a:ext>
            </a:extLst>
          </p:cNvPr>
          <p:cNvPicPr>
            <a:picLocks noChangeAspect="1"/>
          </p:cNvPicPr>
          <p:nvPr/>
        </p:nvPicPr>
        <p:blipFill rotWithShape="1">
          <a:blip r:embed="rId4"/>
          <a:srcRect r="18835"/>
          <a:stretch/>
        </p:blipFill>
        <p:spPr>
          <a:xfrm>
            <a:off x="185532" y="2425148"/>
            <a:ext cx="8697361" cy="1514061"/>
          </a:xfrm>
          <a:prstGeom prst="rect">
            <a:avLst/>
          </a:prstGeom>
        </p:spPr>
      </p:pic>
      <p:pic>
        <p:nvPicPr>
          <p:cNvPr id="11" name="Picture 10">
            <a:extLst>
              <a:ext uri="{FF2B5EF4-FFF2-40B4-BE49-F238E27FC236}">
                <a16:creationId xmlns:a16="http://schemas.microsoft.com/office/drawing/2014/main" id="{317888F7-5A96-47AF-85DC-BD7FB35E561E}"/>
              </a:ext>
            </a:extLst>
          </p:cNvPr>
          <p:cNvPicPr>
            <a:picLocks noChangeAspect="1"/>
          </p:cNvPicPr>
          <p:nvPr/>
        </p:nvPicPr>
        <p:blipFill rotWithShape="1">
          <a:blip r:embed="rId5"/>
          <a:srcRect r="18273" b="14923"/>
          <a:stretch/>
        </p:blipFill>
        <p:spPr>
          <a:xfrm>
            <a:off x="6480314" y="4008783"/>
            <a:ext cx="5352222" cy="2749824"/>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solidFill>
                  <a:schemeClr val="accent2"/>
                </a:solidFill>
                <a:latin typeface="Amasis MT Pro Medium" panose="02040604050005020304" pitchFamily="18" charset="0"/>
              </a:rPr>
              <a:t>Insights from KPI 6:</a:t>
            </a:r>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endParaRPr lang="en-IN" sz="2000" dirty="0"/>
          </a:p>
          <a:p>
            <a:pPr marL="0" indent="0">
              <a:buNone/>
            </a:pPr>
            <a:r>
              <a:rPr lang="en-IN" sz="2000" dirty="0"/>
              <a:t>From the analysis and Visualisation </a:t>
            </a:r>
          </a:p>
          <a:p>
            <a:pPr marL="0" indent="0">
              <a:buNone/>
            </a:pPr>
            <a:endParaRPr lang="en-IN" sz="2000" dirty="0"/>
          </a:p>
          <a:p>
            <a:pPr marL="0" indent="0">
              <a:buNone/>
            </a:pPr>
            <a:r>
              <a:rPr lang="en-US" sz="1700" dirty="0"/>
              <a:t> </a:t>
            </a:r>
            <a:r>
              <a:rPr lang="en-US" sz="2000" dirty="0"/>
              <a:t>1- In this KPI we can see that Research and development department has the highest attrition rate of 51.21% and average year for promotion for that is 5.9 years.</a:t>
            </a:r>
          </a:p>
          <a:p>
            <a:pPr marL="0" indent="0">
              <a:buNone/>
            </a:pPr>
            <a:endParaRPr lang="en-US" sz="2000" dirty="0"/>
          </a:p>
          <a:p>
            <a:pPr marL="0" indent="0">
              <a:buNone/>
            </a:pPr>
            <a:r>
              <a:rPr lang="en-US" sz="1700" dirty="0"/>
              <a:t> </a:t>
            </a:r>
            <a:r>
              <a:rPr lang="en-US" sz="2000" dirty="0"/>
              <a:t>2- Similarly Hardware department has the lowest attrition rate of 49.44% and average year for promotion for that is also 5.9 years.</a:t>
            </a:r>
            <a:endParaRPr lang="en-IN" sz="2000" dirty="0"/>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413044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CC76A1-BAE7-032F-4E2C-B3DD595DF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88" y="0"/>
            <a:ext cx="8703212" cy="6858000"/>
          </a:xfrm>
          <a:prstGeom prst="rect">
            <a:avLst/>
          </a:prstGeom>
        </p:spPr>
      </p:pic>
      <p:sp>
        <p:nvSpPr>
          <p:cNvPr id="5" name="TextBox 4">
            <a:extLst>
              <a:ext uri="{FF2B5EF4-FFF2-40B4-BE49-F238E27FC236}">
                <a16:creationId xmlns:a16="http://schemas.microsoft.com/office/drawing/2014/main" id="{4623D655-711E-E261-B10B-AA734ED24F15}"/>
              </a:ext>
            </a:extLst>
          </p:cNvPr>
          <p:cNvSpPr txBox="1"/>
          <p:nvPr/>
        </p:nvSpPr>
        <p:spPr>
          <a:xfrm>
            <a:off x="562708" y="644559"/>
            <a:ext cx="2926080" cy="5386090"/>
          </a:xfrm>
          <a:prstGeom prst="rect">
            <a:avLst/>
          </a:prstGeom>
          <a:solidFill>
            <a:schemeClr val="accent4">
              <a:lumMod val="40000"/>
              <a:lumOff val="60000"/>
            </a:schemeClr>
          </a:solidFill>
        </p:spPr>
        <p:txBody>
          <a:bodyPr wrap="square" rtlCol="0">
            <a:spAutoFit/>
          </a:bodyPr>
          <a:lstStyle/>
          <a:p>
            <a:r>
              <a:rPr lang="en-US" sz="2000" b="1" dirty="0">
                <a:solidFill>
                  <a:schemeClr val="tx1">
                    <a:lumMod val="75000"/>
                    <a:lumOff val="25000"/>
                  </a:schemeClr>
                </a:solidFill>
                <a:latin typeface="Arial Rounded MT Bold" panose="020F0704030504030204" pitchFamily="34" charset="0"/>
              </a:rPr>
              <a:t>Presented By Group 5</a:t>
            </a:r>
            <a:br>
              <a:rPr lang="en-US" sz="1800" b="1" dirty="0">
                <a:solidFill>
                  <a:schemeClr val="accent4">
                    <a:lumMod val="50000"/>
                  </a:schemeClr>
                </a:solidFill>
                <a:latin typeface="Arial Black" panose="020B0A04020102020204" pitchFamily="34" charset="0"/>
              </a:rPr>
            </a:br>
            <a:br>
              <a:rPr lang="en-US" sz="1800" b="1" dirty="0">
                <a:solidFill>
                  <a:schemeClr val="accent4">
                    <a:lumMod val="50000"/>
                  </a:schemeClr>
                </a:solidFill>
                <a:latin typeface="Arial Black" panose="020B0A04020102020204" pitchFamily="34" charset="0"/>
              </a:rPr>
            </a:br>
            <a:r>
              <a:rPr lang="en-US" sz="1800" b="1" dirty="0">
                <a:solidFill>
                  <a:schemeClr val="accent6">
                    <a:lumMod val="50000"/>
                  </a:schemeClr>
                </a:solidFill>
                <a:latin typeface="Arial Rounded MT Bold" panose="020F0704030504030204" pitchFamily="34" charset="0"/>
              </a:rPr>
              <a:t>Mentor- Dipti Sinha</a:t>
            </a:r>
            <a:br>
              <a:rPr lang="en-US" sz="1800" b="1" dirty="0">
                <a:solidFill>
                  <a:schemeClr val="accent4">
                    <a:lumMod val="50000"/>
                  </a:schemeClr>
                </a:solidFill>
                <a:latin typeface="Arial Black" panose="020B0A04020102020204" pitchFamily="34" charset="0"/>
              </a:rPr>
            </a:br>
            <a:br>
              <a:rPr lang="en-US" sz="1800" b="1" dirty="0">
                <a:solidFill>
                  <a:schemeClr val="accent4">
                    <a:lumMod val="50000"/>
                  </a:schemeClr>
                </a:solidFill>
              </a:rPr>
            </a:br>
            <a:br>
              <a:rPr lang="en-US" sz="1800" b="1" dirty="0">
                <a:solidFill>
                  <a:schemeClr val="accent4">
                    <a:lumMod val="50000"/>
                  </a:schemeClr>
                </a:solidFill>
                <a:latin typeface="Arial Black" panose="020B0A04020102020204" pitchFamily="34" charset="0"/>
                <a:cs typeface="Arial" panose="020B0604020202020204" pitchFamily="34" charset="0"/>
              </a:rPr>
            </a:br>
            <a:r>
              <a:rPr lang="en-US" sz="1800" b="1" dirty="0">
                <a:solidFill>
                  <a:schemeClr val="tx2"/>
                </a:solidFill>
                <a:latin typeface="Algerian" panose="04020705040A02060702" pitchFamily="82" charset="0"/>
                <a:cs typeface="Arial" panose="020B0604020202020204" pitchFamily="34" charset="0"/>
              </a:rPr>
              <a:t>Group Members </a:t>
            </a:r>
            <a:r>
              <a:rPr lang="en-US" sz="1800" b="1" dirty="0">
                <a:solidFill>
                  <a:schemeClr val="tx2"/>
                </a:solidFill>
                <a:latin typeface="Arial" panose="020B0604020202020204" pitchFamily="34" charset="0"/>
                <a:cs typeface="Arial" panose="020B0604020202020204" pitchFamily="34" charset="0"/>
              </a:rPr>
              <a:t>:</a:t>
            </a:r>
            <a:br>
              <a:rPr lang="en-US" sz="1800" dirty="0">
                <a:solidFill>
                  <a:schemeClr val="accent4">
                    <a:lumMod val="50000"/>
                  </a:schemeClr>
                </a:solidFill>
                <a:latin typeface="Amasis MT Pro Medium" panose="02040604050005020304" pitchFamily="18" charset="0"/>
              </a:rPr>
            </a:br>
            <a:br>
              <a:rPr lang="en-US" sz="1800" dirty="0">
                <a:solidFill>
                  <a:schemeClr val="accent4">
                    <a:lumMod val="50000"/>
                  </a:schemeClr>
                </a:solidFill>
                <a:latin typeface="Amasis MT Pro Medium" panose="02040604050005020304" pitchFamily="18" charset="0"/>
              </a:rPr>
            </a:br>
            <a:r>
              <a:rPr lang="en-US" sz="1800" b="1" dirty="0">
                <a:solidFill>
                  <a:schemeClr val="accent4">
                    <a:lumMod val="50000"/>
                  </a:schemeClr>
                </a:solidFill>
                <a:latin typeface="Amasis MT Pro Medium" panose="02040604050005020304" pitchFamily="18" charset="0"/>
              </a:rPr>
              <a:t>Ashitha Renniesh</a:t>
            </a:r>
            <a:br>
              <a:rPr lang="en-US" sz="1800" dirty="0">
                <a:solidFill>
                  <a:schemeClr val="accent4">
                    <a:lumMod val="50000"/>
                  </a:schemeClr>
                </a:solidFill>
                <a:latin typeface="Amasis MT Pro Medium" panose="02040604050005020304" pitchFamily="18" charset="0"/>
              </a:rPr>
            </a:br>
            <a:br>
              <a:rPr lang="en-US" sz="1800" dirty="0">
                <a:solidFill>
                  <a:schemeClr val="accent4">
                    <a:lumMod val="50000"/>
                  </a:schemeClr>
                </a:solidFill>
                <a:latin typeface="Amasis MT Pro Medium" panose="02040604050005020304" pitchFamily="18" charset="0"/>
              </a:rPr>
            </a:br>
            <a:r>
              <a:rPr lang="en-US" sz="1800" b="1" dirty="0">
                <a:solidFill>
                  <a:schemeClr val="accent4">
                    <a:lumMod val="50000"/>
                  </a:schemeClr>
                </a:solidFill>
                <a:latin typeface="Amasis MT Pro Medium" panose="02040604050005020304" pitchFamily="18" charset="0"/>
              </a:rPr>
              <a:t>Mamta Tiwari</a:t>
            </a:r>
            <a:br>
              <a:rPr lang="en-US" sz="1800" dirty="0">
                <a:solidFill>
                  <a:schemeClr val="accent4">
                    <a:lumMod val="50000"/>
                  </a:schemeClr>
                </a:solidFill>
                <a:latin typeface="Amasis MT Pro Medium" panose="02040604050005020304" pitchFamily="18" charset="0"/>
              </a:rPr>
            </a:br>
            <a:br>
              <a:rPr lang="en-US" sz="1800" dirty="0">
                <a:solidFill>
                  <a:schemeClr val="accent4">
                    <a:lumMod val="50000"/>
                  </a:schemeClr>
                </a:solidFill>
                <a:latin typeface="Amasis MT Pro Medium" panose="02040604050005020304" pitchFamily="18" charset="0"/>
              </a:rPr>
            </a:br>
            <a:r>
              <a:rPr lang="en-US" sz="1800" b="1" dirty="0">
                <a:solidFill>
                  <a:schemeClr val="accent4">
                    <a:lumMod val="50000"/>
                  </a:schemeClr>
                </a:solidFill>
                <a:latin typeface="Amasis MT Pro Medium" panose="02040604050005020304" pitchFamily="18" charset="0"/>
              </a:rPr>
              <a:t>Mohan Kholiya</a:t>
            </a:r>
          </a:p>
          <a:p>
            <a:endParaRPr lang="en-US" b="1" dirty="0">
              <a:solidFill>
                <a:schemeClr val="accent4">
                  <a:lumMod val="50000"/>
                </a:schemeClr>
              </a:solidFill>
              <a:latin typeface="Amasis MT Pro Medium" panose="02040604050005020304" pitchFamily="18" charset="0"/>
            </a:endParaRPr>
          </a:p>
          <a:p>
            <a:r>
              <a:rPr lang="en-US" sz="1800" b="1" dirty="0">
                <a:solidFill>
                  <a:schemeClr val="accent4">
                    <a:lumMod val="50000"/>
                  </a:schemeClr>
                </a:solidFill>
                <a:latin typeface="Amasis MT Pro Medium" panose="02040604050005020304" pitchFamily="18" charset="0"/>
              </a:rPr>
              <a:t>Pranjal Kumar</a:t>
            </a:r>
          </a:p>
          <a:p>
            <a:endParaRPr lang="en-US" b="1" dirty="0">
              <a:solidFill>
                <a:schemeClr val="accent4">
                  <a:lumMod val="50000"/>
                </a:schemeClr>
              </a:solidFill>
              <a:latin typeface="Amasis MT Pro Medium" panose="02040604050005020304" pitchFamily="18" charset="0"/>
            </a:endParaRPr>
          </a:p>
          <a:p>
            <a:r>
              <a:rPr lang="en-US" sz="1800" b="1" dirty="0">
                <a:solidFill>
                  <a:schemeClr val="accent4">
                    <a:lumMod val="50000"/>
                  </a:schemeClr>
                </a:solidFill>
                <a:latin typeface="Amasis MT Pro Medium" panose="02040604050005020304" pitchFamily="18" charset="0"/>
              </a:rPr>
              <a:t>Swapnil Sathe</a:t>
            </a:r>
            <a:br>
              <a:rPr lang="en-US" sz="1800" dirty="0">
                <a:solidFill>
                  <a:schemeClr val="accent4">
                    <a:lumMod val="50000"/>
                  </a:schemeClr>
                </a:solidFill>
                <a:latin typeface="Amasis MT Pro Medium" panose="02040604050005020304" pitchFamily="18" charset="0"/>
              </a:rPr>
            </a:br>
            <a:br>
              <a:rPr lang="en-US" sz="1800" dirty="0">
                <a:solidFill>
                  <a:schemeClr val="accent4">
                    <a:lumMod val="50000"/>
                  </a:schemeClr>
                </a:solidFill>
                <a:latin typeface="Amasis MT Pro Medium" panose="02040604050005020304" pitchFamily="18" charset="0"/>
              </a:rPr>
            </a:br>
            <a:r>
              <a:rPr lang="en-US" sz="1800" b="1" dirty="0">
                <a:solidFill>
                  <a:schemeClr val="accent4">
                    <a:lumMod val="50000"/>
                  </a:schemeClr>
                </a:solidFill>
                <a:latin typeface="Amasis MT Pro Medium" panose="02040604050005020304" pitchFamily="18" charset="0"/>
              </a:rPr>
              <a:t>Vasant Pillai</a:t>
            </a:r>
            <a:br>
              <a:rPr lang="en-US" sz="1800" dirty="0">
                <a:solidFill>
                  <a:schemeClr val="accent4">
                    <a:lumMod val="50000"/>
                  </a:schemeClr>
                </a:solidFill>
                <a:latin typeface="Amasis MT Pro Medium" panose="02040604050005020304" pitchFamily="18" charset="0"/>
              </a:rPr>
            </a:br>
            <a:endParaRPr lang="en-US" dirty="0">
              <a:solidFill>
                <a:schemeClr val="accent4">
                  <a:lumMod val="50000"/>
                </a:schemeClr>
              </a:solidFill>
            </a:endParaRPr>
          </a:p>
        </p:txBody>
      </p:sp>
    </p:spTree>
    <p:extLst>
      <p:ext uri="{BB962C8B-B14F-4D97-AF65-F5344CB8AC3E}">
        <p14:creationId xmlns:p14="http://schemas.microsoft.com/office/powerpoint/2010/main" val="2964990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F6F2-EA43-40E4-83FA-8C876B2C6AA1}"/>
              </a:ext>
            </a:extLst>
          </p:cNvPr>
          <p:cNvPicPr>
            <a:picLocks noChangeAspect="1"/>
          </p:cNvPicPr>
          <p:nvPr/>
        </p:nvPicPr>
        <p:blipFill rotWithShape="1">
          <a:blip r:embed="rId2">
            <a:extLst>
              <a:ext uri="{28A0092B-C50C-407E-A947-70E740481C1C}">
                <a14:useLocalDpi xmlns:a14="http://schemas.microsoft.com/office/drawing/2010/main" val="0"/>
              </a:ext>
            </a:extLst>
          </a:blip>
          <a:srcRect l="14569" t="20918" r="19225" b="13044"/>
          <a:stretch/>
        </p:blipFill>
        <p:spPr>
          <a:xfrm>
            <a:off x="0" y="-1"/>
            <a:ext cx="12191999" cy="6858001"/>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3" y="148158"/>
            <a:ext cx="10560551" cy="1325563"/>
          </a:xfrm>
        </p:spPr>
        <p:txBody>
          <a:bodyPr>
            <a:normAutofit/>
          </a:bodyPr>
          <a:lstStyle/>
          <a:p>
            <a:r>
              <a:rPr lang="en-IN" b="1" dirty="0">
                <a:solidFill>
                  <a:schemeClr val="accent2"/>
                </a:solidFill>
                <a:latin typeface="Amasis MT Pro Medium" panose="02040604050005020304" pitchFamily="18" charset="0"/>
              </a:rPr>
              <a:t>Measures to Reduce Employee </a:t>
            </a:r>
            <a:r>
              <a:rPr lang="en-IN" sz="3600" b="1" dirty="0">
                <a:solidFill>
                  <a:schemeClr val="accent2"/>
                </a:solidFill>
                <a:latin typeface="Amasis MT Pro Medium" panose="02040604050005020304" pitchFamily="18" charset="0"/>
              </a:rPr>
              <a:t>Turnover </a:t>
            </a:r>
            <a:r>
              <a:rPr lang="en-IN" b="1" dirty="0">
                <a:solidFill>
                  <a:schemeClr val="accent2"/>
                </a:solidFill>
                <a:latin typeface="Amasis MT Pro Medium" panose="02040604050005020304" pitchFamily="18" charset="0"/>
              </a:rPr>
              <a:t>:</a:t>
            </a:r>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10945790" cy="5461552"/>
          </a:xfrm>
        </p:spPr>
        <p:txBody>
          <a:bodyPr>
            <a:noAutofit/>
          </a:bodyPr>
          <a:lstStyle/>
          <a:p>
            <a:pPr>
              <a:buFont typeface="Wingdings" panose="05000000000000000000" pitchFamily="2" charset="2"/>
              <a:buChar char="Ø"/>
            </a:pPr>
            <a:r>
              <a:rPr lang="en-IN" sz="2000" dirty="0"/>
              <a:t>Work on Company’s Intrapersonal Relationships.</a:t>
            </a:r>
          </a:p>
          <a:p>
            <a:pPr>
              <a:buFont typeface="Wingdings" panose="05000000000000000000" pitchFamily="2" charset="2"/>
              <a:buChar char="Ø"/>
            </a:pPr>
            <a:r>
              <a:rPr lang="en-IN" sz="2000" dirty="0"/>
              <a:t>Revise wages and allowance Policy. </a:t>
            </a:r>
          </a:p>
          <a:p>
            <a:pPr>
              <a:buFont typeface="Wingdings" panose="05000000000000000000" pitchFamily="2" charset="2"/>
              <a:buChar char="Ø"/>
            </a:pPr>
            <a:r>
              <a:rPr lang="en-IN" sz="2000" dirty="0"/>
              <a:t>Improve Personal or HR Policy.</a:t>
            </a:r>
          </a:p>
          <a:p>
            <a:pPr>
              <a:buFont typeface="Wingdings" panose="05000000000000000000" pitchFamily="2" charset="2"/>
              <a:buChar char="Ø"/>
            </a:pPr>
            <a:r>
              <a:rPr lang="en-IN" sz="2000" dirty="0"/>
              <a:t>Focus on Non-Monetary Benefits.</a:t>
            </a:r>
          </a:p>
          <a:p>
            <a:pPr>
              <a:buFont typeface="Wingdings" panose="05000000000000000000" pitchFamily="2" charset="2"/>
              <a:buChar char="Ø"/>
            </a:pPr>
            <a:r>
              <a:rPr lang="en-IN" sz="2000" dirty="0"/>
              <a:t>Carryout Exit Interviews.</a:t>
            </a:r>
          </a:p>
          <a:p>
            <a:pPr>
              <a:buFont typeface="Wingdings" panose="05000000000000000000" pitchFamily="2" charset="2"/>
              <a:buChar char="Ø"/>
            </a:pPr>
            <a:r>
              <a:rPr lang="en-IN" sz="2000" dirty="0"/>
              <a:t>Enhance working conditions.</a:t>
            </a:r>
          </a:p>
          <a:p>
            <a:pPr>
              <a:buFont typeface="Wingdings" panose="05000000000000000000" pitchFamily="2" charset="2"/>
              <a:buChar char="Ø"/>
            </a:pPr>
            <a:r>
              <a:rPr lang="en-IN" sz="2000" dirty="0"/>
              <a:t>Adopt appropriate Labour Welfare Measures</a:t>
            </a:r>
          </a:p>
          <a:p>
            <a:pPr>
              <a:buFont typeface="Wingdings" panose="05000000000000000000" pitchFamily="2" charset="2"/>
              <a:buChar char="Ø"/>
            </a:pPr>
            <a:r>
              <a:rPr lang="en-IN" sz="2000" dirty="0"/>
              <a:t>Develop a performance based reward system.</a:t>
            </a:r>
          </a:p>
          <a:p>
            <a:pPr>
              <a:buFont typeface="Wingdings" panose="05000000000000000000" pitchFamily="2" charset="2"/>
              <a:buChar char="Ø"/>
            </a:pPr>
            <a:r>
              <a:rPr lang="en-IN" sz="2000" dirty="0"/>
              <a:t>Appreciate Employee Suggestions.</a:t>
            </a:r>
          </a:p>
          <a:p>
            <a:pPr>
              <a:buFont typeface="Wingdings" panose="05000000000000000000" pitchFamily="2" charset="2"/>
              <a:buChar char="Ø"/>
            </a:pPr>
            <a:r>
              <a:rPr lang="en-IN" sz="2000" dirty="0"/>
              <a:t>Fair and Impartial Treatment.</a:t>
            </a:r>
          </a:p>
          <a:p>
            <a:pPr>
              <a:buFont typeface="Wingdings" panose="05000000000000000000" pitchFamily="2" charset="2"/>
              <a:buChar char="Ø"/>
            </a:pPr>
            <a:r>
              <a:rPr lang="en-IN" sz="2000" dirty="0"/>
              <a:t>Create Opportunities for promotion.</a:t>
            </a:r>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p:txBody>
      </p:sp>
      <p:pic>
        <p:nvPicPr>
          <p:cNvPr id="9" name="Picture 8">
            <a:extLst>
              <a:ext uri="{FF2B5EF4-FFF2-40B4-BE49-F238E27FC236}">
                <a16:creationId xmlns:a16="http://schemas.microsoft.com/office/drawing/2014/main" id="{B18D2D27-2EE7-8060-9FB0-D6ED913C9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249" y="1148546"/>
            <a:ext cx="5937871" cy="5461552"/>
          </a:xfrm>
          <a:prstGeom prst="rect">
            <a:avLst/>
          </a:prstGeom>
        </p:spPr>
      </p:pic>
    </p:spTree>
    <p:extLst>
      <p:ext uri="{BB962C8B-B14F-4D97-AF65-F5344CB8AC3E}">
        <p14:creationId xmlns:p14="http://schemas.microsoft.com/office/powerpoint/2010/main" val="244627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accent2"/>
                </a:solidFill>
                <a:latin typeface="Amasis MT Pro Medium" panose="02040604050005020304" pitchFamily="18" charset="0"/>
                <a:ea typeface="+mj-ea"/>
                <a:cs typeface="+mj-cs"/>
              </a:rPr>
              <a:t>Conclusion :</a:t>
            </a:r>
            <a:endParaRPr lang="en-IN" dirty="0">
              <a:solidFill>
                <a:schemeClr val="accent2"/>
              </a:solidFill>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2074697701"/>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9564E2-0C4C-D1BB-2841-2DC6383CA91B}"/>
              </a:ext>
            </a:extLst>
          </p:cNvPr>
          <p:cNvPicPr>
            <a:picLocks noChangeAspect="1"/>
          </p:cNvPicPr>
          <p:nvPr/>
        </p:nvPicPr>
        <p:blipFill rotWithShape="1">
          <a:blip r:embed="rId2">
            <a:alphaModFix amt="50000"/>
          </a:blip>
          <a:srcRect r="-1" b="24980"/>
          <a:stretch/>
        </p:blipFill>
        <p:spPr>
          <a:xfrm>
            <a:off x="21" y="0"/>
            <a:ext cx="12188931" cy="6857990"/>
          </a:xfrm>
          <a:prstGeom prst="rect">
            <a:avLst/>
          </a:prstGeom>
        </p:spPr>
      </p:pic>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2476" y="2832421"/>
            <a:ext cx="9144000" cy="1536192"/>
          </a:xfrm>
        </p:spPr>
        <p:txBody>
          <a:bodyPr vert="horz" lIns="91440" tIns="45720" rIns="91440" bIns="45720" rtlCol="0">
            <a:normAutofit/>
          </a:bodyPr>
          <a:lstStyle/>
          <a:p>
            <a:pPr algn="ctr"/>
            <a:r>
              <a:rPr lang="en-US" sz="9600" b="1" dirty="0">
                <a:solidFill>
                  <a:schemeClr val="accent2">
                    <a:lumMod val="75000"/>
                  </a:schemeClr>
                </a:solidFill>
              </a:rPr>
              <a:t>Thank you…</a:t>
            </a:r>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47871"/>
            <a:ext cx="12192000" cy="6919726"/>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fontScale="90000"/>
          </a:bodyPr>
          <a:lstStyle/>
          <a:p>
            <a:r>
              <a:rPr lang="en-IN" sz="4800" b="1" dirty="0">
                <a:solidFill>
                  <a:srgbClr val="EE5C5C"/>
                </a:solidFill>
                <a:latin typeface="Amasis MT Pro Medium" panose="02040604050005020304" pitchFamily="18" charset="0"/>
              </a:rPr>
              <a:t>AGENDA</a:t>
            </a:r>
            <a:r>
              <a:rPr lang="en-IN" sz="4800" b="1" dirty="0">
                <a:solidFill>
                  <a:srgbClr val="FFFFFF"/>
                </a:solidFill>
                <a:latin typeface="Amasis MT Pro Medium" panose="02040604050005020304" pitchFamily="18" charset="0"/>
              </a:rPr>
              <a:t> </a:t>
            </a:r>
            <a:r>
              <a:rPr lang="en-IN" sz="4800" b="1" dirty="0">
                <a:solidFill>
                  <a:srgbClr val="FF0000"/>
                </a:solidFill>
                <a:latin typeface="Amasis MT Pro Medium" panose="02040604050005020304" pitchFamily="18" charset="0"/>
              </a:rPr>
              <a:t>:</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1"/>
            <p:extLst>
              <p:ext uri="{D42A27DB-BD31-4B8C-83A1-F6EECF244321}">
                <p14:modId xmlns:p14="http://schemas.microsoft.com/office/powerpoint/2010/main" val="153349922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382122" y="1386947"/>
            <a:ext cx="7523921" cy="5638800"/>
          </a:xfrm>
          <a:solidFill>
            <a:schemeClr val="accent4">
              <a:lumMod val="40000"/>
              <a:lumOff val="60000"/>
            </a:schemeClr>
          </a:solidFill>
        </p:spPr>
        <p:txBody>
          <a:bodyPr>
            <a:normAutofit fontScale="90000"/>
          </a:bodyPr>
          <a:lstStyle/>
          <a:p>
            <a:pPr algn="l"/>
            <a:r>
              <a:rPr lang="en-IN" sz="4000" b="1" dirty="0">
                <a:solidFill>
                  <a:schemeClr val="accent2"/>
                </a:solidFill>
                <a:latin typeface="Amasis MT Pro Medium" panose="02040604050005020304" pitchFamily="18" charset="0"/>
              </a:rPr>
              <a:t>Introduction:</a:t>
            </a:r>
            <a:br>
              <a:rPr lang="en-IN" sz="3200" b="1" dirty="0">
                <a:solidFill>
                  <a:srgbClr val="002060"/>
                </a:solidFill>
              </a:rPr>
            </a:br>
            <a:br>
              <a:rPr lang="en-IN" sz="2200" dirty="0">
                <a:solidFill>
                  <a:srgbClr val="002060"/>
                </a:solidFill>
                <a:latin typeface="+mn-lt"/>
              </a:rPr>
            </a:br>
            <a:r>
              <a:rPr lang="en-US" sz="2400" b="0" i="0" dirty="0">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br>
              <a:rPr lang="en-US" sz="2400" b="0" i="0" dirty="0">
                <a:effectLst/>
                <a:latin typeface="+mn-lt"/>
              </a:rPr>
            </a:br>
            <a:br>
              <a:rPr lang="en-US" sz="2400" b="1" i="0" dirty="0">
                <a:solidFill>
                  <a:srgbClr val="202124"/>
                </a:solidFill>
                <a:effectLst/>
                <a:latin typeface="Amasis MT Pro Medium" panose="02040604050005020304" pitchFamily="18" charset="0"/>
              </a:rPr>
            </a:br>
            <a:br>
              <a:rPr lang="en-US" sz="2400" b="0" i="0" dirty="0">
                <a:solidFill>
                  <a:srgbClr val="202124"/>
                </a:solidFill>
                <a:effectLst/>
                <a:latin typeface="Amasis MT Pro Medium" panose="02040604050005020304" pitchFamily="18" charset="0"/>
              </a:rPr>
            </a:br>
            <a:r>
              <a:rPr lang="en-US" sz="2400" b="0" i="0" dirty="0">
                <a:solidFill>
                  <a:srgbClr val="202124"/>
                </a:solidFill>
                <a:effectLst/>
                <a:latin typeface="Amasis MT Pro Medium" panose="02040604050005020304" pitchFamily="18" charset="0"/>
              </a:rPr>
              <a:t>   </a:t>
            </a:r>
            <a:br>
              <a:rPr lang="en-US" sz="2400" b="1" dirty="0">
                <a:latin typeface="Amasis MT Pro Medium" panose="02040604050005020304" pitchFamily="18" charset="0"/>
              </a:rPr>
            </a:br>
            <a:r>
              <a:rPr lang="en-US" sz="2400" b="1" i="0" dirty="0">
                <a:solidFill>
                  <a:srgbClr val="202124"/>
                </a:solidFill>
                <a:effectLst/>
                <a:latin typeface="Amasis MT Pro Medium" panose="02040604050005020304" pitchFamily="18" charset="0"/>
              </a:rPr>
              <a:t>The process of HR analytics is made up of 4 primary tasks that are performed one after the other.</a:t>
            </a:r>
            <a:br>
              <a:rPr lang="en-US" sz="2400" b="1" i="0" dirty="0">
                <a:solidFill>
                  <a:srgbClr val="202124"/>
                </a:solidFill>
                <a:effectLst/>
                <a:latin typeface="Amasis MT Pro Medium" panose="02040604050005020304" pitchFamily="18" charset="0"/>
              </a:rPr>
            </a:br>
            <a:br>
              <a:rPr lang="en-US" sz="2400" i="0" dirty="0">
                <a:solidFill>
                  <a:srgbClr val="202124"/>
                </a:solidFill>
                <a:effectLst/>
                <a:latin typeface="+mn-lt"/>
              </a:rPr>
            </a:br>
            <a:r>
              <a:rPr lang="en-US" sz="2400" i="0" dirty="0">
                <a:solidFill>
                  <a:srgbClr val="202124"/>
                </a:solidFill>
                <a:effectLst/>
                <a:latin typeface="+mn-lt"/>
              </a:rPr>
              <a:t>1. Data Collection</a:t>
            </a:r>
            <a:br>
              <a:rPr lang="en-US" sz="2400" i="0" dirty="0">
                <a:solidFill>
                  <a:srgbClr val="202124"/>
                </a:solidFill>
                <a:effectLst/>
                <a:latin typeface="+mn-lt"/>
              </a:rPr>
            </a:br>
            <a:r>
              <a:rPr lang="en-US" sz="2400" i="0" dirty="0">
                <a:solidFill>
                  <a:srgbClr val="202124"/>
                </a:solidFill>
                <a:effectLst/>
                <a:latin typeface="+mn-lt"/>
              </a:rPr>
              <a:t>2. Monitoring the Data and comparing with past performance</a:t>
            </a:r>
            <a:br>
              <a:rPr lang="en-US" sz="2400" i="0" dirty="0">
                <a:solidFill>
                  <a:srgbClr val="202124"/>
                </a:solidFill>
                <a:effectLst/>
                <a:latin typeface="+mn-lt"/>
              </a:rPr>
            </a:br>
            <a:r>
              <a:rPr lang="en-US" sz="2400" i="0" dirty="0">
                <a:solidFill>
                  <a:srgbClr val="202124"/>
                </a:solidFill>
                <a:effectLst/>
                <a:latin typeface="+mn-lt"/>
              </a:rPr>
              <a:t>3. Analysis</a:t>
            </a:r>
            <a:br>
              <a:rPr lang="en-US" sz="2400" i="0" dirty="0">
                <a:solidFill>
                  <a:srgbClr val="202124"/>
                </a:solidFill>
                <a:effectLst/>
                <a:latin typeface="+mn-lt"/>
              </a:rPr>
            </a:br>
            <a:r>
              <a:rPr lang="en-US" sz="2400" i="0" dirty="0">
                <a:solidFill>
                  <a:srgbClr val="202124"/>
                </a:solidFill>
                <a:effectLst/>
                <a:latin typeface="+mn-lt"/>
              </a:rPr>
              <a:t>4. Utilize the obtained data to bring in remedial measures.</a:t>
            </a:r>
            <a:br>
              <a:rPr lang="en-US" sz="2400" b="0" i="0" dirty="0">
                <a:solidFill>
                  <a:srgbClr val="202124"/>
                </a:solidFill>
                <a:effectLst/>
                <a:latin typeface="Amasis MT Pro Medium" panose="02040604050005020304" pitchFamily="18" charset="0"/>
              </a:rPr>
            </a:br>
            <a:br>
              <a:rPr lang="en-US" sz="2400" b="0" i="0" dirty="0">
                <a:solidFill>
                  <a:srgbClr val="202124"/>
                </a:solidFill>
                <a:effectLst/>
                <a:latin typeface="Amasis MT Pro Medium" panose="02040604050005020304" pitchFamily="18" charset="0"/>
              </a:rPr>
            </a:br>
            <a:br>
              <a:rPr lang="en-US" sz="2400" b="0" i="0" dirty="0">
                <a:solidFill>
                  <a:srgbClr val="202124"/>
                </a:solidFill>
                <a:effectLst/>
                <a:latin typeface="Google Sans"/>
              </a:rPr>
            </a:br>
            <a:r>
              <a:rPr lang="en-US" sz="2400" b="1" i="0" dirty="0">
                <a:solidFill>
                  <a:schemeClr val="accent2"/>
                </a:solidFill>
                <a:effectLst/>
                <a:latin typeface="Amasis MT Pro Medium" panose="02040604050005020304" pitchFamily="18" charset="0"/>
              </a:rPr>
              <a:t> </a:t>
            </a:r>
            <a:br>
              <a:rPr lang="en-US" sz="3200" b="1" i="0" dirty="0">
                <a:solidFill>
                  <a:schemeClr val="accent2"/>
                </a:solidFill>
                <a:effectLst/>
                <a:latin typeface="Amasis MT Pro Medium" panose="02040604050005020304" pitchFamily="18" charset="0"/>
              </a:rPr>
            </a:br>
            <a:br>
              <a:rPr lang="en-US" sz="2400" b="0" i="0" dirty="0">
                <a:effectLst/>
                <a:latin typeface="+mn-lt"/>
              </a:rPr>
            </a:br>
            <a:br>
              <a:rPr lang="en-US" sz="2200" b="0" i="0" dirty="0">
                <a:effectLst/>
                <a:latin typeface="+mn-lt"/>
              </a:rPr>
            </a:br>
            <a:br>
              <a:rPr lang="en-US" sz="2200" b="0" i="0" dirty="0">
                <a:effectLst/>
                <a:latin typeface="+mn-lt"/>
              </a:rPr>
            </a:br>
            <a:br>
              <a:rPr lang="en-US" sz="2200" b="0" i="0" dirty="0">
                <a:effectLst/>
                <a:latin typeface="+mn-lt"/>
              </a:rPr>
            </a:br>
            <a:br>
              <a:rPr lang="en-US" sz="2200" b="0" i="0" dirty="0">
                <a:effectLst/>
                <a:latin typeface="+mn-lt"/>
              </a:rPr>
            </a:br>
            <a:endParaRPr lang="en-IN" sz="2200" dirty="0">
              <a:latin typeface="+mn-lt"/>
            </a:endParaRPr>
          </a:p>
        </p:txBody>
      </p:sp>
      <p:pic>
        <p:nvPicPr>
          <p:cNvPr id="6" name="Picture 5">
            <a:extLst>
              <a:ext uri="{FF2B5EF4-FFF2-40B4-BE49-F238E27FC236}">
                <a16:creationId xmlns:a16="http://schemas.microsoft.com/office/drawing/2014/main" id="{C4A714AC-E182-142D-F307-884D94DFD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043" y="0"/>
            <a:ext cx="3943057" cy="6857999"/>
          </a:xfrm>
          <a:prstGeom prst="rect">
            <a:avLst/>
          </a:prstGeom>
        </p:spPr>
      </p:pic>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2" y="1080653"/>
            <a:ext cx="4066891" cy="6262255"/>
          </a:xfrm>
          <a:solidFill>
            <a:schemeClr val="accent4">
              <a:lumMod val="40000"/>
              <a:lumOff val="60000"/>
            </a:schemeClr>
          </a:solidFill>
        </p:spPr>
        <p:txBody>
          <a:bodyPr>
            <a:normAutofit fontScale="90000"/>
          </a:bodyPr>
          <a:lstStyle/>
          <a:p>
            <a:pPr algn="l"/>
            <a:r>
              <a:rPr lang="en-IN" sz="4000" b="1" dirty="0">
                <a:solidFill>
                  <a:schemeClr val="accent2"/>
                </a:solidFill>
                <a:latin typeface="Amasis MT Pro Medium" panose="02040604050005020304" pitchFamily="18" charset="0"/>
              </a:rPr>
              <a:t>Employee Retention :</a:t>
            </a:r>
            <a:br>
              <a:rPr lang="en-IN" sz="3200" b="1" dirty="0">
                <a:solidFill>
                  <a:srgbClr val="002060"/>
                </a:solidFill>
              </a:rPr>
            </a:br>
            <a:br>
              <a:rPr lang="en-IN" sz="2200" dirty="0">
                <a:latin typeface="+mn-lt"/>
              </a:rPr>
            </a:br>
            <a:r>
              <a:rPr lang="en-IN" sz="2200" dirty="0">
                <a:latin typeface="+mn-lt"/>
              </a:rPr>
              <a:t>Employee Retention is the ability of a company or organization to provide and maintain a working environment which supports encourages its existing staff to remain with the company or organization for longer periods.</a:t>
            </a:r>
            <a:br>
              <a:rPr lang="en-IN" sz="2200" dirty="0">
                <a:latin typeface="+mn-lt"/>
              </a:rPr>
            </a:br>
            <a:br>
              <a:rPr lang="en-IN" sz="2200" dirty="0">
                <a:latin typeface="+mn-lt"/>
              </a:rPr>
            </a:br>
            <a:r>
              <a:rPr lang="en-IN" sz="2200" dirty="0">
                <a:latin typeface="+mn-lt"/>
              </a:rPr>
              <a:t>In simple terms, Employee Retention means the ability of its company to hold its employees from leaving the organization.</a:t>
            </a:r>
            <a:br>
              <a:rPr lang="en-IN" sz="2200" dirty="0">
                <a:latin typeface="+mn-lt"/>
              </a:rPr>
            </a:br>
            <a:br>
              <a:rPr lang="en-IN" sz="2200" dirty="0">
                <a:latin typeface="+mn-lt"/>
              </a:rPr>
            </a:br>
            <a:r>
              <a:rPr lang="en-IN" sz="2200" dirty="0">
                <a:latin typeface="+mn-lt"/>
              </a:rPr>
              <a:t> The main goal of any retention strategy is to keep turnover as low as possible.</a:t>
            </a:r>
            <a:br>
              <a:rPr lang="en-US" sz="2400" b="0" i="0" dirty="0">
                <a:effectLst/>
                <a:latin typeface="Google Sans"/>
              </a:rPr>
            </a:br>
            <a:r>
              <a:rPr lang="en-US" sz="2400" b="1" i="0" dirty="0">
                <a:solidFill>
                  <a:schemeClr val="accent2"/>
                </a:solidFill>
                <a:effectLst/>
                <a:latin typeface="Amasis MT Pro Medium" panose="02040604050005020304" pitchFamily="18" charset="0"/>
              </a:rPr>
              <a:t> </a:t>
            </a:r>
            <a:br>
              <a:rPr lang="en-US" sz="2400" b="1" i="0" dirty="0">
                <a:solidFill>
                  <a:schemeClr val="accent2"/>
                </a:solidFill>
                <a:effectLst/>
                <a:latin typeface="Amasis MT Pro Medium" panose="02040604050005020304" pitchFamily="18" charset="0"/>
              </a:rPr>
            </a:br>
            <a:br>
              <a:rPr lang="en-US" sz="3200" b="1" i="0" dirty="0">
                <a:solidFill>
                  <a:schemeClr val="accent2"/>
                </a:solidFill>
                <a:effectLst/>
                <a:latin typeface="Amasis MT Pro Medium" panose="02040604050005020304" pitchFamily="18" charset="0"/>
              </a:rPr>
            </a:br>
            <a:br>
              <a:rPr lang="en-US" sz="2400" b="0" i="0" dirty="0">
                <a:effectLst/>
                <a:latin typeface="+mn-lt"/>
              </a:rPr>
            </a:br>
            <a:br>
              <a:rPr lang="en-US" sz="2200" b="0" i="0" dirty="0">
                <a:effectLst/>
                <a:latin typeface="+mn-lt"/>
              </a:rPr>
            </a:br>
            <a:br>
              <a:rPr lang="en-US" sz="2200" b="0" i="0" dirty="0">
                <a:effectLst/>
                <a:latin typeface="+mn-lt"/>
              </a:rPr>
            </a:br>
            <a:br>
              <a:rPr lang="en-US" sz="2200" b="0" i="0" dirty="0">
                <a:effectLst/>
                <a:latin typeface="+mn-lt"/>
              </a:rPr>
            </a:br>
            <a:br>
              <a:rPr lang="en-US" sz="2200" b="0" i="0" dirty="0">
                <a:effectLst/>
                <a:latin typeface="+mn-lt"/>
              </a:rPr>
            </a:br>
            <a:endParaRPr lang="en-IN" sz="2200" dirty="0">
              <a:latin typeface="+mn-lt"/>
            </a:endParaRPr>
          </a:p>
        </p:txBody>
      </p:sp>
      <p:pic>
        <p:nvPicPr>
          <p:cNvPr id="4" name="Picture 3">
            <a:extLst>
              <a:ext uri="{FF2B5EF4-FFF2-40B4-BE49-F238E27FC236}">
                <a16:creationId xmlns:a16="http://schemas.microsoft.com/office/drawing/2014/main" id="{5FACEAD3-0173-8587-5569-787657B61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9180" y="0"/>
            <a:ext cx="7403238" cy="6858000"/>
          </a:xfrm>
          <a:prstGeom prst="rect">
            <a:avLst/>
          </a:prstGeom>
        </p:spPr>
      </p:pic>
    </p:spTree>
    <p:extLst>
      <p:ext uri="{BB962C8B-B14F-4D97-AF65-F5344CB8AC3E}">
        <p14:creationId xmlns:p14="http://schemas.microsoft.com/office/powerpoint/2010/main" val="381850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11203745" cy="4351338"/>
          </a:xfrm>
        </p:spPr>
        <p:txBody>
          <a:bodyPr>
            <a:noAutofit/>
          </a:bodyPr>
          <a:lstStyle/>
          <a:p>
            <a:pPr marL="0" indent="0" algn="just">
              <a:buNone/>
            </a:pPr>
            <a:r>
              <a:rPr lang="en-US" sz="2000" b="0" i="0" dirty="0">
                <a:effectLst/>
              </a:rPr>
              <a:t>Employee retention refers to how effectively a business can retain its employees. As the retention directly effects </a:t>
            </a:r>
            <a:r>
              <a:rPr lang="en-US" sz="2000" dirty="0"/>
              <a:t>profitability and productivity.</a:t>
            </a:r>
          </a:p>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b="0" i="0" dirty="0">
                <a:effectLst/>
              </a:rPr>
              <a:t>The ultimate goal to reduce turnover and resignations.</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Tree>
    <p:extLst>
      <p:ext uri="{BB962C8B-B14F-4D97-AF65-F5344CB8AC3E}">
        <p14:creationId xmlns:p14="http://schemas.microsoft.com/office/powerpoint/2010/main" val="262364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pPr algn="ctr"/>
            <a:r>
              <a:rPr lang="en-IN" b="1" dirty="0">
                <a:solidFill>
                  <a:schemeClr val="accent2"/>
                </a:solidFill>
                <a:latin typeface="Amasis MT Pro Medium" panose="02040604050005020304" pitchFamily="18" charset="0"/>
              </a:rPr>
              <a:t>Problem Statement :</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656271" y="1995488"/>
            <a:ext cx="11203745" cy="4351338"/>
          </a:xfrm>
        </p:spPr>
        <p:txBody>
          <a:bodyPr>
            <a:noAutofit/>
          </a:bodyPr>
          <a:lstStyle/>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a:p>
            <a:pPr marL="0" indent="0" algn="just">
              <a:buNone/>
            </a:pPr>
            <a:endParaRPr lang="en-US" sz="2000" b="0" i="0" dirty="0">
              <a:effectLst/>
            </a:endParaRPr>
          </a:p>
        </p:txBody>
      </p:sp>
    </p:spTree>
    <p:extLst>
      <p:ext uri="{BB962C8B-B14F-4D97-AF65-F5344CB8AC3E}">
        <p14:creationId xmlns:p14="http://schemas.microsoft.com/office/powerpoint/2010/main" val="133083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dirty="0">
                <a:solidFill>
                  <a:schemeClr val="accent2"/>
                </a:solidFill>
                <a:latin typeface="Amasis MT Pro Medium" panose="02040604050005020304" pitchFamily="18" charset="0"/>
              </a:rPr>
              <a:t>KPI 1</a:t>
            </a:r>
            <a:br>
              <a:rPr lang="en-US" sz="2800" b="1" kern="1200" dirty="0">
                <a:solidFill>
                  <a:schemeClr val="accent2"/>
                </a:solidFill>
                <a:latin typeface="Amasis MT Pro Medium" panose="02040604050005020304" pitchFamily="18" charset="0"/>
              </a:rPr>
            </a:br>
            <a:r>
              <a:rPr lang="en-US" sz="2800" b="1" kern="1200" dirty="0">
                <a:solidFill>
                  <a:schemeClr val="accent2"/>
                </a:solidFill>
                <a:latin typeface="Amasis MT Pro Medium" panose="02040604050005020304" pitchFamily="18" charset="0"/>
              </a:rPr>
              <a:t>Average Attrition rate for all Departments</a:t>
            </a:r>
          </a:p>
        </p:txBody>
      </p:sp>
      <p:sp>
        <p:nvSpPr>
          <p:cNvPr id="13" name="TextBox 12">
            <a:extLst>
              <a:ext uri="{FF2B5EF4-FFF2-40B4-BE49-F238E27FC236}">
                <a16:creationId xmlns:a16="http://schemas.microsoft.com/office/drawing/2014/main" id="{1D048925-DD9D-208A-6FD2-BD0E8801E1B8}"/>
              </a:ext>
            </a:extLst>
          </p:cNvPr>
          <p:cNvSpPr txBox="1"/>
          <p:nvPr/>
        </p:nvSpPr>
        <p:spPr>
          <a:xfrm>
            <a:off x="638175" y="3067448"/>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pic>
        <p:nvPicPr>
          <p:cNvPr id="5" name="Picture 4">
            <a:extLst>
              <a:ext uri="{FF2B5EF4-FFF2-40B4-BE49-F238E27FC236}">
                <a16:creationId xmlns:a16="http://schemas.microsoft.com/office/drawing/2014/main" id="{F265DD59-74C9-0A94-6C17-DCFDFAFCE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636" y="636566"/>
            <a:ext cx="7716982" cy="5196198"/>
          </a:xfrm>
          <a:prstGeom prst="rect">
            <a:avLst/>
          </a:prstGeom>
        </p:spPr>
      </p:pic>
    </p:spTree>
    <p:extLst>
      <p:ext uri="{BB962C8B-B14F-4D97-AF65-F5344CB8AC3E}">
        <p14:creationId xmlns:p14="http://schemas.microsoft.com/office/powerpoint/2010/main" val="367468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solidFill>
                  <a:schemeClr val="accent2"/>
                </a:solidFill>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030914910"/>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3"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 y="623275"/>
            <a:ext cx="6371865" cy="3078713"/>
          </a:xfrm>
          <a:prstGeom prst="rect">
            <a:avLst/>
          </a:prstGeom>
          <a:solidFill>
            <a:schemeClr val="tx2">
              <a:lumMod val="20000"/>
              <a:lumOff val="80000"/>
            </a:schemeClr>
          </a:solidFill>
        </p:spPr>
      </p:pic>
    </p:spTree>
    <p:extLst>
      <p:ext uri="{BB962C8B-B14F-4D97-AF65-F5344CB8AC3E}">
        <p14:creationId xmlns:p14="http://schemas.microsoft.com/office/powerpoint/2010/main" val="989145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TotalTime>
  <Words>1111</Words>
  <Application>Microsoft Office PowerPoint</Application>
  <PresentationFormat>Widescreen</PresentationFormat>
  <Paragraphs>85</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Algerian</vt:lpstr>
      <vt:lpstr>Amasis MT Pro Medium</vt:lpstr>
      <vt:lpstr>Arial</vt:lpstr>
      <vt:lpstr>Arial Black</vt:lpstr>
      <vt:lpstr>Arial Rounded MT Bold</vt:lpstr>
      <vt:lpstr>Baskerville Old Face</vt:lpstr>
      <vt:lpstr>Calibri</vt:lpstr>
      <vt:lpstr>Calibri Light</vt:lpstr>
      <vt:lpstr>Google Sans</vt:lpstr>
      <vt:lpstr>Wingdings</vt:lpstr>
      <vt:lpstr>Office Theme</vt:lpstr>
      <vt:lpstr>PowerPoint Presentation</vt:lpstr>
      <vt:lpstr>PowerPoint Presentation</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       The process of HR analytics is made up of 4 primary tasks that are performed one after the other.  1. Data Collection 2. Monitoring the Data and comparing with past performance 3. Analysis 4. Utilize the obtained data to bring in remedial measures.          </vt:lpstr>
      <vt:lpstr>Employee Retention :  Employee Retention is the ability of a company or organization to provide and maintain a working environment which supports encourages its existing staff to remain with the company or organization for longer periods.  In simple terms, Employee Retention means the ability of its company to hold its employees from leaving the organization.   The main goal of any retention strategy is to keep turnover as low as possible.         </vt:lpstr>
      <vt:lpstr>Business Objective:</vt:lpstr>
      <vt:lpstr>Problem Statement :</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6  Attrition Rate  Vs  Years Since Last Promotion</vt:lpstr>
      <vt:lpstr>PowerPoint Presentation</vt:lpstr>
      <vt:lpstr>Insights from KPI 6:</vt:lpstr>
      <vt:lpstr>PowerPoint Presentation</vt:lpstr>
      <vt:lpstr>Measures to Reduce Employee Turnover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Mamta Tiwari</cp:lastModifiedBy>
  <cp:revision>55</cp:revision>
  <dcterms:created xsi:type="dcterms:W3CDTF">2023-04-01T09:25:26Z</dcterms:created>
  <dcterms:modified xsi:type="dcterms:W3CDTF">2023-12-01T13:55:21Z</dcterms:modified>
</cp:coreProperties>
</file>