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84" r:id="rId2"/>
    <p:sldId id="258" r:id="rId3"/>
    <p:sldId id="283" r:id="rId4"/>
    <p:sldId id="261" r:id="rId5"/>
    <p:sldId id="260" r:id="rId6"/>
    <p:sldId id="263" r:id="rId7"/>
    <p:sldId id="292" r:id="rId8"/>
    <p:sldId id="265" r:id="rId9"/>
    <p:sldId id="276" r:id="rId10"/>
    <p:sldId id="269" r:id="rId11"/>
    <p:sldId id="267" r:id="rId12"/>
    <p:sldId id="274" r:id="rId13"/>
    <p:sldId id="290" r:id="rId14"/>
    <p:sldId id="297" r:id="rId15"/>
    <p:sldId id="291" r:id="rId16"/>
    <p:sldId id="286" r:id="rId17"/>
    <p:sldId id="294" r:id="rId18"/>
    <p:sldId id="296" r:id="rId19"/>
    <p:sldId id="295"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CC0066"/>
    <a:srgbClr val="EE5C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41" autoAdjust="0"/>
    <p:restoredTop sz="94660"/>
  </p:normalViewPr>
  <p:slideViewPr>
    <p:cSldViewPr snapToGrid="0">
      <p:cViewPr>
        <p:scale>
          <a:sx n="69" d="100"/>
          <a:sy n="69" d="100"/>
        </p:scale>
        <p:origin x="57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D55DCA-044C-41EA-A41C-18F4619C66A8}" type="doc">
      <dgm:prSet loTypeId="urn:microsoft.com/office/officeart/2005/8/layout/process1" loCatId="process" qsTypeId="urn:microsoft.com/office/officeart/2005/8/quickstyle/simple1" qsCatId="simple" csTypeId="urn:microsoft.com/office/officeart/2005/8/colors/accent0_3" csCatId="mainScheme" phldr="1"/>
      <dgm:spPr/>
      <dgm:t>
        <a:bodyPr/>
        <a:lstStyle/>
        <a:p>
          <a:endParaRPr lang="en-US"/>
        </a:p>
      </dgm:t>
    </dgm:pt>
    <dgm:pt modelId="{5CECBE01-E7AF-49CF-9724-0BB61D23B992}">
      <dgm:prSet/>
      <dgm:spPr/>
      <dgm:t>
        <a:bodyPr/>
        <a:lstStyle/>
        <a:p>
          <a:endParaRPr lang="en-IN" dirty="0"/>
        </a:p>
        <a:p>
          <a:r>
            <a:rPr lang="en-IN" dirty="0"/>
            <a:t>From this we can see DINE IN is highest number  as compared to the rest of the models and lowest is for DELIVERY.</a:t>
          </a:r>
        </a:p>
        <a:p>
          <a:r>
            <a:rPr lang="en-IN" dirty="0"/>
            <a:t> </a:t>
          </a:r>
          <a:endParaRPr lang="en-US" dirty="0"/>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7463C26D-0229-4703-9CCF-21E33E3C2A30}" type="pres">
      <dgm:prSet presAssocID="{6DD55DCA-044C-41EA-A41C-18F4619C66A8}" presName="Name0" presStyleCnt="0">
        <dgm:presLayoutVars>
          <dgm:dir/>
          <dgm:resizeHandles val="exact"/>
        </dgm:presLayoutVars>
      </dgm:prSet>
      <dgm:spPr/>
    </dgm:pt>
    <dgm:pt modelId="{D652F9A2-3928-4173-AC4A-6CA97EE3AF41}" type="pres">
      <dgm:prSet presAssocID="{5CECBE01-E7AF-49CF-9724-0BB61D23B992}" presName="node" presStyleLbl="node1" presStyleIdx="0" presStyleCnt="1">
        <dgm:presLayoutVars>
          <dgm:bulletEnabled val="1"/>
        </dgm:presLayoutVars>
      </dgm:prSet>
      <dgm:spPr/>
    </dgm:pt>
  </dgm:ptLst>
  <dgm:cxnLst>
    <dgm:cxn modelId="{AA83C5D8-19AF-4529-92E8-521C4F9728CE}" type="presOf" srcId="{6DD55DCA-044C-41EA-A41C-18F4619C66A8}" destId="{7463C26D-0229-4703-9CCF-21E33E3C2A30}" srcOrd="0" destOrd="0" presId="urn:microsoft.com/office/officeart/2005/8/layout/process1"/>
    <dgm:cxn modelId="{5A906EDC-9F4B-4DBF-90B4-048CDF436562}" srcId="{6DD55DCA-044C-41EA-A41C-18F4619C66A8}" destId="{5CECBE01-E7AF-49CF-9724-0BB61D23B992}" srcOrd="0" destOrd="0" parTransId="{44DBA7DD-1478-4DB7-871A-9A2F156E0C38}" sibTransId="{8DBFCB4E-1D4B-4DB1-B8CA-DABAB939EADF}"/>
    <dgm:cxn modelId="{95AAC6EE-37B9-4AAC-8B7D-893BB93AFE92}" type="presOf" srcId="{5CECBE01-E7AF-49CF-9724-0BB61D23B992}" destId="{D652F9A2-3928-4173-AC4A-6CA97EE3AF41}" srcOrd="0" destOrd="0" presId="urn:microsoft.com/office/officeart/2005/8/layout/process1"/>
    <dgm:cxn modelId="{E512C532-AEDE-4F7F-90ED-3BCD2FA4486A}" type="presParOf" srcId="{7463C26D-0229-4703-9CCF-21E33E3C2A30}" destId="{D652F9A2-3928-4173-AC4A-6CA97EE3AF41}"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2F9A2-3928-4173-AC4A-6CA97EE3AF41}">
      <dsp:nvSpPr>
        <dsp:cNvPr id="0" name=""/>
        <dsp:cNvSpPr/>
      </dsp:nvSpPr>
      <dsp:spPr>
        <a:xfrm>
          <a:off x="0" y="642756"/>
          <a:ext cx="4166509" cy="2499905"/>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IN" sz="2000" kern="1200" dirty="0"/>
        </a:p>
        <a:p>
          <a:pPr marL="0" lvl="0" indent="0" algn="ctr" defTabSz="889000">
            <a:lnSpc>
              <a:spcPct val="90000"/>
            </a:lnSpc>
            <a:spcBef>
              <a:spcPct val="0"/>
            </a:spcBef>
            <a:spcAft>
              <a:spcPct val="35000"/>
            </a:spcAft>
            <a:buNone/>
          </a:pPr>
          <a:r>
            <a:rPr lang="en-IN" sz="2000" kern="1200" dirty="0"/>
            <a:t>From this we can see DINE IN is highest number  as compared to the rest of the models and lowest is for DELIVERY.</a:t>
          </a:r>
        </a:p>
        <a:p>
          <a:pPr marL="0" lvl="0" indent="0" algn="ctr" defTabSz="889000">
            <a:lnSpc>
              <a:spcPct val="90000"/>
            </a:lnSpc>
            <a:spcBef>
              <a:spcPct val="0"/>
            </a:spcBef>
            <a:spcAft>
              <a:spcPct val="35000"/>
            </a:spcAft>
            <a:buNone/>
          </a:pPr>
          <a:r>
            <a:rPr lang="en-IN" sz="2000" kern="1200" dirty="0"/>
            <a:t> </a:t>
          </a:r>
          <a:endParaRPr lang="en-US" sz="2000" kern="1200" dirty="0"/>
        </a:p>
      </dsp:txBody>
      <dsp:txXfrm>
        <a:off x="73220" y="715976"/>
        <a:ext cx="4020069" cy="235346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873805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0D92BC-42A9-434B-8530-ADBF4485E407}" type="datetimeFigureOut">
              <a:rPr lang="en-US" smtClean="0"/>
              <a:pPr/>
              <a:t>10/21/2023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1756726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0D92BC-42A9-434B-8530-ADBF4485E407}" type="datetimeFigureOut">
              <a:rPr lang="en-US" smtClean="0"/>
              <a:pPr/>
              <a:t>10/21/2023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944128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0D92BC-42A9-434B-8530-ADBF4485E407}" type="datetimeFigureOut">
              <a:rPr lang="en-US" smtClean="0"/>
              <a:pPr/>
              <a:t>10/21/2023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57609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D92BC-42A9-434B-8530-ADBF4485E407}" type="datetimeFigureOut">
              <a:rPr lang="en-US" smtClean="0"/>
              <a:pPr/>
              <a:t>10/21/2023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198385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0D92BC-42A9-434B-8530-ADBF4485E407}" type="datetimeFigureOut">
              <a:rPr lang="en-US" smtClean="0"/>
              <a:pPr/>
              <a:t>10/21/2023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1900165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0D92BC-42A9-434B-8530-ADBF4485E407}" type="datetimeFigureOut">
              <a:rPr lang="en-US" smtClean="0"/>
              <a:pPr/>
              <a:t>10/21/2023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11448662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1432027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10454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D0D92BC-42A9-434B-8530-ADBF4485E407}"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270389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D92BC-42A9-434B-8530-ADBF4485E407}"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319649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0D92BC-42A9-434B-8530-ADBF4485E407}" type="datetimeFigureOut">
              <a:rPr lang="en-US" smtClean="0"/>
              <a:t>10/21/2023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783002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0D92BC-42A9-434B-8530-ADBF4485E407}" type="datetimeFigureOut">
              <a:rPr lang="en-US" smtClean="0"/>
              <a:t>10/21/2023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784877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D0D92BC-42A9-434B-8530-ADBF4485E407}" type="datetimeFigureOut">
              <a:rPr lang="en-US" smtClean="0"/>
              <a:t>10/21/2023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605287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D0D92BC-42A9-434B-8530-ADBF4485E407}" type="datetimeFigureOut">
              <a:rPr lang="en-US" smtClean="0"/>
              <a:t>10/21/2023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021010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D0D92BC-42A9-434B-8530-ADBF4485E407}" type="datetimeFigureOut">
              <a:rPr lang="en-US" smtClean="0"/>
              <a:t>10/21/2023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470191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0D92BC-42A9-434B-8530-ADBF4485E407}" type="datetimeFigureOut">
              <a:rPr lang="en-US" smtClean="0"/>
              <a:t>10/21/2023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22776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D0D92BC-42A9-434B-8530-ADBF4485E407}" type="datetimeFigureOut">
              <a:rPr lang="en-US" smtClean="0"/>
              <a:pPr/>
              <a:t>10/21/2023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3252203897"/>
      </p:ext>
    </p:extLst>
  </p:cSld>
  <p:clrMap bg1="dk1" tx1="lt1" bg2="dk2" tx2="lt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25.jpe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26.jpe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1.jpe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21.jpe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23.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24.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2344266-4CF4-D34C-BED8-3CF2F2186E7F}"/>
              </a:ext>
            </a:extLst>
          </p:cNvPr>
          <p:cNvSpPr txBox="1"/>
          <p:nvPr/>
        </p:nvSpPr>
        <p:spPr>
          <a:xfrm>
            <a:off x="7956645" y="5353952"/>
            <a:ext cx="3254659" cy="954107"/>
          </a:xfrm>
          <a:prstGeom prst="rect">
            <a:avLst/>
          </a:prstGeom>
          <a:noFill/>
        </p:spPr>
        <p:txBody>
          <a:bodyPr wrap="square" rtlCol="0">
            <a:spAutoFit/>
          </a:bodyPr>
          <a:lstStyle/>
          <a:p>
            <a:pPr algn="ctr"/>
            <a:r>
              <a:rPr lang="en-IN" sz="2800">
                <a:solidFill>
                  <a:schemeClr val="bg1"/>
                </a:solidFill>
                <a:latin typeface="Amasis MT Pro Medium" panose="02040604050005020304" pitchFamily="18" charset="0"/>
              </a:rPr>
              <a:t>EMPLOYEE RETENTION</a:t>
            </a:r>
            <a:endParaRPr lang="en-IN" sz="2800" dirty="0">
              <a:solidFill>
                <a:schemeClr val="bg1"/>
              </a:solidFill>
              <a:latin typeface="Amasis MT Pro Medium" panose="02040604050005020304" pitchFamily="18" charset="0"/>
            </a:endParaRPr>
          </a:p>
        </p:txBody>
      </p:sp>
      <p:pic>
        <p:nvPicPr>
          <p:cNvPr id="23" name="Picture 22">
            <a:extLst>
              <a:ext uri="{FF2B5EF4-FFF2-40B4-BE49-F238E27FC236}">
                <a16:creationId xmlns:a16="http://schemas.microsoft.com/office/drawing/2014/main" id="{7D81DBDA-1806-B8FB-B8D3-F3495E02EC2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55420"/>
            <a:ext cx="12192000" cy="6858000"/>
          </a:xfrm>
          <a:prstGeom prst="rect">
            <a:avLst/>
          </a:prstGeom>
          <a:effectLst>
            <a:glow rad="228600">
              <a:schemeClr val="accent5">
                <a:satMod val="175000"/>
                <a:alpha val="40000"/>
              </a:schemeClr>
            </a:glow>
          </a:effectLst>
        </p:spPr>
      </p:pic>
      <p:sp>
        <p:nvSpPr>
          <p:cNvPr id="27" name="TextBox 26">
            <a:extLst>
              <a:ext uri="{FF2B5EF4-FFF2-40B4-BE49-F238E27FC236}">
                <a16:creationId xmlns:a16="http://schemas.microsoft.com/office/drawing/2014/main" id="{EBF28571-3620-8F53-DBC2-91C0390720BD}"/>
              </a:ext>
            </a:extLst>
          </p:cNvPr>
          <p:cNvSpPr txBox="1"/>
          <p:nvPr/>
        </p:nvSpPr>
        <p:spPr>
          <a:xfrm>
            <a:off x="298938" y="549941"/>
            <a:ext cx="11113478" cy="707886"/>
          </a:xfrm>
          <a:prstGeom prst="rect">
            <a:avLst/>
          </a:prstGeom>
          <a:noFill/>
        </p:spPr>
        <p:txBody>
          <a:bodyPr wrap="square">
            <a:spAutoFit/>
          </a:bodyPr>
          <a:lstStyle/>
          <a:p>
            <a:r>
              <a:rPr lang="en-IN"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            </a:t>
            </a:r>
            <a:r>
              <a:rPr lang="en-IN" sz="4000" b="1" dirty="0">
                <a:ln w="10160">
                  <a:solidFill>
                    <a:schemeClr val="accent5"/>
                  </a:solidFill>
                  <a:prstDash val="solid"/>
                </a:ln>
                <a:solidFill>
                  <a:srgbClr val="FFFF00"/>
                </a:solidFill>
                <a:effectLst>
                  <a:outerShdw blurRad="38100" dist="22860" dir="5400000" algn="tl" rotWithShape="0">
                    <a:srgbClr val="000000">
                      <a:alpha val="30000"/>
                    </a:srgbClr>
                  </a:outerShdw>
                </a:effectLst>
                <a:latin typeface="Algerian" panose="04020705040A02060702" pitchFamily="82" charset="0"/>
              </a:rPr>
              <a:t>FMCG SALES Analytics REPORT</a:t>
            </a:r>
            <a:endParaRPr lang="en-IN" sz="2800" b="1" dirty="0">
              <a:ln w="10160">
                <a:solidFill>
                  <a:schemeClr val="accent5"/>
                </a:solidFill>
                <a:prstDash val="solid"/>
              </a:ln>
              <a:solidFill>
                <a:srgbClr val="FFFF00"/>
              </a:solidFill>
              <a:effectLst>
                <a:outerShdw blurRad="38100" dist="22860" dir="5400000" algn="tl" rotWithShape="0">
                  <a:srgbClr val="000000">
                    <a:alpha val="30000"/>
                  </a:srgbClr>
                </a:outerShdw>
              </a:effectLst>
              <a:latin typeface="Algerian" panose="04020705040A02060702" pitchFamily="82" charset="0"/>
            </a:endParaRPr>
          </a:p>
        </p:txBody>
      </p:sp>
      <p:sp>
        <p:nvSpPr>
          <p:cNvPr id="28" name="Rectangle 27">
            <a:extLst>
              <a:ext uri="{FF2B5EF4-FFF2-40B4-BE49-F238E27FC236}">
                <a16:creationId xmlns:a16="http://schemas.microsoft.com/office/drawing/2014/main" id="{B539A288-5017-8DBE-4124-568693280416}"/>
              </a:ext>
            </a:extLst>
          </p:cNvPr>
          <p:cNvSpPr/>
          <p:nvPr/>
        </p:nvSpPr>
        <p:spPr>
          <a:xfrm>
            <a:off x="8014482" y="4053385"/>
            <a:ext cx="1569492" cy="51861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sz="1600" b="1" dirty="0">
              <a:ln>
                <a:solidFill>
                  <a:schemeClr val="bg1"/>
                </a:solidFill>
              </a:ln>
              <a:solidFill>
                <a:schemeClr val="accent1">
                  <a:lumMod val="60000"/>
                  <a:lumOff val="40000"/>
                </a:schemeClr>
              </a:solidFill>
              <a:latin typeface="Arial Black" panose="020B0A04020102020204" pitchFamily="34" charset="0"/>
            </a:endParaRPr>
          </a:p>
        </p:txBody>
      </p:sp>
    </p:spTree>
    <p:extLst>
      <p:ext uri="{BB962C8B-B14F-4D97-AF65-F5344CB8AC3E}">
        <p14:creationId xmlns:p14="http://schemas.microsoft.com/office/powerpoint/2010/main" val="3173429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8" name="Picture 17">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0" name="Oval 19">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22" name="Picture 21">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4" name="Picture 23">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6" name="Rectangle 25">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28" name="Rectangle 27">
            <a:extLst>
              <a:ext uri="{FF2B5EF4-FFF2-40B4-BE49-F238E27FC236}">
                <a16:creationId xmlns:a16="http://schemas.microsoft.com/office/drawing/2014/main" id="{B5541CD5-D7AC-4686-8783-CF5D1D4FC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
            <a:ext cx="12191695" cy="685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16">
            <a:extLst>
              <a:ext uri="{FF2B5EF4-FFF2-40B4-BE49-F238E27FC236}">
                <a16:creationId xmlns:a16="http://schemas.microsoft.com/office/drawing/2014/main" id="{0420923D-0C6E-4656-9A01-EE9FB6345E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87058"/>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sp>
        <p:nvSpPr>
          <p:cNvPr id="32" name="Freeform 5">
            <a:extLst>
              <a:ext uri="{FF2B5EF4-FFF2-40B4-BE49-F238E27FC236}">
                <a16:creationId xmlns:a16="http://schemas.microsoft.com/office/drawing/2014/main" id="{904D0A95-DEAA-4B8D-A340-BEC3A5DBC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305" y="4065581"/>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tyle>
          <a:lnRef idx="0">
            <a:scrgbClr r="0" g="0" b="0"/>
          </a:lnRef>
          <a:fillRef idx="1003">
            <a:schemeClr val="dk2"/>
          </a:fillRef>
          <a:effectRef idx="0">
            <a:scrgbClr r="0" g="0" b="0"/>
          </a:effectRef>
          <a:fontRef idx="major"/>
        </p:style>
        <p:txBody>
          <a:bodyPr/>
          <a:lstStyle/>
          <a:p>
            <a:endParaRPr lang="en-IN"/>
          </a:p>
        </p:txBody>
      </p:sp>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611853" y="4885339"/>
            <a:ext cx="10968294" cy="1237087"/>
          </a:xfrm>
        </p:spPr>
        <p:txBody>
          <a:bodyPr vert="horz" lIns="91440" tIns="45720" rIns="91440" bIns="45720" rtlCol="0" anchor="t">
            <a:normAutofit/>
          </a:bodyPr>
          <a:lstStyle/>
          <a:p>
            <a:pPr>
              <a:lnSpc>
                <a:spcPct val="90000"/>
              </a:lnSpc>
            </a:pPr>
            <a:r>
              <a:rPr lang="en-US" sz="3900" dirty="0">
                <a:solidFill>
                  <a:srgbClr val="EBEBEB"/>
                </a:solidFill>
              </a:rPr>
              <a:t>KPI 5</a:t>
            </a:r>
            <a:br>
              <a:rPr lang="en-US" sz="3900" dirty="0">
                <a:solidFill>
                  <a:srgbClr val="EBEBEB"/>
                </a:solidFill>
              </a:rPr>
            </a:br>
            <a:r>
              <a:rPr lang="en-US" sz="3900" dirty="0">
                <a:solidFill>
                  <a:srgbClr val="EBEBEB"/>
                </a:solidFill>
              </a:rPr>
              <a:t>Sales Type.</a:t>
            </a:r>
          </a:p>
        </p:txBody>
      </p:sp>
      <p:pic>
        <p:nvPicPr>
          <p:cNvPr id="11" name="Picture 10">
            <a:extLst>
              <a:ext uri="{FF2B5EF4-FFF2-40B4-BE49-F238E27FC236}">
                <a16:creationId xmlns:a16="http://schemas.microsoft.com/office/drawing/2014/main" id="{6414425A-7D2F-7125-DF35-3686911D5134}"/>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756400" y="406400"/>
            <a:ext cx="4367211" cy="3124188"/>
          </a:xfrm>
          <a:prstGeom prst="rect">
            <a:avLst/>
          </a:prstGeom>
        </p:spPr>
      </p:pic>
      <p:sp>
        <p:nvSpPr>
          <p:cNvPr id="7" name="TextBox 6">
            <a:extLst>
              <a:ext uri="{FF2B5EF4-FFF2-40B4-BE49-F238E27FC236}">
                <a16:creationId xmlns:a16="http://schemas.microsoft.com/office/drawing/2014/main" id="{18641CCB-0A77-879B-6DB0-208CC04B2F06}"/>
              </a:ext>
            </a:extLst>
          </p:cNvPr>
          <p:cNvSpPr txBox="1"/>
          <p:nvPr/>
        </p:nvSpPr>
        <p:spPr>
          <a:xfrm>
            <a:off x="354904" y="152083"/>
            <a:ext cx="4230603" cy="1938992"/>
          </a:xfrm>
          <a:prstGeom prst="rect">
            <a:avLst/>
          </a:prstGeom>
          <a:noFill/>
        </p:spPr>
        <p:txBody>
          <a:bodyPr wrap="square">
            <a:spAutoFit/>
          </a:bodyPr>
          <a:lstStyle/>
          <a:p>
            <a:pPr algn="just" defTabSz="315468">
              <a:spcAft>
                <a:spcPts val="600"/>
              </a:spcAft>
            </a:pPr>
            <a:r>
              <a:rPr lang="en-IN" sz="2400" kern="1200" dirty="0">
                <a:solidFill>
                  <a:schemeClr val="tx1"/>
                </a:solidFill>
                <a:latin typeface="Amasis MT Pro Medium" panose="02040604050005020304" pitchFamily="18" charset="0"/>
              </a:rPr>
              <a:t>From this we can see DINNER is at the highest number  as compared to the rest and lowest is for BREAKFAST.</a:t>
            </a:r>
            <a:endParaRPr lang="en-US" sz="2400" dirty="0">
              <a:latin typeface="Amasis MT Pro Medium" panose="02040604050005020304" pitchFamily="18" charset="0"/>
            </a:endParaRPr>
          </a:p>
        </p:txBody>
      </p:sp>
      <p:sp>
        <p:nvSpPr>
          <p:cNvPr id="9" name="TextBox 8">
            <a:extLst>
              <a:ext uri="{FF2B5EF4-FFF2-40B4-BE49-F238E27FC236}">
                <a16:creationId xmlns:a16="http://schemas.microsoft.com/office/drawing/2014/main" id="{9646195D-FE51-F7CD-BE67-3BE2BECE355E}"/>
              </a:ext>
            </a:extLst>
          </p:cNvPr>
          <p:cNvSpPr txBox="1"/>
          <p:nvPr/>
        </p:nvSpPr>
        <p:spPr>
          <a:xfrm>
            <a:off x="2090841" y="2144579"/>
            <a:ext cx="4230603" cy="1569660"/>
          </a:xfrm>
          <a:prstGeom prst="rect">
            <a:avLst/>
          </a:prstGeom>
          <a:noFill/>
        </p:spPr>
        <p:txBody>
          <a:bodyPr wrap="square">
            <a:spAutoFit/>
          </a:bodyPr>
          <a:lstStyle/>
          <a:p>
            <a:pPr algn="just" defTabSz="315468">
              <a:spcAft>
                <a:spcPts val="600"/>
              </a:spcAft>
            </a:pPr>
            <a:r>
              <a:rPr lang="en-IN" sz="2400" kern="1200" dirty="0">
                <a:solidFill>
                  <a:schemeClr val="tx1"/>
                </a:solidFill>
                <a:latin typeface="Amasis MT Pro Medium" panose="02040604050005020304" pitchFamily="18" charset="0"/>
              </a:rPr>
              <a:t>From the analysis we can conclude that average sales is approximately 17m for all  except BREAKFAST.</a:t>
            </a:r>
            <a:endParaRPr lang="en-US" sz="2400" dirty="0">
              <a:latin typeface="Amasis MT Pro Medium" panose="02040604050005020304" pitchFamily="18" charset="0"/>
            </a:endParaRPr>
          </a:p>
        </p:txBody>
      </p:sp>
    </p:spTree>
    <p:extLst>
      <p:ext uri="{BB962C8B-B14F-4D97-AF65-F5344CB8AC3E}">
        <p14:creationId xmlns:p14="http://schemas.microsoft.com/office/powerpoint/2010/main" val="112182364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8" name="Picture 37">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9" name="Oval 3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40" name="Picture 3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1" name="Picture 4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2" name="Rectangle 4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3" name="Rectangle 42">
            <a:extLst>
              <a:ext uri="{FF2B5EF4-FFF2-40B4-BE49-F238E27FC236}">
                <a16:creationId xmlns:a16="http://schemas.microsoft.com/office/drawing/2014/main" id="{C72330AA-E11E-458E-8798-12C7F7738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4" name="Freeform 7">
            <a:extLst>
              <a:ext uri="{FF2B5EF4-FFF2-40B4-BE49-F238E27FC236}">
                <a16:creationId xmlns:a16="http://schemas.microsoft.com/office/drawing/2014/main" id="{A6BDC1B0-0C91-4230-BFEB-9C8ED19B9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449"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chemeClr val="bg1">
                  <a:alpha val="20000"/>
                </a:schemeClr>
              </a:solidFill>
            </a:endParaRPr>
          </a:p>
        </p:txBody>
      </p:sp>
      <p:sp useBgFill="1">
        <p:nvSpPr>
          <p:cNvPr id="45" name="Freeform: Shape 44">
            <a:extLst>
              <a:ext uri="{FF2B5EF4-FFF2-40B4-BE49-F238E27FC236}">
                <a16:creationId xmlns:a16="http://schemas.microsoft.com/office/drawing/2014/main" id="{68E0A26E-4EA8-4E6C-97A2-7B6C1C13F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814824" y="480824"/>
            <a:ext cx="6858001" cy="5896352"/>
          </a:xfrm>
          <a:custGeom>
            <a:avLst/>
            <a:gdLst>
              <a:gd name="connsiteX0" fmla="*/ 6858001 w 6858001"/>
              <a:gd name="connsiteY0" fmla="*/ 1177 h 5896352"/>
              <a:gd name="connsiteX1" fmla="*/ 6858001 w 6858001"/>
              <a:gd name="connsiteY1" fmla="*/ 1344715 h 5896352"/>
              <a:gd name="connsiteX2" fmla="*/ 6858000 w 6858001"/>
              <a:gd name="connsiteY2" fmla="*/ 1344715 h 5896352"/>
              <a:gd name="connsiteX3" fmla="*/ 6858000 w 6858001"/>
              <a:gd name="connsiteY3" fmla="*/ 5896352 h 5896352"/>
              <a:gd name="connsiteX4" fmla="*/ 0 w 6858001"/>
              <a:gd name="connsiteY4" fmla="*/ 5896351 h 5896352"/>
              <a:gd name="connsiteX5" fmla="*/ 0 w 6858001"/>
              <a:gd name="connsiteY5" fmla="*/ 904459 h 5896352"/>
              <a:gd name="connsiteX6" fmla="*/ 1 w 6858001"/>
              <a:gd name="connsiteY6" fmla="*/ 904459 h 5896352"/>
              <a:gd name="connsiteX7" fmla="*/ 1 w 6858001"/>
              <a:gd name="connsiteY7" fmla="*/ 0 h 5896352"/>
              <a:gd name="connsiteX8" fmla="*/ 40463 w 6858001"/>
              <a:gd name="connsiteY8" fmla="*/ 5883 h 5896352"/>
              <a:gd name="connsiteX9" fmla="*/ 159107 w 6858001"/>
              <a:gd name="connsiteY9" fmla="*/ 23196 h 5896352"/>
              <a:gd name="connsiteX10" fmla="*/ 245518 w 6858001"/>
              <a:gd name="connsiteY10" fmla="*/ 35299 h 5896352"/>
              <a:gd name="connsiteX11" fmla="*/ 348388 w 6858001"/>
              <a:gd name="connsiteY11" fmla="*/ 48073 h 5896352"/>
              <a:gd name="connsiteX12" fmla="*/ 470460 w 6858001"/>
              <a:gd name="connsiteY12" fmla="*/ 63369 h 5896352"/>
              <a:gd name="connsiteX13" fmla="*/ 605563 w 6858001"/>
              <a:gd name="connsiteY13" fmla="*/ 79506 h 5896352"/>
              <a:gd name="connsiteX14" fmla="*/ 757810 w 6858001"/>
              <a:gd name="connsiteY14" fmla="*/ 96483 h 5896352"/>
              <a:gd name="connsiteX15" fmla="*/ 923774 w 6858001"/>
              <a:gd name="connsiteY15" fmla="*/ 114469 h 5896352"/>
              <a:gd name="connsiteX16" fmla="*/ 1104139 w 6858001"/>
              <a:gd name="connsiteY16" fmla="*/ 132454 h 5896352"/>
              <a:gd name="connsiteX17" fmla="*/ 1296163 w 6858001"/>
              <a:gd name="connsiteY17" fmla="*/ 150776 h 5896352"/>
              <a:gd name="connsiteX18" fmla="*/ 1503275 w 6858001"/>
              <a:gd name="connsiteY18" fmla="*/ 167753 h 5896352"/>
              <a:gd name="connsiteX19" fmla="*/ 1719988 w 6858001"/>
              <a:gd name="connsiteY19" fmla="*/ 184058 h 5896352"/>
              <a:gd name="connsiteX20" fmla="*/ 1949045 w 6858001"/>
              <a:gd name="connsiteY20" fmla="*/ 198849 h 5896352"/>
              <a:gd name="connsiteX21" fmla="*/ 2187703 w 6858001"/>
              <a:gd name="connsiteY21" fmla="*/ 212969 h 5896352"/>
              <a:gd name="connsiteX22" fmla="*/ 2436649 w 6858001"/>
              <a:gd name="connsiteY22" fmla="*/ 226248 h 5896352"/>
              <a:gd name="connsiteX23" fmla="*/ 2564208 w 6858001"/>
              <a:gd name="connsiteY23" fmla="*/ 230955 h 5896352"/>
              <a:gd name="connsiteX24" fmla="*/ 2694509 w 6858001"/>
              <a:gd name="connsiteY24" fmla="*/ 236165 h 5896352"/>
              <a:gd name="connsiteX25" fmla="*/ 2826868 w 6858001"/>
              <a:gd name="connsiteY25" fmla="*/ 241040 h 5896352"/>
              <a:gd name="connsiteX26" fmla="*/ 2959914 w 6858001"/>
              <a:gd name="connsiteY26" fmla="*/ 244234 h 5896352"/>
              <a:gd name="connsiteX27" fmla="*/ 3095702 w 6858001"/>
              <a:gd name="connsiteY27" fmla="*/ 247091 h 5896352"/>
              <a:gd name="connsiteX28" fmla="*/ 3232862 w 6858001"/>
              <a:gd name="connsiteY28" fmla="*/ 250117 h 5896352"/>
              <a:gd name="connsiteX29" fmla="*/ 3372765 w 6858001"/>
              <a:gd name="connsiteY29" fmla="*/ 252134 h 5896352"/>
              <a:gd name="connsiteX30" fmla="*/ 3514040 w 6858001"/>
              <a:gd name="connsiteY30" fmla="*/ 252134 h 5896352"/>
              <a:gd name="connsiteX31" fmla="*/ 3656686 w 6858001"/>
              <a:gd name="connsiteY31" fmla="*/ 253142 h 5896352"/>
              <a:gd name="connsiteX32" fmla="*/ 3800704 w 6858001"/>
              <a:gd name="connsiteY32" fmla="*/ 252134 h 5896352"/>
              <a:gd name="connsiteX33" fmla="*/ 3946780 w 6858001"/>
              <a:gd name="connsiteY33" fmla="*/ 250117 h 5896352"/>
              <a:gd name="connsiteX34" fmla="*/ 4092855 w 6858001"/>
              <a:gd name="connsiteY34" fmla="*/ 248268 h 5896352"/>
              <a:gd name="connsiteX35" fmla="*/ 4240988 w 6858001"/>
              <a:gd name="connsiteY35" fmla="*/ 244234 h 5896352"/>
              <a:gd name="connsiteX36" fmla="*/ 4390492 w 6858001"/>
              <a:gd name="connsiteY36" fmla="*/ 240032 h 5896352"/>
              <a:gd name="connsiteX37" fmla="*/ 4539997 w 6858001"/>
              <a:gd name="connsiteY37" fmla="*/ 235157 h 5896352"/>
              <a:gd name="connsiteX38" fmla="*/ 4690873 w 6858001"/>
              <a:gd name="connsiteY38" fmla="*/ 228266 h 5896352"/>
              <a:gd name="connsiteX39" fmla="*/ 4843120 w 6858001"/>
              <a:gd name="connsiteY39" fmla="*/ 220029 h 5896352"/>
              <a:gd name="connsiteX40" fmla="*/ 4996054 w 6858001"/>
              <a:gd name="connsiteY40" fmla="*/ 212129 h 5896352"/>
              <a:gd name="connsiteX41" fmla="*/ 5148987 w 6858001"/>
              <a:gd name="connsiteY41" fmla="*/ 202044 h 5896352"/>
              <a:gd name="connsiteX42" fmla="*/ 5303978 w 6858001"/>
              <a:gd name="connsiteY42" fmla="*/ 189941 h 5896352"/>
              <a:gd name="connsiteX43" fmla="*/ 5456911 w 6858001"/>
              <a:gd name="connsiteY43" fmla="*/ 177839 h 5896352"/>
              <a:gd name="connsiteX44" fmla="*/ 5612588 w 6858001"/>
              <a:gd name="connsiteY44" fmla="*/ 163887 h 5896352"/>
              <a:gd name="connsiteX45" fmla="*/ 5768950 w 6858001"/>
              <a:gd name="connsiteY45" fmla="*/ 148591 h 5896352"/>
              <a:gd name="connsiteX46" fmla="*/ 5923255 w 6858001"/>
              <a:gd name="connsiteY46" fmla="*/ 132455 h 5896352"/>
              <a:gd name="connsiteX47" fmla="*/ 6079618 w 6858001"/>
              <a:gd name="connsiteY47" fmla="*/ 113629 h 5896352"/>
              <a:gd name="connsiteX48" fmla="*/ 6235294 w 6858001"/>
              <a:gd name="connsiteY48" fmla="*/ 93458 h 5896352"/>
              <a:gd name="connsiteX49" fmla="*/ 6391657 w 6858001"/>
              <a:gd name="connsiteY49" fmla="*/ 73455 h 5896352"/>
              <a:gd name="connsiteX50" fmla="*/ 6547333 w 6858001"/>
              <a:gd name="connsiteY50" fmla="*/ 50091 h 5896352"/>
              <a:gd name="connsiteX51" fmla="*/ 6702324 w 6858001"/>
              <a:gd name="connsiteY51" fmla="*/ 26222 h 589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896352">
                <a:moveTo>
                  <a:pt x="6858001" y="1177"/>
                </a:moveTo>
                <a:lnTo>
                  <a:pt x="6858001" y="1344715"/>
                </a:lnTo>
                <a:lnTo>
                  <a:pt x="6858000" y="1344715"/>
                </a:lnTo>
                <a:lnTo>
                  <a:pt x="6858000" y="5896352"/>
                </a:lnTo>
                <a:lnTo>
                  <a:pt x="0" y="5896351"/>
                </a:lnTo>
                <a:lnTo>
                  <a:pt x="0" y="904459"/>
                </a:lnTo>
                <a:lnTo>
                  <a:pt x="1" y="904459"/>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IN"/>
          </a:p>
        </p:txBody>
      </p:sp>
      <p:sp>
        <p:nvSpPr>
          <p:cNvPr id="46" name="Rectangle 45">
            <a:extLst>
              <a:ext uri="{FF2B5EF4-FFF2-40B4-BE49-F238E27FC236}">
                <a16:creationId xmlns:a16="http://schemas.microsoft.com/office/drawing/2014/main" id="{C1841CC0-B7A9-4828-B82F-9C6B433BD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31" name="Group 30">
            <a:extLst>
              <a:ext uri="{FF2B5EF4-FFF2-40B4-BE49-F238E27FC236}">
                <a16:creationId xmlns:a16="http://schemas.microsoft.com/office/drawing/2014/main" id="{08E05919-D800-40FD-A3BD-4B9CC4078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428412" cy="6858000"/>
            <a:chOff x="0" y="0"/>
            <a:chExt cx="11428412" cy="6858000"/>
          </a:xfrm>
        </p:grpSpPr>
        <p:pic>
          <p:nvPicPr>
            <p:cNvPr id="32" name="Picture 31">
              <a:extLst>
                <a:ext uri="{FF2B5EF4-FFF2-40B4-BE49-F238E27FC236}">
                  <a16:creationId xmlns:a16="http://schemas.microsoft.com/office/drawing/2014/main" id="{DE70C79C-8688-4786-8FCD-43A4B5D5B7D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3" name="Picture 32">
              <a:extLst>
                <a:ext uri="{FF2B5EF4-FFF2-40B4-BE49-F238E27FC236}">
                  <a16:creationId xmlns:a16="http://schemas.microsoft.com/office/drawing/2014/main" id="{9A6338A0-2BDA-4E79-A762-AAD8608C0C2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4" name="Oval 33">
              <a:extLst>
                <a:ext uri="{FF2B5EF4-FFF2-40B4-BE49-F238E27FC236}">
                  <a16:creationId xmlns:a16="http://schemas.microsoft.com/office/drawing/2014/main" id="{B685624D-3645-4129-9FF6-0C59DBF23B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tx2">
                    <a:alpha val="7000"/>
                    <a:lumMod val="60000"/>
                    <a:lumOff val="40000"/>
                  </a:schemeClr>
                </a:gs>
                <a:gs pos="69000">
                  <a:schemeClr val="tx2">
                    <a:alpha val="0"/>
                    <a:lumMod val="60000"/>
                    <a:lumOff val="40000"/>
                  </a:schemeClr>
                </a:gs>
                <a:gs pos="36000">
                  <a:schemeClr val="tx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35" name="Picture 34">
              <a:extLst>
                <a:ext uri="{FF2B5EF4-FFF2-40B4-BE49-F238E27FC236}">
                  <a16:creationId xmlns:a16="http://schemas.microsoft.com/office/drawing/2014/main" id="{03F24C1B-E4C1-43E7-84B3-DD476F38366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6" name="Picture 35">
              <a:extLst>
                <a:ext uri="{FF2B5EF4-FFF2-40B4-BE49-F238E27FC236}">
                  <a16:creationId xmlns:a16="http://schemas.microsoft.com/office/drawing/2014/main" id="{8725CE5D-088A-4522-9817-4B485D6E7F8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grpSp>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1154955" y="1447800"/>
            <a:ext cx="4752399" cy="3329581"/>
          </a:xfrm>
        </p:spPr>
        <p:txBody>
          <a:bodyPr vert="horz" lIns="91440" tIns="45720" rIns="91440" bIns="45720" rtlCol="0" anchor="b">
            <a:normAutofit/>
          </a:bodyPr>
          <a:lstStyle/>
          <a:p>
            <a:pPr>
              <a:lnSpc>
                <a:spcPct val="90000"/>
              </a:lnSpc>
            </a:pPr>
            <a:r>
              <a:rPr lang="en-US" sz="6100" b="0" i="0" kern="1200" dirty="0">
                <a:solidFill>
                  <a:srgbClr val="EBEBEB"/>
                </a:solidFill>
                <a:latin typeface="+mj-lt"/>
                <a:ea typeface="+mj-ea"/>
                <a:cs typeface="+mj-cs"/>
              </a:rPr>
              <a:t>KPI 6 </a:t>
            </a:r>
            <a:br>
              <a:rPr lang="en-US" sz="6100" b="0" i="0" kern="1200" dirty="0">
                <a:solidFill>
                  <a:srgbClr val="EBEBEB"/>
                </a:solidFill>
                <a:latin typeface="+mj-lt"/>
                <a:ea typeface="+mj-ea"/>
                <a:cs typeface="+mj-cs"/>
              </a:rPr>
            </a:br>
            <a:r>
              <a:rPr lang="en-US" sz="6100" b="0" i="0" kern="1200" dirty="0">
                <a:solidFill>
                  <a:srgbClr val="EBEBEB"/>
                </a:solidFill>
                <a:latin typeface="+mj-lt"/>
                <a:ea typeface="+mj-ea"/>
                <a:cs typeface="+mj-cs"/>
              </a:rPr>
              <a:t>STORE WISE SALES.</a:t>
            </a:r>
          </a:p>
        </p:txBody>
      </p:sp>
      <p:pic>
        <p:nvPicPr>
          <p:cNvPr id="6" name="Picture 5">
            <a:extLst>
              <a:ext uri="{FF2B5EF4-FFF2-40B4-BE49-F238E27FC236}">
                <a16:creationId xmlns:a16="http://schemas.microsoft.com/office/drawing/2014/main" id="{415D5B1D-3926-6CC4-804F-174D8761417C}"/>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543041" y="833120"/>
            <a:ext cx="5648959" cy="3944261"/>
          </a:xfrm>
          <a:prstGeom prst="rect">
            <a:avLst/>
          </a:prstGeom>
          <a:effectLst/>
        </p:spPr>
      </p:pic>
      <p:sp>
        <p:nvSpPr>
          <p:cNvPr id="4" name="TextBox 3">
            <a:extLst>
              <a:ext uri="{FF2B5EF4-FFF2-40B4-BE49-F238E27FC236}">
                <a16:creationId xmlns:a16="http://schemas.microsoft.com/office/drawing/2014/main" id="{E1747371-75CC-6011-98EE-B2F57E1CAD5A}"/>
              </a:ext>
            </a:extLst>
          </p:cNvPr>
          <p:cNvSpPr txBox="1"/>
          <p:nvPr/>
        </p:nvSpPr>
        <p:spPr>
          <a:xfrm>
            <a:off x="6982691" y="5257800"/>
            <a:ext cx="4655127" cy="1200329"/>
          </a:xfrm>
          <a:prstGeom prst="rect">
            <a:avLst/>
          </a:prstGeom>
          <a:noFill/>
        </p:spPr>
        <p:txBody>
          <a:bodyPr wrap="square" rtlCol="0">
            <a:spAutoFit/>
          </a:bodyPr>
          <a:lstStyle/>
          <a:p>
            <a:r>
              <a:rPr lang="en-US" sz="2400" dirty="0">
                <a:latin typeface="Amasis MT Pro Medium" panose="02040604050005020304" pitchFamily="18" charset="0"/>
              </a:rPr>
              <a:t>Here Zapto - Unitech Noida Stands out with the highest sales about 13M.</a:t>
            </a:r>
          </a:p>
        </p:txBody>
      </p:sp>
    </p:spTree>
    <p:extLst>
      <p:ext uri="{BB962C8B-B14F-4D97-AF65-F5344CB8AC3E}">
        <p14:creationId xmlns:p14="http://schemas.microsoft.com/office/powerpoint/2010/main" val="34812443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48931" y="629266"/>
            <a:ext cx="4166510" cy="1622321"/>
          </a:xfrm>
        </p:spPr>
        <p:txBody>
          <a:bodyPr>
            <a:normAutofit/>
          </a:bodyPr>
          <a:lstStyle/>
          <a:p>
            <a:r>
              <a:rPr lang="en-IN" b="1" dirty="0">
                <a:solidFill>
                  <a:srgbClr val="EBEBEB"/>
                </a:solidFill>
                <a:latin typeface="Amasis MT Pro Medium" panose="02040604050005020304" pitchFamily="18" charset="0"/>
              </a:rPr>
              <a:t> KPI 7 </a:t>
            </a:r>
            <a:r>
              <a:rPr lang="en-US" b="1" dirty="0">
                <a:solidFill>
                  <a:srgbClr val="EBEBEB"/>
                </a:solidFill>
                <a:latin typeface="Bodoni MT Black" panose="02070A03080606020203" pitchFamily="18" charset="0"/>
              </a:rPr>
              <a:t>MODEL WISE SALES.</a:t>
            </a:r>
            <a:endParaRPr lang="en-IN" b="1" dirty="0">
              <a:solidFill>
                <a:srgbClr val="EBEBEB"/>
              </a:solidFill>
              <a:latin typeface="Amasis MT Pro Medium" panose="02040604050005020304" pitchFamily="18" charset="0"/>
            </a:endParaRPr>
          </a:p>
        </p:txBody>
      </p:sp>
      <p:sp>
        <p:nvSpPr>
          <p:cNvPr id="39"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1" name="Freeform: Shape 40">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IN"/>
          </a:p>
        </p:txBody>
      </p:sp>
      <p:pic>
        <p:nvPicPr>
          <p:cNvPr id="4" name="Picture 3">
            <a:extLst>
              <a:ext uri="{FF2B5EF4-FFF2-40B4-BE49-F238E27FC236}">
                <a16:creationId xmlns:a16="http://schemas.microsoft.com/office/drawing/2014/main" id="{44A17D86-7437-AF36-DF38-2C5FEE631DDE}"/>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6093992" y="1265512"/>
            <a:ext cx="5449889" cy="4326972"/>
          </a:xfrm>
          <a:prstGeom prst="rect">
            <a:avLst/>
          </a:prstGeom>
          <a:effectLst/>
        </p:spPr>
      </p:pic>
      <p:sp>
        <p:nvSpPr>
          <p:cNvPr id="43" name="Rectangle 42">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idx="1"/>
            <p:extLst>
              <p:ext uri="{D42A27DB-BD31-4B8C-83A1-F6EECF244321}">
                <p14:modId xmlns:p14="http://schemas.microsoft.com/office/powerpoint/2010/main" val="597188420"/>
              </p:ext>
            </p:extLst>
          </p:nvPr>
        </p:nvGraphicFramePr>
        <p:xfrm>
          <a:off x="648931" y="2438400"/>
          <a:ext cx="4166509" cy="3785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019286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22" name="Rectangle 21">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5" name="Content Placeholder 4" descr="A graph with numbers and a line&#10;&#10;Description automatically generated">
            <a:extLst>
              <a:ext uri="{FF2B5EF4-FFF2-40B4-BE49-F238E27FC236}">
                <a16:creationId xmlns:a16="http://schemas.microsoft.com/office/drawing/2014/main" id="{848ECF0B-356E-8D00-E375-E81797E2C2B6}"/>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1790696" y="634672"/>
            <a:ext cx="8229610" cy="3291844"/>
          </a:xfrm>
          <a:prstGeom prst="rect">
            <a:avLst/>
          </a:prstGeom>
          <a:effectLst/>
        </p:spPr>
      </p:pic>
      <p:sp>
        <p:nvSpPr>
          <p:cNvPr id="28" name="Freeform: Shape 27">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B8E8CE-D2E4-76A3-AB35-7D82398EBDD9}"/>
              </a:ext>
            </a:extLst>
          </p:cNvPr>
          <p:cNvSpPr>
            <a:spLocks noGrp="1"/>
          </p:cNvSpPr>
          <p:nvPr>
            <p:ph type="title"/>
          </p:nvPr>
        </p:nvSpPr>
        <p:spPr>
          <a:xfrm>
            <a:off x="636916" y="4854346"/>
            <a:ext cx="9149350" cy="868026"/>
          </a:xfrm>
        </p:spPr>
        <p:txBody>
          <a:bodyPr vert="horz" lIns="91440" tIns="45720" rIns="91440" bIns="45720" rtlCol="0" anchor="b">
            <a:normAutofit fontScale="90000"/>
          </a:bodyPr>
          <a:lstStyle/>
          <a:p>
            <a:r>
              <a:rPr lang="en-US" sz="4800" b="0" i="0" kern="1200" dirty="0">
                <a:solidFill>
                  <a:srgbClr val="EBEBEB"/>
                </a:solidFill>
                <a:latin typeface="+mj-lt"/>
                <a:ea typeface="+mj-ea"/>
                <a:cs typeface="+mj-cs"/>
              </a:rPr>
              <a:t>KPI 8</a:t>
            </a:r>
            <a:br>
              <a:rPr lang="en-US" sz="4800" b="0" i="0" kern="1200" dirty="0">
                <a:solidFill>
                  <a:srgbClr val="EBEBEB"/>
                </a:solidFill>
                <a:latin typeface="+mj-lt"/>
                <a:ea typeface="+mj-ea"/>
                <a:cs typeface="+mj-cs"/>
              </a:rPr>
            </a:br>
            <a:r>
              <a:rPr lang="en-US" sz="4800" b="0" i="0" kern="1200" dirty="0">
                <a:solidFill>
                  <a:srgbClr val="EBEBEB"/>
                </a:solidFill>
                <a:latin typeface="+mj-lt"/>
                <a:ea typeface="+mj-ea"/>
                <a:cs typeface="+mj-cs"/>
              </a:rPr>
              <a:t>SALES GROWTH</a:t>
            </a:r>
          </a:p>
        </p:txBody>
      </p:sp>
    </p:spTree>
    <p:extLst>
      <p:ext uri="{BB962C8B-B14F-4D97-AF65-F5344CB8AC3E}">
        <p14:creationId xmlns:p14="http://schemas.microsoft.com/office/powerpoint/2010/main" val="1095979541"/>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22" name="Rectangle 21">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sp>
        <p:nvSpPr>
          <p:cNvPr id="28" name="Freeform: Shape 27">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B8E8CE-D2E4-76A3-AB35-7D82398EBDD9}"/>
              </a:ext>
            </a:extLst>
          </p:cNvPr>
          <p:cNvSpPr>
            <a:spLocks noGrp="1"/>
          </p:cNvSpPr>
          <p:nvPr>
            <p:ph type="title"/>
          </p:nvPr>
        </p:nvSpPr>
        <p:spPr>
          <a:xfrm>
            <a:off x="623455" y="5302374"/>
            <a:ext cx="9162811" cy="984117"/>
          </a:xfrm>
        </p:spPr>
        <p:txBody>
          <a:bodyPr vert="horz" lIns="91440" tIns="45720" rIns="91440" bIns="45720" rtlCol="0" anchor="b">
            <a:normAutofit fontScale="90000"/>
          </a:bodyPr>
          <a:lstStyle/>
          <a:p>
            <a:r>
              <a:rPr lang="en-US" sz="4800" b="0" i="0" kern="1200" dirty="0">
                <a:solidFill>
                  <a:srgbClr val="EBEBEB"/>
                </a:solidFill>
                <a:latin typeface="+mj-lt"/>
                <a:ea typeface="+mj-ea"/>
                <a:cs typeface="+mj-cs"/>
              </a:rPr>
              <a:t>KPI 8 &amp; 9 </a:t>
            </a:r>
            <a:br>
              <a:rPr lang="en-US" sz="4800" b="0" i="0" kern="1200" dirty="0">
                <a:solidFill>
                  <a:srgbClr val="EBEBEB"/>
                </a:solidFill>
                <a:latin typeface="+mj-lt"/>
                <a:ea typeface="+mj-ea"/>
                <a:cs typeface="+mj-cs"/>
              </a:rPr>
            </a:br>
            <a:endParaRPr lang="en-US" sz="4800" b="0" i="0" kern="1200" dirty="0">
              <a:solidFill>
                <a:srgbClr val="EBEBEB"/>
              </a:solidFill>
              <a:latin typeface="+mj-lt"/>
              <a:ea typeface="+mj-ea"/>
              <a:cs typeface="+mj-cs"/>
            </a:endParaRPr>
          </a:p>
        </p:txBody>
      </p:sp>
      <p:pic>
        <p:nvPicPr>
          <p:cNvPr id="6" name="Content Placeholder 4" descr="A close up of a sign">
            <a:extLst>
              <a:ext uri="{FF2B5EF4-FFF2-40B4-BE49-F238E27FC236}">
                <a16:creationId xmlns:a16="http://schemas.microsoft.com/office/drawing/2014/main" id="{E4DD9B49-12F8-9EFF-3F42-3E032E623C0B}"/>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74230" y="167849"/>
            <a:ext cx="9712036" cy="1859915"/>
          </a:xfrm>
        </p:spPr>
      </p:pic>
      <p:pic>
        <p:nvPicPr>
          <p:cNvPr id="8" name="Picture 7">
            <a:extLst>
              <a:ext uri="{FF2B5EF4-FFF2-40B4-BE49-F238E27FC236}">
                <a16:creationId xmlns:a16="http://schemas.microsoft.com/office/drawing/2014/main" id="{FF3B6263-C483-9F20-FC42-AC5C6FB0B51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02745" y="2151371"/>
            <a:ext cx="2535073" cy="1820335"/>
          </a:xfrm>
          <a:prstGeom prst="rect">
            <a:avLst/>
          </a:prstGeom>
        </p:spPr>
      </p:pic>
      <p:sp>
        <p:nvSpPr>
          <p:cNvPr id="11" name="TextBox 10">
            <a:extLst>
              <a:ext uri="{FF2B5EF4-FFF2-40B4-BE49-F238E27FC236}">
                <a16:creationId xmlns:a16="http://schemas.microsoft.com/office/drawing/2014/main" id="{BDCF15F9-8829-FF01-BC06-C69A985B2409}"/>
              </a:ext>
            </a:extLst>
          </p:cNvPr>
          <p:cNvSpPr txBox="1"/>
          <p:nvPr/>
        </p:nvSpPr>
        <p:spPr>
          <a:xfrm flipH="1">
            <a:off x="263235" y="3086100"/>
            <a:ext cx="7218218" cy="923330"/>
          </a:xfrm>
          <a:prstGeom prst="rect">
            <a:avLst/>
          </a:prstGeom>
          <a:noFill/>
        </p:spPr>
        <p:txBody>
          <a:bodyPr wrap="square" rtlCol="0">
            <a:spAutoFit/>
          </a:bodyPr>
          <a:lstStyle/>
          <a:p>
            <a:r>
              <a:rPr lang="en-US" dirty="0">
                <a:latin typeface="Amasis MT Pro Medium" panose="02040604050005020304" pitchFamily="18" charset="0"/>
              </a:rPr>
              <a:t>With The help of Tableau and PBI we get to easily calculate this KPIs.</a:t>
            </a:r>
          </a:p>
          <a:p>
            <a:endParaRPr lang="en-US" dirty="0"/>
          </a:p>
        </p:txBody>
      </p:sp>
    </p:spTree>
    <p:extLst>
      <p:ext uri="{BB962C8B-B14F-4D97-AF65-F5344CB8AC3E}">
        <p14:creationId xmlns:p14="http://schemas.microsoft.com/office/powerpoint/2010/main" val="188585477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9" name="Picture 28">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0" name="Oval 29">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31" name="Picture 3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2" name="Picture 3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3" name="Rectangle 3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34" name="Rectangle 33">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5" name="Content Placeholder 4" descr="A screenshot of a computer&#10;&#10;Description automatically generated">
            <a:extLst>
              <a:ext uri="{FF2B5EF4-FFF2-40B4-BE49-F238E27FC236}">
                <a16:creationId xmlns:a16="http://schemas.microsoft.com/office/drawing/2014/main" id="{10FD0F1E-06E5-40BB-18A2-71C270DA9A66}"/>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884840" y="216335"/>
            <a:ext cx="9381378" cy="3839198"/>
          </a:xfrm>
          <a:prstGeom prst="rect">
            <a:avLst/>
          </a:prstGeom>
          <a:effectLst/>
        </p:spPr>
      </p:pic>
      <p:sp>
        <p:nvSpPr>
          <p:cNvPr id="28" name="Freeform: Shape 27">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88F58B-F003-12C9-593B-E7AB87ACDA62}"/>
              </a:ext>
            </a:extLst>
          </p:cNvPr>
          <p:cNvSpPr>
            <a:spLocks noGrp="1"/>
          </p:cNvSpPr>
          <p:nvPr>
            <p:ph type="title"/>
          </p:nvPr>
        </p:nvSpPr>
        <p:spPr>
          <a:xfrm>
            <a:off x="636916" y="4854346"/>
            <a:ext cx="9149350" cy="868026"/>
          </a:xfrm>
        </p:spPr>
        <p:txBody>
          <a:bodyPr vert="horz" lIns="91440" tIns="45720" rIns="91440" bIns="45720" rtlCol="0" anchor="b">
            <a:normAutofit/>
          </a:bodyPr>
          <a:lstStyle/>
          <a:p>
            <a:r>
              <a:rPr lang="en-US" sz="4800" b="0" i="0" kern="1200">
                <a:solidFill>
                  <a:srgbClr val="EBEBEB"/>
                </a:solidFill>
                <a:latin typeface="+mj-lt"/>
                <a:ea typeface="+mj-ea"/>
                <a:cs typeface="+mj-cs"/>
              </a:rPr>
              <a:t>EXCEL DASHBOARD</a:t>
            </a:r>
          </a:p>
        </p:txBody>
      </p:sp>
    </p:spTree>
    <p:extLst>
      <p:ext uri="{BB962C8B-B14F-4D97-AF65-F5344CB8AC3E}">
        <p14:creationId xmlns:p14="http://schemas.microsoft.com/office/powerpoint/2010/main" val="2478638933"/>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0" name="Picture 3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2" name="Oval 4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44" name="Picture 4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6" name="Picture 4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9" name="Rectangle 3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41" name="Rectangle 40">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5"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5" name="Content Placeholder 4">
            <a:extLst>
              <a:ext uri="{FF2B5EF4-FFF2-40B4-BE49-F238E27FC236}">
                <a16:creationId xmlns:a16="http://schemas.microsoft.com/office/drawing/2014/main" id="{71B88F19-177F-3BF3-BD7A-7EB9FF328837}"/>
              </a:ext>
            </a:extLst>
          </p:cNvPr>
          <p:cNvPicPr>
            <a:picLocks noGrp="1" noChangeAspect="1"/>
          </p:cNvPicPr>
          <p:nvPr>
            <p:ph idx="1"/>
          </p:nvPr>
        </p:nvPicPr>
        <p:blipFill>
          <a:blip r:embed="rId6">
            <a:extLst>
              <a:ext uri="{28A0092B-C50C-407E-A947-70E740481C1C}">
                <a14:useLocalDpi xmlns:a14="http://schemas.microsoft.com/office/drawing/2010/main" val="0"/>
              </a:ext>
            </a:extLst>
          </a:blip>
          <a:srcRect t="2395" b="2395"/>
          <a:stretch/>
        </p:blipFill>
        <p:spPr>
          <a:xfrm>
            <a:off x="635458" y="76200"/>
            <a:ext cx="9630760" cy="3979333"/>
          </a:xfrm>
          <a:prstGeom prst="rect">
            <a:avLst/>
          </a:prstGeom>
          <a:effectLst/>
        </p:spPr>
      </p:pic>
      <p:sp>
        <p:nvSpPr>
          <p:cNvPr id="47" name="Freeform: Shape 46">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3CC10-EAF2-D7AB-F48B-DBE1A21236F3}"/>
              </a:ext>
            </a:extLst>
          </p:cNvPr>
          <p:cNvSpPr>
            <a:spLocks noGrp="1"/>
          </p:cNvSpPr>
          <p:nvPr>
            <p:ph type="title"/>
          </p:nvPr>
        </p:nvSpPr>
        <p:spPr>
          <a:xfrm>
            <a:off x="636916" y="4854346"/>
            <a:ext cx="9149350" cy="868026"/>
          </a:xfrm>
        </p:spPr>
        <p:txBody>
          <a:bodyPr vert="horz" lIns="91440" tIns="45720" rIns="91440" bIns="45720" rtlCol="0" anchor="b">
            <a:normAutofit/>
          </a:bodyPr>
          <a:lstStyle/>
          <a:p>
            <a:r>
              <a:rPr lang="en-US" sz="4800" b="0" i="0" kern="1200">
                <a:solidFill>
                  <a:srgbClr val="EBEBEB"/>
                </a:solidFill>
                <a:latin typeface="+mj-lt"/>
                <a:ea typeface="+mj-ea"/>
                <a:cs typeface="+mj-cs"/>
              </a:rPr>
              <a:t>TABLEAU DASHBORD</a:t>
            </a:r>
          </a:p>
        </p:txBody>
      </p:sp>
    </p:spTree>
    <p:extLst>
      <p:ext uri="{BB962C8B-B14F-4D97-AF65-F5344CB8AC3E}">
        <p14:creationId xmlns:p14="http://schemas.microsoft.com/office/powerpoint/2010/main" val="3276665196"/>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0" name="Picture 3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2" name="Oval 4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44" name="Picture 4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6" name="Picture 4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9" name="Rectangle 3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41" name="Rectangle 40">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5"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sp>
        <p:nvSpPr>
          <p:cNvPr id="47" name="Freeform: Shape 46">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3CC10-EAF2-D7AB-F48B-DBE1A21236F3}"/>
              </a:ext>
            </a:extLst>
          </p:cNvPr>
          <p:cNvSpPr>
            <a:spLocks noGrp="1"/>
          </p:cNvSpPr>
          <p:nvPr>
            <p:ph type="title"/>
          </p:nvPr>
        </p:nvSpPr>
        <p:spPr>
          <a:xfrm>
            <a:off x="636916" y="4854346"/>
            <a:ext cx="9149350" cy="868026"/>
          </a:xfrm>
        </p:spPr>
        <p:txBody>
          <a:bodyPr vert="horz" lIns="91440" tIns="45720" rIns="91440" bIns="45720" rtlCol="0" anchor="b">
            <a:normAutofit/>
          </a:bodyPr>
          <a:lstStyle/>
          <a:p>
            <a:r>
              <a:rPr lang="en-US" sz="4800" dirty="0">
                <a:solidFill>
                  <a:srgbClr val="EBEBEB"/>
                </a:solidFill>
              </a:rPr>
              <a:t>POWERBI</a:t>
            </a:r>
            <a:r>
              <a:rPr lang="en-US" sz="4800" b="0" i="0" kern="1200" dirty="0">
                <a:solidFill>
                  <a:srgbClr val="EBEBEB"/>
                </a:solidFill>
                <a:latin typeface="+mj-lt"/>
                <a:ea typeface="+mj-ea"/>
                <a:cs typeface="+mj-cs"/>
              </a:rPr>
              <a:t> DASHBORD</a:t>
            </a:r>
          </a:p>
        </p:txBody>
      </p:sp>
      <p:pic>
        <p:nvPicPr>
          <p:cNvPr id="11" name="Picture 10">
            <a:extLst>
              <a:ext uri="{FF2B5EF4-FFF2-40B4-BE49-F238E27FC236}">
                <a16:creationId xmlns:a16="http://schemas.microsoft.com/office/drawing/2014/main" id="{E9BD4209-5D93-0544-AA7D-17FC7763574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6916" y="84897"/>
            <a:ext cx="9684720" cy="3970636"/>
          </a:xfrm>
          <a:prstGeom prst="rect">
            <a:avLst/>
          </a:prstGeom>
        </p:spPr>
      </p:pic>
    </p:spTree>
    <p:extLst>
      <p:ext uri="{BB962C8B-B14F-4D97-AF65-F5344CB8AC3E}">
        <p14:creationId xmlns:p14="http://schemas.microsoft.com/office/powerpoint/2010/main" val="2116103657"/>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0" name="Picture 3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2" name="Oval 4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44" name="Picture 4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6" name="Picture 4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9" name="Rectangle 3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41" name="Rectangle 40">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5"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sp>
        <p:nvSpPr>
          <p:cNvPr id="47" name="Freeform: Shape 46">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3CC10-EAF2-D7AB-F48B-DBE1A21236F3}"/>
              </a:ext>
            </a:extLst>
          </p:cNvPr>
          <p:cNvSpPr>
            <a:spLocks noGrp="1"/>
          </p:cNvSpPr>
          <p:nvPr>
            <p:ph type="title"/>
          </p:nvPr>
        </p:nvSpPr>
        <p:spPr>
          <a:xfrm>
            <a:off x="636916" y="4854346"/>
            <a:ext cx="9149350" cy="868026"/>
          </a:xfrm>
        </p:spPr>
        <p:txBody>
          <a:bodyPr vert="horz" lIns="91440" tIns="45720" rIns="91440" bIns="45720" rtlCol="0" anchor="b">
            <a:normAutofit/>
          </a:bodyPr>
          <a:lstStyle/>
          <a:p>
            <a:r>
              <a:rPr lang="en-US" sz="4800" b="0" i="0" kern="1200" dirty="0">
                <a:solidFill>
                  <a:srgbClr val="EBEBEB"/>
                </a:solidFill>
                <a:latin typeface="+mj-lt"/>
                <a:ea typeface="+mj-ea"/>
                <a:cs typeface="+mj-cs"/>
              </a:rPr>
              <a:t>INSIGHTS</a:t>
            </a:r>
          </a:p>
        </p:txBody>
      </p:sp>
      <p:sp>
        <p:nvSpPr>
          <p:cNvPr id="6" name="TextBox 5">
            <a:extLst>
              <a:ext uri="{FF2B5EF4-FFF2-40B4-BE49-F238E27FC236}">
                <a16:creationId xmlns:a16="http://schemas.microsoft.com/office/drawing/2014/main" id="{0675F66C-2D28-BE36-8A21-80CB580D4F39}"/>
              </a:ext>
            </a:extLst>
          </p:cNvPr>
          <p:cNvSpPr txBox="1"/>
          <p:nvPr/>
        </p:nvSpPr>
        <p:spPr>
          <a:xfrm flipH="1">
            <a:off x="611493" y="362214"/>
            <a:ext cx="8758236" cy="3693319"/>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rgbClr val="002060"/>
                </a:solidFill>
                <a:latin typeface="Amasis MT Pro Medium" panose="02040604050005020304" pitchFamily="18" charset="0"/>
              </a:rPr>
              <a:t>YOY Sales Indicates Zapto sales have significantly decreased by -48.10%.</a:t>
            </a:r>
          </a:p>
          <a:p>
            <a:endParaRPr lang="en-US" dirty="0">
              <a:solidFill>
                <a:srgbClr val="002060"/>
              </a:solidFill>
              <a:latin typeface="Amasis MT Pro Medium" panose="02040604050005020304" pitchFamily="18" charset="0"/>
            </a:endParaRPr>
          </a:p>
          <a:p>
            <a:pPr marL="285750" indent="-285750">
              <a:buFont typeface="Wingdings" panose="05000000000000000000" pitchFamily="2" charset="2"/>
              <a:buChar char="Ø"/>
            </a:pPr>
            <a:r>
              <a:rPr lang="en-US" dirty="0">
                <a:solidFill>
                  <a:srgbClr val="002060"/>
                </a:solidFill>
                <a:latin typeface="Amasis MT Pro Medium" panose="02040604050005020304" pitchFamily="18" charset="0"/>
              </a:rPr>
              <a:t>The Average Sales from the year 2017-2018 is 31.9M.</a:t>
            </a:r>
          </a:p>
          <a:p>
            <a:endParaRPr lang="en-US" dirty="0">
              <a:solidFill>
                <a:srgbClr val="002060"/>
              </a:solidFill>
              <a:latin typeface="Amasis MT Pro Medium" panose="02040604050005020304" pitchFamily="18" charset="0"/>
            </a:endParaRPr>
          </a:p>
          <a:p>
            <a:pPr marL="285750" indent="-285750">
              <a:buFont typeface="Wingdings" panose="05000000000000000000" pitchFamily="2" charset="2"/>
              <a:buChar char="Ø"/>
            </a:pPr>
            <a:r>
              <a:rPr lang="en-US" dirty="0">
                <a:solidFill>
                  <a:srgbClr val="002060"/>
                </a:solidFill>
                <a:latin typeface="Amasis MT Pro Medium" panose="02040604050005020304" pitchFamily="18" charset="0"/>
              </a:rPr>
              <a:t>The Sales are going down from the 3</a:t>
            </a:r>
            <a:r>
              <a:rPr lang="en-US" baseline="30000" dirty="0">
                <a:solidFill>
                  <a:srgbClr val="002060"/>
                </a:solidFill>
                <a:latin typeface="Amasis MT Pro Medium" panose="02040604050005020304" pitchFamily="18" charset="0"/>
              </a:rPr>
              <a:t>rd</a:t>
            </a:r>
            <a:r>
              <a:rPr lang="en-US" dirty="0">
                <a:solidFill>
                  <a:srgbClr val="002060"/>
                </a:solidFill>
                <a:latin typeface="Amasis MT Pro Medium" panose="02040604050005020304" pitchFamily="18" charset="0"/>
              </a:rPr>
              <a:t> Quarter of the year 2017.</a:t>
            </a:r>
          </a:p>
          <a:p>
            <a:pPr marL="285750" indent="-285750">
              <a:buFont typeface="Wingdings" panose="05000000000000000000" pitchFamily="2" charset="2"/>
              <a:buChar char="Ø"/>
            </a:pPr>
            <a:endParaRPr lang="en-US" dirty="0">
              <a:solidFill>
                <a:srgbClr val="002060"/>
              </a:solidFill>
              <a:latin typeface="Amasis MT Pro Medium" panose="02040604050005020304" pitchFamily="18" charset="0"/>
            </a:endParaRPr>
          </a:p>
          <a:p>
            <a:pPr marL="285750" indent="-285750">
              <a:buFont typeface="Wingdings" panose="05000000000000000000" pitchFamily="2" charset="2"/>
              <a:buChar char="Ø"/>
            </a:pPr>
            <a:r>
              <a:rPr lang="en-US" dirty="0">
                <a:solidFill>
                  <a:srgbClr val="002060"/>
                </a:solidFill>
                <a:latin typeface="Amasis MT Pro Medium" panose="02040604050005020304" pitchFamily="18" charset="0"/>
              </a:rPr>
              <a:t>Sales are highest in the North, moderate in East and very low in the South and West regions.</a:t>
            </a:r>
          </a:p>
          <a:p>
            <a:pPr marL="285750" indent="-285750">
              <a:buFont typeface="Wingdings" panose="05000000000000000000" pitchFamily="2" charset="2"/>
              <a:buChar char="Ø"/>
            </a:pPr>
            <a:endParaRPr lang="en-US" dirty="0">
              <a:solidFill>
                <a:srgbClr val="002060"/>
              </a:solidFill>
              <a:latin typeface="Amasis MT Pro Medium" panose="02040604050005020304" pitchFamily="18" charset="0"/>
            </a:endParaRPr>
          </a:p>
          <a:p>
            <a:pPr marL="285750" indent="-285750">
              <a:buFont typeface="Wingdings" panose="05000000000000000000" pitchFamily="2" charset="2"/>
              <a:buChar char="Ø"/>
            </a:pPr>
            <a:r>
              <a:rPr lang="en-US" dirty="0">
                <a:solidFill>
                  <a:srgbClr val="002060"/>
                </a:solidFill>
                <a:latin typeface="Amasis MT Pro Medium" panose="02040604050005020304" pitchFamily="18" charset="0"/>
              </a:rPr>
              <a:t>People prefer Dining in compared to home delivery.</a:t>
            </a:r>
          </a:p>
          <a:p>
            <a:pPr marL="285750" indent="-285750">
              <a:buFont typeface="Wingdings" panose="05000000000000000000" pitchFamily="2" charset="2"/>
              <a:buChar char="Ø"/>
            </a:pPr>
            <a:endParaRPr lang="en-US" dirty="0">
              <a:solidFill>
                <a:srgbClr val="002060"/>
              </a:solidFill>
              <a:latin typeface="Amasis MT Pro Medium" panose="02040604050005020304" pitchFamily="18" charset="0"/>
            </a:endParaRPr>
          </a:p>
          <a:p>
            <a:pPr marL="285750" indent="-285750">
              <a:buFont typeface="Wingdings" panose="05000000000000000000" pitchFamily="2" charset="2"/>
              <a:buChar char="Ø"/>
            </a:pPr>
            <a:r>
              <a:rPr lang="en-US" dirty="0">
                <a:solidFill>
                  <a:srgbClr val="002060"/>
                </a:solidFill>
                <a:latin typeface="Amasis MT Pro Medium" panose="02040604050005020304" pitchFamily="18" charset="0"/>
              </a:rPr>
              <a:t>Meal type preferred is dinner, need to pick up on breakfast.</a:t>
            </a:r>
          </a:p>
          <a:p>
            <a:endParaRPr lang="en-US" dirty="0"/>
          </a:p>
        </p:txBody>
      </p:sp>
    </p:spTree>
    <p:extLst>
      <p:ext uri="{BB962C8B-B14F-4D97-AF65-F5344CB8AC3E}">
        <p14:creationId xmlns:p14="http://schemas.microsoft.com/office/powerpoint/2010/main" val="4174112463"/>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0" name="Picture 3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2" name="Oval 4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44" name="Picture 4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6" name="Picture 4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9" name="Rectangle 3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41" name="Rectangle 40">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5"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sp>
        <p:nvSpPr>
          <p:cNvPr id="47" name="Freeform: Shape 46">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3CC10-EAF2-D7AB-F48B-DBE1A21236F3}"/>
              </a:ext>
            </a:extLst>
          </p:cNvPr>
          <p:cNvSpPr>
            <a:spLocks noGrp="1"/>
          </p:cNvSpPr>
          <p:nvPr>
            <p:ph type="title"/>
          </p:nvPr>
        </p:nvSpPr>
        <p:spPr>
          <a:xfrm>
            <a:off x="636916" y="5587311"/>
            <a:ext cx="9149350" cy="868026"/>
          </a:xfrm>
        </p:spPr>
        <p:txBody>
          <a:bodyPr vert="horz" lIns="91440" tIns="45720" rIns="91440" bIns="45720" rtlCol="0" anchor="b">
            <a:normAutofit fontScale="90000"/>
          </a:bodyPr>
          <a:lstStyle/>
          <a:p>
            <a:br>
              <a:rPr lang="en-US" sz="2600" dirty="0">
                <a:solidFill>
                  <a:srgbClr val="FFC000"/>
                </a:solidFill>
                <a:latin typeface="Algerian" panose="04020705040A02060702" pitchFamily="82" charset="0"/>
              </a:rPr>
            </a:br>
            <a:br>
              <a:rPr lang="en-US" sz="2600" dirty="0">
                <a:solidFill>
                  <a:srgbClr val="FFC000"/>
                </a:solidFill>
                <a:latin typeface="Algerian" panose="04020705040A02060702" pitchFamily="82" charset="0"/>
              </a:rPr>
            </a:br>
            <a:br>
              <a:rPr lang="en-US" sz="2600" dirty="0">
                <a:solidFill>
                  <a:srgbClr val="FFC000"/>
                </a:solidFill>
                <a:latin typeface="Algerian" panose="04020705040A02060702" pitchFamily="82" charset="0"/>
              </a:rPr>
            </a:br>
            <a:br>
              <a:rPr lang="en-US" sz="2600" dirty="0">
                <a:solidFill>
                  <a:srgbClr val="FFC000"/>
                </a:solidFill>
                <a:latin typeface="Algerian" panose="04020705040A02060702" pitchFamily="82" charset="0"/>
              </a:rPr>
            </a:br>
            <a:br>
              <a:rPr lang="en-US" sz="2600" dirty="0">
                <a:solidFill>
                  <a:srgbClr val="FFC000"/>
                </a:solidFill>
                <a:latin typeface="Algerian" panose="04020705040A02060702" pitchFamily="82" charset="0"/>
              </a:rPr>
            </a:br>
            <a:r>
              <a:rPr lang="en-US" sz="2600" dirty="0">
                <a:solidFill>
                  <a:srgbClr val="FFC000"/>
                </a:solidFill>
                <a:latin typeface="Algerian" panose="04020705040A02060702" pitchFamily="82" charset="0"/>
              </a:rPr>
              <a:t>Conclusion </a:t>
            </a:r>
            <a:br>
              <a:rPr lang="en-US" sz="2600" dirty="0">
                <a:solidFill>
                  <a:srgbClr val="FFC000"/>
                </a:solidFill>
                <a:latin typeface="Algerian" panose="04020705040A02060702" pitchFamily="82" charset="0"/>
              </a:rPr>
            </a:br>
            <a:br>
              <a:rPr lang="en-US" sz="2000" dirty="0">
                <a:solidFill>
                  <a:srgbClr val="FFC000"/>
                </a:solidFill>
              </a:rPr>
            </a:br>
            <a:r>
              <a:rPr lang="en-US" sz="2000" dirty="0">
                <a:solidFill>
                  <a:srgbClr val="FFC000"/>
                </a:solidFill>
              </a:rPr>
              <a:t>Zapto will have to take various measures which may help it to come up for the final quarter as the sales volume is going down which signifies a warning flag.</a:t>
            </a:r>
            <a:br>
              <a:rPr lang="en-US" sz="2600" dirty="0">
                <a:solidFill>
                  <a:srgbClr val="FFC000"/>
                </a:solidFill>
                <a:latin typeface="Algerian" panose="04020705040A02060702" pitchFamily="82" charset="0"/>
              </a:rPr>
            </a:br>
            <a:endParaRPr lang="en-US" sz="2000" b="0" i="0" kern="1200" dirty="0">
              <a:solidFill>
                <a:srgbClr val="EBEBEB"/>
              </a:solidFill>
              <a:latin typeface="+mj-lt"/>
              <a:ea typeface="+mj-ea"/>
              <a:cs typeface="+mj-cs"/>
            </a:endParaRPr>
          </a:p>
        </p:txBody>
      </p:sp>
      <p:sp>
        <p:nvSpPr>
          <p:cNvPr id="8" name="TextBox 7">
            <a:extLst>
              <a:ext uri="{FF2B5EF4-FFF2-40B4-BE49-F238E27FC236}">
                <a16:creationId xmlns:a16="http://schemas.microsoft.com/office/drawing/2014/main" id="{707E00AF-0784-BF0D-F518-BA666EC970E5}"/>
              </a:ext>
            </a:extLst>
          </p:cNvPr>
          <p:cNvSpPr txBox="1"/>
          <p:nvPr/>
        </p:nvSpPr>
        <p:spPr>
          <a:xfrm flipH="1">
            <a:off x="1122218" y="194224"/>
            <a:ext cx="8664048" cy="3785652"/>
          </a:xfrm>
          <a:prstGeom prst="rect">
            <a:avLst/>
          </a:prstGeom>
          <a:noFill/>
        </p:spPr>
        <p:txBody>
          <a:bodyPr wrap="square" rtlCol="0">
            <a:spAutoFit/>
          </a:bodyPr>
          <a:lstStyle/>
          <a:p>
            <a:endParaRPr lang="en-IN" sz="1800" dirty="0"/>
          </a:p>
          <a:p>
            <a:pPr algn="ctr"/>
            <a:r>
              <a:rPr lang="en-IN" sz="2400" dirty="0">
                <a:solidFill>
                  <a:srgbClr val="7030A0"/>
                </a:solidFill>
                <a:latin typeface="Amasis MT Pro Medium" panose="02040604050005020304" pitchFamily="18" charset="0"/>
              </a:rPr>
              <a:t>KEY INTAKE</a:t>
            </a:r>
          </a:p>
          <a:p>
            <a:endParaRPr lang="en-IN" sz="1800" dirty="0"/>
          </a:p>
          <a:p>
            <a:endParaRPr lang="en-IN" dirty="0">
              <a:solidFill>
                <a:srgbClr val="002060"/>
              </a:solidFill>
              <a:latin typeface="Amasis MT Pro Medium" panose="02040604050005020304" pitchFamily="18" charset="0"/>
            </a:endParaRPr>
          </a:p>
          <a:p>
            <a:r>
              <a:rPr lang="en-IN" sz="1800" dirty="0">
                <a:solidFill>
                  <a:srgbClr val="002060"/>
                </a:solidFill>
                <a:latin typeface="Amasis MT Pro Medium" panose="02040604050005020304" pitchFamily="18" charset="0"/>
              </a:rPr>
              <a:t>To increase sales we can provide them </a:t>
            </a:r>
          </a:p>
          <a:p>
            <a:endParaRPr lang="en-IN" sz="1800" dirty="0">
              <a:solidFill>
                <a:srgbClr val="002060"/>
              </a:solidFill>
              <a:latin typeface="Amasis MT Pro Medium" panose="02040604050005020304" pitchFamily="18" charset="0"/>
            </a:endParaRPr>
          </a:p>
          <a:p>
            <a:pPr marL="285750" indent="-285750">
              <a:buFont typeface="Arial" panose="020B0604020202020204" pitchFamily="34" charset="0"/>
              <a:buChar char="•"/>
            </a:pPr>
            <a:r>
              <a:rPr lang="en-IN" sz="1800" dirty="0">
                <a:solidFill>
                  <a:srgbClr val="002060"/>
                </a:solidFill>
                <a:latin typeface="Amasis MT Pro Medium" panose="02040604050005020304" pitchFamily="18" charset="0"/>
              </a:rPr>
              <a:t>Coupons/cashback after purchase</a:t>
            </a:r>
          </a:p>
          <a:p>
            <a:endParaRPr lang="en-IN" sz="1800" dirty="0">
              <a:solidFill>
                <a:srgbClr val="002060"/>
              </a:solidFill>
              <a:latin typeface="Amasis MT Pro Medium" panose="02040604050005020304" pitchFamily="18" charset="0"/>
            </a:endParaRPr>
          </a:p>
          <a:p>
            <a:pPr marL="285750" indent="-285750">
              <a:buFont typeface="Arial" panose="020B0604020202020204" pitchFamily="34" charset="0"/>
              <a:buChar char="•"/>
            </a:pPr>
            <a:r>
              <a:rPr lang="en-IN" sz="1800" dirty="0">
                <a:solidFill>
                  <a:srgbClr val="002060"/>
                </a:solidFill>
                <a:latin typeface="Amasis MT Pro Medium" panose="02040604050005020304" pitchFamily="18" charset="0"/>
              </a:rPr>
              <a:t>Reduce price in lowest sales regions</a:t>
            </a:r>
          </a:p>
          <a:p>
            <a:endParaRPr lang="en-IN" sz="1800" dirty="0">
              <a:solidFill>
                <a:srgbClr val="002060"/>
              </a:solidFill>
              <a:latin typeface="Amasis MT Pro Medium" panose="02040604050005020304" pitchFamily="18" charset="0"/>
            </a:endParaRPr>
          </a:p>
          <a:p>
            <a:pPr marL="285750" indent="-285750">
              <a:buFont typeface="Arial" panose="020B0604020202020204" pitchFamily="34" charset="0"/>
              <a:buChar char="•"/>
            </a:pPr>
            <a:r>
              <a:rPr lang="en-IN" sz="1800" dirty="0">
                <a:solidFill>
                  <a:srgbClr val="002060"/>
                </a:solidFill>
                <a:latin typeface="Amasis MT Pro Medium" panose="02040604050005020304" pitchFamily="18" charset="0"/>
              </a:rPr>
              <a:t>Membership plans and offers</a:t>
            </a:r>
            <a:r>
              <a:rPr lang="en-IN" sz="1800" dirty="0"/>
              <a:t>.</a:t>
            </a:r>
          </a:p>
          <a:p>
            <a:endParaRPr lang="en-US" dirty="0"/>
          </a:p>
          <a:p>
            <a:endParaRPr lang="en-US" dirty="0"/>
          </a:p>
        </p:txBody>
      </p:sp>
    </p:spTree>
    <p:extLst>
      <p:ext uri="{BB962C8B-B14F-4D97-AF65-F5344CB8AC3E}">
        <p14:creationId xmlns:p14="http://schemas.microsoft.com/office/powerpoint/2010/main" val="170482406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17309-89ED-8D5F-C49E-80F04F197BBC}"/>
              </a:ext>
            </a:extLst>
          </p:cNvPr>
          <p:cNvSpPr>
            <a:spLocks noGrp="1"/>
          </p:cNvSpPr>
          <p:nvPr>
            <p:ph type="title"/>
          </p:nvPr>
        </p:nvSpPr>
        <p:spPr>
          <a:xfrm>
            <a:off x="588215" y="300249"/>
            <a:ext cx="5867176" cy="6517111"/>
          </a:xfrm>
        </p:spPr>
        <p:txBody>
          <a:bodyPr vert="horz" lIns="91440" tIns="45720" rIns="91440" bIns="45720" rtlCol="0" anchor="b">
            <a:normAutofit fontScale="90000"/>
          </a:bodyPr>
          <a:lstStyle/>
          <a:p>
            <a:br>
              <a:rPr lang="en-US" sz="2400" b="1" dirty="0">
                <a:solidFill>
                  <a:schemeClr val="bg2">
                    <a:lumMod val="10000"/>
                  </a:schemeClr>
                </a:solidFill>
                <a:latin typeface="Bodoni MT Black" panose="02070A03080606020203" pitchFamily="18" charset="0"/>
              </a:rPr>
            </a:br>
            <a:br>
              <a:rPr lang="en-US" sz="2800" b="1" dirty="0">
                <a:latin typeface="Arial" panose="020B0604020202020204" pitchFamily="34" charset="0"/>
                <a:cs typeface="Arial" panose="020B0604020202020204" pitchFamily="34" charset="0"/>
              </a:rPr>
            </a:br>
            <a:br>
              <a:rPr lang="en-US" sz="2800" b="1" dirty="0">
                <a:latin typeface="Arial" panose="020B0604020202020204" pitchFamily="34" charset="0"/>
                <a:cs typeface="Arial" panose="020B0604020202020204" pitchFamily="34" charset="0"/>
              </a:rPr>
            </a:br>
            <a:br>
              <a:rPr lang="en-US" sz="2800" b="1" dirty="0">
                <a:latin typeface="Arial" panose="020B0604020202020204" pitchFamily="34" charset="0"/>
                <a:cs typeface="Arial" panose="020B0604020202020204" pitchFamily="34" charset="0"/>
              </a:rPr>
            </a:br>
            <a:br>
              <a:rPr lang="en-US" sz="2800" b="1" dirty="0">
                <a:latin typeface="Arial" panose="020B0604020202020204" pitchFamily="34" charset="0"/>
                <a:cs typeface="Arial" panose="020B0604020202020204" pitchFamily="34" charset="0"/>
              </a:rPr>
            </a:br>
            <a:br>
              <a:rPr lang="en-US" sz="2800" b="1" dirty="0">
                <a:latin typeface="Arial" panose="020B0604020202020204" pitchFamily="34" charset="0"/>
                <a:cs typeface="Arial" panose="020B0604020202020204" pitchFamily="34" charset="0"/>
              </a:rPr>
            </a:br>
            <a:br>
              <a:rPr lang="en-US" sz="2800" b="1" dirty="0"/>
            </a:br>
            <a:br>
              <a:rPr lang="en-US" sz="2800" b="1" dirty="0"/>
            </a:br>
            <a:br>
              <a:rPr lang="en-US" sz="2800" b="1" dirty="0">
                <a:latin typeface="Arial" panose="020B0604020202020204" pitchFamily="34" charset="0"/>
                <a:cs typeface="Arial" panose="020B0604020202020204" pitchFamily="34" charset="0"/>
              </a:rPr>
            </a:br>
            <a:br>
              <a:rPr lang="en-US" sz="2800" b="1" dirty="0">
                <a:latin typeface="Arial" panose="020B0604020202020204" pitchFamily="34" charset="0"/>
                <a:cs typeface="Arial" panose="020B0604020202020204" pitchFamily="34" charset="0"/>
              </a:rPr>
            </a:br>
            <a:br>
              <a:rPr lang="en-US" sz="2800" b="1" dirty="0">
                <a:latin typeface="Arial" panose="020B0604020202020204" pitchFamily="34" charset="0"/>
                <a:cs typeface="Arial" panose="020B0604020202020204" pitchFamily="34" charset="0"/>
              </a:rPr>
            </a:br>
            <a:r>
              <a:rPr lang="en-US" sz="2800" b="1" dirty="0">
                <a:latin typeface="Amasis MT Pro Medium" panose="02040604050005020304" pitchFamily="18" charset="0"/>
              </a:rPr>
              <a:t>Project – 253</a:t>
            </a:r>
            <a:br>
              <a:rPr lang="en-US" sz="2800" b="1" dirty="0">
                <a:latin typeface="Amasis MT Pro Medium" panose="02040604050005020304" pitchFamily="18" charset="0"/>
              </a:rPr>
            </a:br>
            <a:r>
              <a:rPr lang="en-US" sz="2800" b="1" dirty="0">
                <a:latin typeface="Amasis MT Pro Medium" panose="02040604050005020304" pitchFamily="18" charset="0"/>
              </a:rPr>
              <a:t>F&amp;B Analytics Project</a:t>
            </a:r>
            <a:br>
              <a:rPr lang="en-US" sz="2800" b="1" dirty="0">
                <a:latin typeface="Amasis MT Pro Medium" panose="02040604050005020304" pitchFamily="18" charset="0"/>
              </a:rPr>
            </a:br>
            <a:r>
              <a:rPr lang="en-US" sz="2800" b="1" dirty="0">
                <a:latin typeface="Amasis MT Pro Medium" panose="02040604050005020304" pitchFamily="18" charset="0"/>
              </a:rPr>
              <a:t>Mentor : Mahendra Singh</a:t>
            </a:r>
            <a:br>
              <a:rPr lang="en-US" sz="2800" b="1" dirty="0">
                <a:latin typeface="Amasis MT Pro Medium" panose="02040604050005020304" pitchFamily="18" charset="0"/>
              </a:rPr>
            </a:br>
            <a:br>
              <a:rPr lang="en-US" sz="2800" b="1" dirty="0">
                <a:latin typeface="Amasis MT Pro Medium" panose="02040604050005020304" pitchFamily="18" charset="0"/>
                <a:cs typeface="Arial" panose="020B0604020202020204" pitchFamily="34" charset="0"/>
              </a:rPr>
            </a:br>
            <a:r>
              <a:rPr lang="en-US" sz="2200" b="1" dirty="0">
                <a:solidFill>
                  <a:srgbClr val="FF0000"/>
                </a:solidFill>
                <a:latin typeface="Amasis MT Pro Medium" panose="02040604050005020304" pitchFamily="18" charset="0"/>
                <a:cs typeface="Arial" panose="020B0604020202020204" pitchFamily="34" charset="0"/>
              </a:rPr>
              <a:t>Team Members :</a:t>
            </a:r>
            <a:br>
              <a:rPr lang="en-US" sz="2100" b="1" dirty="0">
                <a:latin typeface="Amasis MT Pro Medium" panose="02040604050005020304" pitchFamily="18" charset="0"/>
              </a:rPr>
            </a:br>
            <a:br>
              <a:rPr lang="en-US" sz="2100" b="1" dirty="0">
                <a:latin typeface="Amasis MT Pro Medium" panose="02040604050005020304" pitchFamily="18" charset="0"/>
              </a:rPr>
            </a:br>
            <a:r>
              <a:rPr lang="en-US" sz="2400" b="1" dirty="0">
                <a:latin typeface="Amasis MT Pro Medium" panose="02040604050005020304" pitchFamily="18" charset="0"/>
              </a:rPr>
              <a:t>Pranjal kumar singh</a:t>
            </a:r>
            <a:br>
              <a:rPr lang="en-US" sz="2400" b="1" dirty="0">
                <a:latin typeface="Amasis MT Pro Medium" panose="02040604050005020304" pitchFamily="18" charset="0"/>
              </a:rPr>
            </a:br>
            <a:br>
              <a:rPr lang="en-US" sz="2400" b="1" dirty="0">
                <a:latin typeface="Amasis MT Pro Medium" panose="02040604050005020304" pitchFamily="18" charset="0"/>
              </a:rPr>
            </a:br>
            <a:r>
              <a:rPr lang="en-US" sz="2400" b="1" dirty="0">
                <a:latin typeface="Amasis MT Pro Medium" panose="02040604050005020304" pitchFamily="18" charset="0"/>
              </a:rPr>
              <a:t>Mamta Tiwari</a:t>
            </a:r>
            <a:br>
              <a:rPr lang="en-US" sz="2400" b="1" dirty="0">
                <a:latin typeface="Amasis MT Pro Medium" panose="02040604050005020304" pitchFamily="18" charset="0"/>
                <a:cs typeface="Arial" panose="020B0604020202020204" pitchFamily="34" charset="0"/>
              </a:rPr>
            </a:br>
            <a:br>
              <a:rPr lang="en-US" sz="2400" b="1" dirty="0">
                <a:latin typeface="Amasis MT Pro Medium" panose="02040604050005020304" pitchFamily="18" charset="0"/>
              </a:rPr>
            </a:br>
            <a:r>
              <a:rPr lang="en-US" sz="2400" b="1" dirty="0">
                <a:latin typeface="Amasis MT Pro Medium" panose="02040604050005020304" pitchFamily="18" charset="0"/>
              </a:rPr>
              <a:t>Mohan kholiya</a:t>
            </a:r>
            <a:br>
              <a:rPr lang="en-US" sz="2400" b="1" dirty="0">
                <a:latin typeface="Amasis MT Pro Medium" panose="02040604050005020304" pitchFamily="18" charset="0"/>
              </a:rPr>
            </a:br>
            <a:br>
              <a:rPr lang="en-US" sz="2400" b="1" dirty="0">
                <a:latin typeface="Amasis MT Pro Medium" panose="02040604050005020304" pitchFamily="18" charset="0"/>
              </a:rPr>
            </a:br>
            <a:r>
              <a:rPr lang="en-US" sz="2400" b="1" dirty="0">
                <a:latin typeface="Amasis MT Pro Medium" panose="02040604050005020304" pitchFamily="18" charset="0"/>
              </a:rPr>
              <a:t>Ashitha Renneish</a:t>
            </a:r>
            <a:br>
              <a:rPr lang="en-US" sz="2400" b="1" dirty="0">
                <a:latin typeface="Amasis MT Pro Medium" panose="02040604050005020304" pitchFamily="18" charset="0"/>
              </a:rPr>
            </a:br>
            <a:br>
              <a:rPr lang="en-US" sz="2400" b="1" dirty="0">
                <a:latin typeface="Amasis MT Pro Medium" panose="02040604050005020304" pitchFamily="18" charset="0"/>
              </a:rPr>
            </a:br>
            <a:br>
              <a:rPr lang="en-US" sz="2400" b="1" dirty="0">
                <a:latin typeface="Amasis MT Pro Medium" panose="02040604050005020304" pitchFamily="18" charset="0"/>
              </a:rPr>
            </a:br>
            <a:br>
              <a:rPr lang="en-US" sz="2400" b="1" dirty="0">
                <a:latin typeface="Amasis MT Pro Medium" panose="02040604050005020304" pitchFamily="18" charset="0"/>
              </a:rPr>
            </a:br>
            <a:br>
              <a:rPr lang="en-US" sz="2400" b="1" dirty="0">
                <a:latin typeface="Amasis MT Pro Medium" panose="02040604050005020304" pitchFamily="18" charset="0"/>
              </a:rPr>
            </a:br>
            <a:endParaRPr lang="en-US" sz="1600" b="1" dirty="0">
              <a:latin typeface="Amasis MT Pro Medium" panose="02040604050005020304" pitchFamily="18" charset="0"/>
            </a:endParaRPr>
          </a:p>
        </p:txBody>
      </p:sp>
      <p:pic>
        <p:nvPicPr>
          <p:cNvPr id="5" name="Picture 4" descr="A group of people running&#10;&#10;Description automatically generated with low confidence">
            <a:extLst>
              <a:ext uri="{FF2B5EF4-FFF2-40B4-BE49-F238E27FC236}">
                <a16:creationId xmlns:a16="http://schemas.microsoft.com/office/drawing/2014/main" id="{3534F91D-2514-AE67-3E3B-5403BB484CC0}"/>
              </a:ext>
            </a:extLst>
          </p:cNvPr>
          <p:cNvPicPr>
            <a:picLocks noChangeAspect="1"/>
          </p:cNvPicPr>
          <p:nvPr/>
        </p:nvPicPr>
        <p:blipFill rotWithShape="1">
          <a:blip r:embed="rId2">
            <a:extLst>
              <a:ext uri="{28A0092B-C50C-407E-A947-70E740481C1C}">
                <a14:useLocalDpi xmlns:a14="http://schemas.microsoft.com/office/drawing/2010/main" val="0"/>
              </a:ext>
            </a:extLst>
          </a:blip>
          <a:srcRect l="26325" r="21726" b="2"/>
          <a:stretch/>
        </p:blipFill>
        <p:spPr>
          <a:xfrm>
            <a:off x="6229215" y="4064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539102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descr="A black background with letters and text">
            <a:extLst>
              <a:ext uri="{FF2B5EF4-FFF2-40B4-BE49-F238E27FC236}">
                <a16:creationId xmlns:a16="http://schemas.microsoft.com/office/drawing/2014/main" id="{3928FC4C-FF8B-D953-7875-563575BF31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676399"/>
            <a:ext cx="12192000" cy="5181601"/>
          </a:xfrm>
          <a:prstGeom prst="rect">
            <a:avLst/>
          </a:prstGeom>
        </p:spPr>
      </p:pic>
      <p:pic>
        <p:nvPicPr>
          <p:cNvPr id="17" name="Picture 16" descr="A glowing ball with a face on it&#10;&#10;Description automatically generated">
            <a:extLst>
              <a:ext uri="{FF2B5EF4-FFF2-40B4-BE49-F238E27FC236}">
                <a16:creationId xmlns:a16="http://schemas.microsoft.com/office/drawing/2014/main" id="{5747A2DF-2A7E-16A0-859A-786C104229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6404" y="4833890"/>
            <a:ext cx="3825590" cy="1752600"/>
          </a:xfrm>
          <a:prstGeom prst="rect">
            <a:avLst/>
          </a:prstGeom>
        </p:spPr>
      </p:pic>
    </p:spTree>
    <p:extLst>
      <p:ext uri="{BB962C8B-B14F-4D97-AF65-F5344CB8AC3E}">
        <p14:creationId xmlns:p14="http://schemas.microsoft.com/office/powerpoint/2010/main" val="204839366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One glowing light bulb among other light bulbs">
            <a:extLst>
              <a:ext uri="{FF2B5EF4-FFF2-40B4-BE49-F238E27FC236}">
                <a16:creationId xmlns:a16="http://schemas.microsoft.com/office/drawing/2014/main" id="{3A1163BA-D811-EE47-BC5D-944F998C7B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731"/>
            <a:ext cx="12192000" cy="6919731"/>
          </a:xfrm>
          <a:prstGeom prst="rect">
            <a:avLst/>
          </a:prstGeom>
          <a:ln>
            <a:solidFill>
              <a:srgbClr val="FF0000"/>
            </a:solidFill>
          </a:ln>
          <a:effectLst>
            <a:glow rad="139700">
              <a:schemeClr val="accent5">
                <a:satMod val="175000"/>
                <a:alpha val="40000"/>
              </a:schemeClr>
            </a:glow>
          </a:effectLst>
        </p:spPr>
      </p:pic>
      <p:sp>
        <p:nvSpPr>
          <p:cNvPr id="8" name="Title 1">
            <a:extLst>
              <a:ext uri="{FF2B5EF4-FFF2-40B4-BE49-F238E27FC236}">
                <a16:creationId xmlns:a16="http://schemas.microsoft.com/office/drawing/2014/main" id="{9D5819C6-0F37-09B0-80D1-E94051AC54AD}"/>
              </a:ext>
            </a:extLst>
          </p:cNvPr>
          <p:cNvSpPr>
            <a:spLocks noGrp="1"/>
          </p:cNvSpPr>
          <p:nvPr>
            <p:ph type="title"/>
          </p:nvPr>
        </p:nvSpPr>
        <p:spPr>
          <a:xfrm>
            <a:off x="7222531" y="138222"/>
            <a:ext cx="3695677" cy="1202100"/>
          </a:xfrm>
        </p:spPr>
        <p:txBody>
          <a:bodyPr>
            <a:normAutofit/>
          </a:bodyPr>
          <a:lstStyle/>
          <a:p>
            <a:pPr algn="ctr"/>
            <a:r>
              <a:rPr lang="en-IN" sz="4000" b="1" dirty="0">
                <a:solidFill>
                  <a:srgbClr val="FFFFFF"/>
                </a:solidFill>
                <a:latin typeface="Algerian" panose="04020705040A02060702" pitchFamily="82" charset="0"/>
              </a:rPr>
              <a:t>AGENDA </a:t>
            </a:r>
          </a:p>
        </p:txBody>
      </p:sp>
      <p:sp>
        <p:nvSpPr>
          <p:cNvPr id="9" name="Rectangle 8" descr="Document">
            <a:extLst>
              <a:ext uri="{FF2B5EF4-FFF2-40B4-BE49-F238E27FC236}">
                <a16:creationId xmlns:a16="http://schemas.microsoft.com/office/drawing/2014/main" id="{0D55F0E1-A46A-966E-B66C-17B1F505F58F}"/>
              </a:ext>
            </a:extLst>
          </p:cNvPr>
          <p:cNvSpPr/>
          <p:nvPr/>
        </p:nvSpPr>
        <p:spPr>
          <a:xfrm>
            <a:off x="5689984" y="1759454"/>
            <a:ext cx="812032" cy="686915"/>
          </a:xfrm>
          <a:prstGeom prst="rect">
            <a:avLst/>
          </a:prstGeom>
          <a: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alpha val="0"/>
              <a:hueOff val="0"/>
              <a:satOff val="0"/>
              <a:lumOff val="0"/>
              <a:alphaOff val="0"/>
            </a:schemeClr>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12" name="TextBox 11">
            <a:extLst>
              <a:ext uri="{FF2B5EF4-FFF2-40B4-BE49-F238E27FC236}">
                <a16:creationId xmlns:a16="http://schemas.microsoft.com/office/drawing/2014/main" id="{AD3E4551-5CF4-6E52-6602-70E6D43BD008}"/>
              </a:ext>
            </a:extLst>
          </p:cNvPr>
          <p:cNvSpPr txBox="1"/>
          <p:nvPr/>
        </p:nvSpPr>
        <p:spPr>
          <a:xfrm>
            <a:off x="5213442" y="2628260"/>
            <a:ext cx="2115404" cy="923330"/>
          </a:xfrm>
          <a:prstGeom prst="rect">
            <a:avLst/>
          </a:prstGeom>
          <a:noFill/>
        </p:spPr>
        <p:txBody>
          <a:bodyPr wrap="square">
            <a:spAutoFit/>
          </a:bodyPr>
          <a:lstStyle/>
          <a:p>
            <a:pPr lvl="0" algn="ctr">
              <a:lnSpc>
                <a:spcPct val="100000"/>
              </a:lnSpc>
              <a:defRPr cap="all"/>
            </a:pPr>
            <a:r>
              <a:rPr lang="en-IN" dirty="0">
                <a:solidFill>
                  <a:schemeClr val="tx1">
                    <a:lumMod val="85000"/>
                  </a:schemeClr>
                </a:solidFill>
                <a:latin typeface="Amasis MT Pro Medium" panose="02040604050005020304" pitchFamily="18" charset="0"/>
              </a:rPr>
              <a:t>Introduction </a:t>
            </a:r>
          </a:p>
          <a:p>
            <a:pPr lvl="0" algn="ctr">
              <a:lnSpc>
                <a:spcPct val="100000"/>
              </a:lnSpc>
              <a:defRPr cap="all"/>
            </a:pPr>
            <a:r>
              <a:rPr lang="en-IN" dirty="0">
                <a:solidFill>
                  <a:schemeClr val="tx1">
                    <a:lumMod val="85000"/>
                  </a:schemeClr>
                </a:solidFill>
                <a:latin typeface="Amasis MT Pro Medium" panose="02040604050005020304" pitchFamily="18" charset="0"/>
              </a:rPr>
              <a:t> Problem Statement</a:t>
            </a:r>
            <a:endParaRPr lang="en-US" dirty="0">
              <a:solidFill>
                <a:schemeClr val="tx1">
                  <a:lumMod val="85000"/>
                </a:schemeClr>
              </a:solidFill>
              <a:latin typeface="Amasis MT Pro Medium" panose="02040604050005020304" pitchFamily="18" charset="0"/>
            </a:endParaRPr>
          </a:p>
        </p:txBody>
      </p:sp>
      <p:sp>
        <p:nvSpPr>
          <p:cNvPr id="13" name="Rectangle 12" descr="Bullseye">
            <a:extLst>
              <a:ext uri="{FF2B5EF4-FFF2-40B4-BE49-F238E27FC236}">
                <a16:creationId xmlns:a16="http://schemas.microsoft.com/office/drawing/2014/main" id="{2025668B-1EC1-DB68-6296-90846EE1C37F}"/>
              </a:ext>
            </a:extLst>
          </p:cNvPr>
          <p:cNvSpPr/>
          <p:nvPr/>
        </p:nvSpPr>
        <p:spPr>
          <a:xfrm>
            <a:off x="8617433" y="1759454"/>
            <a:ext cx="686915" cy="686915"/>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solidFill>
              <a:schemeClr val="bg1">
                <a:lumMod val="95000"/>
                <a:alpha val="0"/>
              </a:schemeClr>
            </a:solidFill>
          </a:ln>
        </p:spPr>
        <p:style>
          <a:lnRef idx="2">
            <a:schemeClr val="lt1">
              <a:alpha val="0"/>
              <a:hueOff val="0"/>
              <a:satOff val="0"/>
              <a:lumOff val="0"/>
              <a:alphaOff val="0"/>
            </a:schemeClr>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IN" dirty="0"/>
          </a:p>
        </p:txBody>
      </p:sp>
      <p:sp>
        <p:nvSpPr>
          <p:cNvPr id="15" name="TextBox 14">
            <a:extLst>
              <a:ext uri="{FF2B5EF4-FFF2-40B4-BE49-F238E27FC236}">
                <a16:creationId xmlns:a16="http://schemas.microsoft.com/office/drawing/2014/main" id="{2155C8FE-D1EA-756D-745D-E91C96B43DE9}"/>
              </a:ext>
            </a:extLst>
          </p:cNvPr>
          <p:cNvSpPr txBox="1"/>
          <p:nvPr/>
        </p:nvSpPr>
        <p:spPr>
          <a:xfrm>
            <a:off x="7806519" y="2742375"/>
            <a:ext cx="2308745" cy="646331"/>
          </a:xfrm>
          <a:prstGeom prst="rect">
            <a:avLst/>
          </a:prstGeom>
          <a:noFill/>
        </p:spPr>
        <p:txBody>
          <a:bodyPr wrap="square">
            <a:spAutoFit/>
          </a:bodyPr>
          <a:lstStyle/>
          <a:p>
            <a:pPr lvl="0" algn="ctr">
              <a:lnSpc>
                <a:spcPct val="100000"/>
              </a:lnSpc>
              <a:defRPr cap="all"/>
            </a:pPr>
            <a:r>
              <a:rPr lang="en-IN" sz="1800" dirty="0">
                <a:solidFill>
                  <a:schemeClr val="tx1">
                    <a:lumMod val="85000"/>
                  </a:schemeClr>
                </a:solidFill>
                <a:latin typeface="Amasis MT Pro Medium" panose="02040604050005020304" pitchFamily="18" charset="0"/>
              </a:rPr>
              <a:t>Business Objective</a:t>
            </a:r>
            <a:endParaRPr lang="en-US" sz="1800" dirty="0">
              <a:solidFill>
                <a:schemeClr val="tx1">
                  <a:lumMod val="85000"/>
                </a:schemeClr>
              </a:solidFill>
              <a:latin typeface="Amasis MT Pro Medium" panose="02040604050005020304" pitchFamily="18" charset="0"/>
            </a:endParaRPr>
          </a:p>
        </p:txBody>
      </p:sp>
      <p:pic>
        <p:nvPicPr>
          <p:cNvPr id="20" name="Graphic 19" descr="Bar graph with upward trend with solid fill">
            <a:extLst>
              <a:ext uri="{FF2B5EF4-FFF2-40B4-BE49-F238E27FC236}">
                <a16:creationId xmlns:a16="http://schemas.microsoft.com/office/drawing/2014/main" id="{B81AC386-AA8E-8B5A-345E-AC5F33F8AA9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98420" y="1759454"/>
            <a:ext cx="812032" cy="798993"/>
          </a:xfrm>
          <a:prstGeom prst="rect">
            <a:avLst/>
          </a:prstGeom>
        </p:spPr>
      </p:pic>
      <p:sp>
        <p:nvSpPr>
          <p:cNvPr id="22" name="TextBox 21">
            <a:extLst>
              <a:ext uri="{FF2B5EF4-FFF2-40B4-BE49-F238E27FC236}">
                <a16:creationId xmlns:a16="http://schemas.microsoft.com/office/drawing/2014/main" id="{6CC02984-B1D4-DE7F-E705-214D0EFDCDCC}"/>
              </a:ext>
            </a:extLst>
          </p:cNvPr>
          <p:cNvSpPr txBox="1"/>
          <p:nvPr/>
        </p:nvSpPr>
        <p:spPr>
          <a:xfrm>
            <a:off x="10570195" y="2742375"/>
            <a:ext cx="1068483" cy="369332"/>
          </a:xfrm>
          <a:prstGeom prst="rect">
            <a:avLst/>
          </a:prstGeom>
          <a:noFill/>
        </p:spPr>
        <p:txBody>
          <a:bodyPr wrap="square">
            <a:spAutoFit/>
          </a:bodyPr>
          <a:lstStyle/>
          <a:p>
            <a:pPr lvl="0" algn="ctr">
              <a:lnSpc>
                <a:spcPct val="100000"/>
              </a:lnSpc>
              <a:defRPr cap="all"/>
            </a:pPr>
            <a:r>
              <a:rPr lang="en-IN" dirty="0">
                <a:solidFill>
                  <a:schemeClr val="tx1">
                    <a:lumMod val="85000"/>
                  </a:schemeClr>
                </a:solidFill>
                <a:latin typeface="Amasis MT Pro Medium" panose="02040604050005020304" pitchFamily="18" charset="0"/>
              </a:rPr>
              <a:t>KPIs</a:t>
            </a:r>
            <a:endParaRPr lang="en-US" dirty="0">
              <a:solidFill>
                <a:schemeClr val="tx1">
                  <a:lumMod val="85000"/>
                </a:schemeClr>
              </a:solidFill>
              <a:latin typeface="Amasis MT Pro Medium" panose="02040604050005020304" pitchFamily="18" charset="0"/>
            </a:endParaRPr>
          </a:p>
        </p:txBody>
      </p:sp>
      <p:pic>
        <p:nvPicPr>
          <p:cNvPr id="24" name="Graphic 23" descr="Gauge with solid fill">
            <a:extLst>
              <a:ext uri="{FF2B5EF4-FFF2-40B4-BE49-F238E27FC236}">
                <a16:creationId xmlns:a16="http://schemas.microsoft.com/office/drawing/2014/main" id="{568EF0B1-01AB-D86B-F885-2CA25183309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892119" y="3603260"/>
            <a:ext cx="914400" cy="914400"/>
          </a:xfrm>
          <a:prstGeom prst="rect">
            <a:avLst/>
          </a:prstGeom>
        </p:spPr>
      </p:pic>
      <p:sp>
        <p:nvSpPr>
          <p:cNvPr id="26" name="TextBox 25">
            <a:extLst>
              <a:ext uri="{FF2B5EF4-FFF2-40B4-BE49-F238E27FC236}">
                <a16:creationId xmlns:a16="http://schemas.microsoft.com/office/drawing/2014/main" id="{A7069917-D145-912D-827A-EB553E41A28C}"/>
              </a:ext>
            </a:extLst>
          </p:cNvPr>
          <p:cNvSpPr txBox="1"/>
          <p:nvPr/>
        </p:nvSpPr>
        <p:spPr>
          <a:xfrm>
            <a:off x="6523628" y="4525914"/>
            <a:ext cx="1610435" cy="369332"/>
          </a:xfrm>
          <a:prstGeom prst="rect">
            <a:avLst/>
          </a:prstGeom>
          <a:noFill/>
        </p:spPr>
        <p:txBody>
          <a:bodyPr wrap="square">
            <a:spAutoFit/>
          </a:bodyPr>
          <a:lstStyle/>
          <a:p>
            <a:pPr lvl="0">
              <a:lnSpc>
                <a:spcPct val="100000"/>
              </a:lnSpc>
              <a:defRPr cap="all"/>
            </a:pPr>
            <a:r>
              <a:rPr lang="en-IN" dirty="0">
                <a:solidFill>
                  <a:schemeClr val="tx1">
                    <a:lumMod val="85000"/>
                  </a:schemeClr>
                </a:solidFill>
                <a:latin typeface="Amasis MT Pro Medium" panose="02040604050005020304" pitchFamily="18" charset="0"/>
              </a:rPr>
              <a:t>Dashboard</a:t>
            </a:r>
            <a:endParaRPr lang="en-US" dirty="0">
              <a:solidFill>
                <a:schemeClr val="tx1">
                  <a:lumMod val="85000"/>
                </a:schemeClr>
              </a:solidFill>
              <a:latin typeface="Amasis MT Pro Medium" panose="02040604050005020304" pitchFamily="18" charset="0"/>
            </a:endParaRPr>
          </a:p>
        </p:txBody>
      </p:sp>
      <p:pic>
        <p:nvPicPr>
          <p:cNvPr id="29" name="Graphic 28" descr="Books with solid fill">
            <a:extLst>
              <a:ext uri="{FF2B5EF4-FFF2-40B4-BE49-F238E27FC236}">
                <a16:creationId xmlns:a16="http://schemas.microsoft.com/office/drawing/2014/main" id="{D84EA70A-4F39-849D-301F-045DC6946F3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619971" y="3684712"/>
            <a:ext cx="758576" cy="774088"/>
          </a:xfrm>
          <a:prstGeom prst="rect">
            <a:avLst/>
          </a:prstGeom>
        </p:spPr>
      </p:pic>
      <p:sp>
        <p:nvSpPr>
          <p:cNvPr id="31" name="TextBox 30">
            <a:extLst>
              <a:ext uri="{FF2B5EF4-FFF2-40B4-BE49-F238E27FC236}">
                <a16:creationId xmlns:a16="http://schemas.microsoft.com/office/drawing/2014/main" id="{825407A9-415A-B99F-5D11-8C94B32287BD}"/>
              </a:ext>
            </a:extLst>
          </p:cNvPr>
          <p:cNvSpPr txBox="1"/>
          <p:nvPr/>
        </p:nvSpPr>
        <p:spPr>
          <a:xfrm>
            <a:off x="8997852" y="4569354"/>
            <a:ext cx="2308746" cy="369332"/>
          </a:xfrm>
          <a:prstGeom prst="rect">
            <a:avLst/>
          </a:prstGeom>
          <a:noFill/>
        </p:spPr>
        <p:txBody>
          <a:bodyPr wrap="square">
            <a:spAutoFit/>
          </a:bodyPr>
          <a:lstStyle/>
          <a:p>
            <a:pPr lvl="0" algn="ctr">
              <a:lnSpc>
                <a:spcPct val="100000"/>
              </a:lnSpc>
              <a:defRPr cap="all"/>
            </a:pPr>
            <a:r>
              <a:rPr lang="en-IN" dirty="0">
                <a:solidFill>
                  <a:schemeClr val="tx1">
                    <a:lumMod val="85000"/>
                  </a:schemeClr>
                </a:solidFill>
                <a:latin typeface="Amasis MT Pro Medium" panose="02040604050005020304" pitchFamily="18" charset="0"/>
              </a:rPr>
              <a:t>Conclusion</a:t>
            </a:r>
            <a:endParaRPr lang="en-US" dirty="0">
              <a:solidFill>
                <a:schemeClr val="tx1">
                  <a:lumMod val="85000"/>
                </a:schemeClr>
              </a:solidFill>
              <a:latin typeface="Amasis MT Pro Medium" panose="02040604050005020304" pitchFamily="18" charset="0"/>
            </a:endParaRPr>
          </a:p>
        </p:txBody>
      </p:sp>
    </p:spTree>
    <p:extLst>
      <p:ext uri="{BB962C8B-B14F-4D97-AF65-F5344CB8AC3E}">
        <p14:creationId xmlns:p14="http://schemas.microsoft.com/office/powerpoint/2010/main" val="1685162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B0419B-CB6F-4EBC-1721-EC380D5602FF}"/>
              </a:ext>
            </a:extLst>
          </p:cNvPr>
          <p:cNvSpPr>
            <a:spLocks noGrp="1"/>
          </p:cNvSpPr>
          <p:nvPr>
            <p:ph type="title"/>
          </p:nvPr>
        </p:nvSpPr>
        <p:spPr>
          <a:xfrm>
            <a:off x="648930" y="629266"/>
            <a:ext cx="6188190" cy="1622321"/>
          </a:xfrm>
        </p:spPr>
        <p:txBody>
          <a:bodyPr>
            <a:normAutofit/>
          </a:bodyPr>
          <a:lstStyle/>
          <a:p>
            <a:r>
              <a:rPr lang="en-IN" b="1">
                <a:solidFill>
                  <a:srgbClr val="EBEBEB"/>
                </a:solidFill>
                <a:latin typeface="Amasis MT Pro Medium" panose="02040604050005020304" pitchFamily="18" charset="0"/>
              </a:rPr>
              <a:t>  Business Objective:</a:t>
            </a:r>
          </a:p>
        </p:txBody>
      </p:sp>
      <p:sp>
        <p:nvSpPr>
          <p:cNvPr id="3" name="Content Placeholder 2">
            <a:extLst>
              <a:ext uri="{FF2B5EF4-FFF2-40B4-BE49-F238E27FC236}">
                <a16:creationId xmlns:a16="http://schemas.microsoft.com/office/drawing/2014/main" id="{8D6B8C4F-7D2D-8B14-282C-38161EFEAD52}"/>
              </a:ext>
            </a:extLst>
          </p:cNvPr>
          <p:cNvSpPr>
            <a:spLocks noGrp="1"/>
          </p:cNvSpPr>
          <p:nvPr>
            <p:ph idx="1"/>
          </p:nvPr>
        </p:nvSpPr>
        <p:spPr>
          <a:xfrm>
            <a:off x="648930" y="2438400"/>
            <a:ext cx="6188189" cy="3785419"/>
          </a:xfrm>
        </p:spPr>
        <p:txBody>
          <a:bodyPr>
            <a:normAutofit/>
          </a:bodyPr>
          <a:lstStyle/>
          <a:p>
            <a:pPr marL="0" indent="0">
              <a:lnSpc>
                <a:spcPct val="90000"/>
              </a:lnSpc>
              <a:buNone/>
            </a:pPr>
            <a:r>
              <a:rPr lang="en-US" sz="1900" b="0" i="0">
                <a:solidFill>
                  <a:srgbClr val="FFFFFF"/>
                </a:solidFill>
                <a:effectLst/>
              </a:rPr>
              <a:t>The aim of this project is to analyze sales and attrition rates with the organization and provide insights to the </a:t>
            </a:r>
            <a:r>
              <a:rPr lang="en-US" sz="1900">
                <a:solidFill>
                  <a:srgbClr val="FFFFFF"/>
                </a:solidFill>
              </a:rPr>
              <a:t>sales</a:t>
            </a:r>
            <a:r>
              <a:rPr lang="en-US" sz="1900" b="0" i="0">
                <a:solidFill>
                  <a:srgbClr val="FFFFFF"/>
                </a:solidFill>
                <a:effectLst/>
              </a:rPr>
              <a:t> team for developing effective </a:t>
            </a:r>
            <a:r>
              <a:rPr lang="en-US" sz="1900">
                <a:solidFill>
                  <a:srgbClr val="FFFFFF"/>
                </a:solidFill>
              </a:rPr>
              <a:t>profit</a:t>
            </a:r>
            <a:r>
              <a:rPr lang="en-US" sz="1900" b="0" i="0">
                <a:solidFill>
                  <a:srgbClr val="FFFFFF"/>
                </a:solidFill>
                <a:effectLst/>
              </a:rPr>
              <a:t> strategies. Through data analysis and visualizations, we will identify factors that contribute to :</a:t>
            </a:r>
          </a:p>
          <a:p>
            <a:pPr>
              <a:lnSpc>
                <a:spcPct val="90000"/>
              </a:lnSpc>
              <a:buFont typeface="Wingdings" panose="05000000000000000000" pitchFamily="2" charset="2"/>
              <a:buChar char="ü"/>
            </a:pPr>
            <a:r>
              <a:rPr lang="en-US" sz="1900" b="0" i="0">
                <a:solidFill>
                  <a:srgbClr val="FFFFFF"/>
                </a:solidFill>
                <a:effectLst/>
              </a:rPr>
              <a:t>Yearly turnover and attrition.</a:t>
            </a:r>
          </a:p>
          <a:p>
            <a:pPr>
              <a:lnSpc>
                <a:spcPct val="90000"/>
              </a:lnSpc>
              <a:buFont typeface="Wingdings" panose="05000000000000000000" pitchFamily="2" charset="2"/>
              <a:buChar char="ü"/>
            </a:pPr>
            <a:r>
              <a:rPr lang="en-US" sz="1900">
                <a:solidFill>
                  <a:srgbClr val="FFFFFF"/>
                </a:solidFill>
              </a:rPr>
              <a:t>E</a:t>
            </a:r>
            <a:r>
              <a:rPr lang="en-US" sz="1900" b="0" i="0">
                <a:solidFill>
                  <a:srgbClr val="FFFFFF"/>
                </a:solidFill>
                <a:effectLst/>
              </a:rPr>
              <a:t>valuate the effectiveness of existing </a:t>
            </a:r>
            <a:r>
              <a:rPr lang="en-US" sz="1900">
                <a:solidFill>
                  <a:srgbClr val="FFFFFF"/>
                </a:solidFill>
              </a:rPr>
              <a:t>market</a:t>
            </a:r>
            <a:r>
              <a:rPr lang="en-US" sz="1900" b="0" i="0">
                <a:solidFill>
                  <a:srgbClr val="FFFFFF"/>
                </a:solidFill>
                <a:effectLst/>
              </a:rPr>
              <a:t> strategies. </a:t>
            </a:r>
          </a:p>
          <a:p>
            <a:pPr>
              <a:lnSpc>
                <a:spcPct val="90000"/>
              </a:lnSpc>
              <a:buFont typeface="Wingdings" panose="05000000000000000000" pitchFamily="2" charset="2"/>
              <a:buChar char="ü"/>
            </a:pPr>
            <a:r>
              <a:rPr lang="en-US" sz="1900" b="0" i="0">
                <a:solidFill>
                  <a:srgbClr val="FFFFFF"/>
                </a:solidFill>
                <a:effectLst/>
              </a:rPr>
              <a:t>To verify the satisfaction level of customer.</a:t>
            </a:r>
          </a:p>
          <a:p>
            <a:pPr>
              <a:lnSpc>
                <a:spcPct val="90000"/>
              </a:lnSpc>
              <a:buFont typeface="Wingdings" panose="05000000000000000000" pitchFamily="2" charset="2"/>
              <a:buChar char="ü"/>
            </a:pPr>
            <a:r>
              <a:rPr lang="en-US" sz="1900">
                <a:solidFill>
                  <a:srgbClr val="FFFFFF"/>
                </a:solidFill>
              </a:rPr>
              <a:t>P</a:t>
            </a:r>
            <a:r>
              <a:rPr lang="en-US" sz="1900" b="0" i="0">
                <a:solidFill>
                  <a:srgbClr val="FFFFFF"/>
                </a:solidFill>
                <a:effectLst/>
              </a:rPr>
              <a:t>rovide recommendations to improve customer retention.</a:t>
            </a: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Desk with productivity items">
            <a:extLst>
              <a:ext uri="{FF2B5EF4-FFF2-40B4-BE49-F238E27FC236}">
                <a16:creationId xmlns:a16="http://schemas.microsoft.com/office/drawing/2014/main" id="{9F0F872A-B867-1934-A6E4-F652A73FCC77}"/>
              </a:ext>
            </a:extLst>
          </p:cNvPr>
          <p:cNvPicPr>
            <a:picLocks noChangeAspect="1"/>
          </p:cNvPicPr>
          <p:nvPr/>
        </p:nvPicPr>
        <p:blipFill rotWithShape="1">
          <a:blip r:embed="rId3"/>
          <a:srcRect l="33471" r="18221" b="-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2623642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8B6D49-5DB0-F289-380A-0C8DD0D64D7A}"/>
              </a:ext>
            </a:extLst>
          </p:cNvPr>
          <p:cNvSpPr>
            <a:spLocks noGrp="1"/>
          </p:cNvSpPr>
          <p:nvPr>
            <p:ph type="title"/>
          </p:nvPr>
        </p:nvSpPr>
        <p:spPr>
          <a:xfrm>
            <a:off x="5411931" y="452717"/>
            <a:ext cx="4923560" cy="1143000"/>
          </a:xfrm>
        </p:spPr>
        <p:txBody>
          <a:bodyPr>
            <a:noAutofit/>
          </a:bodyPr>
          <a:lstStyle/>
          <a:p>
            <a:pPr>
              <a:lnSpc>
                <a:spcPct val="90000"/>
              </a:lnSpc>
            </a:pPr>
            <a:r>
              <a:rPr lang="en-IN" sz="2000" dirty="0">
                <a:latin typeface="Amasis MT Pro Medium" panose="02040604050005020304" pitchFamily="18" charset="0"/>
              </a:rPr>
              <a:t>KPIs stands for Key performance indicators </a:t>
            </a:r>
            <a:r>
              <a:rPr lang="en-US" sz="2000" i="0" dirty="0">
                <a:effectLst/>
                <a:latin typeface="Amasis MT Pro Medium" panose="02040604050005020304" pitchFamily="18" charset="0"/>
              </a:rPr>
              <a:t>measure a company's success vs. a set of targets, objectives, or industry peers.</a:t>
            </a:r>
            <a:endParaRPr lang="en-IN" sz="2000" dirty="0">
              <a:latin typeface="Amasis MT Pro Medium" panose="02040604050005020304" pitchFamily="18" charset="0"/>
            </a:endParaRP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AB296745-44E6-FCD5-9451-E42B2AF70857}"/>
              </a:ext>
            </a:extLst>
          </p:cNvPr>
          <p:cNvPicPr>
            <a:picLocks noChangeAspect="1"/>
          </p:cNvPicPr>
          <p:nvPr/>
        </p:nvPicPr>
        <p:blipFill rotWithShape="1">
          <a:blip r:embed="rId3"/>
          <a:srcRect l="10516" r="41079" b="-1"/>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13" name="Rectangle 12">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3095C176-DB70-BD65-A39E-7A8EA13B625E}"/>
              </a:ext>
            </a:extLst>
          </p:cNvPr>
          <p:cNvSpPr>
            <a:spLocks noGrp="1"/>
          </p:cNvSpPr>
          <p:nvPr>
            <p:ph idx="1"/>
          </p:nvPr>
        </p:nvSpPr>
        <p:spPr>
          <a:xfrm>
            <a:off x="5410950" y="2066773"/>
            <a:ext cx="6326960" cy="4595284"/>
          </a:xfrm>
        </p:spPr>
        <p:txBody>
          <a:bodyPr>
            <a:normAutofit lnSpcReduction="10000"/>
          </a:bodyPr>
          <a:lstStyle/>
          <a:p>
            <a:pPr marL="0" indent="0">
              <a:buNone/>
            </a:pPr>
            <a:r>
              <a:rPr lang="en-IN" dirty="0"/>
              <a:t>  </a:t>
            </a:r>
            <a:r>
              <a:rPr lang="en-IN" dirty="0">
                <a:latin typeface="Amasis MT Pro Medium" panose="02040604050005020304" pitchFamily="18" charset="0"/>
              </a:rPr>
              <a:t>Problem Statement:</a:t>
            </a:r>
            <a:r>
              <a:rPr lang="en-IN" dirty="0"/>
              <a:t> </a:t>
            </a:r>
          </a:p>
          <a:p>
            <a:pPr>
              <a:buFont typeface="Wingdings" panose="05000000000000000000" pitchFamily="2" charset="2"/>
              <a:buChar char="Ø"/>
            </a:pPr>
            <a:r>
              <a:rPr lang="en-IN" dirty="0"/>
              <a:t>STATE WISE SALES.</a:t>
            </a:r>
          </a:p>
          <a:p>
            <a:pPr>
              <a:buFont typeface="Wingdings" panose="05000000000000000000" pitchFamily="2" charset="2"/>
              <a:buChar char="Ø"/>
            </a:pPr>
            <a:r>
              <a:rPr lang="en-IN" dirty="0"/>
              <a:t>QTD,MTD,YTD.</a:t>
            </a:r>
          </a:p>
          <a:p>
            <a:pPr>
              <a:buFont typeface="Wingdings" panose="05000000000000000000" pitchFamily="2" charset="2"/>
              <a:buChar char="Ø"/>
            </a:pPr>
            <a:r>
              <a:rPr lang="en-IN" dirty="0"/>
              <a:t>Brand wise Total Sale.</a:t>
            </a:r>
          </a:p>
          <a:p>
            <a:pPr>
              <a:buFont typeface="Wingdings" panose="05000000000000000000" pitchFamily="2" charset="2"/>
              <a:buChar char="Ø"/>
            </a:pPr>
            <a:r>
              <a:rPr lang="en-IN" dirty="0"/>
              <a:t>AM WISE SALES.</a:t>
            </a:r>
          </a:p>
          <a:p>
            <a:pPr>
              <a:buFont typeface="Wingdings" panose="05000000000000000000" pitchFamily="2" charset="2"/>
              <a:buChar char="Ø"/>
            </a:pPr>
            <a:r>
              <a:rPr lang="en-IN" dirty="0"/>
              <a:t>Sales Type.</a:t>
            </a:r>
          </a:p>
          <a:p>
            <a:pPr>
              <a:buFont typeface="Wingdings" panose="05000000000000000000" pitchFamily="2" charset="2"/>
              <a:buChar char="Ø"/>
            </a:pPr>
            <a:r>
              <a:rPr lang="en-IN" dirty="0"/>
              <a:t>STORE WISE SALES.</a:t>
            </a:r>
          </a:p>
          <a:p>
            <a:pPr>
              <a:buFont typeface="Wingdings" panose="05000000000000000000" pitchFamily="2" charset="2"/>
              <a:buChar char="Ø"/>
            </a:pPr>
            <a:r>
              <a:rPr lang="en-IN" dirty="0"/>
              <a:t>MODEL WISE SALES.</a:t>
            </a:r>
          </a:p>
          <a:p>
            <a:pPr>
              <a:buFont typeface="Wingdings" panose="05000000000000000000" pitchFamily="2" charset="2"/>
              <a:buChar char="Ø"/>
            </a:pPr>
            <a:r>
              <a:rPr lang="en-IN" dirty="0"/>
              <a:t>SALES GROWTH</a:t>
            </a:r>
          </a:p>
          <a:p>
            <a:pPr>
              <a:buFont typeface="Wingdings" panose="05000000000000000000" pitchFamily="2" charset="2"/>
              <a:buChar char="Ø"/>
            </a:pPr>
            <a:r>
              <a:rPr lang="en-IN" dirty="0"/>
              <a:t>YOY Growth, CY, PY.</a:t>
            </a:r>
          </a:p>
          <a:p>
            <a:pPr>
              <a:buFont typeface="Wingdings" panose="05000000000000000000" pitchFamily="2" charset="2"/>
              <a:buChar char="Ø"/>
            </a:pPr>
            <a:r>
              <a:rPr lang="en-IN" dirty="0"/>
              <a:t>Average Sales, Total Order.</a:t>
            </a:r>
          </a:p>
          <a:p>
            <a:pPr>
              <a:buFont typeface="Wingdings" panose="05000000000000000000" pitchFamily="2" charset="2"/>
              <a:buChar char="Ø"/>
            </a:pPr>
            <a:endParaRPr lang="en-IN" dirty="0"/>
          </a:p>
          <a:p>
            <a:pPr marL="0" indent="0">
              <a:buNone/>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latin typeface="+mj-lt"/>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456344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6" name="Picture 55">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7" name="Picture 5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8" name="Oval 5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9" name="Picture 5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0" name="Picture 5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1" name="Rectangle 6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2" name="Rectangle 61">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4"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881CDEC-73FF-560A-628E-92EFF5B012BA}"/>
              </a:ext>
            </a:extLst>
          </p:cNvPr>
          <p:cNvSpPr>
            <a:spLocks noGrp="1"/>
          </p:cNvSpPr>
          <p:nvPr>
            <p:ph type="title"/>
          </p:nvPr>
        </p:nvSpPr>
        <p:spPr>
          <a:xfrm>
            <a:off x="648930" y="629267"/>
            <a:ext cx="9252154" cy="1016654"/>
          </a:xfrm>
          <a:prstGeom prst="ellipse">
            <a:avLst/>
          </a:prstGeom>
        </p:spPr>
        <p:txBody>
          <a:bodyPr vert="horz" lIns="91440" tIns="45720" rIns="91440" bIns="45720" rtlCol="0" anchor="t">
            <a:normAutofit/>
          </a:bodyPr>
          <a:lstStyle/>
          <a:p>
            <a:pPr>
              <a:lnSpc>
                <a:spcPct val="90000"/>
              </a:lnSpc>
            </a:pPr>
            <a:r>
              <a:rPr lang="en-US" sz="2000" b="0" i="0" kern="1200" dirty="0">
                <a:solidFill>
                  <a:srgbClr val="EBEBEB"/>
                </a:solidFill>
                <a:latin typeface="+mj-lt"/>
                <a:ea typeface="+mj-ea"/>
                <a:cs typeface="+mj-cs"/>
              </a:rPr>
              <a:t>KPI 1</a:t>
            </a:r>
            <a:br>
              <a:rPr lang="en-US" sz="2000" b="0" i="0" kern="1200" dirty="0">
                <a:solidFill>
                  <a:srgbClr val="EBEBEB"/>
                </a:solidFill>
                <a:latin typeface="+mj-lt"/>
                <a:ea typeface="+mj-ea"/>
                <a:cs typeface="+mj-cs"/>
              </a:rPr>
            </a:br>
            <a:r>
              <a:rPr lang="en-US" sz="2000" dirty="0">
                <a:solidFill>
                  <a:srgbClr val="EBEBEB"/>
                </a:solidFill>
              </a:rPr>
              <a:t>STATE WISE SALES.</a:t>
            </a:r>
            <a:endParaRPr lang="en-US" sz="2000" b="0" i="0" kern="1200" dirty="0">
              <a:solidFill>
                <a:srgbClr val="EBEBEB"/>
              </a:solidFill>
              <a:latin typeface="+mj-lt"/>
              <a:ea typeface="+mj-ea"/>
              <a:cs typeface="+mj-cs"/>
            </a:endParaRPr>
          </a:p>
        </p:txBody>
      </p:sp>
      <p:sp useBgFill="1">
        <p:nvSpPr>
          <p:cNvPr id="36" name="Freeform: Shape 35">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IN"/>
          </a:p>
        </p:txBody>
      </p:sp>
      <p:sp>
        <p:nvSpPr>
          <p:cNvPr id="13" name="TextBox 12">
            <a:extLst>
              <a:ext uri="{FF2B5EF4-FFF2-40B4-BE49-F238E27FC236}">
                <a16:creationId xmlns:a16="http://schemas.microsoft.com/office/drawing/2014/main" id="{1D048925-DD9D-208A-6FD2-BD0E8801E1B8}"/>
              </a:ext>
            </a:extLst>
          </p:cNvPr>
          <p:cNvSpPr txBox="1"/>
          <p:nvPr/>
        </p:nvSpPr>
        <p:spPr>
          <a:xfrm>
            <a:off x="648931" y="2548281"/>
            <a:ext cx="5122606" cy="3658689"/>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pPr>
            <a:r>
              <a:rPr lang="en-US" dirty="0">
                <a:latin typeface="Amasis MT Pro Medium" panose="02040604050005020304" pitchFamily="18" charset="0"/>
                <a:ea typeface="+mj-ea"/>
                <a:cs typeface="+mj-cs"/>
              </a:rPr>
              <a:t>This KPI is to find out the Sales according to states.</a:t>
            </a:r>
          </a:p>
          <a:p>
            <a:pPr>
              <a:spcBef>
                <a:spcPts val="1000"/>
              </a:spcBef>
              <a:buClr>
                <a:schemeClr val="bg2">
                  <a:lumMod val="40000"/>
                  <a:lumOff val="60000"/>
                </a:schemeClr>
              </a:buClr>
              <a:buSzPct val="80000"/>
            </a:pPr>
            <a:r>
              <a:rPr lang="en-US" dirty="0">
                <a:latin typeface="Amasis MT Pro Medium" panose="02040604050005020304" pitchFamily="18" charset="0"/>
                <a:ea typeface="+mj-ea"/>
                <a:cs typeface="+mj-cs"/>
              </a:rPr>
              <a:t>BY analyzing the data with the help of Microsoft excel . We find that the most valuable state is UTTAR PRADESH with the highest number of sales 22.06M. And the other side TAMIL NADU is in the bottom with the least number of sales. </a:t>
            </a:r>
          </a:p>
          <a:p>
            <a:pPr>
              <a:spcBef>
                <a:spcPts val="1000"/>
              </a:spcBef>
              <a:buClr>
                <a:schemeClr val="bg2">
                  <a:lumMod val="40000"/>
                  <a:lumOff val="60000"/>
                </a:schemeClr>
              </a:buClr>
              <a:buSzPct val="80000"/>
              <a:buFont typeface="Wingdings 3" charset="2"/>
              <a:buChar char=""/>
            </a:pPr>
            <a:endParaRPr lang="en-US" dirty="0">
              <a:latin typeface="+mj-lt"/>
              <a:ea typeface="+mj-ea"/>
              <a:cs typeface="+mj-cs"/>
            </a:endParaRPr>
          </a:p>
        </p:txBody>
      </p:sp>
      <p:pic>
        <p:nvPicPr>
          <p:cNvPr id="4" name="Picture 3">
            <a:extLst>
              <a:ext uri="{FF2B5EF4-FFF2-40B4-BE49-F238E27FC236}">
                <a16:creationId xmlns:a16="http://schemas.microsoft.com/office/drawing/2014/main" id="{BE2248BB-3F58-01F2-B390-5E05442B5FAF}"/>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465530" y="2601636"/>
            <a:ext cx="5379279" cy="3605333"/>
          </a:xfrm>
          <a:prstGeom prst="rect">
            <a:avLst/>
          </a:prstGeom>
          <a:effectLst/>
        </p:spPr>
      </p:pic>
    </p:spTree>
    <p:extLst>
      <p:ext uri="{BB962C8B-B14F-4D97-AF65-F5344CB8AC3E}">
        <p14:creationId xmlns:p14="http://schemas.microsoft.com/office/powerpoint/2010/main" val="367468226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6478FD-BFA5-A8E5-E050-2A89B3E00461}"/>
              </a:ext>
            </a:extLst>
          </p:cNvPr>
          <p:cNvSpPr>
            <a:spLocks noGrp="1"/>
          </p:cNvSpPr>
          <p:nvPr>
            <p:ph type="title"/>
          </p:nvPr>
        </p:nvSpPr>
        <p:spPr>
          <a:xfrm>
            <a:off x="648930" y="629266"/>
            <a:ext cx="6188190" cy="1622321"/>
          </a:xfrm>
        </p:spPr>
        <p:txBody>
          <a:bodyPr vert="horz" lIns="91440" tIns="45720" rIns="91440" bIns="45720" rtlCol="0">
            <a:normAutofit/>
          </a:bodyPr>
          <a:lstStyle/>
          <a:p>
            <a:r>
              <a:rPr lang="en-US" b="0" i="0" kern="1200" dirty="0">
                <a:solidFill>
                  <a:srgbClr val="EBEBEB"/>
                </a:solidFill>
                <a:latin typeface="+mj-lt"/>
                <a:ea typeface="+mj-ea"/>
                <a:cs typeface="+mj-cs"/>
              </a:rPr>
              <a:t>TOTAL SALES(YTD,MTD,QTD)</a:t>
            </a:r>
          </a:p>
        </p:txBody>
      </p:sp>
      <p:sp>
        <p:nvSpPr>
          <p:cNvPr id="32" name="Content Placeholder 31">
            <a:extLst>
              <a:ext uri="{FF2B5EF4-FFF2-40B4-BE49-F238E27FC236}">
                <a16:creationId xmlns:a16="http://schemas.microsoft.com/office/drawing/2014/main" id="{98DF4199-4187-0EBE-808B-0B70EF945E0A}"/>
              </a:ext>
            </a:extLst>
          </p:cNvPr>
          <p:cNvSpPr>
            <a:spLocks noGrp="1"/>
          </p:cNvSpPr>
          <p:nvPr>
            <p:ph idx="1"/>
          </p:nvPr>
        </p:nvSpPr>
        <p:spPr>
          <a:xfrm>
            <a:off x="648930" y="2438400"/>
            <a:ext cx="6188189" cy="3785419"/>
          </a:xfrm>
        </p:spPr>
        <p:txBody>
          <a:bodyPr>
            <a:normAutofit/>
          </a:bodyPr>
          <a:lstStyle/>
          <a:p>
            <a:r>
              <a:rPr lang="en-US" dirty="0">
                <a:solidFill>
                  <a:srgbClr val="FFFFFF"/>
                </a:solidFill>
              </a:rPr>
              <a:t>KPI 2</a:t>
            </a:r>
          </a:p>
          <a:p>
            <a:endParaRPr lang="en-US" dirty="0">
              <a:solidFill>
                <a:srgbClr val="FFFFFF"/>
              </a:solidFill>
            </a:endParaRPr>
          </a:p>
          <a:p>
            <a:r>
              <a:rPr lang="en-US" dirty="0">
                <a:solidFill>
                  <a:srgbClr val="FFFFFF"/>
                </a:solidFill>
              </a:rPr>
              <a:t>Year To Date</a:t>
            </a:r>
          </a:p>
          <a:p>
            <a:endParaRPr lang="en-US" dirty="0">
              <a:solidFill>
                <a:srgbClr val="FFFFFF"/>
              </a:solidFill>
            </a:endParaRPr>
          </a:p>
          <a:p>
            <a:r>
              <a:rPr lang="en-US" dirty="0">
                <a:solidFill>
                  <a:srgbClr val="FFFFFF"/>
                </a:solidFill>
              </a:rPr>
              <a:t>Month To Date</a:t>
            </a:r>
          </a:p>
          <a:p>
            <a:endParaRPr lang="en-US" dirty="0">
              <a:solidFill>
                <a:srgbClr val="FFFFFF"/>
              </a:solidFill>
            </a:endParaRPr>
          </a:p>
          <a:p>
            <a:r>
              <a:rPr lang="en-US" dirty="0">
                <a:solidFill>
                  <a:srgbClr val="FFFFFF"/>
                </a:solidFill>
              </a:rPr>
              <a:t>Quarter To Date</a:t>
            </a:r>
          </a:p>
        </p:txBody>
      </p:sp>
      <p:sp>
        <p:nvSpPr>
          <p:cNvPr id="37"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4857E090-FD04-EAD5-C5AD-8D8C249A98AB}"/>
              </a:ext>
            </a:extLst>
          </p:cNvPr>
          <p:cNvPicPr>
            <a:picLocks noChangeAspect="1"/>
          </p:cNvPicPr>
          <p:nvPr/>
        </p:nvPicPr>
        <p:blipFill rotWithShape="1">
          <a:blip r:embed="rId3">
            <a:extLst>
              <a:ext uri="{28A0092B-C50C-407E-A947-70E740481C1C}">
                <a14:useLocalDpi xmlns:a14="http://schemas.microsoft.com/office/drawing/2010/main" val="0"/>
              </a:ext>
            </a:extLst>
          </a:blip>
          <a:srcRect l="4470" r="6077" b="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1151458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881CDEC-73FF-560A-628E-92EFF5B012BA}"/>
              </a:ext>
            </a:extLst>
          </p:cNvPr>
          <p:cNvSpPr>
            <a:spLocks noGrp="1"/>
          </p:cNvSpPr>
          <p:nvPr>
            <p:ph type="title"/>
          </p:nvPr>
        </p:nvSpPr>
        <p:spPr>
          <a:xfrm>
            <a:off x="648930" y="629267"/>
            <a:ext cx="9252154" cy="1016654"/>
          </a:xfrm>
          <a:prstGeom prst="ellipse">
            <a:avLst/>
          </a:prstGeom>
        </p:spPr>
        <p:txBody>
          <a:bodyPr vert="horz" lIns="91440" tIns="45720" rIns="91440" bIns="45720" rtlCol="0" anchor="t">
            <a:normAutofit/>
          </a:bodyPr>
          <a:lstStyle/>
          <a:p>
            <a:pPr>
              <a:lnSpc>
                <a:spcPct val="90000"/>
              </a:lnSpc>
            </a:pPr>
            <a:r>
              <a:rPr lang="en-US" sz="2000" b="0" i="0" kern="1200" dirty="0">
                <a:solidFill>
                  <a:srgbClr val="EBEBEB"/>
                </a:solidFill>
                <a:latin typeface="+mj-lt"/>
                <a:ea typeface="+mj-ea"/>
                <a:cs typeface="+mj-cs"/>
              </a:rPr>
              <a:t>KPI 3</a:t>
            </a:r>
            <a:br>
              <a:rPr lang="en-US" sz="2000" b="0" i="0" kern="1200" dirty="0">
                <a:solidFill>
                  <a:srgbClr val="EBEBEB"/>
                </a:solidFill>
                <a:latin typeface="+mj-lt"/>
                <a:ea typeface="+mj-ea"/>
                <a:cs typeface="+mj-cs"/>
              </a:rPr>
            </a:br>
            <a:r>
              <a:rPr lang="en-US" sz="2000" dirty="0">
                <a:solidFill>
                  <a:srgbClr val="EBEBEB"/>
                </a:solidFill>
              </a:rPr>
              <a:t>Brand wise Total </a:t>
            </a:r>
            <a:r>
              <a:rPr lang="en-US" sz="2000" b="0" i="0" kern="1200" dirty="0">
                <a:solidFill>
                  <a:srgbClr val="EBEBEB"/>
                </a:solidFill>
                <a:latin typeface="+mj-lt"/>
                <a:ea typeface="+mj-ea"/>
                <a:cs typeface="+mj-cs"/>
              </a:rPr>
              <a:t>SALES</a:t>
            </a:r>
          </a:p>
        </p:txBody>
      </p:sp>
      <p:sp useBgFill="1">
        <p:nvSpPr>
          <p:cNvPr id="28" name="Freeform: Shape 27">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IN"/>
          </a:p>
        </p:txBody>
      </p:sp>
      <p:sp>
        <p:nvSpPr>
          <p:cNvPr id="5" name="TextBox 4">
            <a:extLst>
              <a:ext uri="{FF2B5EF4-FFF2-40B4-BE49-F238E27FC236}">
                <a16:creationId xmlns:a16="http://schemas.microsoft.com/office/drawing/2014/main" id="{5C566E6A-9535-B465-898D-938185F05DD0}"/>
              </a:ext>
            </a:extLst>
          </p:cNvPr>
          <p:cNvSpPr txBox="1"/>
          <p:nvPr/>
        </p:nvSpPr>
        <p:spPr>
          <a:xfrm>
            <a:off x="648931" y="2548281"/>
            <a:ext cx="5122606" cy="3658689"/>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pPr>
            <a:endParaRPr lang="en-US" sz="2400" dirty="0">
              <a:latin typeface="Amasis MT Pro Medium" panose="02040604050005020304" pitchFamily="18" charset="0"/>
              <a:ea typeface="+mj-ea"/>
              <a:cs typeface="+mj-cs"/>
            </a:endParaRPr>
          </a:p>
          <a:p>
            <a:pPr>
              <a:spcBef>
                <a:spcPts val="1000"/>
              </a:spcBef>
              <a:buClr>
                <a:schemeClr val="bg2">
                  <a:lumMod val="40000"/>
                  <a:lumOff val="60000"/>
                </a:schemeClr>
              </a:buClr>
              <a:buSzPct val="80000"/>
            </a:pPr>
            <a:endParaRPr lang="en-US" sz="2400" dirty="0">
              <a:latin typeface="Amasis MT Pro Medium" panose="02040604050005020304" pitchFamily="18" charset="0"/>
              <a:ea typeface="+mj-ea"/>
              <a:cs typeface="+mj-cs"/>
            </a:endParaRPr>
          </a:p>
          <a:p>
            <a:pPr>
              <a:spcBef>
                <a:spcPts val="1000"/>
              </a:spcBef>
              <a:buClr>
                <a:schemeClr val="bg2">
                  <a:lumMod val="40000"/>
                  <a:lumOff val="60000"/>
                </a:schemeClr>
              </a:buClr>
              <a:buSzPct val="80000"/>
            </a:pPr>
            <a:r>
              <a:rPr lang="en-US" sz="2400" dirty="0">
                <a:latin typeface="Amasis MT Pro Medium" panose="02040604050005020304" pitchFamily="18" charset="0"/>
                <a:ea typeface="+mj-ea"/>
                <a:cs typeface="+mj-cs"/>
              </a:rPr>
              <a:t>After analyzing the data  with the help of POWER BI, we have found that the Brand ZAPTO has  the Total number of sales approx. 64M.</a:t>
            </a:r>
          </a:p>
        </p:txBody>
      </p:sp>
      <p:pic>
        <p:nvPicPr>
          <p:cNvPr id="6" name="Picture 5">
            <a:extLst>
              <a:ext uri="{FF2B5EF4-FFF2-40B4-BE49-F238E27FC236}">
                <a16:creationId xmlns:a16="http://schemas.microsoft.com/office/drawing/2014/main" id="{E12414F0-9DCB-89EB-892E-DB709250DD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71537" y="2464464"/>
            <a:ext cx="6153763" cy="4123630"/>
          </a:xfrm>
          <a:prstGeom prst="rect">
            <a:avLst/>
          </a:prstGeom>
        </p:spPr>
      </p:pic>
    </p:spTree>
    <p:extLst>
      <p:ext uri="{BB962C8B-B14F-4D97-AF65-F5344CB8AC3E}">
        <p14:creationId xmlns:p14="http://schemas.microsoft.com/office/powerpoint/2010/main" val="95157709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7" name="Picture 1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9" name="Oval 1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21" name="Picture 2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2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5" name="Rectangle 2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Rectangle 26">
            <a:extLst>
              <a:ext uri="{FF2B5EF4-FFF2-40B4-BE49-F238E27FC236}">
                <a16:creationId xmlns:a16="http://schemas.microsoft.com/office/drawing/2014/main" id="{04A3DA6D-FED2-4369-9ACD-B578C8790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63C72DE-4C01-4F6C-9020-327690ADA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1" name="Freeform 7">
            <a:extLst>
              <a:ext uri="{FF2B5EF4-FFF2-40B4-BE49-F238E27FC236}">
                <a16:creationId xmlns:a16="http://schemas.microsoft.com/office/drawing/2014/main" id="{5627181E-8B3E-4EFB-8F43-17296B86C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8FBD8A1-7F41-0C43-9ADB-31A061D78301}"/>
              </a:ext>
            </a:extLst>
          </p:cNvPr>
          <p:cNvSpPr>
            <a:spLocks noGrp="1"/>
          </p:cNvSpPr>
          <p:nvPr>
            <p:ph type="title"/>
          </p:nvPr>
        </p:nvSpPr>
        <p:spPr>
          <a:xfrm>
            <a:off x="648930" y="629267"/>
            <a:ext cx="9252154" cy="1016654"/>
          </a:xfrm>
        </p:spPr>
        <p:txBody>
          <a:bodyPr vert="horz" lIns="91440" tIns="45720" rIns="91440" bIns="45720" rtlCol="0" anchor="t">
            <a:normAutofit/>
          </a:bodyPr>
          <a:lstStyle/>
          <a:p>
            <a:pPr>
              <a:lnSpc>
                <a:spcPct val="90000"/>
              </a:lnSpc>
            </a:pPr>
            <a:r>
              <a:rPr lang="en-US" sz="3300" b="0" i="0" kern="1200" dirty="0">
                <a:solidFill>
                  <a:srgbClr val="EBEBEB"/>
                </a:solidFill>
                <a:latin typeface="+mj-lt"/>
                <a:ea typeface="+mj-ea"/>
                <a:cs typeface="+mj-cs"/>
              </a:rPr>
              <a:t>KPI 4 </a:t>
            </a:r>
            <a:br>
              <a:rPr lang="en-US" sz="3300" b="0" i="0" kern="1200" dirty="0">
                <a:solidFill>
                  <a:srgbClr val="EBEBEB"/>
                </a:solidFill>
                <a:latin typeface="+mj-lt"/>
                <a:ea typeface="+mj-ea"/>
                <a:cs typeface="+mj-cs"/>
              </a:rPr>
            </a:br>
            <a:r>
              <a:rPr lang="en-US" sz="3300" b="0" i="0" kern="1200" dirty="0">
                <a:solidFill>
                  <a:srgbClr val="EBEBEB"/>
                </a:solidFill>
                <a:latin typeface="+mj-lt"/>
                <a:ea typeface="+mj-ea"/>
                <a:cs typeface="+mj-cs"/>
              </a:rPr>
              <a:t>AREA MANAGER WISE SALES.</a:t>
            </a:r>
          </a:p>
        </p:txBody>
      </p:sp>
      <p:sp useBgFill="1">
        <p:nvSpPr>
          <p:cNvPr id="33" name="Freeform: Shape 32">
            <a:extLst>
              <a:ext uri="{FF2B5EF4-FFF2-40B4-BE49-F238E27FC236}">
                <a16:creationId xmlns:a16="http://schemas.microsoft.com/office/drawing/2014/main" id="{2E45DBDE-EAD7-4DEE-B77D-577BBB0A13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IN"/>
          </a:p>
        </p:txBody>
      </p:sp>
      <p:sp>
        <p:nvSpPr>
          <p:cNvPr id="6" name="TextBox 5">
            <a:extLst>
              <a:ext uri="{FF2B5EF4-FFF2-40B4-BE49-F238E27FC236}">
                <a16:creationId xmlns:a16="http://schemas.microsoft.com/office/drawing/2014/main" id="{DEA596C7-1FB7-C546-7185-9D13108C0E2F}"/>
              </a:ext>
            </a:extLst>
          </p:cNvPr>
          <p:cNvSpPr txBox="1"/>
          <p:nvPr/>
        </p:nvSpPr>
        <p:spPr>
          <a:xfrm>
            <a:off x="648931" y="2548281"/>
            <a:ext cx="6578592" cy="3658689"/>
          </a:xfrm>
          <a:prstGeom prst="rect">
            <a:avLst/>
          </a:prstGeom>
        </p:spPr>
        <p:txBody>
          <a:bodyPr vert="horz" lIns="91440" tIns="45720" rIns="91440" bIns="45720" rtlCol="0">
            <a:normAutofit/>
          </a:bodyPr>
          <a:lstStyle/>
          <a:p>
            <a:pPr lvl="0">
              <a:spcBef>
                <a:spcPts val="1000"/>
              </a:spcBef>
              <a:buClr>
                <a:schemeClr val="bg2">
                  <a:lumMod val="40000"/>
                  <a:lumOff val="60000"/>
                </a:schemeClr>
              </a:buClr>
              <a:buSzPct val="80000"/>
            </a:pPr>
            <a:endParaRPr lang="en-US" sz="2400" dirty="0">
              <a:latin typeface="Amasis MT Pro Medium" panose="02040604050005020304" pitchFamily="18" charset="0"/>
              <a:ea typeface="+mj-ea"/>
              <a:cs typeface="+mj-cs"/>
            </a:endParaRPr>
          </a:p>
          <a:p>
            <a:pPr lvl="0">
              <a:spcBef>
                <a:spcPts val="1000"/>
              </a:spcBef>
              <a:buClr>
                <a:schemeClr val="bg2">
                  <a:lumMod val="40000"/>
                  <a:lumOff val="60000"/>
                </a:schemeClr>
              </a:buClr>
              <a:buSzPct val="80000"/>
            </a:pPr>
            <a:endParaRPr lang="en-US" sz="2400" dirty="0">
              <a:latin typeface="Amasis MT Pro Medium" panose="02040604050005020304" pitchFamily="18" charset="0"/>
              <a:ea typeface="+mj-ea"/>
              <a:cs typeface="+mj-cs"/>
            </a:endParaRPr>
          </a:p>
          <a:p>
            <a:pPr lvl="0">
              <a:spcBef>
                <a:spcPts val="1000"/>
              </a:spcBef>
              <a:buClr>
                <a:schemeClr val="bg2">
                  <a:lumMod val="40000"/>
                  <a:lumOff val="60000"/>
                </a:schemeClr>
              </a:buClr>
              <a:buSzPct val="80000"/>
            </a:pPr>
            <a:r>
              <a:rPr lang="en-US" sz="2400" dirty="0">
                <a:latin typeface="Amasis MT Pro Medium" panose="02040604050005020304" pitchFamily="18" charset="0"/>
                <a:ea typeface="+mj-ea"/>
                <a:cs typeface="+mj-cs"/>
              </a:rPr>
              <a:t>Based on our analysis and visualization, it is evident that PRIYA SINGH has the highest number of sales with an overall sales of 19m. </a:t>
            </a:r>
          </a:p>
        </p:txBody>
      </p:sp>
      <p:pic>
        <p:nvPicPr>
          <p:cNvPr id="4" name="Picture 3">
            <a:extLst>
              <a:ext uri="{FF2B5EF4-FFF2-40B4-BE49-F238E27FC236}">
                <a16:creationId xmlns:a16="http://schemas.microsoft.com/office/drawing/2014/main" id="{78276BDD-1687-F76A-F142-5D00059402E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18412" y="2371829"/>
            <a:ext cx="4287837" cy="4248266"/>
          </a:xfrm>
          <a:prstGeom prst="rect">
            <a:avLst/>
          </a:prstGeom>
        </p:spPr>
      </p:pic>
    </p:spTree>
    <p:extLst>
      <p:ext uri="{BB962C8B-B14F-4D97-AF65-F5344CB8AC3E}">
        <p14:creationId xmlns:p14="http://schemas.microsoft.com/office/powerpoint/2010/main" val="712022628"/>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4834</TotalTime>
  <Words>642</Words>
  <Application>Microsoft Office PowerPoint</Application>
  <PresentationFormat>Widescreen</PresentationFormat>
  <Paragraphs>89</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Algerian</vt:lpstr>
      <vt:lpstr>Amasis MT Pro Medium</vt:lpstr>
      <vt:lpstr>Arial</vt:lpstr>
      <vt:lpstr>Arial Black</vt:lpstr>
      <vt:lpstr>Bodoni MT Black</vt:lpstr>
      <vt:lpstr>Century Gothic</vt:lpstr>
      <vt:lpstr>Wingdings</vt:lpstr>
      <vt:lpstr>Wingdings 3</vt:lpstr>
      <vt:lpstr>Ion</vt:lpstr>
      <vt:lpstr>PowerPoint Presentation</vt:lpstr>
      <vt:lpstr>           Project – 253 F&amp;B Analytics Project Mentor : Mahendra Singh  Team Members :  Pranjal kumar singh  Mamta Tiwari  Mohan kholiya  Ashitha Renneish     </vt:lpstr>
      <vt:lpstr>AGENDA </vt:lpstr>
      <vt:lpstr>  Business Objective:</vt:lpstr>
      <vt:lpstr>KPIs stands for Key performance indicators measure a company's success vs. a set of targets, objectives, or industry peers.</vt:lpstr>
      <vt:lpstr>KPI 1 STATE WISE SALES.</vt:lpstr>
      <vt:lpstr>TOTAL SALES(YTD,MTD,QTD)</vt:lpstr>
      <vt:lpstr>KPI 3 Brand wise Total SALES</vt:lpstr>
      <vt:lpstr>KPI 4  AREA MANAGER WISE SALES.</vt:lpstr>
      <vt:lpstr>KPI 5 Sales Type.</vt:lpstr>
      <vt:lpstr>KPI 6  STORE WISE SALES.</vt:lpstr>
      <vt:lpstr> KPI 7 MODEL WISE SALES.</vt:lpstr>
      <vt:lpstr>KPI 8 SALES GROWTH</vt:lpstr>
      <vt:lpstr>KPI 8 &amp; 9  </vt:lpstr>
      <vt:lpstr>EXCEL DASHBOARD</vt:lpstr>
      <vt:lpstr>TABLEAU DASHBORD</vt:lpstr>
      <vt:lpstr>POWERBI DASHBORD</vt:lpstr>
      <vt:lpstr>INSIGHTS</vt:lpstr>
      <vt:lpstr>     Conclusion   Zapto will have to take various measures which may help it to come up for the final quarter as the sales volume is going down which signifies a warning flag.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Vikhil Thuremella</dc:creator>
  <cp:lastModifiedBy>Mamta Tiwari</cp:lastModifiedBy>
  <cp:revision>63</cp:revision>
  <dcterms:created xsi:type="dcterms:W3CDTF">2023-04-01T09:25:26Z</dcterms:created>
  <dcterms:modified xsi:type="dcterms:W3CDTF">2023-10-21T03:27:38Z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2023-07-31T10:11:31Z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ce698fc9-826e-4857-a2e0-89e0b9f05c0c</vt:lpwstr>
  </property>
  <property fmtid="{D5CDD505-2E9C-101B-9397-08002B2CF9AE}" pid="7" name="MSIP_Label_defa4170-0d19-0005-0004-bc88714345d2_ActionId">
    <vt:lpwstr>fa254281-e70a-446d-abbd-80fff86bc2db</vt:lpwstr>
  </property>
  <property fmtid="{D5CDD505-2E9C-101B-9397-08002B2CF9AE}" pid="8" name="MSIP_Label_defa4170-0d19-0005-0004-bc88714345d2_ContentBits">
    <vt:lpwstr>0</vt:lpwstr>
  </property>
</Properties>
</file>