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112" d="100"/>
          <a:sy n="112"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Srinivasa Rao" userId="b6eeaa5c-0ff4-4142-a1e9-d905e243b7af" providerId="ADAL" clId="{A34AC0D9-BE3E-49C9-A0F8-8EF1FEBE717C}"/>
    <pc:docChg chg="modSld">
      <pc:chgData name="Vidya Srinivasa Rao" userId="b6eeaa5c-0ff4-4142-a1e9-d905e243b7af" providerId="ADAL" clId="{A34AC0D9-BE3E-49C9-A0F8-8EF1FEBE717C}" dt="2022-01-11T11:11:17.394" v="0" actId="1076"/>
      <pc:docMkLst>
        <pc:docMk/>
      </pc:docMkLst>
      <pc:sldChg chg="modSp mod">
        <pc:chgData name="Vidya Srinivasa Rao" userId="b6eeaa5c-0ff4-4142-a1e9-d905e243b7af" providerId="ADAL" clId="{A34AC0D9-BE3E-49C9-A0F8-8EF1FEBE717C}" dt="2022-01-11T11:11:17.394" v="0" actId="1076"/>
        <pc:sldMkLst>
          <pc:docMk/>
          <pc:sldMk cId="121268070" sldId="256"/>
        </pc:sldMkLst>
        <pc:picChg chg="mod">
          <ac:chgData name="Vidya Srinivasa Rao" userId="b6eeaa5c-0ff4-4142-a1e9-d905e243b7af" providerId="ADAL" clId="{A34AC0D9-BE3E-49C9-A0F8-8EF1FEBE717C}" dt="2022-01-11T11:11:17.394" v="0" actId="1076"/>
          <ac:picMkLst>
            <pc:docMk/>
            <pc:sldMk cId="121268070" sldId="256"/>
            <ac:picMk id="6" creationId="{B49EABE7-04DF-458D-8CC3-744D7FF27B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2208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51773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0961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5273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5901A-EC2C-4C72-9886-7280068F9DB0}"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23355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5901A-EC2C-4C72-9886-7280068F9DB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40955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5901A-EC2C-4C72-9886-7280068F9DB0}"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93153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5901A-EC2C-4C72-9886-7280068F9DB0}"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118074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5901A-EC2C-4C72-9886-7280068F9DB0}"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9170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429433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a:p>
        </p:txBody>
      </p:sp>
    </p:spTree>
    <p:extLst>
      <p:ext uri="{BB962C8B-B14F-4D97-AF65-F5344CB8AC3E}">
        <p14:creationId xmlns:p14="http://schemas.microsoft.com/office/powerpoint/2010/main" val="371340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901A-EC2C-4C72-9886-7280068F9DB0}" type="datetimeFigureOut">
              <a:rPr lang="en-IN" smtClean="0"/>
              <a:t>24-04-2024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60196-B30A-4363-B462-10DCCD884652}" type="slidenum">
              <a:rPr lang="en-IN" smtClean="0"/>
              <a:t>‹#›</a:t>
            </a:fld>
            <a:endParaRPr lang="en-IN"/>
          </a:p>
        </p:txBody>
      </p:sp>
    </p:spTree>
    <p:extLst>
      <p:ext uri="{BB962C8B-B14F-4D97-AF65-F5344CB8AC3E}">
        <p14:creationId xmlns:p14="http://schemas.microsoft.com/office/powerpoint/2010/main" val="74873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20C8D1-66A5-4EEC-84D8-3E896C1F3D85}"/>
              </a:ext>
            </a:extLst>
          </p:cNvPr>
          <p:cNvSpPr txBox="1"/>
          <p:nvPr/>
        </p:nvSpPr>
        <p:spPr>
          <a:xfrm>
            <a:off x="237307" y="2168433"/>
            <a:ext cx="2471057" cy="507831"/>
          </a:xfrm>
          <a:prstGeom prst="rect">
            <a:avLst/>
          </a:prstGeom>
          <a:noFill/>
          <a:ln w="19050">
            <a:solidFill>
              <a:schemeClr val="tx1"/>
            </a:solidFill>
          </a:ln>
        </p:spPr>
        <p:txBody>
          <a:bodyPr wrap="square" rtlCol="0">
            <a:spAutoFit/>
          </a:bodyPr>
          <a:lstStyle/>
          <a:p>
            <a:pPr algn="ctr"/>
            <a:br>
              <a:rPr lang="en-IN" sz="900" dirty="0"/>
            </a:br>
            <a:r>
              <a:rPr lang="en-IN" sz="900" dirty="0"/>
              <a:t>“Live and let others live”</a:t>
            </a:r>
            <a:br>
              <a:rPr lang="en-IN" sz="900" dirty="0"/>
            </a:br>
            <a:endParaRPr lang="en-IN" sz="900" dirty="0"/>
          </a:p>
        </p:txBody>
      </p:sp>
      <p:sp>
        <p:nvSpPr>
          <p:cNvPr id="8" name="TextBox 7">
            <a:extLst>
              <a:ext uri="{FF2B5EF4-FFF2-40B4-BE49-F238E27FC236}">
                <a16:creationId xmlns:a16="http://schemas.microsoft.com/office/drawing/2014/main" id="{C9266DDD-6BC3-4CA0-8B40-71AB5330B983}"/>
              </a:ext>
            </a:extLst>
          </p:cNvPr>
          <p:cNvSpPr txBox="1"/>
          <p:nvPr/>
        </p:nvSpPr>
        <p:spPr>
          <a:xfrm>
            <a:off x="237308" y="2753208"/>
            <a:ext cx="2471056" cy="1354217"/>
          </a:xfrm>
          <a:prstGeom prst="rect">
            <a:avLst/>
          </a:prstGeom>
          <a:noFill/>
          <a:ln w="19050">
            <a:solidFill>
              <a:schemeClr val="tx1"/>
            </a:solidFill>
          </a:ln>
        </p:spPr>
        <p:txBody>
          <a:bodyPr wrap="square" rtlCol="0">
            <a:spAutoFit/>
          </a:bodyPr>
          <a:lstStyle/>
          <a:p>
            <a:r>
              <a:rPr lang="en-IN" sz="1000" b="1" u="sng" dirty="0"/>
              <a:t>Demography and Geography</a:t>
            </a:r>
            <a:br>
              <a:rPr lang="en-IN" sz="1000" dirty="0"/>
            </a:br>
            <a:r>
              <a:rPr lang="en-IN" sz="800" dirty="0"/>
              <a:t>Age: 27 </a:t>
            </a:r>
            <a:r>
              <a:rPr lang="en-IN" sz="800" dirty="0" err="1"/>
              <a:t>yrs</a:t>
            </a:r>
            <a:br>
              <a:rPr lang="en-IN" sz="800" dirty="0"/>
            </a:br>
            <a:r>
              <a:rPr lang="en-IN" sz="800" dirty="0"/>
              <a:t>Education: B. Tech</a:t>
            </a:r>
            <a:br>
              <a:rPr lang="en-IN" sz="800" dirty="0"/>
            </a:br>
            <a:r>
              <a:rPr lang="en-IN" sz="800" dirty="0"/>
              <a:t>Work: Software Developer</a:t>
            </a:r>
            <a:br>
              <a:rPr lang="en-IN" sz="800" dirty="0"/>
            </a:br>
            <a:r>
              <a:rPr lang="en-IN" sz="800" dirty="0"/>
              <a:t>Marital status: Unmarried</a:t>
            </a:r>
          </a:p>
          <a:p>
            <a:r>
              <a:rPr lang="en-IN" sz="800" dirty="0"/>
              <a:t>Gender: Female</a:t>
            </a:r>
            <a:br>
              <a:rPr lang="en-IN" sz="800" dirty="0"/>
            </a:br>
            <a:r>
              <a:rPr lang="en-IN" sz="800" dirty="0"/>
              <a:t>Location: Bangalore</a:t>
            </a:r>
          </a:p>
          <a:p>
            <a:r>
              <a:rPr lang="en-IN" sz="800" dirty="0"/>
              <a:t>Workplace area: Whitefield</a:t>
            </a:r>
            <a:br>
              <a:rPr lang="en-IN" sz="800" dirty="0"/>
            </a:br>
            <a:r>
              <a:rPr lang="en-IN" sz="800" dirty="0"/>
              <a:t>Minimum duration to stay: 10 months</a:t>
            </a:r>
          </a:p>
          <a:p>
            <a:r>
              <a:rPr lang="en-IN" sz="800" dirty="0"/>
              <a:t>Food Preference: Vegetarian</a:t>
            </a:r>
          </a:p>
        </p:txBody>
      </p:sp>
      <p:sp>
        <p:nvSpPr>
          <p:cNvPr id="9" name="TextBox 8">
            <a:extLst>
              <a:ext uri="{FF2B5EF4-FFF2-40B4-BE49-F238E27FC236}">
                <a16:creationId xmlns:a16="http://schemas.microsoft.com/office/drawing/2014/main" id="{4AF32084-518C-4DD7-A6DF-B128D03A71BF}"/>
              </a:ext>
            </a:extLst>
          </p:cNvPr>
          <p:cNvSpPr txBox="1"/>
          <p:nvPr/>
        </p:nvSpPr>
        <p:spPr>
          <a:xfrm>
            <a:off x="237307" y="4204687"/>
            <a:ext cx="2471057" cy="2400657"/>
          </a:xfrm>
          <a:prstGeom prst="rect">
            <a:avLst/>
          </a:prstGeom>
          <a:noFill/>
          <a:ln w="19050">
            <a:solidFill>
              <a:schemeClr val="tx1"/>
            </a:solidFill>
          </a:ln>
        </p:spPr>
        <p:txBody>
          <a:bodyPr wrap="square" rtlCol="0">
            <a:spAutoFit/>
          </a:bodyPr>
          <a:lstStyle/>
          <a:p>
            <a:r>
              <a:rPr lang="en-IN" sz="1000" b="1" u="sng" dirty="0"/>
              <a:t>Psychographic details</a:t>
            </a:r>
          </a:p>
          <a:p>
            <a:endParaRPr lang="en-IN" sz="1000" b="1" u="sng" dirty="0"/>
          </a:p>
          <a:p>
            <a:r>
              <a:rPr lang="en-IN" sz="1000" dirty="0"/>
              <a:t>Personality: Chilled out, Extrovert, Techie</a:t>
            </a:r>
            <a:br>
              <a:rPr lang="en-IN" sz="1000" dirty="0"/>
            </a:br>
            <a:br>
              <a:rPr lang="en-IN" sz="1000" dirty="0"/>
            </a:br>
            <a:r>
              <a:rPr lang="en-IN" sz="1000" dirty="0"/>
              <a:t>Interests: Coding, Travel, photography, driving</a:t>
            </a:r>
            <a:br>
              <a:rPr lang="en-IN" sz="1000" dirty="0"/>
            </a:br>
            <a:br>
              <a:rPr lang="en-IN" sz="1000" dirty="0"/>
            </a:br>
            <a:r>
              <a:rPr lang="en-IN" sz="1000" dirty="0"/>
              <a:t>Lifestyle: likes  weekend house party, explorer </a:t>
            </a:r>
          </a:p>
          <a:p>
            <a:br>
              <a:rPr lang="en-IN" sz="1000" dirty="0"/>
            </a:br>
            <a:r>
              <a:rPr lang="en-IN" sz="1000" dirty="0"/>
              <a:t>Entertainment Preferences: mostly OTTs</a:t>
            </a:r>
          </a:p>
          <a:p>
            <a:endParaRPr lang="en-IN" sz="1000" dirty="0"/>
          </a:p>
          <a:p>
            <a:r>
              <a:rPr lang="en-IN" sz="1000" dirty="0"/>
              <a:t>Smoker: No</a:t>
            </a:r>
            <a:br>
              <a:rPr lang="en-IN" sz="1000" dirty="0"/>
            </a:br>
            <a:br>
              <a:rPr lang="en-IN" sz="1000" dirty="0"/>
            </a:br>
            <a:endParaRPr lang="en-IN" sz="1000" dirty="0"/>
          </a:p>
        </p:txBody>
      </p:sp>
      <p:sp>
        <p:nvSpPr>
          <p:cNvPr id="10" name="TextBox 9">
            <a:extLst>
              <a:ext uri="{FF2B5EF4-FFF2-40B4-BE49-F238E27FC236}">
                <a16:creationId xmlns:a16="http://schemas.microsoft.com/office/drawing/2014/main" id="{DEB1E08F-C19D-4207-8EC2-3E57A1C0FF25}"/>
              </a:ext>
            </a:extLst>
          </p:cNvPr>
          <p:cNvSpPr txBox="1"/>
          <p:nvPr/>
        </p:nvSpPr>
        <p:spPr>
          <a:xfrm>
            <a:off x="2862941" y="2168433"/>
            <a:ext cx="9181011" cy="1938992"/>
          </a:xfrm>
          <a:prstGeom prst="rect">
            <a:avLst/>
          </a:prstGeom>
          <a:noFill/>
          <a:ln w="19050">
            <a:solidFill>
              <a:schemeClr val="tx1"/>
            </a:solidFill>
          </a:ln>
        </p:spPr>
        <p:txBody>
          <a:bodyPr wrap="square" rtlCol="0">
            <a:spAutoFit/>
          </a:bodyPr>
          <a:lstStyle/>
          <a:p>
            <a:r>
              <a:rPr lang="en-IN" sz="1000" b="1" u="sng" dirty="0"/>
              <a:t>Goals</a:t>
            </a:r>
            <a:br>
              <a:rPr lang="en-IN" sz="1000" dirty="0"/>
            </a:br>
            <a:br>
              <a:rPr lang="en-IN" sz="1000" dirty="0"/>
            </a:br>
            <a:r>
              <a:rPr lang="en-IN" sz="1000" dirty="0"/>
              <a:t>Short-term: To find a flatmate and shift. It is causing her stress.</a:t>
            </a:r>
          </a:p>
          <a:p>
            <a:endParaRPr lang="en-IN" sz="1000" dirty="0"/>
          </a:p>
          <a:p>
            <a:r>
              <a:rPr lang="en-IN" sz="1000" dirty="0"/>
              <a:t>Long-term Goal: To become financially independent</a:t>
            </a:r>
            <a:br>
              <a:rPr lang="en-IN" sz="1000" dirty="0"/>
            </a:br>
            <a:br>
              <a:rPr lang="en-IN" sz="1000" dirty="0"/>
            </a:br>
            <a:br>
              <a:rPr lang="en-IN" sz="1000" dirty="0"/>
            </a:br>
            <a:br>
              <a:rPr lang="en-IN" sz="1000" dirty="0"/>
            </a:br>
            <a:br>
              <a:rPr lang="en-IN" sz="1000" dirty="0"/>
            </a:br>
            <a:br>
              <a:rPr lang="en-IN" sz="1000" dirty="0"/>
            </a:br>
            <a:br>
              <a:rPr lang="en-IN" sz="1000" dirty="0"/>
            </a:br>
            <a:endParaRPr lang="en-IN" sz="1000" dirty="0"/>
          </a:p>
        </p:txBody>
      </p:sp>
      <p:sp>
        <p:nvSpPr>
          <p:cNvPr id="11" name="TextBox 10">
            <a:extLst>
              <a:ext uri="{FF2B5EF4-FFF2-40B4-BE49-F238E27FC236}">
                <a16:creationId xmlns:a16="http://schemas.microsoft.com/office/drawing/2014/main" id="{85F18F83-0F9A-480C-A049-4CEFAC5E3944}"/>
              </a:ext>
            </a:extLst>
          </p:cNvPr>
          <p:cNvSpPr txBox="1"/>
          <p:nvPr/>
        </p:nvSpPr>
        <p:spPr>
          <a:xfrm>
            <a:off x="7745148" y="2299620"/>
            <a:ext cx="4209544" cy="1323439"/>
          </a:xfrm>
          <a:prstGeom prst="rect">
            <a:avLst/>
          </a:prstGeom>
          <a:noFill/>
          <a:ln w="6350">
            <a:solidFill>
              <a:schemeClr val="tx1"/>
            </a:solidFill>
          </a:ln>
        </p:spPr>
        <p:txBody>
          <a:bodyPr wrap="square" rtlCol="0">
            <a:spAutoFit/>
          </a:bodyPr>
          <a:lstStyle/>
          <a:p>
            <a:r>
              <a:rPr lang="en-IN" sz="1000" b="1" u="sng" dirty="0"/>
              <a:t>Life-goals</a:t>
            </a:r>
          </a:p>
          <a:p>
            <a:pPr marL="171450" indent="-171450">
              <a:buFont typeface="Arial" panose="020B0604020202020204" pitchFamily="34" charset="0"/>
              <a:buChar char="•"/>
            </a:pPr>
            <a:endParaRPr lang="en-IN" sz="1000" dirty="0"/>
          </a:p>
          <a:p>
            <a:pPr marL="171450" indent="-171450">
              <a:buFont typeface="Arial" panose="020B0604020202020204" pitchFamily="34" charset="0"/>
              <a:buChar char="•"/>
            </a:pPr>
            <a:r>
              <a:rPr lang="en-IN" sz="1000" dirty="0"/>
              <a:t>Achieve a balance between her passion for technology and creativity</a:t>
            </a:r>
          </a:p>
          <a:p>
            <a:pPr marL="171450" indent="-171450">
              <a:buFont typeface="Arial" panose="020B0604020202020204" pitchFamily="34" charset="0"/>
              <a:buChar char="•"/>
            </a:pPr>
            <a:endParaRPr lang="en-IN" sz="1000" dirty="0"/>
          </a:p>
          <a:p>
            <a:pPr marL="171450" indent="-171450">
              <a:buFont typeface="Arial" panose="020B0604020202020204" pitchFamily="34" charset="0"/>
              <a:buChar char="•"/>
            </a:pPr>
            <a:r>
              <a:rPr lang="en-IN" sz="1000" dirty="0"/>
              <a:t>Explore the world through travel and document experiences through photography</a:t>
            </a:r>
          </a:p>
          <a:p>
            <a:pPr marL="171450" indent="-171450">
              <a:buFont typeface="Arial" panose="020B0604020202020204" pitchFamily="34" charset="0"/>
              <a:buChar char="•"/>
            </a:pPr>
            <a:r>
              <a:rPr lang="en-IN" sz="1000" dirty="0"/>
              <a:t>Make meaningful connections</a:t>
            </a:r>
            <a:br>
              <a:rPr lang="en-IN" sz="1000" dirty="0"/>
            </a:br>
            <a:endParaRPr lang="en-IN" sz="1000" dirty="0"/>
          </a:p>
        </p:txBody>
      </p:sp>
      <p:sp>
        <p:nvSpPr>
          <p:cNvPr id="12" name="TextBox 11">
            <a:extLst>
              <a:ext uri="{FF2B5EF4-FFF2-40B4-BE49-F238E27FC236}">
                <a16:creationId xmlns:a16="http://schemas.microsoft.com/office/drawing/2014/main" id="{0D3C2722-F27F-49D4-BD33-3E9101D7DB75}"/>
              </a:ext>
            </a:extLst>
          </p:cNvPr>
          <p:cNvSpPr txBox="1"/>
          <p:nvPr/>
        </p:nvSpPr>
        <p:spPr>
          <a:xfrm>
            <a:off x="9252853" y="283302"/>
            <a:ext cx="2791099" cy="1785104"/>
          </a:xfrm>
          <a:prstGeom prst="rect">
            <a:avLst/>
          </a:prstGeom>
          <a:noFill/>
          <a:ln w="19050">
            <a:solidFill>
              <a:schemeClr val="tx1"/>
            </a:solidFill>
          </a:ln>
        </p:spPr>
        <p:txBody>
          <a:bodyPr wrap="square" rtlCol="0">
            <a:spAutoFit/>
          </a:bodyPr>
          <a:lstStyle/>
          <a:p>
            <a:r>
              <a:rPr lang="en-IN" sz="1000" b="1" u="sng" dirty="0"/>
              <a:t>Motivations</a:t>
            </a:r>
            <a:r>
              <a:rPr lang="en-IN" sz="1000" dirty="0"/>
              <a:t> [rank 1 for high, 5 for low]</a:t>
            </a:r>
            <a:br>
              <a:rPr lang="en-IN" sz="1000" dirty="0"/>
            </a:br>
            <a:br>
              <a:rPr lang="en-IN" sz="1000" dirty="0"/>
            </a:br>
            <a:r>
              <a:rPr lang="en-IN" sz="1000" dirty="0"/>
              <a:t>Financial incentive: Rank 1</a:t>
            </a:r>
          </a:p>
          <a:p>
            <a:r>
              <a:rPr lang="en-IN" sz="1000" dirty="0"/>
              <a:t>Career Advancement : Rank: 2</a:t>
            </a:r>
            <a:br>
              <a:rPr lang="en-IN" sz="1000" dirty="0"/>
            </a:br>
            <a:r>
              <a:rPr lang="en-IN" sz="1000" dirty="0"/>
              <a:t>Personal Growth: Rank: 3</a:t>
            </a:r>
          </a:p>
          <a:p>
            <a:r>
              <a:rPr lang="en-IN" sz="1000" dirty="0"/>
              <a:t>Mental peace: Rank 4</a:t>
            </a:r>
            <a:br>
              <a:rPr lang="en-IN" sz="1000" dirty="0"/>
            </a:br>
            <a:r>
              <a:rPr lang="en-IN" sz="1000" dirty="0"/>
              <a:t>Social power: Rank 5</a:t>
            </a:r>
            <a:br>
              <a:rPr lang="en-IN" sz="1000" dirty="0"/>
            </a:br>
            <a:br>
              <a:rPr lang="en-IN" sz="1000" dirty="0"/>
            </a:br>
            <a:endParaRPr lang="en-IN" sz="1000" dirty="0"/>
          </a:p>
          <a:p>
            <a:br>
              <a:rPr lang="en-IN" sz="1000" dirty="0"/>
            </a:br>
            <a:endParaRPr lang="en-IN" sz="1000" dirty="0"/>
          </a:p>
        </p:txBody>
      </p:sp>
      <p:sp>
        <p:nvSpPr>
          <p:cNvPr id="13" name="TextBox 12">
            <a:extLst>
              <a:ext uri="{FF2B5EF4-FFF2-40B4-BE49-F238E27FC236}">
                <a16:creationId xmlns:a16="http://schemas.microsoft.com/office/drawing/2014/main" id="{9AC1CA34-F86C-4840-A912-9C936A337DD4}"/>
              </a:ext>
            </a:extLst>
          </p:cNvPr>
          <p:cNvSpPr txBox="1"/>
          <p:nvPr/>
        </p:nvSpPr>
        <p:spPr>
          <a:xfrm>
            <a:off x="2862941" y="283302"/>
            <a:ext cx="6300651" cy="1785104"/>
          </a:xfrm>
          <a:prstGeom prst="rect">
            <a:avLst/>
          </a:prstGeom>
          <a:noFill/>
          <a:ln w="19050">
            <a:solidFill>
              <a:schemeClr val="tx1"/>
            </a:solidFill>
          </a:ln>
        </p:spPr>
        <p:txBody>
          <a:bodyPr wrap="square" rtlCol="0">
            <a:spAutoFit/>
          </a:bodyPr>
          <a:lstStyle/>
          <a:p>
            <a:r>
              <a:rPr lang="en-IN" sz="900" b="1" u="sng" dirty="0"/>
              <a:t>Neha, 27 </a:t>
            </a:r>
            <a:r>
              <a:rPr lang="en-IN" sz="900" b="1" u="sng" dirty="0" err="1"/>
              <a:t>yrs</a:t>
            </a:r>
            <a:r>
              <a:rPr lang="en-IN" sz="900" b="1" u="sng" dirty="0"/>
              <a:t> old, IT Professional in Bangalore</a:t>
            </a:r>
          </a:p>
          <a:p>
            <a:pPr algn="just"/>
            <a:br>
              <a:rPr lang="en-IN" sz="1000" b="1" u="sng" dirty="0"/>
            </a:br>
            <a:r>
              <a:rPr lang="en-IN" sz="900" dirty="0"/>
              <a:t>Neha faces the challenge of finding a compatible flatmate to share expenses and living space with. This process is both time-consuming and stressful, as she does not get time after her work to invest and hence struggles to identify individuals who share similar lifestyles and values. The lack of a supportive living environment hinders Neha's overall well-being and adds financial strain due to the high cost of living in the city. She is currently living in PG (Paying guest)</a:t>
            </a:r>
          </a:p>
          <a:p>
            <a:pPr algn="just"/>
            <a:endParaRPr lang="en-IN" sz="900" dirty="0"/>
          </a:p>
          <a:p>
            <a:pPr algn="just"/>
            <a:r>
              <a:rPr lang="en-IN" sz="900" dirty="0"/>
              <a:t>The Flatmate Finder product streamlines Neha's search for a suitable flatmate by providing a convenient platform to connect with potential candidates who match her preferences and lifestyle. Through advanced filters and personalized recommendations, Neha can quickly identify compatible individuals, saving her time and effort in the process. By facilitating the creation of a harmonious living environment, the product reduces Neha's stress and financial burden, ultimately enhancing her overall quality of life.</a:t>
            </a:r>
            <a:br>
              <a:rPr lang="en-IN" sz="1000" b="1" u="sng" dirty="0"/>
            </a:br>
            <a:endParaRPr lang="en-IN" sz="1000" b="1" u="sng" dirty="0"/>
          </a:p>
        </p:txBody>
      </p:sp>
      <p:sp>
        <p:nvSpPr>
          <p:cNvPr id="14" name="TextBox 13">
            <a:extLst>
              <a:ext uri="{FF2B5EF4-FFF2-40B4-BE49-F238E27FC236}">
                <a16:creationId xmlns:a16="http://schemas.microsoft.com/office/drawing/2014/main" id="{030F9BBB-4541-449D-91B6-73E7AB8BEEA5}"/>
              </a:ext>
            </a:extLst>
          </p:cNvPr>
          <p:cNvSpPr txBox="1"/>
          <p:nvPr/>
        </p:nvSpPr>
        <p:spPr>
          <a:xfrm>
            <a:off x="9252851" y="4204687"/>
            <a:ext cx="2791101" cy="2400657"/>
          </a:xfrm>
          <a:prstGeom prst="rect">
            <a:avLst/>
          </a:prstGeom>
          <a:noFill/>
          <a:ln w="19050">
            <a:solidFill>
              <a:schemeClr val="tx1"/>
            </a:solidFill>
          </a:ln>
        </p:spPr>
        <p:txBody>
          <a:bodyPr wrap="square" rtlCol="0">
            <a:spAutoFit/>
          </a:bodyPr>
          <a:lstStyle/>
          <a:p>
            <a:r>
              <a:rPr lang="en-IN" sz="1000" b="1" u="sng" dirty="0"/>
              <a:t>Marketing channels</a:t>
            </a:r>
            <a:br>
              <a:rPr lang="en-IN" sz="1000" b="1" u="sng" dirty="0"/>
            </a:br>
            <a:br>
              <a:rPr lang="en-IN" sz="1000" dirty="0"/>
            </a:br>
            <a:r>
              <a:rPr lang="en-IN" sz="1000" dirty="0"/>
              <a:t>Channel 1: Social Media channels like Instagram and LinkedIn. She is highly active on Instagram and loves to post her professional achievements on LinkedIn and has good Engagement.</a:t>
            </a:r>
          </a:p>
          <a:p>
            <a:endParaRPr lang="en-IN" sz="1000" dirty="0"/>
          </a:p>
          <a:p>
            <a:r>
              <a:rPr lang="en-IN" sz="1000" dirty="0"/>
              <a:t>Channel 2: ads on Coding websites like </a:t>
            </a:r>
            <a:r>
              <a:rPr lang="en-IN" sz="1000" dirty="0" err="1"/>
              <a:t>leetcode</a:t>
            </a:r>
            <a:r>
              <a:rPr lang="en-IN" sz="1000" dirty="0"/>
              <a:t>, </a:t>
            </a:r>
            <a:r>
              <a:rPr lang="en-IN" sz="1000" dirty="0" err="1"/>
              <a:t>geeksforgeeks</a:t>
            </a:r>
            <a:r>
              <a:rPr lang="en-IN" sz="1000" dirty="0"/>
              <a:t>, she keeps visiting there for learning</a:t>
            </a:r>
            <a:br>
              <a:rPr lang="en-IN" sz="1000" dirty="0"/>
            </a:br>
            <a:endParaRPr lang="en-IN" sz="1000" dirty="0"/>
          </a:p>
          <a:p>
            <a:r>
              <a:rPr lang="en-IN" sz="1000" dirty="0"/>
              <a:t>Channel 3: Offline/online Photography forums</a:t>
            </a:r>
            <a:br>
              <a:rPr lang="en-IN" sz="1000" dirty="0"/>
            </a:br>
            <a:br>
              <a:rPr lang="en-IN" sz="1000" dirty="0"/>
            </a:br>
            <a:br>
              <a:rPr lang="en-IN" sz="1000" dirty="0"/>
            </a:br>
            <a:endParaRPr lang="en-IN" sz="1000" dirty="0"/>
          </a:p>
        </p:txBody>
      </p:sp>
      <p:sp>
        <p:nvSpPr>
          <p:cNvPr id="15" name="TextBox 14">
            <a:extLst>
              <a:ext uri="{FF2B5EF4-FFF2-40B4-BE49-F238E27FC236}">
                <a16:creationId xmlns:a16="http://schemas.microsoft.com/office/drawing/2014/main" id="{6A5DC3C7-DE40-47AC-8E2D-7092796970C3}"/>
              </a:ext>
            </a:extLst>
          </p:cNvPr>
          <p:cNvSpPr txBox="1"/>
          <p:nvPr/>
        </p:nvSpPr>
        <p:spPr>
          <a:xfrm>
            <a:off x="6753498" y="4204687"/>
            <a:ext cx="2344777" cy="2400657"/>
          </a:xfrm>
          <a:prstGeom prst="rect">
            <a:avLst/>
          </a:prstGeom>
          <a:noFill/>
          <a:ln w="19050">
            <a:solidFill>
              <a:schemeClr val="tx1"/>
            </a:solidFill>
          </a:ln>
        </p:spPr>
        <p:txBody>
          <a:bodyPr wrap="square" rtlCol="0">
            <a:spAutoFit/>
          </a:bodyPr>
          <a:lstStyle/>
          <a:p>
            <a:r>
              <a:rPr lang="en-IN" sz="1000" b="1" u="sng" dirty="0"/>
              <a:t>Influencers and brands</a:t>
            </a:r>
            <a:br>
              <a:rPr lang="en-IN" sz="1000" b="1" u="sng" dirty="0"/>
            </a:br>
            <a:br>
              <a:rPr lang="en-IN" sz="1000" dirty="0"/>
            </a:br>
            <a:r>
              <a:rPr lang="en-IN" sz="1000" dirty="0"/>
              <a:t>-  Follows Indian Travel Bloggers on Instagram: Tanya </a:t>
            </a:r>
            <a:r>
              <a:rPr lang="en-IN" sz="1000" dirty="0" err="1"/>
              <a:t>Khanijow</a:t>
            </a:r>
            <a:endParaRPr lang="en-IN" sz="1000" dirty="0"/>
          </a:p>
          <a:p>
            <a:pPr marL="171450" indent="-171450">
              <a:buFontTx/>
              <a:buChar char="-"/>
            </a:pPr>
            <a:r>
              <a:rPr lang="en-IN" sz="1000" dirty="0"/>
              <a:t>Follows Youtuber Technical Guruji</a:t>
            </a:r>
          </a:p>
          <a:p>
            <a:pPr marL="171450" indent="-171450">
              <a:buFontTx/>
              <a:buChar char="-"/>
            </a:pPr>
            <a:r>
              <a:rPr lang="en-IN" sz="1000" dirty="0"/>
              <a:t>Brands she follows- </a:t>
            </a:r>
            <a:r>
              <a:rPr lang="en-IN" sz="1000" dirty="0" err="1"/>
              <a:t>Zudio</a:t>
            </a:r>
            <a:r>
              <a:rPr lang="en-IN" sz="1000" dirty="0"/>
              <a:t>, Zara, H&amp;M, Apple Inc. </a:t>
            </a:r>
          </a:p>
          <a:p>
            <a:pPr marL="171450" indent="-171450">
              <a:buFontTx/>
              <a:buChar char="-"/>
            </a:pPr>
            <a:endParaRPr lang="en-IN" sz="1000" dirty="0"/>
          </a:p>
          <a:p>
            <a:pPr marL="171450" indent="-171450">
              <a:buFontTx/>
              <a:buChar char="-"/>
            </a:pPr>
            <a:endParaRPr lang="en-IN" sz="1000" dirty="0"/>
          </a:p>
          <a:p>
            <a:pPr marL="171450" indent="-171450">
              <a:buFontTx/>
              <a:buChar char="-"/>
            </a:pPr>
            <a:endParaRPr lang="en-IN" sz="1000" dirty="0"/>
          </a:p>
          <a:p>
            <a:pPr marL="171450" indent="-171450">
              <a:buFontTx/>
              <a:buChar char="-"/>
            </a:pPr>
            <a:r>
              <a:rPr lang="en-IN" sz="1000" dirty="0"/>
              <a:t>IPL team she supports is RCB (Royal challengers Bangalore) </a:t>
            </a:r>
          </a:p>
          <a:p>
            <a:endParaRPr lang="en-IN" sz="1000" dirty="0"/>
          </a:p>
          <a:p>
            <a:endParaRPr lang="en-IN" sz="1000" dirty="0"/>
          </a:p>
          <a:p>
            <a:endParaRPr lang="en-IN" sz="1000" dirty="0"/>
          </a:p>
        </p:txBody>
      </p:sp>
      <p:sp>
        <p:nvSpPr>
          <p:cNvPr id="16" name="TextBox 15">
            <a:extLst>
              <a:ext uri="{FF2B5EF4-FFF2-40B4-BE49-F238E27FC236}">
                <a16:creationId xmlns:a16="http://schemas.microsoft.com/office/drawing/2014/main" id="{2BB19566-0053-4D7A-BF13-6A8FE9163D6F}"/>
              </a:ext>
            </a:extLst>
          </p:cNvPr>
          <p:cNvSpPr txBox="1"/>
          <p:nvPr/>
        </p:nvSpPr>
        <p:spPr>
          <a:xfrm>
            <a:off x="2862941" y="4216677"/>
            <a:ext cx="3735981" cy="2400657"/>
          </a:xfrm>
          <a:prstGeom prst="rect">
            <a:avLst/>
          </a:prstGeom>
          <a:noFill/>
          <a:ln w="19050">
            <a:solidFill>
              <a:schemeClr val="tx1"/>
            </a:solidFill>
          </a:ln>
        </p:spPr>
        <p:txBody>
          <a:bodyPr wrap="square" rtlCol="0">
            <a:spAutoFit/>
          </a:bodyPr>
          <a:lstStyle/>
          <a:p>
            <a:br>
              <a:rPr lang="en-IN" sz="1000" b="1" u="sng" dirty="0"/>
            </a:br>
            <a:br>
              <a:rPr lang="en-IN" sz="1000" dirty="0"/>
            </a:br>
            <a:r>
              <a:rPr lang="en-IN" sz="1000" b="1" u="sng" dirty="0"/>
              <a:t>Frustrations: </a:t>
            </a:r>
            <a:r>
              <a:rPr lang="en-IN" sz="1000" dirty="0"/>
              <a:t>Difficulty finding reliable and compatible flatmates in a new city, frustrated with brokers who have looted a lot of money on the name of giving her good flatmates.</a:t>
            </a:r>
          </a:p>
          <a:p>
            <a:br>
              <a:rPr lang="en-IN" sz="1000" dirty="0"/>
            </a:br>
            <a:r>
              <a:rPr lang="en-IN" sz="1000" b="1" u="sng" dirty="0"/>
              <a:t>Needs:  </a:t>
            </a:r>
            <a:r>
              <a:rPr lang="en-IN" sz="1000" dirty="0"/>
              <a:t>Affordable housing options in convenient locations with basic amenities</a:t>
            </a:r>
          </a:p>
          <a:p>
            <a:endParaRPr lang="en-IN" sz="1000" dirty="0"/>
          </a:p>
          <a:p>
            <a:r>
              <a:rPr lang="en-IN" sz="1000" b="1" u="sng" dirty="0">
                <a:latin typeface="Söhne"/>
              </a:rPr>
              <a:t>T</a:t>
            </a:r>
            <a:r>
              <a:rPr lang="en-IN" sz="1000" b="1" i="0" u="sng" dirty="0">
                <a:effectLst/>
                <a:latin typeface="Söhne"/>
              </a:rPr>
              <a:t>echnology: </a:t>
            </a:r>
            <a:r>
              <a:rPr lang="en-IN" sz="1000" i="0" dirty="0">
                <a:effectLst/>
                <a:latin typeface="Söhne"/>
              </a:rPr>
              <a:t>Vey comfortable with technology usage</a:t>
            </a:r>
          </a:p>
          <a:p>
            <a:br>
              <a:rPr lang="en-IN" sz="1000" dirty="0"/>
            </a:br>
            <a:br>
              <a:rPr lang="en-IN" sz="1000" dirty="0"/>
            </a:br>
            <a:br>
              <a:rPr lang="en-IN" sz="1000" dirty="0"/>
            </a:br>
            <a:br>
              <a:rPr lang="en-IN" sz="1000" dirty="0"/>
            </a:br>
            <a:endParaRPr lang="en-IN" sz="1000" dirty="0"/>
          </a:p>
        </p:txBody>
      </p:sp>
      <p:pic>
        <p:nvPicPr>
          <p:cNvPr id="4" name="Picture 3" descr="Icon&#10;&#10;Description automatically generated">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146" y="-742254"/>
            <a:ext cx="683139" cy="682046"/>
          </a:xfrm>
          <a:prstGeom prst="rect">
            <a:avLst/>
          </a:prstGeom>
        </p:spPr>
      </p:pic>
      <p:pic>
        <p:nvPicPr>
          <p:cNvPr id="1026" name="Picture 2" descr="Cute Avatar PNG Transparent Images Free Download | Vector ...">
            <a:extLst>
              <a:ext uri="{FF2B5EF4-FFF2-40B4-BE49-F238E27FC236}">
                <a16:creationId xmlns:a16="http://schemas.microsoft.com/office/drawing/2014/main" id="{EF691C99-19E9-9143-8400-4ECDEF383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07" y="240666"/>
            <a:ext cx="1746854" cy="17468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4033A152-BD0A-CD44-B2B8-8AE780931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707" y="5186145"/>
            <a:ext cx="188158" cy="2361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ndia Limited Exchange Plaza ...">
            <a:extLst>
              <a:ext uri="{FF2B5EF4-FFF2-40B4-BE49-F238E27FC236}">
                <a16:creationId xmlns:a16="http://schemas.microsoft.com/office/drawing/2014/main" id="{BA67F017-CE7D-FF45-BD33-D262896614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291" y="5186145"/>
            <a:ext cx="580919" cy="2468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RCB Unveil New Logo, SRH Try To Steal Their Thunder With Cheeky Comment |  Cricket News">
            <a:extLst>
              <a:ext uri="{FF2B5EF4-FFF2-40B4-BE49-F238E27FC236}">
                <a16:creationId xmlns:a16="http://schemas.microsoft.com/office/drawing/2014/main" id="{A534608F-5E75-1E4F-BA2D-38D54008C4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2683" y="6098882"/>
            <a:ext cx="1426182" cy="44605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ZARA Fashion Brand New Vector Logo Design Editorial Stock Photo -  Illustration of girls, logo: 183283123">
            <a:extLst>
              <a:ext uri="{FF2B5EF4-FFF2-40B4-BE49-F238E27FC236}">
                <a16:creationId xmlns:a16="http://schemas.microsoft.com/office/drawing/2014/main" id="{2AEE13B8-C24A-3F4E-890B-82ECC110E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8794" y="5361788"/>
            <a:ext cx="529701" cy="34384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ZARA Fashion Brand New Vector Logo Design Editorial Stock Photo -  Illustration of girls, logo: 183283123">
            <a:extLst>
              <a:ext uri="{FF2B5EF4-FFF2-40B4-BE49-F238E27FC236}">
                <a16:creationId xmlns:a16="http://schemas.microsoft.com/office/drawing/2014/main" id="{9C62B131-F487-2042-8F69-5EBD036E63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0794" y="6274054"/>
            <a:ext cx="126568" cy="466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amp;M Logo PNG Transparent (1) – Brands Logos">
            <a:extLst>
              <a:ext uri="{FF2B5EF4-FFF2-40B4-BE49-F238E27FC236}">
                <a16:creationId xmlns:a16="http://schemas.microsoft.com/office/drawing/2014/main" id="{2A8294CE-72EE-7F44-802A-555A582C8A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6474" y="5426373"/>
            <a:ext cx="580919" cy="33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68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1803</TotalTime>
  <Words>541</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kakkad</dc:creator>
  <cp:lastModifiedBy>Amardeep Kumar</cp:lastModifiedBy>
  <cp:revision>13</cp:revision>
  <dcterms:created xsi:type="dcterms:W3CDTF">2022-01-10T07:49:09Z</dcterms:created>
  <dcterms:modified xsi:type="dcterms:W3CDTF">2024-04-23T19:02:51Z</dcterms:modified>
</cp:coreProperties>
</file>