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8" r:id="rId3"/>
    <p:sldId id="279" r:id="rId4"/>
    <p:sldId id="257" r:id="rId5"/>
    <p:sldId id="280" r:id="rId6"/>
    <p:sldId id="271" r:id="rId7"/>
    <p:sldId id="270" r:id="rId8"/>
    <p:sldId id="273" r:id="rId9"/>
    <p:sldId id="272" r:id="rId10"/>
    <p:sldId id="258" r:id="rId11"/>
    <p:sldId id="274" r:id="rId12"/>
    <p:sldId id="275" r:id="rId13"/>
    <p:sldId id="281" r:id="rId14"/>
    <p:sldId id="276" r:id="rId15"/>
    <p:sldId id="262" r:id="rId16"/>
    <p:sldId id="27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 Guo" initials="XG" lastIdx="1" clrIdx="0">
    <p:extLst>
      <p:ext uri="{19B8F6BF-5375-455C-9EA6-DF929625EA0E}">
        <p15:presenceInfo xmlns:p15="http://schemas.microsoft.com/office/powerpoint/2012/main" userId="S-1-5-21-1957994488-1326574676-1417001333-620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80C2C-30FB-421D-9C2C-FDB044DAB047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9D9C5-58CF-4217-A83B-4706BDA6E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5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https://www.w3schools.com/html/html_forms.asp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9D9C5-58CF-4217-A83B-4706BDA6E84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4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https://www.w3schools.com/html/html5_audio.asp</a:t>
            </a:r>
          </a:p>
          <a:p>
            <a:r>
              <a:rPr lang="en-GB" dirty="0"/>
              <a:t>https://www.w3schools.com/html/html_images.asp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9D9C5-58CF-4217-A83B-4706BDA6E84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8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53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1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47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9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7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8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9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47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0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0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7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1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226D13-89D0-4AAE-A3B3-A777BF834D31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FD1D-8AC7-4D5C-9042-512880897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839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howto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howto.asp" TargetMode="External"/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learning-login/share?forceAccount=false&amp;redirect=https%3A%2F%2Fwww.linkedin.com%2Flearning%2Fhtml-essential-training-4%3Ftrk%3Dshare_ent_url&amp;account=42288921" TargetMode="External"/><Relationship Id="rId3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discoverthreejs.com/book/appendix/javascript-reference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default.asp" TargetMode="External"/><Relationship Id="rId5" Type="http://schemas.openxmlformats.org/officeDocument/2006/relationships/hyperlink" Target="https://www.w3schools.com/css/default.asp" TargetMode="External"/><Relationship Id="rId10" Type="http://schemas.openxmlformats.org/officeDocument/2006/relationships/hyperlink" Target="https://www.linkedin.com/learning-login/share?account=42288921&amp;forceAccount=false&amp;redirect=https%3A%2F%2Fwww.linkedin.com%2Flearning%2Fjavascript-essential-training%3Ftrk%3Dshare_ent_url%26shareId%3DNJBFPz1qTgOw5Nqtttw33Q%253D%253D" TargetMode="External"/><Relationship Id="rId4" Type="http://schemas.openxmlformats.org/officeDocument/2006/relationships/hyperlink" Target="https://discoverthreejs.com/book/appendix/html-and-css-reference/" TargetMode="External"/><Relationship Id="rId9" Type="http://schemas.openxmlformats.org/officeDocument/2006/relationships/hyperlink" Target="https://www.linkedin.com/learning-login/share?forceAccount=false&amp;redirect=https%3A%2F%2Fwww.linkedin.com%2Flearning%2Fresponsive-layout%3Ftrk%3Dshare_ent_url&amp;account=4228892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HTML5, CSS and </a:t>
            </a:r>
            <a:r>
              <a:rPr lang="en-GB" dirty="0" err="1"/>
              <a:t>Javascript</a:t>
            </a:r>
            <a:r>
              <a:rPr lang="en-GB" dirty="0"/>
              <a:t> – part1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Xi Guo</a:t>
            </a:r>
          </a:p>
        </p:txBody>
      </p:sp>
    </p:spTree>
    <p:extLst>
      <p:ext uri="{BB962C8B-B14F-4D97-AF65-F5344CB8AC3E}">
        <p14:creationId xmlns:p14="http://schemas.microsoft.com/office/powerpoint/2010/main" val="400111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5106"/>
            <a:ext cx="8946541" cy="45232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HTML is the standard </a:t>
            </a:r>
            <a:r>
              <a:rPr lang="en-GB" dirty="0" err="1"/>
              <a:t>markup</a:t>
            </a:r>
            <a:r>
              <a:rPr lang="en-GB" dirty="0"/>
              <a:t> language for Web pages.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It normally formatted like &lt;</a:t>
            </a:r>
            <a:r>
              <a:rPr lang="en-GB" dirty="0" err="1"/>
              <a:t>tag_name</a:t>
            </a:r>
            <a:r>
              <a:rPr lang="en-GB" dirty="0"/>
              <a:t>&gt;Something&lt;/</a:t>
            </a:r>
            <a:r>
              <a:rPr lang="en-GB" dirty="0" err="1"/>
              <a:t>tag_name</a:t>
            </a:r>
            <a:r>
              <a:rPr lang="en-GB" dirty="0"/>
              <a:t>&gt;</a:t>
            </a:r>
          </a:p>
          <a:p>
            <a:r>
              <a:rPr lang="en-GB" dirty="0"/>
              <a:t>The latest version is HTML5.</a:t>
            </a:r>
          </a:p>
          <a:p>
            <a:r>
              <a:rPr lang="en-GB" dirty="0"/>
              <a:t>With HTML you can create your own Website.</a:t>
            </a:r>
          </a:p>
          <a:p>
            <a:r>
              <a:rPr lang="en-GB" dirty="0"/>
              <a:t>HTML is easy to learn - You will enjoy it!</a:t>
            </a:r>
          </a:p>
          <a:p>
            <a:r>
              <a:rPr lang="en-GB" dirty="0"/>
              <a:t>It is readable as soon as you speak English </a:t>
            </a:r>
          </a:p>
          <a:p>
            <a:r>
              <a:rPr lang="en-GB" dirty="0"/>
              <a:t>It is</a:t>
            </a:r>
            <a:r>
              <a:rPr lang="en-GB" b="1" dirty="0">
                <a:solidFill>
                  <a:srgbClr val="FF0000"/>
                </a:solidFill>
              </a:rPr>
              <a:t> not </a:t>
            </a:r>
            <a:r>
              <a:rPr lang="en-GB" dirty="0"/>
              <a:t>case sensitive.</a:t>
            </a:r>
          </a:p>
          <a:p>
            <a:r>
              <a:rPr lang="en-GB" dirty="0"/>
              <a:t>HTML elements can have attributes. Such as id, name and class</a:t>
            </a:r>
          </a:p>
          <a:p>
            <a:pPr marL="0" indent="0">
              <a:buNone/>
            </a:pPr>
            <a:r>
              <a:rPr lang="en-GB" dirty="0"/>
              <a:t>Example: &lt;div id=“id1” name=“name1” class=“</a:t>
            </a:r>
            <a:r>
              <a:rPr lang="en-GB" dirty="0" err="1"/>
              <a:t>bodydiv</a:t>
            </a:r>
            <a:r>
              <a:rPr lang="en-GB" dirty="0"/>
              <a:t>”&gt;&lt;/div&gt;</a:t>
            </a:r>
          </a:p>
          <a:p>
            <a:r>
              <a:rPr lang="en-GB" dirty="0"/>
              <a:t>DOM structure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https://www.w3schools.com/js/js_htmldom.asp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3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5476-5742-4D02-BB9C-DC994EF7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4B60-6818-4091-8401-333B3F23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 Forms</a:t>
            </a:r>
          </a:p>
          <a:p>
            <a:pPr marL="0" indent="0">
              <a:buNone/>
            </a:pPr>
            <a:r>
              <a:rPr lang="en-GB" dirty="0"/>
              <a:t>&lt;form action="/</a:t>
            </a:r>
            <a:r>
              <a:rPr lang="en-GB" dirty="0" err="1"/>
              <a:t>action_page.php</a:t>
            </a:r>
            <a:r>
              <a:rPr lang="en-GB" dirty="0"/>
              <a:t>"&gt;</a:t>
            </a:r>
          </a:p>
          <a:p>
            <a:pPr marL="0" indent="0">
              <a:buNone/>
            </a:pPr>
            <a:r>
              <a:rPr lang="en-GB" dirty="0"/>
              <a:t>  &lt;label for="</a:t>
            </a:r>
            <a:r>
              <a:rPr lang="en-GB" dirty="0" err="1"/>
              <a:t>fname</a:t>
            </a:r>
            <a:r>
              <a:rPr lang="en-GB" dirty="0"/>
              <a:t>"&gt;First name:&lt;/label&gt;&lt;</a:t>
            </a:r>
            <a:r>
              <a:rPr lang="en-GB" dirty="0" err="1"/>
              <a:t>br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&lt;input type="text" id="</a:t>
            </a:r>
            <a:r>
              <a:rPr lang="en-GB" dirty="0" err="1"/>
              <a:t>fname</a:t>
            </a:r>
            <a:r>
              <a:rPr lang="en-GB" dirty="0"/>
              <a:t>" name="</a:t>
            </a:r>
            <a:r>
              <a:rPr lang="en-GB" dirty="0" err="1"/>
              <a:t>fname</a:t>
            </a:r>
            <a:r>
              <a:rPr lang="en-GB" dirty="0"/>
              <a:t>" value="John"&gt;&lt;</a:t>
            </a:r>
            <a:r>
              <a:rPr lang="en-GB" dirty="0" err="1"/>
              <a:t>br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&lt;label for="</a:t>
            </a:r>
            <a:r>
              <a:rPr lang="en-GB" dirty="0" err="1"/>
              <a:t>lname</a:t>
            </a:r>
            <a:r>
              <a:rPr lang="en-GB" dirty="0"/>
              <a:t>"&gt;Last name:&lt;/label&gt;&lt;</a:t>
            </a:r>
            <a:r>
              <a:rPr lang="en-GB" dirty="0" err="1"/>
              <a:t>br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&lt;input type="text" id="</a:t>
            </a:r>
            <a:r>
              <a:rPr lang="en-GB" dirty="0" err="1"/>
              <a:t>lname</a:t>
            </a:r>
            <a:r>
              <a:rPr lang="en-GB" dirty="0"/>
              <a:t>" name="</a:t>
            </a:r>
            <a:r>
              <a:rPr lang="en-GB" dirty="0" err="1"/>
              <a:t>lname</a:t>
            </a:r>
            <a:r>
              <a:rPr lang="en-GB" dirty="0"/>
              <a:t>" value="Doe"&gt;&lt;</a:t>
            </a:r>
            <a:r>
              <a:rPr lang="en-GB" dirty="0" err="1"/>
              <a:t>br</a:t>
            </a:r>
            <a:r>
              <a:rPr lang="en-GB" dirty="0"/>
              <a:t>&gt;&lt;</a:t>
            </a:r>
            <a:r>
              <a:rPr lang="en-GB" dirty="0" err="1"/>
              <a:t>br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&lt;input type="submit" value="Submit"&gt;</a:t>
            </a:r>
          </a:p>
          <a:p>
            <a:pPr marL="0" indent="0">
              <a:buNone/>
            </a:pPr>
            <a:r>
              <a:rPr lang="en-GB" dirty="0"/>
              <a:t>&lt;/form&gt;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19CB84-349A-4244-9731-AC060E06DBED}"/>
              </a:ext>
            </a:extLst>
          </p:cNvPr>
          <p:cNvSpPr/>
          <p:nvPr/>
        </p:nvSpPr>
        <p:spPr>
          <a:xfrm>
            <a:off x="3007149" y="2479249"/>
            <a:ext cx="2375555" cy="424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FE3FFA8-85B7-4F26-9573-F34FFC093D5A}"/>
              </a:ext>
            </a:extLst>
          </p:cNvPr>
          <p:cNvSpPr/>
          <p:nvPr/>
        </p:nvSpPr>
        <p:spPr>
          <a:xfrm>
            <a:off x="6495067" y="1881527"/>
            <a:ext cx="3978112" cy="718562"/>
          </a:xfrm>
          <a:prstGeom prst="borderCallout1">
            <a:avLst>
              <a:gd name="adj1" fmla="val 52859"/>
              <a:gd name="adj2" fmla="val -1214"/>
              <a:gd name="adj3" fmla="val 112500"/>
              <a:gd name="adj4" fmla="val -27433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form-handler is specified in the form's action attribute.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B229F-EF25-433D-BE26-210E4D829694}"/>
              </a:ext>
            </a:extLst>
          </p:cNvPr>
          <p:cNvSpPr/>
          <p:nvPr/>
        </p:nvSpPr>
        <p:spPr>
          <a:xfrm>
            <a:off x="1272620" y="4605873"/>
            <a:ext cx="2641074" cy="520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42DB8BE-3821-49C5-81A0-F5DB70C4875E}"/>
              </a:ext>
            </a:extLst>
          </p:cNvPr>
          <p:cNvSpPr/>
          <p:nvPr/>
        </p:nvSpPr>
        <p:spPr>
          <a:xfrm>
            <a:off x="6809298" y="2670236"/>
            <a:ext cx="3978112" cy="718562"/>
          </a:xfrm>
          <a:prstGeom prst="borderCallout1">
            <a:avLst>
              <a:gd name="adj1" fmla="val 52859"/>
              <a:gd name="adj2" fmla="val -1214"/>
              <a:gd name="adj3" fmla="val 102005"/>
              <a:gd name="adj4" fmla="val -81698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Defines a text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2DD0-AD73-4005-9DDD-F5DC48D530B6}"/>
              </a:ext>
            </a:extLst>
          </p:cNvPr>
          <p:cNvSpPr/>
          <p:nvPr/>
        </p:nvSpPr>
        <p:spPr>
          <a:xfrm>
            <a:off x="1272620" y="3329787"/>
            <a:ext cx="2262432" cy="520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70624518-2C9B-49FB-B45E-A3A22DA75A16}"/>
              </a:ext>
            </a:extLst>
          </p:cNvPr>
          <p:cNvSpPr/>
          <p:nvPr/>
        </p:nvSpPr>
        <p:spPr>
          <a:xfrm>
            <a:off x="5894893" y="5278319"/>
            <a:ext cx="3978112" cy="718562"/>
          </a:xfrm>
          <a:prstGeom prst="borderCallout1">
            <a:avLst>
              <a:gd name="adj1" fmla="val 52859"/>
              <a:gd name="adj2" fmla="val -1214"/>
              <a:gd name="adj3" fmla="val -2947"/>
              <a:gd name="adj4" fmla="val -4804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Defines a button for submitting the form data to a form-handler.</a:t>
            </a:r>
          </a:p>
        </p:txBody>
      </p:sp>
    </p:spTree>
    <p:extLst>
      <p:ext uri="{BB962C8B-B14F-4D97-AF65-F5344CB8AC3E}">
        <p14:creationId xmlns:p14="http://schemas.microsoft.com/office/powerpoint/2010/main" val="30557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FA0F-F25D-428D-AC8A-B297EC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Activity–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B99C-F98A-4D05-AF14-80582864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7638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Images: Make sure you use validated image and correct path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="pic_trulli.jpg" alt="Italian </a:t>
            </a:r>
            <a:r>
              <a:rPr lang="en-GB" dirty="0" err="1"/>
              <a:t>Trulli</a:t>
            </a:r>
            <a:r>
              <a:rPr lang="en-GB" dirty="0"/>
              <a:t>"&gt;</a:t>
            </a:r>
          </a:p>
          <a:p>
            <a:r>
              <a:rPr lang="en-GB" dirty="0"/>
              <a:t>Audio </a:t>
            </a:r>
          </a:p>
          <a:p>
            <a:pPr marL="0" indent="0">
              <a:buNone/>
            </a:pPr>
            <a:r>
              <a:rPr lang="en-GB" dirty="0"/>
              <a:t>&lt;audio controls&gt;</a:t>
            </a:r>
          </a:p>
          <a:p>
            <a:pPr marL="0" indent="0">
              <a:buNone/>
            </a:pPr>
            <a:r>
              <a:rPr lang="en-GB" dirty="0"/>
              <a:t>  &lt;source </a:t>
            </a:r>
            <a:r>
              <a:rPr lang="en-GB" dirty="0" err="1"/>
              <a:t>src</a:t>
            </a:r>
            <a:r>
              <a:rPr lang="en-GB" dirty="0"/>
              <a:t>="horse.ogg" type="audio/</a:t>
            </a:r>
            <a:r>
              <a:rPr lang="en-GB" dirty="0" err="1"/>
              <a:t>ogg</a:t>
            </a:r>
            <a:r>
              <a:rPr lang="en-GB" dirty="0"/>
              <a:t>"&gt;</a:t>
            </a:r>
          </a:p>
          <a:p>
            <a:pPr marL="0" indent="0">
              <a:buNone/>
            </a:pPr>
            <a:r>
              <a:rPr lang="en-GB" dirty="0"/>
              <a:t>  &lt;source </a:t>
            </a:r>
            <a:r>
              <a:rPr lang="en-GB" dirty="0" err="1"/>
              <a:t>src</a:t>
            </a:r>
            <a:r>
              <a:rPr lang="en-GB" dirty="0"/>
              <a:t>="horse.mp3" type="audio/mpeg"&gt;</a:t>
            </a:r>
          </a:p>
          <a:p>
            <a:pPr marL="0" indent="0">
              <a:buNone/>
            </a:pPr>
            <a:r>
              <a:rPr lang="en-GB" dirty="0"/>
              <a:t>Your browser does not support the audio element.</a:t>
            </a:r>
          </a:p>
          <a:p>
            <a:pPr marL="0" indent="0">
              <a:buNone/>
            </a:pPr>
            <a:r>
              <a:rPr lang="en-GB" dirty="0"/>
              <a:t>&lt;/audio&gt;</a:t>
            </a:r>
          </a:p>
          <a:p>
            <a:pPr marL="0" indent="0">
              <a:buNone/>
            </a:pPr>
            <a:r>
              <a:rPr lang="en-GB" dirty="0"/>
              <a:t>NOTE: You may need to upload the multimedia before use it in the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FD516-DF11-4189-B97D-A48AEFC4C43B}"/>
              </a:ext>
            </a:extLst>
          </p:cNvPr>
          <p:cNvSpPr/>
          <p:nvPr/>
        </p:nvSpPr>
        <p:spPr>
          <a:xfrm>
            <a:off x="1847654" y="2450970"/>
            <a:ext cx="2130457" cy="424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014D8B8-4E7E-4775-8593-42D8C1BD733E}"/>
              </a:ext>
            </a:extLst>
          </p:cNvPr>
          <p:cNvSpPr/>
          <p:nvPr/>
        </p:nvSpPr>
        <p:spPr>
          <a:xfrm>
            <a:off x="4154719" y="1324582"/>
            <a:ext cx="3882561" cy="573327"/>
          </a:xfrm>
          <a:prstGeom prst="borderCallout1">
            <a:avLst>
              <a:gd name="adj1" fmla="val 52859"/>
              <a:gd name="adj2" fmla="val -1214"/>
              <a:gd name="adj3" fmla="val 190969"/>
              <a:gd name="adj4" fmla="val -795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Specifies the path to the image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85B3F91-860A-47D4-A228-2138E7229EB9}"/>
              </a:ext>
            </a:extLst>
          </p:cNvPr>
          <p:cNvSpPr/>
          <p:nvPr/>
        </p:nvSpPr>
        <p:spPr>
          <a:xfrm>
            <a:off x="6446913" y="2515896"/>
            <a:ext cx="4167667" cy="718562"/>
          </a:xfrm>
          <a:prstGeom prst="borderCallout1">
            <a:avLst>
              <a:gd name="adj1" fmla="val 52859"/>
              <a:gd name="adj2" fmla="val -1214"/>
              <a:gd name="adj3" fmla="val 28539"/>
              <a:gd name="adj4" fmla="val -876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alt text are shown if the browser cannot find the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8B4D2-645D-4B55-A8F8-6512463094E8}"/>
              </a:ext>
            </a:extLst>
          </p:cNvPr>
          <p:cNvSpPr/>
          <p:nvPr/>
        </p:nvSpPr>
        <p:spPr>
          <a:xfrm>
            <a:off x="4031532" y="2483432"/>
            <a:ext cx="2064468" cy="359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EE0B4D9-41D9-4977-BD3F-66604E5FE00F}"/>
              </a:ext>
            </a:extLst>
          </p:cNvPr>
          <p:cNvSpPr/>
          <p:nvPr/>
        </p:nvSpPr>
        <p:spPr>
          <a:xfrm>
            <a:off x="6920041" y="3449107"/>
            <a:ext cx="3694540" cy="718562"/>
          </a:xfrm>
          <a:prstGeom prst="borderCallout1">
            <a:avLst>
              <a:gd name="adj1" fmla="val 52859"/>
              <a:gd name="adj2" fmla="val -1214"/>
              <a:gd name="adj3" fmla="val 60025"/>
              <a:gd name="adj4" fmla="val -7143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Specifies the path to the audio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2B6CA-9A8B-4537-81D8-048799DBC550}"/>
              </a:ext>
            </a:extLst>
          </p:cNvPr>
          <p:cNvSpPr/>
          <p:nvPr/>
        </p:nvSpPr>
        <p:spPr>
          <a:xfrm>
            <a:off x="2366128" y="3813122"/>
            <a:ext cx="1894787" cy="359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1CCC56E-A04B-4875-A44D-99A0A63FA2F6}"/>
              </a:ext>
            </a:extLst>
          </p:cNvPr>
          <p:cNvSpPr/>
          <p:nvPr/>
        </p:nvSpPr>
        <p:spPr>
          <a:xfrm>
            <a:off x="7771979" y="4491832"/>
            <a:ext cx="2842601" cy="718562"/>
          </a:xfrm>
          <a:prstGeom prst="borderCallout1">
            <a:avLst>
              <a:gd name="adj1" fmla="val 52859"/>
              <a:gd name="adj2" fmla="val -1214"/>
              <a:gd name="adj3" fmla="val -8194"/>
              <a:gd name="adj4" fmla="val -2458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Specifies audio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F590F-0BB8-410C-9790-AA3225FDFE80}"/>
              </a:ext>
            </a:extLst>
          </p:cNvPr>
          <p:cNvSpPr/>
          <p:nvPr/>
        </p:nvSpPr>
        <p:spPr>
          <a:xfrm>
            <a:off x="4344064" y="4258767"/>
            <a:ext cx="2575975" cy="3268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1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2B89-6419-4743-AE4A-5BAF73B9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6625-6B3B-4E62-93A1-4D4D5319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  <a:p>
            <a:r>
              <a:rPr lang="en-GB" dirty="0"/>
              <a:t>HTML programming (follow me demo)</a:t>
            </a:r>
          </a:p>
          <a:p>
            <a:r>
              <a:rPr lang="en-GB" dirty="0">
                <a:solidFill>
                  <a:srgbClr val="FF0000"/>
                </a:solidFill>
              </a:rPr>
              <a:t>CSS programming (follow me demo)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48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2C7A-1032-4C37-9F5B-7BEEBCEE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CSS- follow 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6B8B-94B0-4C36-9912-77CBB411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body {</a:t>
            </a:r>
          </a:p>
          <a:p>
            <a:pPr marL="0" indent="0">
              <a:buNone/>
            </a:pPr>
            <a:r>
              <a:rPr lang="en-GB" dirty="0"/>
              <a:t>  background-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lightblue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h1 {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color</a:t>
            </a:r>
            <a:r>
              <a:rPr lang="en-GB" dirty="0"/>
              <a:t>: white;</a:t>
            </a:r>
          </a:p>
          <a:p>
            <a:pPr marL="0" indent="0">
              <a:buNone/>
            </a:pPr>
            <a:r>
              <a:rPr lang="en-GB" dirty="0"/>
              <a:t>  text-align: </a:t>
            </a:r>
            <a:r>
              <a:rPr lang="en-GB" dirty="0" err="1"/>
              <a:t>center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 {</a:t>
            </a:r>
          </a:p>
          <a:p>
            <a:pPr marL="0" indent="0">
              <a:buNone/>
            </a:pPr>
            <a:r>
              <a:rPr lang="en-GB" dirty="0"/>
              <a:t>  font-family: </a:t>
            </a:r>
            <a:r>
              <a:rPr lang="en-GB" dirty="0" err="1"/>
              <a:t>verdana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font-size: 20px;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52B36-5111-4D00-BA20-057F1D24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78" y="3086708"/>
            <a:ext cx="7315200" cy="257175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048F9878-8F3E-4DD2-99D0-78B375C504A6}"/>
              </a:ext>
            </a:extLst>
          </p:cNvPr>
          <p:cNvSpPr/>
          <p:nvPr/>
        </p:nvSpPr>
        <p:spPr>
          <a:xfrm>
            <a:off x="6495067" y="1508289"/>
            <a:ext cx="3978112" cy="961689"/>
          </a:xfrm>
          <a:prstGeom prst="borderCallout1">
            <a:avLst>
              <a:gd name="adj1" fmla="val 101399"/>
              <a:gd name="adj2" fmla="val 51156"/>
              <a:gd name="adj3" fmla="val 316427"/>
              <a:gd name="adj4" fmla="val 3512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declaration block contains one or more declarations separated by semicolons.</a:t>
            </a:r>
          </a:p>
        </p:txBody>
      </p:sp>
    </p:spTree>
    <p:extLst>
      <p:ext uri="{BB962C8B-B14F-4D97-AF65-F5344CB8AC3E}">
        <p14:creationId xmlns:p14="http://schemas.microsoft.com/office/powerpoint/2010/main" val="168163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CSS- CSS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35" y="2198444"/>
            <a:ext cx="11375977" cy="34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1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9172-0BE2-410A-BA6D-36F50904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CSS- Where to use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7241-31E9-48A0-B933-3E47CA98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CSS : Normally under &lt;head&gt; tag</a:t>
            </a:r>
          </a:p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="style.css" </a:t>
            </a:r>
            <a:r>
              <a:rPr lang="en-GB" dirty="0" err="1"/>
              <a:t>rel</a:t>
            </a:r>
            <a:r>
              <a:rPr lang="en-GB" dirty="0"/>
              <a:t>="stylesheet" type="text/</a:t>
            </a:r>
            <a:r>
              <a:rPr lang="en-GB" dirty="0" err="1"/>
              <a:t>css</a:t>
            </a:r>
            <a:r>
              <a:rPr lang="en-GB" dirty="0"/>
              <a:t>" /&gt;</a:t>
            </a:r>
          </a:p>
          <a:p>
            <a:r>
              <a:rPr lang="en-GB" dirty="0"/>
              <a:t>Internal CSS</a:t>
            </a:r>
          </a:p>
          <a:p>
            <a:r>
              <a:rPr lang="en-GB" dirty="0"/>
              <a:t>Inline CSS</a:t>
            </a:r>
          </a:p>
          <a:p>
            <a:endParaRPr lang="en-GB" dirty="0"/>
          </a:p>
          <a:p>
            <a:r>
              <a:rPr lang="en-GB" dirty="0"/>
              <a:t>Please check examples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https://www.w3schools.com/css/css_howto.asp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1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CSS- 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CSS is the language we use to style an HTML document.</a:t>
            </a:r>
          </a:p>
          <a:p>
            <a:r>
              <a:rPr lang="en-GB" dirty="0"/>
              <a:t>CSS describes how HTML elements should be displayed.</a:t>
            </a:r>
          </a:p>
          <a:p>
            <a:r>
              <a:rPr lang="en-GB" dirty="0"/>
              <a:t>CSS is structured and readable-but American spelling.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Normally it </a:t>
            </a:r>
            <a:r>
              <a:rPr lang="en-GB" dirty="0" err="1"/>
              <a:t>formated</a:t>
            </a:r>
            <a:r>
              <a:rPr lang="en-GB" dirty="0"/>
              <a:t> like this </a:t>
            </a:r>
            <a:r>
              <a:rPr lang="en-GB" dirty="0" err="1"/>
              <a:t>feature_name:feature_value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Example: </a:t>
            </a:r>
            <a:r>
              <a:rPr lang="en-GB" dirty="0" err="1"/>
              <a:t>background-color:Blue</a:t>
            </a:r>
            <a:r>
              <a:rPr lang="en-GB" dirty="0"/>
              <a:t>;</a:t>
            </a:r>
          </a:p>
          <a:p>
            <a:r>
              <a:rPr lang="en-GB" dirty="0"/>
              <a:t>It is very important to learn CSS selector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https://www.w3schools.com/css/css_selectors.asp</a:t>
            </a:r>
            <a:br>
              <a:rPr lang="en-GB" dirty="0"/>
            </a:br>
            <a:endParaRPr lang="en-GB" dirty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GB" dirty="0"/>
              <a:t>It can be put inside of the HTML tags, or inside the &lt;style&gt;&lt;/style&gt;, or in a separate file. </a:t>
            </a:r>
          </a:p>
          <a:p>
            <a:pPr marL="514350" lvl="1" indent="0">
              <a:buNone/>
            </a:pPr>
            <a:r>
              <a:rPr lang="en-GB" dirty="0">
                <a:hlinkClick r:id="rId3"/>
              </a:rPr>
              <a:t>https://www.w3schools.com/css/css_howto.asp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65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2B89-6419-4743-AE4A-5BAF73B9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6625-6B3B-4E62-93A1-4D4D5319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  <a:p>
            <a:r>
              <a:rPr lang="en-GB" dirty="0"/>
              <a:t>HTML programming (follow me demo)</a:t>
            </a:r>
          </a:p>
          <a:p>
            <a:r>
              <a:rPr lang="en-GB" dirty="0"/>
              <a:t>CSS programming (follow me demo)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3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2B89-6419-4743-AE4A-5BAF73B9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6625-6B3B-4E62-93A1-4D4D5319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Resources</a:t>
            </a:r>
          </a:p>
          <a:p>
            <a:r>
              <a:rPr lang="en-GB" dirty="0"/>
              <a:t>HTML programming (follow me demo)</a:t>
            </a:r>
          </a:p>
          <a:p>
            <a:r>
              <a:rPr lang="en-GB" dirty="0"/>
              <a:t>CSS programming (follow me demo)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7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https://www.w3schools.com/</a:t>
            </a:r>
            <a:endParaRPr lang="en-GB" dirty="0"/>
          </a:p>
          <a:p>
            <a:r>
              <a:rPr lang="en-GB" dirty="0"/>
              <a:t>HTML learning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https://www.w3schools.com/html/default.asp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https://discoverthreejs.com/book/appendix/html-and-css-reference/</a:t>
            </a:r>
            <a:endParaRPr lang="en-GB" dirty="0"/>
          </a:p>
          <a:p>
            <a:r>
              <a:rPr lang="en-GB" dirty="0"/>
              <a:t>CSS learning : </a:t>
            </a:r>
            <a:r>
              <a:rPr lang="en-GB" dirty="0">
                <a:hlinkClick r:id="rId5"/>
              </a:rPr>
              <a:t>https://www.w3schools.com/css/default.asp</a:t>
            </a:r>
            <a:endParaRPr lang="en-GB" dirty="0"/>
          </a:p>
          <a:p>
            <a:r>
              <a:rPr lang="en-GB" dirty="0" err="1"/>
              <a:t>Javascript</a:t>
            </a:r>
            <a:r>
              <a:rPr lang="en-GB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https://www.w3schools.com/js/default.asp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https://discoverthreejs.com/book/appendix/javascript-reference/</a:t>
            </a:r>
            <a:endParaRPr lang="en-GB" dirty="0"/>
          </a:p>
          <a:p>
            <a:r>
              <a:rPr lang="en-GB" dirty="0" err="1"/>
              <a:t>Linkedlin</a:t>
            </a:r>
            <a:r>
              <a:rPr lang="en-GB" dirty="0"/>
              <a:t> learning :</a:t>
            </a:r>
          </a:p>
          <a:p>
            <a:pPr lvl="1" fontAlgn="base"/>
            <a:r>
              <a:rPr lang="en-GB" u="sng" dirty="0">
                <a:hlinkClick r:id="rId8"/>
              </a:rPr>
              <a:t>HTML essential training(LinkedIn online course)</a:t>
            </a:r>
            <a:r>
              <a:rPr lang="en-GB" dirty="0"/>
              <a:t> </a:t>
            </a:r>
          </a:p>
          <a:p>
            <a:pPr lvl="1" fontAlgn="base"/>
            <a:r>
              <a:rPr lang="en-GB" u="sng" dirty="0">
                <a:hlinkClick r:id="rId9"/>
              </a:rPr>
              <a:t>Responsive Layout Watch Session2(LinkedIn online course)</a:t>
            </a:r>
            <a:r>
              <a:rPr lang="en-GB" dirty="0"/>
              <a:t> </a:t>
            </a:r>
          </a:p>
          <a:p>
            <a:pPr lvl="1" fontAlgn="base"/>
            <a:r>
              <a:rPr lang="en-GB" dirty="0">
                <a:hlinkClick r:id="rId10"/>
              </a:rPr>
              <a:t>JavaScript Essential Training</a:t>
            </a:r>
            <a:endParaRPr lang="en-GB" dirty="0"/>
          </a:p>
          <a:p>
            <a:pPr lvl="1" fontAlgn="base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27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2B89-6419-4743-AE4A-5BAF73B9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6625-6B3B-4E62-93A1-4D4D5319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  <a:p>
            <a:r>
              <a:rPr lang="en-GB" dirty="0">
                <a:solidFill>
                  <a:srgbClr val="FF0000"/>
                </a:solidFill>
              </a:rPr>
              <a:t>HTML programming (follow me demo)</a:t>
            </a:r>
          </a:p>
          <a:p>
            <a:r>
              <a:rPr lang="en-GB" dirty="0"/>
              <a:t>CSS programming (follow me demo)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46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B40B-1917-49FF-8721-65245A40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Activity– Follow 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CF8C-FFC5-4757-A37F-AB3981D8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606"/>
            <a:ext cx="8946541" cy="490979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Mini document – version HTML5</a:t>
            </a:r>
          </a:p>
          <a:p>
            <a:pPr marL="457200" lvl="1" indent="0">
              <a:buNone/>
            </a:pPr>
            <a:r>
              <a:rPr lang="en-GB" dirty="0"/>
              <a:t>&lt;!DOCTYPE html&gt;</a:t>
            </a:r>
          </a:p>
          <a:p>
            <a:pPr marL="457200" lvl="1" indent="0">
              <a:buNone/>
            </a:pPr>
            <a:r>
              <a:rPr lang="en-GB" dirty="0"/>
              <a:t>&lt;html&gt;</a:t>
            </a:r>
          </a:p>
          <a:p>
            <a:pPr marL="457200" lvl="1" indent="0">
              <a:buNone/>
            </a:pPr>
            <a:r>
              <a:rPr lang="en-GB" dirty="0"/>
              <a:t>  &lt;head&gt;</a:t>
            </a:r>
          </a:p>
          <a:p>
            <a:pPr marL="457200" lvl="1" indent="0">
              <a:buNone/>
            </a:pPr>
            <a:r>
              <a:rPr lang="en-GB" dirty="0"/>
              <a:t>    &lt;title&gt;</a:t>
            </a:r>
          </a:p>
          <a:p>
            <a:pPr marL="457200" lvl="1" indent="0">
              <a:buNone/>
            </a:pPr>
            <a:r>
              <a:rPr lang="en-GB" dirty="0"/>
              <a:t>      Put your page title here!</a:t>
            </a:r>
          </a:p>
          <a:p>
            <a:pPr marL="457200" lvl="1" indent="0">
              <a:buNone/>
            </a:pPr>
            <a:r>
              <a:rPr lang="en-GB" dirty="0"/>
              <a:t>    &lt;/title&gt;</a:t>
            </a:r>
          </a:p>
          <a:p>
            <a:pPr marL="457200" lvl="1" indent="0">
              <a:buNone/>
            </a:pPr>
            <a:r>
              <a:rPr lang="en-GB" dirty="0"/>
              <a:t>  &lt;/head&gt;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  &lt;body&gt;</a:t>
            </a:r>
          </a:p>
          <a:p>
            <a:pPr marL="457200" lvl="1" indent="0">
              <a:buNone/>
            </a:pPr>
            <a:r>
              <a:rPr lang="en-GB" dirty="0"/>
              <a:t>    &lt;h1&gt;</a:t>
            </a:r>
          </a:p>
          <a:p>
            <a:pPr marL="457200" lvl="1" indent="0">
              <a:buNone/>
            </a:pPr>
            <a:r>
              <a:rPr lang="en-GB" dirty="0"/>
              <a:t>      HTML page title </a:t>
            </a:r>
          </a:p>
          <a:p>
            <a:pPr marL="457200" lvl="1" indent="0">
              <a:buNone/>
            </a:pPr>
            <a:r>
              <a:rPr lang="en-GB" dirty="0"/>
              <a:t>    &lt;/h1&gt;</a:t>
            </a:r>
          </a:p>
          <a:p>
            <a:pPr marL="457200" lvl="1" indent="0">
              <a:buNone/>
            </a:pPr>
            <a:r>
              <a:rPr lang="en-GB" dirty="0"/>
              <a:t>  &lt;/body&gt;</a:t>
            </a:r>
          </a:p>
          <a:p>
            <a:pPr marL="457200" lvl="1" indent="0">
              <a:buNone/>
            </a:pPr>
            <a:r>
              <a:rPr lang="en-GB" dirty="0"/>
              <a:t>&lt;/html&gt;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AE7B89D4-5159-482C-8181-5CB30A840611}"/>
              </a:ext>
            </a:extLst>
          </p:cNvPr>
          <p:cNvSpPr/>
          <p:nvPr/>
        </p:nvSpPr>
        <p:spPr>
          <a:xfrm>
            <a:off x="6546664" y="1338606"/>
            <a:ext cx="2573518" cy="669303"/>
          </a:xfrm>
          <a:prstGeom prst="borderCallout1">
            <a:avLst>
              <a:gd name="adj1" fmla="val 48327"/>
              <a:gd name="adj2" fmla="val -640"/>
              <a:gd name="adj3" fmla="val 70247"/>
              <a:gd name="adj4" fmla="val -124414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212931"/>
                </a:solidFill>
                <a:effectLst/>
                <a:latin typeface="Open Sans" panose="020B0606030504020204" pitchFamily="34" charset="0"/>
              </a:rPr>
              <a:t>marks the start of a new HTML file</a:t>
            </a:r>
            <a:endParaRPr lang="en-GB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413E96C-9E05-4AD5-A29C-CA01D17CF604}"/>
              </a:ext>
            </a:extLst>
          </p:cNvPr>
          <p:cNvSpPr/>
          <p:nvPr/>
        </p:nvSpPr>
        <p:spPr>
          <a:xfrm>
            <a:off x="6546664" y="2224494"/>
            <a:ext cx="3613608" cy="669303"/>
          </a:xfrm>
          <a:prstGeom prst="borderCallout1">
            <a:avLst>
              <a:gd name="adj1" fmla="val 48327"/>
              <a:gd name="adj2" fmla="val -640"/>
              <a:gd name="adj3" fmla="val -17078"/>
              <a:gd name="adj4" fmla="val -115139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212931"/>
                </a:solidFill>
                <a:effectLst/>
                <a:latin typeface="Open Sans" panose="020B0606030504020204" pitchFamily="34" charset="0"/>
              </a:rPr>
              <a:t>The &lt;html&gt; element is the root element of an HTML page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002F0-4D5B-465E-AE3A-A26ACFCB557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488676" y="2559146"/>
            <a:ext cx="4057988" cy="32666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21E7DD2-A29A-4386-B13F-D0A5A36A1FCD}"/>
              </a:ext>
            </a:extLst>
          </p:cNvPr>
          <p:cNvSpPr/>
          <p:nvPr/>
        </p:nvSpPr>
        <p:spPr>
          <a:xfrm>
            <a:off x="6619628" y="3243833"/>
            <a:ext cx="3613608" cy="996768"/>
          </a:xfrm>
          <a:prstGeom prst="borderCallout1">
            <a:avLst>
              <a:gd name="adj1" fmla="val 48327"/>
              <a:gd name="adj2" fmla="val -640"/>
              <a:gd name="adj3" fmla="val -80463"/>
              <a:gd name="adj4" fmla="val -114355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212931"/>
                </a:solidFill>
                <a:effectLst/>
                <a:latin typeface="Open Sans" panose="020B0606030504020204" pitchFamily="34" charset="0"/>
              </a:rPr>
              <a:t>The &lt;head&gt; element contains meta information about the HTML page</a:t>
            </a:r>
            <a:endParaRPr lang="en-GB" dirty="0"/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21670204-D22B-4778-A0D8-2E205FDBD3EE}"/>
              </a:ext>
            </a:extLst>
          </p:cNvPr>
          <p:cNvSpPr/>
          <p:nvPr/>
        </p:nvSpPr>
        <p:spPr>
          <a:xfrm>
            <a:off x="6549335" y="5224251"/>
            <a:ext cx="3867284" cy="1395393"/>
          </a:xfrm>
          <a:prstGeom prst="borderCallout1">
            <a:avLst>
              <a:gd name="adj1" fmla="val 48327"/>
              <a:gd name="adj2" fmla="val -640"/>
              <a:gd name="adj3" fmla="val -64654"/>
              <a:gd name="adj4" fmla="val -105375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212931"/>
                </a:solidFill>
                <a:effectLst/>
                <a:latin typeface="Open Sans" panose="020B0606030504020204" pitchFamily="34" charset="0"/>
              </a:rPr>
              <a:t>The &lt;body&gt; element defines the document's body, and is a container for all the visible contents, such as headings, paragraphs, etc.</a:t>
            </a:r>
            <a:endParaRPr lang="en-GB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003A78B-48D3-4CAF-AF96-F50991C8403C}"/>
              </a:ext>
            </a:extLst>
          </p:cNvPr>
          <p:cNvSpPr/>
          <p:nvPr/>
        </p:nvSpPr>
        <p:spPr>
          <a:xfrm>
            <a:off x="0" y="2876353"/>
            <a:ext cx="1304293" cy="1105293"/>
          </a:xfrm>
          <a:prstGeom prst="borderCallout1">
            <a:avLst>
              <a:gd name="adj1" fmla="val 45490"/>
              <a:gd name="adj2" fmla="val 97447"/>
              <a:gd name="adj3" fmla="val 45284"/>
              <a:gd name="adj4" fmla="val 139431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212931"/>
                </a:solidFill>
                <a:effectLst/>
                <a:latin typeface="Open Sans" panose="020B0606030504020204" pitchFamily="34" charset="0"/>
              </a:rPr>
              <a:t>What is the &lt;title&gt; used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B40B-1917-49FF-8721-65245A40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Activity– Basic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CF8C-FFC5-4757-A37F-AB3981D8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Practise using HTML elements</a:t>
            </a:r>
          </a:p>
          <a:p>
            <a:pPr marL="457200" lvl="1" indent="0">
              <a:buNone/>
            </a:pPr>
            <a:r>
              <a:rPr lang="en-GB" dirty="0"/>
              <a:t>&lt;h1&gt;A heading element&lt;/h1&gt;</a:t>
            </a:r>
          </a:p>
          <a:p>
            <a:pPr marL="457200" lvl="1" indent="0">
              <a:buNone/>
            </a:pPr>
            <a:r>
              <a:rPr lang="en-GB" dirty="0"/>
              <a:t>&lt;p&gt;A paragraph element.&lt;/p&gt;</a:t>
            </a:r>
          </a:p>
          <a:p>
            <a:pPr marL="457200" lvl="1" indent="0">
              <a:buNone/>
            </a:pPr>
            <a:r>
              <a:rPr lang="en-GB" dirty="0"/>
              <a:t>&lt;a&gt;An anchor element&lt;/a&gt;</a:t>
            </a:r>
          </a:p>
          <a:p>
            <a:pPr marL="457200" lvl="1" indent="0">
              <a:buNone/>
            </a:pPr>
            <a:r>
              <a:rPr lang="en-GB" dirty="0"/>
              <a:t>&lt;button&gt;A button element&lt;/button&gt;</a:t>
            </a:r>
          </a:p>
          <a:p>
            <a:r>
              <a:rPr lang="en-GB" dirty="0"/>
              <a:t>Understand the DOM tree (Document Object Model)</a:t>
            </a:r>
          </a:p>
          <a:p>
            <a:pPr marL="400050" lvl="1" indent="0">
              <a:buNone/>
            </a:pPr>
            <a:r>
              <a:rPr lang="en-GB" dirty="0"/>
              <a:t>&lt;div&gt;</a:t>
            </a:r>
          </a:p>
          <a:p>
            <a:pPr marL="400050" lvl="1" indent="0">
              <a:buNone/>
            </a:pPr>
            <a:r>
              <a:rPr lang="en-GB" dirty="0"/>
              <a:t>  &lt;h1&gt;A heading element&lt;/h1&gt;</a:t>
            </a:r>
          </a:p>
          <a:p>
            <a:pPr marL="400050" lvl="1" indent="0">
              <a:buNone/>
            </a:pPr>
            <a:r>
              <a:rPr lang="en-GB" dirty="0"/>
              <a:t>&lt;/div&gt;</a:t>
            </a:r>
          </a:p>
          <a:p>
            <a:pPr marL="400050" lvl="1" indent="0">
              <a:buNone/>
            </a:pPr>
            <a:r>
              <a:rPr lang="en-GB" dirty="0"/>
              <a:t>&lt;div&gt;</a:t>
            </a:r>
          </a:p>
          <a:p>
            <a:pPr marL="400050" lvl="1" indent="0">
              <a:buNone/>
            </a:pPr>
            <a:r>
              <a:rPr lang="en-GB" dirty="0"/>
              <a:t>  &lt;p&gt;A paragraph of test with a &lt;a&gt;link&lt;/a&gt; inside it.&lt;/p&gt;</a:t>
            </a:r>
          </a:p>
          <a:p>
            <a:pPr marL="400050" lvl="1" indent="0">
              <a:buNone/>
            </a:pPr>
            <a:r>
              <a:rPr lang="en-GB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8426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1029-7A36-4C78-9A76-FF00E36B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Activity–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8B55-1C55-4DF2-A497-D43EF0A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Attribute: The two most common attributes are id and class. </a:t>
            </a:r>
          </a:p>
          <a:p>
            <a:pPr marL="0" indent="0">
              <a:buNone/>
            </a:pPr>
            <a:r>
              <a:rPr lang="en-GB" dirty="0"/>
              <a:t>&lt;button id="close-button"&gt;Click here to close!&lt;/button&gt;</a:t>
            </a:r>
          </a:p>
          <a:p>
            <a:pPr marL="0" indent="0">
              <a:buNone/>
            </a:pPr>
            <a:r>
              <a:rPr lang="en-GB" dirty="0"/>
              <a:t>&lt;h1 class="notice"&gt;A heading you want to stand out.&lt;/h1&gt;</a:t>
            </a:r>
          </a:p>
          <a:p>
            <a:pPr marL="0" indent="0">
              <a:buNone/>
            </a:pPr>
            <a:r>
              <a:rPr lang="en-GB" dirty="0"/>
              <a:t>&lt;p class="notice"&gt;Some text you want to stand out.&lt;/p&gt;</a:t>
            </a:r>
          </a:p>
          <a:p>
            <a:pPr marL="0" indent="0">
              <a:buNone/>
            </a:pPr>
            <a:r>
              <a:rPr lang="en-GB" dirty="0"/>
              <a:t>&lt;p style="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skyblue</a:t>
            </a:r>
            <a:r>
              <a:rPr lang="en-GB" dirty="0"/>
              <a:t>;"&gt;This text will be red.&lt;/p&gt;</a:t>
            </a:r>
          </a:p>
          <a:p>
            <a:pPr marL="0" indent="0">
              <a:buNone/>
            </a:pPr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="https://discourse.threejs.org/"&gt;the three.js forum&lt;/a&gt;</a:t>
            </a:r>
          </a:p>
          <a:p>
            <a:r>
              <a:rPr lang="en-GB" dirty="0"/>
              <a:t>Reference CSS files : Normally under &lt;head&gt; tag</a:t>
            </a:r>
          </a:p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="style.css" </a:t>
            </a:r>
            <a:r>
              <a:rPr lang="en-GB" dirty="0" err="1"/>
              <a:t>rel</a:t>
            </a:r>
            <a:r>
              <a:rPr lang="en-GB" dirty="0"/>
              <a:t>="stylesheet" type="text/</a:t>
            </a:r>
            <a:r>
              <a:rPr lang="en-GB" dirty="0" err="1"/>
              <a:t>css</a:t>
            </a:r>
            <a:r>
              <a:rPr lang="en-GB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80863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51E4-AE78-4288-8BF2-74AC7DB8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Activity– Advanced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0076-1317-4735-B6EC-1FB281AD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Hyperlink</a:t>
            </a:r>
          </a:p>
          <a:p>
            <a:pPr marL="0" indent="0">
              <a:buNone/>
            </a:pPr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="https://discourse.threejs.org/"&gt;the three.js forum&lt;/a&gt;</a:t>
            </a:r>
          </a:p>
          <a:p>
            <a:r>
              <a:rPr lang="en-GB" dirty="0"/>
              <a:t>ID- Unique Identity</a:t>
            </a:r>
          </a:p>
          <a:p>
            <a:pPr marL="0" indent="0">
              <a:buNone/>
            </a:pPr>
            <a:r>
              <a:rPr lang="en-GB" dirty="0"/>
              <a:t>&lt;button id="close-button"&gt;Click here to close!&lt;/button&gt;</a:t>
            </a:r>
          </a:p>
          <a:p>
            <a:pPr marL="0" indent="0">
              <a:buNone/>
            </a:pPr>
            <a:r>
              <a:rPr lang="en-GB" dirty="0"/>
              <a:t>&lt;h1 class="notice"&gt;A heading you want to stand out.&lt;/h1&gt;</a:t>
            </a:r>
          </a:p>
          <a:p>
            <a:r>
              <a:rPr lang="en-GB" dirty="0"/>
              <a:t>Class- Classes are not unique. You can have any number of elements:</a:t>
            </a:r>
          </a:p>
          <a:p>
            <a:pPr marL="0" indent="0">
              <a:buNone/>
            </a:pPr>
            <a:r>
              <a:rPr lang="en-GB" dirty="0"/>
              <a:t>&lt;p class="notice"&gt;Some text you want to stand out.&lt;/p&gt;</a:t>
            </a:r>
          </a:p>
          <a:p>
            <a:r>
              <a:rPr lang="en-GB" sz="2000" dirty="0"/>
              <a:t>Style- NOTE: American spelling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&lt;p style="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skyblue</a:t>
            </a:r>
            <a:r>
              <a:rPr lang="en-GB" dirty="0"/>
              <a:t>;"&gt;This text will be red.&lt;/p&gt;</a:t>
            </a:r>
          </a:p>
        </p:txBody>
      </p:sp>
    </p:spTree>
    <p:extLst>
      <p:ext uri="{BB962C8B-B14F-4D97-AF65-F5344CB8AC3E}">
        <p14:creationId xmlns:p14="http://schemas.microsoft.com/office/powerpoint/2010/main" val="370395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1276</Words>
  <Application>Microsoft Office PowerPoint</Application>
  <PresentationFormat>Widescreen</PresentationFormat>
  <Paragraphs>161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HTML5, CSS and Javascript – part1</vt:lpstr>
      <vt:lpstr>Content</vt:lpstr>
      <vt:lpstr>Content</vt:lpstr>
      <vt:lpstr>Resources to use</vt:lpstr>
      <vt:lpstr>Content</vt:lpstr>
      <vt:lpstr>Activity– Follow me demo</vt:lpstr>
      <vt:lpstr>Activity– Basic elements</vt:lpstr>
      <vt:lpstr>Activity– Attribute</vt:lpstr>
      <vt:lpstr>Activity– Advanced elements</vt:lpstr>
      <vt:lpstr>What is HTML?</vt:lpstr>
      <vt:lpstr>Activity– Forms</vt:lpstr>
      <vt:lpstr>Activity– Multimedia</vt:lpstr>
      <vt:lpstr>Content</vt:lpstr>
      <vt:lpstr>CSS- follow me demo</vt:lpstr>
      <vt:lpstr>CSS- CSS selector</vt:lpstr>
      <vt:lpstr>CSS- Where to use CSS?</vt:lpstr>
      <vt:lpstr>CSS- What is CSS?</vt:lpstr>
    </vt:vector>
  </TitlesOfParts>
  <Company>Birmingham City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CSS</dc:title>
  <dc:creator>Xi Guo</dc:creator>
  <cp:lastModifiedBy>Xi Guo</cp:lastModifiedBy>
  <cp:revision>65</cp:revision>
  <dcterms:created xsi:type="dcterms:W3CDTF">2021-09-18T16:41:08Z</dcterms:created>
  <dcterms:modified xsi:type="dcterms:W3CDTF">2024-09-27T14:35:58Z</dcterms:modified>
</cp:coreProperties>
</file>