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9" r:id="rId3"/>
    <p:sldId id="261" r:id="rId4"/>
    <p:sldId id="302" r:id="rId5"/>
    <p:sldId id="296" r:id="rId6"/>
    <p:sldId id="297" r:id="rId7"/>
    <p:sldId id="303" r:id="rId8"/>
    <p:sldId id="304" r:id="rId9"/>
    <p:sldId id="305" r:id="rId10"/>
    <p:sldId id="308" r:id="rId11"/>
    <p:sldId id="306" r:id="rId12"/>
    <p:sldId id="309" r:id="rId13"/>
    <p:sldId id="307" r:id="rId14"/>
    <p:sldId id="310" r:id="rId15"/>
    <p:sldId id="311" r:id="rId16"/>
    <p:sldId id="300" r:id="rId17"/>
    <p:sldId id="277" r:id="rId18"/>
    <p:sldId id="301" r:id="rId19"/>
  </p:sldIdLst>
  <p:sldSz cx="9144000" cy="5143500" type="screen16x9"/>
  <p:notesSz cx="6858000" cy="9144000"/>
  <p:embeddedFontLst>
    <p:embeddedFont>
      <p:font typeface="Advent Pro" panose="020B0604020202020204" charset="0"/>
      <p:regular r:id="rId21"/>
      <p:bold r:id="rId22"/>
      <p:italic r:id="rId23"/>
      <p:boldItalic r:id="rId24"/>
    </p:embeddedFont>
    <p:embeddedFont>
      <p:font typeface="Albert Sans" panose="020B060402020202020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9B0D-F6D3-4750-B49F-573C82907953}">
  <a:tblStyle styleId="{FBD79B0D-F6D3-4750-B49F-573C82907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5AF583-2E9C-45D7-8ADD-155B66C0EB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7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16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0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06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53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36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5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2988bbd4f_0_17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2988bbd4f_0_17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1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4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1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5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2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65650" y="-166400"/>
            <a:ext cx="1822900" cy="5468750"/>
          </a:xfrm>
          <a:custGeom>
            <a:avLst/>
            <a:gdLst/>
            <a:ahLst/>
            <a:cxnLst/>
            <a:rect l="l" t="t" r="r" b="b"/>
            <a:pathLst>
              <a:path w="72916" h="218750" extrusionOk="0">
                <a:moveTo>
                  <a:pt x="68680" y="0"/>
                </a:moveTo>
                <a:lnTo>
                  <a:pt x="72916" y="218750"/>
                </a:lnTo>
                <a:lnTo>
                  <a:pt x="0" y="2178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0" name="Google Shape;10;p2"/>
          <p:cNvSpPr/>
          <p:nvPr/>
        </p:nvSpPr>
        <p:spPr>
          <a:xfrm>
            <a:off x="-234475" y="-90775"/>
            <a:ext cx="2133025" cy="5325050"/>
          </a:xfrm>
          <a:custGeom>
            <a:avLst/>
            <a:gdLst/>
            <a:ahLst/>
            <a:cxnLst/>
            <a:rect l="l" t="t" r="r" b="b"/>
            <a:pathLst>
              <a:path w="85321" h="213002" extrusionOk="0">
                <a:moveTo>
                  <a:pt x="85321" y="0"/>
                </a:moveTo>
                <a:lnTo>
                  <a:pt x="25717" y="213002"/>
                </a:lnTo>
                <a:lnTo>
                  <a:pt x="0" y="2130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1" name="Google Shape;11;p2"/>
          <p:cNvSpPr/>
          <p:nvPr/>
        </p:nvSpPr>
        <p:spPr>
          <a:xfrm>
            <a:off x="-83200" y="-45375"/>
            <a:ext cx="2314575" cy="1974200"/>
          </a:xfrm>
          <a:custGeom>
            <a:avLst/>
            <a:gdLst/>
            <a:ahLst/>
            <a:cxnLst/>
            <a:rect l="l" t="t" r="r" b="b"/>
            <a:pathLst>
              <a:path w="92583" h="78968" extrusionOk="0">
                <a:moveTo>
                  <a:pt x="0" y="302"/>
                </a:moveTo>
                <a:lnTo>
                  <a:pt x="0" y="78968"/>
                </a:lnTo>
                <a:lnTo>
                  <a:pt x="92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2" name="Google Shape;12;p2"/>
          <p:cNvSpPr/>
          <p:nvPr/>
        </p:nvSpPr>
        <p:spPr>
          <a:xfrm>
            <a:off x="7102575" y="3585325"/>
            <a:ext cx="2352400" cy="1656500"/>
          </a:xfrm>
          <a:custGeom>
            <a:avLst/>
            <a:gdLst/>
            <a:ahLst/>
            <a:cxnLst/>
            <a:rect l="l" t="t" r="r" b="b"/>
            <a:pathLst>
              <a:path w="94096" h="66260" extrusionOk="0">
                <a:moveTo>
                  <a:pt x="0" y="64142"/>
                </a:moveTo>
                <a:lnTo>
                  <a:pt x="91373" y="0"/>
                </a:lnTo>
                <a:lnTo>
                  <a:pt x="94096" y="662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86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86250" y="721388"/>
            <a:ext cx="47715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79250" y="3631050"/>
            <a:ext cx="2785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6450275" y="-75975"/>
            <a:ext cx="2894625" cy="1489100"/>
          </a:xfrm>
          <a:custGeom>
            <a:avLst/>
            <a:gdLst/>
            <a:ahLst/>
            <a:cxnLst/>
            <a:rect l="l" t="t" r="r" b="b"/>
            <a:pathLst>
              <a:path w="115785" h="59564" extrusionOk="0">
                <a:moveTo>
                  <a:pt x="0" y="304"/>
                </a:moveTo>
                <a:lnTo>
                  <a:pt x="114266" y="0"/>
                </a:lnTo>
                <a:lnTo>
                  <a:pt x="115785" y="595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4" name="Google Shape;164;p24"/>
          <p:cNvSpPr/>
          <p:nvPr/>
        </p:nvSpPr>
        <p:spPr>
          <a:xfrm>
            <a:off x="8212875" y="-121575"/>
            <a:ext cx="1132025" cy="3206150"/>
          </a:xfrm>
          <a:custGeom>
            <a:avLst/>
            <a:gdLst/>
            <a:ahLst/>
            <a:cxnLst/>
            <a:rect l="l" t="t" r="r" b="b"/>
            <a:pathLst>
              <a:path w="45281" h="128246" extrusionOk="0">
                <a:moveTo>
                  <a:pt x="0" y="608"/>
                </a:moveTo>
                <a:lnTo>
                  <a:pt x="45281" y="0"/>
                </a:lnTo>
                <a:lnTo>
                  <a:pt x="42242" y="1282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5" name="Google Shape;165;p24"/>
          <p:cNvSpPr/>
          <p:nvPr/>
        </p:nvSpPr>
        <p:spPr>
          <a:xfrm>
            <a:off x="-68375" y="2013325"/>
            <a:ext cx="1755025" cy="3221350"/>
          </a:xfrm>
          <a:custGeom>
            <a:avLst/>
            <a:gdLst/>
            <a:ahLst/>
            <a:cxnLst/>
            <a:rect l="l" t="t" r="r" b="b"/>
            <a:pathLst>
              <a:path w="70201" h="128854" extrusionOk="0">
                <a:moveTo>
                  <a:pt x="912" y="0"/>
                </a:moveTo>
                <a:lnTo>
                  <a:pt x="0" y="128854"/>
                </a:lnTo>
                <a:lnTo>
                  <a:pt x="70201" y="12824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00025" dist="76200" dir="36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105900" y="-60500"/>
            <a:ext cx="1308575" cy="2337250"/>
          </a:xfrm>
          <a:custGeom>
            <a:avLst/>
            <a:gdLst/>
            <a:ahLst/>
            <a:cxnLst/>
            <a:rect l="l" t="t" r="r" b="b"/>
            <a:pathLst>
              <a:path w="52343" h="93490" extrusionOk="0">
                <a:moveTo>
                  <a:pt x="52343" y="0"/>
                </a:moveTo>
                <a:lnTo>
                  <a:pt x="0" y="93490"/>
                </a:lnTo>
                <a:lnTo>
                  <a:pt x="0" y="3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780000" algn="bl" rotWithShape="0">
              <a:srgbClr val="000000">
                <a:alpha val="35000"/>
              </a:srgbClr>
            </a:outerShdw>
          </a:effectLst>
        </p:spPr>
      </p:sp>
      <p:sp>
        <p:nvSpPr>
          <p:cNvPr id="27" name="Google Shape;27;p5"/>
          <p:cNvSpPr/>
          <p:nvPr/>
        </p:nvSpPr>
        <p:spPr>
          <a:xfrm>
            <a:off x="6187325" y="3774425"/>
            <a:ext cx="3139050" cy="1452275"/>
          </a:xfrm>
          <a:custGeom>
            <a:avLst/>
            <a:gdLst/>
            <a:ahLst/>
            <a:cxnLst/>
            <a:rect l="l" t="t" r="r" b="b"/>
            <a:pathLst>
              <a:path w="125562" h="58091" extrusionOk="0">
                <a:moveTo>
                  <a:pt x="125562" y="0"/>
                </a:moveTo>
                <a:lnTo>
                  <a:pt x="0" y="56881"/>
                </a:lnTo>
                <a:lnTo>
                  <a:pt x="122234" y="580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28" name="Google Shape;28;p5"/>
          <p:cNvSpPr/>
          <p:nvPr/>
        </p:nvSpPr>
        <p:spPr>
          <a:xfrm>
            <a:off x="7972425" y="1467400"/>
            <a:ext cx="1520375" cy="3797125"/>
          </a:xfrm>
          <a:custGeom>
            <a:avLst/>
            <a:gdLst/>
            <a:ahLst/>
            <a:cxnLst/>
            <a:rect l="l" t="t" r="r" b="b"/>
            <a:pathLst>
              <a:path w="60815" h="151885" extrusionOk="0">
                <a:moveTo>
                  <a:pt x="55671" y="0"/>
                </a:moveTo>
                <a:lnTo>
                  <a:pt x="0" y="151885"/>
                </a:lnTo>
                <a:lnTo>
                  <a:pt x="60815" y="15188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30128" y="1877925"/>
            <a:ext cx="2927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1230138" y="2397825"/>
            <a:ext cx="2927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4986122" y="1877925"/>
            <a:ext cx="2927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86121" y="2397825"/>
            <a:ext cx="2927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211800" y="-83200"/>
            <a:ext cx="3456750" cy="1263175"/>
          </a:xfrm>
          <a:custGeom>
            <a:avLst/>
            <a:gdLst/>
            <a:ahLst/>
            <a:cxnLst/>
            <a:rect l="l" t="t" r="r" b="b"/>
            <a:pathLst>
              <a:path w="138270" h="50527" extrusionOk="0">
                <a:moveTo>
                  <a:pt x="0" y="0"/>
                </a:moveTo>
                <a:lnTo>
                  <a:pt x="138270" y="908"/>
                </a:lnTo>
                <a:lnTo>
                  <a:pt x="605" y="505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  <p:sp>
        <p:nvSpPr>
          <p:cNvPr id="40" name="Google Shape;40;p7"/>
          <p:cNvSpPr/>
          <p:nvPr/>
        </p:nvSpPr>
        <p:spPr>
          <a:xfrm>
            <a:off x="-181525" y="-37825"/>
            <a:ext cx="1535475" cy="2254075"/>
          </a:xfrm>
          <a:custGeom>
            <a:avLst/>
            <a:gdLst/>
            <a:ahLst/>
            <a:cxnLst/>
            <a:rect l="l" t="t" r="r" b="b"/>
            <a:pathLst>
              <a:path w="61419" h="90163" extrusionOk="0">
                <a:moveTo>
                  <a:pt x="61419" y="0"/>
                </a:moveTo>
                <a:lnTo>
                  <a:pt x="302" y="0"/>
                </a:lnTo>
                <a:lnTo>
                  <a:pt x="0" y="901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780000" algn="bl" rotWithShape="0">
              <a:srgbClr val="000000">
                <a:alpha val="35000"/>
              </a:srgbClr>
            </a:outerShdw>
          </a:effectLst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1800" y="1669350"/>
            <a:ext cx="361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961800" y="2242050"/>
            <a:ext cx="36102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 flipH="1">
            <a:off x="5287150" y="0"/>
            <a:ext cx="3856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081650"/>
            <a:ext cx="6367800" cy="29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14625" y="-105375"/>
            <a:ext cx="1168450" cy="2104025"/>
          </a:xfrm>
          <a:custGeom>
            <a:avLst/>
            <a:gdLst/>
            <a:ahLst/>
            <a:cxnLst/>
            <a:rect l="l" t="t" r="r" b="b"/>
            <a:pathLst>
              <a:path w="46738" h="84161" extrusionOk="0">
                <a:moveTo>
                  <a:pt x="46738" y="0"/>
                </a:moveTo>
                <a:lnTo>
                  <a:pt x="0" y="490"/>
                </a:lnTo>
                <a:lnTo>
                  <a:pt x="1146" y="84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47" name="Google Shape;47;p8"/>
          <p:cNvSpPr/>
          <p:nvPr/>
        </p:nvSpPr>
        <p:spPr>
          <a:xfrm>
            <a:off x="6185175" y="3810000"/>
            <a:ext cx="3072325" cy="1426725"/>
          </a:xfrm>
          <a:custGeom>
            <a:avLst/>
            <a:gdLst/>
            <a:ahLst/>
            <a:cxnLst/>
            <a:rect l="l" t="t" r="r" b="b"/>
            <a:pathLst>
              <a:path w="122893" h="57069" extrusionOk="0">
                <a:moveTo>
                  <a:pt x="0" y="56745"/>
                </a:moveTo>
                <a:lnTo>
                  <a:pt x="121596" y="0"/>
                </a:lnTo>
                <a:lnTo>
                  <a:pt x="122893" y="570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110600" y="-93125"/>
            <a:ext cx="3323925" cy="1289450"/>
          </a:xfrm>
          <a:custGeom>
            <a:avLst/>
            <a:gdLst/>
            <a:ahLst/>
            <a:cxnLst/>
            <a:rect l="l" t="t" r="r" b="b"/>
            <a:pathLst>
              <a:path w="132957" h="51578" extrusionOk="0">
                <a:moveTo>
                  <a:pt x="0" y="286"/>
                </a:moveTo>
                <a:lnTo>
                  <a:pt x="130378" y="0"/>
                </a:lnTo>
                <a:lnTo>
                  <a:pt x="132957" y="515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6375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6375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7743900" y="-93125"/>
            <a:ext cx="1583175" cy="2270875"/>
          </a:xfrm>
          <a:custGeom>
            <a:avLst/>
            <a:gdLst/>
            <a:ahLst/>
            <a:cxnLst/>
            <a:rect l="l" t="t" r="r" b="b"/>
            <a:pathLst>
              <a:path w="63327" h="90835" extrusionOk="0">
                <a:moveTo>
                  <a:pt x="0" y="286"/>
                </a:moveTo>
                <a:lnTo>
                  <a:pt x="4871" y="0"/>
                </a:lnTo>
                <a:lnTo>
                  <a:pt x="63327" y="860"/>
                </a:lnTo>
                <a:lnTo>
                  <a:pt x="61608" y="90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76200" dir="10860000" algn="bl" rotWithShape="0">
              <a:srgbClr val="000000">
                <a:alpha val="36000"/>
              </a:srgbClr>
            </a:outerShdw>
          </a:effectLst>
        </p:spPr>
      </p:sp>
      <p:sp>
        <p:nvSpPr>
          <p:cNvPr id="54" name="Google Shape;54;p9"/>
          <p:cNvSpPr/>
          <p:nvPr/>
        </p:nvSpPr>
        <p:spPr>
          <a:xfrm>
            <a:off x="-100300" y="2564575"/>
            <a:ext cx="1504375" cy="2664900"/>
          </a:xfrm>
          <a:custGeom>
            <a:avLst/>
            <a:gdLst/>
            <a:ahLst/>
            <a:cxnLst/>
            <a:rect l="l" t="t" r="r" b="b"/>
            <a:pathLst>
              <a:path w="60175" h="106596" extrusionOk="0">
                <a:moveTo>
                  <a:pt x="573" y="0"/>
                </a:moveTo>
                <a:lnTo>
                  <a:pt x="0" y="106309"/>
                </a:lnTo>
                <a:lnTo>
                  <a:pt x="60175" y="1065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7352175" y="-83225"/>
            <a:ext cx="1913700" cy="2957525"/>
          </a:xfrm>
          <a:custGeom>
            <a:avLst/>
            <a:gdLst/>
            <a:ahLst/>
            <a:cxnLst/>
            <a:rect l="l" t="t" r="r" b="b"/>
            <a:pathLst>
              <a:path w="76548" h="118301" extrusionOk="0">
                <a:moveTo>
                  <a:pt x="76548" y="0"/>
                </a:moveTo>
                <a:lnTo>
                  <a:pt x="75640" y="118301"/>
                </a:lnTo>
                <a:lnTo>
                  <a:pt x="0" y="3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54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57" name="Google Shape;57;p10"/>
          <p:cNvSpPr/>
          <p:nvPr/>
        </p:nvSpPr>
        <p:spPr>
          <a:xfrm>
            <a:off x="-186250" y="3553175"/>
            <a:ext cx="2379800" cy="1688650"/>
          </a:xfrm>
          <a:custGeom>
            <a:avLst/>
            <a:gdLst/>
            <a:ahLst/>
            <a:cxnLst/>
            <a:rect l="l" t="t" r="r" b="b"/>
            <a:pathLst>
              <a:path w="95192" h="67546" extrusionOk="0">
                <a:moveTo>
                  <a:pt x="95192" y="65428"/>
                </a:moveTo>
                <a:lnTo>
                  <a:pt x="0" y="0"/>
                </a:lnTo>
                <a:lnTo>
                  <a:pt x="1096" y="675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algn="bl" rotWithShape="0">
              <a:schemeClr val="dk1">
                <a:alpha val="35000"/>
              </a:schemeClr>
            </a:outerShdw>
          </a:effectLst>
        </p:spPr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50100" y="38891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25061"/>
              </a:buClr>
              <a:buSzPts val="14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400675" y="3243950"/>
            <a:ext cx="3940911" cy="2013037"/>
          </a:xfrm>
          <a:custGeom>
            <a:avLst/>
            <a:gdLst/>
            <a:ahLst/>
            <a:cxnLst/>
            <a:rect l="l" t="t" r="r" b="b"/>
            <a:pathLst>
              <a:path w="154002" h="78665" extrusionOk="0">
                <a:moveTo>
                  <a:pt x="153397" y="0"/>
                </a:moveTo>
                <a:lnTo>
                  <a:pt x="154002" y="78665"/>
                </a:lnTo>
                <a:lnTo>
                  <a:pt x="0" y="7775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11040000" algn="bl" rotWithShape="0">
              <a:srgbClr val="000000">
                <a:alpha val="35000"/>
              </a:srgbClr>
            </a:outerShdw>
          </a:effectLst>
        </p:spPr>
      </p:sp>
      <p:sp>
        <p:nvSpPr>
          <p:cNvPr id="133" name="Google Shape;133;p18"/>
          <p:cNvSpPr/>
          <p:nvPr/>
        </p:nvSpPr>
        <p:spPr>
          <a:xfrm>
            <a:off x="7609350" y="1263175"/>
            <a:ext cx="1830475" cy="4069425"/>
          </a:xfrm>
          <a:custGeom>
            <a:avLst/>
            <a:gdLst/>
            <a:ahLst/>
            <a:cxnLst/>
            <a:rect l="l" t="t" r="r" b="b"/>
            <a:pathLst>
              <a:path w="73219" h="162777" extrusionOk="0">
                <a:moveTo>
                  <a:pt x="63840" y="0"/>
                </a:moveTo>
                <a:lnTo>
                  <a:pt x="0" y="162777"/>
                </a:lnTo>
                <a:lnTo>
                  <a:pt x="73219" y="1627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-121550" y="-151950"/>
            <a:ext cx="1245975" cy="4322975"/>
          </a:xfrm>
          <a:custGeom>
            <a:avLst/>
            <a:gdLst/>
            <a:ahLst/>
            <a:cxnLst/>
            <a:rect l="l" t="t" r="r" b="b"/>
            <a:pathLst>
              <a:path w="49839" h="172919" extrusionOk="0">
                <a:moveTo>
                  <a:pt x="49839" y="0"/>
                </a:moveTo>
                <a:lnTo>
                  <a:pt x="304" y="172919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61" name="Google Shape;161;p23"/>
          <p:cNvSpPr/>
          <p:nvPr/>
        </p:nvSpPr>
        <p:spPr>
          <a:xfrm>
            <a:off x="5652525" y="4011475"/>
            <a:ext cx="3707575" cy="1276375"/>
          </a:xfrm>
          <a:custGeom>
            <a:avLst/>
            <a:gdLst/>
            <a:ahLst/>
            <a:cxnLst/>
            <a:rect l="l" t="t" r="r" b="b"/>
            <a:pathLst>
              <a:path w="148303" h="51055" extrusionOk="0">
                <a:moveTo>
                  <a:pt x="146176" y="0"/>
                </a:moveTo>
                <a:lnTo>
                  <a:pt x="148303" y="51055"/>
                </a:lnTo>
                <a:lnTo>
                  <a:pt x="0" y="48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6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4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864278" y="-263558"/>
            <a:ext cx="8028462" cy="1363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Customer Emotion 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System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2517912" y="3410369"/>
            <a:ext cx="4282558" cy="956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 Jalal Al-Mamur Sayor(1901029)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Nishat Tasnim Shishir(1901030)</a:t>
            </a:r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A5C63405-CBBF-BB61-30F4-FCE40990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" y="113472"/>
            <a:ext cx="970826" cy="497063"/>
          </a:xfrm>
          <a:prstGeom prst="rect">
            <a:avLst/>
          </a:prstGeom>
        </p:spPr>
      </p:pic>
      <p:sp>
        <p:nvSpPr>
          <p:cNvPr id="4" name="Google Shape;177;p28">
            <a:extLst>
              <a:ext uri="{FF2B5EF4-FFF2-40B4-BE49-F238E27FC236}">
                <a16:creationId xmlns:a16="http://schemas.microsoft.com/office/drawing/2014/main" id="{A72582CB-8918-E411-30B4-CFDFFAB41292}"/>
              </a:ext>
            </a:extLst>
          </p:cNvPr>
          <p:cNvSpPr txBox="1">
            <a:spLocks/>
          </p:cNvSpPr>
          <p:nvPr/>
        </p:nvSpPr>
        <p:spPr>
          <a:xfrm>
            <a:off x="2560981" y="4287083"/>
            <a:ext cx="4196418" cy="49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 : 7</a:t>
            </a:r>
            <a:r>
              <a:rPr lang="en-US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75FDE-B3FD-AF89-1953-D3123BBF6CC9}"/>
              </a:ext>
            </a:extLst>
          </p:cNvPr>
          <p:cNvCxnSpPr/>
          <p:nvPr/>
        </p:nvCxnSpPr>
        <p:spPr>
          <a:xfrm>
            <a:off x="3088808" y="4306960"/>
            <a:ext cx="31407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1CA045-0EF3-1C8E-BBD1-855BFD36AC01}"/>
              </a:ext>
            </a:extLst>
          </p:cNvPr>
          <p:cNvCxnSpPr>
            <a:cxnSpLocks/>
          </p:cNvCxnSpPr>
          <p:nvPr/>
        </p:nvCxnSpPr>
        <p:spPr>
          <a:xfrm flipV="1">
            <a:off x="2194944" y="1032081"/>
            <a:ext cx="5367130" cy="56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Google Shape;177;p28">
            <a:extLst>
              <a:ext uri="{FF2B5EF4-FFF2-40B4-BE49-F238E27FC236}">
                <a16:creationId xmlns:a16="http://schemas.microsoft.com/office/drawing/2014/main" id="{8D660262-D077-70E0-0A0F-15A800D80169}"/>
              </a:ext>
            </a:extLst>
          </p:cNvPr>
          <p:cNvSpPr txBox="1">
            <a:spLocks/>
          </p:cNvSpPr>
          <p:nvPr/>
        </p:nvSpPr>
        <p:spPr>
          <a:xfrm>
            <a:off x="2729947" y="1099930"/>
            <a:ext cx="4203045" cy="4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Data Science Lab </a:t>
            </a:r>
          </a:p>
        </p:txBody>
      </p:sp>
      <p:sp>
        <p:nvSpPr>
          <p:cNvPr id="11" name="Google Shape;177;p28">
            <a:extLst>
              <a:ext uri="{FF2B5EF4-FFF2-40B4-BE49-F238E27FC236}">
                <a16:creationId xmlns:a16="http://schemas.microsoft.com/office/drawing/2014/main" id="{653EE79C-345C-6700-17FB-BBF2290E19EC}"/>
              </a:ext>
            </a:extLst>
          </p:cNvPr>
          <p:cNvSpPr txBox="1">
            <a:spLocks/>
          </p:cNvSpPr>
          <p:nvPr/>
        </p:nvSpPr>
        <p:spPr>
          <a:xfrm>
            <a:off x="2676938" y="1307133"/>
            <a:ext cx="4203045" cy="4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IoT 4314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265717" y="148450"/>
            <a:ext cx="8583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Measure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852D2-2453-50DB-EC64-9265C995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7" y="1008062"/>
            <a:ext cx="4391025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5D93E-DC17-911F-7F4B-B6C49336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1738312"/>
            <a:ext cx="3943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265717" y="148450"/>
            <a:ext cx="8583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Interpretability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9074B-91E5-325F-1103-9F44C9BD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952500"/>
            <a:ext cx="7858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265717" y="148450"/>
            <a:ext cx="8583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Interpretability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C15054-6A97-26ED-39A3-85924961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952500"/>
            <a:ext cx="78962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1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011717" y="351650"/>
            <a:ext cx="8583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Deployment ( Flask 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0D329-83FC-3063-7E0D-D3B45161A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5"/>
          <a:stretch/>
        </p:blipFill>
        <p:spPr>
          <a:xfrm>
            <a:off x="1" y="1301552"/>
            <a:ext cx="4571999" cy="2745468"/>
          </a:xfrm>
          <a:prstGeom prst="rect">
            <a:avLst/>
          </a:prstGeom>
        </p:spPr>
      </p:pic>
      <p:pic>
        <p:nvPicPr>
          <p:cNvPr id="6" name="Picture 5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AA5A97CE-A776-1A33-FFBA-CE4DB36484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92" r="19560"/>
          <a:stretch/>
        </p:blipFill>
        <p:spPr>
          <a:xfrm>
            <a:off x="4629539" y="1301552"/>
            <a:ext cx="4388932" cy="27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8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011717" y="351650"/>
            <a:ext cx="8583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41529-95A3-0971-22F9-AE64EA50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8" y="1275212"/>
            <a:ext cx="4038635" cy="238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9665B-331D-60D2-2144-6540CB8D3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5212"/>
            <a:ext cx="4038635" cy="23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1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011717" y="351650"/>
            <a:ext cx="8583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6BBD8-3038-6B9E-074A-516C8E3B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0" y="1221385"/>
            <a:ext cx="4169951" cy="2601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65799-374B-F343-25BC-1B58338F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87" y="1209292"/>
            <a:ext cx="3405115" cy="27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677F1F-9F97-4DD4-AC5A-5B3017BB1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14" y="380552"/>
            <a:ext cx="3000898" cy="5199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B10AF7-F286-F24C-4574-4F3CC40FBCC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34603" y="1247943"/>
            <a:ext cx="7913863" cy="178671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The achieved test accuracy of 40.9 % is below the average for the  Face expression recognition dataset, indicating room for improvement.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 The model's performance may be affected by variations in data quality, such as viewing angles and image rotations.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The  Face expression recognition dataset's size and diversity may limit the model's ability to generalize to a broader range of facial expressions.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Recognition: The system's real-time facial expression recognition may have latency issues that need to be addressed for practical applications.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Emotions: The model predicts 7 basic emotions, and its applicability to more nuanced emotional states may be limited.</a:t>
            </a:r>
          </a:p>
        </p:txBody>
      </p:sp>
    </p:spTree>
    <p:extLst>
      <p:ext uri="{BB962C8B-B14F-4D97-AF65-F5344CB8AC3E}">
        <p14:creationId xmlns:p14="http://schemas.microsoft.com/office/powerpoint/2010/main" val="372385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>
            <a:spLocks noGrp="1"/>
          </p:cNvSpPr>
          <p:nvPr>
            <p:ph type="title"/>
          </p:nvPr>
        </p:nvSpPr>
        <p:spPr>
          <a:xfrm>
            <a:off x="584640" y="723994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Google Shape;469;p49"/>
          <p:cNvSpPr txBox="1">
            <a:spLocks noGrp="1"/>
          </p:cNvSpPr>
          <p:nvPr>
            <p:ph type="body" idx="1"/>
          </p:nvPr>
        </p:nvSpPr>
        <p:spPr>
          <a:xfrm>
            <a:off x="429656" y="1462441"/>
            <a:ext cx="77112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Jin 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al.“Image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restoration method based on GAN and multi-scale feature fusion”, 978-1-7281-5855-6/20/$31.00 c 2020 IEEE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Cao et al. “An Improved GAN-Based Image Restoration Method for Imaging Logging Images”, Appl. Sci. 2023, 13(16), 9249.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Kishore et al. “Enhanced Image Restoration by GANs using Game Theory”, International Conference on Smart Sustainable Intelligent Computing and Applications under ICITETM 2020.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Yu et al. “A practical generative adversarial network architecture for restoring damaged character photographs”, Volume 423, 29 January 2021, Pages 590-600.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S. Li et al .”A two-channel convolutional neural network for image super-resolution”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Neurocomputing(2018).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link : https://machinelearningmastery.com/how-to-accelerate-learning-of-deep-neural-networks-with-batch-normalization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8D724-BE2E-7AFD-4D83-75ABDEE76C56}"/>
              </a:ext>
            </a:extLst>
          </p:cNvPr>
          <p:cNvSpPr txBox="1"/>
          <p:nvPr/>
        </p:nvSpPr>
        <p:spPr>
          <a:xfrm>
            <a:off x="3103536" y="1863864"/>
            <a:ext cx="293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5F487-0BAB-5765-FCEE-F6A8DFAFA723}"/>
              </a:ext>
            </a:extLst>
          </p:cNvPr>
          <p:cNvSpPr txBox="1"/>
          <p:nvPr/>
        </p:nvSpPr>
        <p:spPr>
          <a:xfrm>
            <a:off x="3355383" y="257175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69989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06780" y="758282"/>
            <a:ext cx="361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906780" y="1330982"/>
            <a:ext cx="7985760" cy="2669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age of digital communication and customer-centric business models, understanding the emotions of our customers is crucial. This is an innovative machine learning project that leverages Flask to create a web-based platform for real-time customer emotion detection. This project aims to provide businesses with a powerful tool to gauge customer sentiment and enhance the overall customer experience. This project utilizes state-of-the-art machine learning techniques to accurately detect and categorize a wide range of emotions, from satisfaction to frustration. It processes visual customer interactions with valuable insights to improve their products and services.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534185" y="0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2"/>
          </p:nvPr>
        </p:nvSpPr>
        <p:spPr>
          <a:xfrm>
            <a:off x="707970" y="944105"/>
            <a:ext cx="8162515" cy="248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System: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system for recognizing and interpreting human emotions.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capabilities to process and respond to customer emotions immediately.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Human-Robot Interaction: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system with robots to enhance empathetic interactions in retail and hospitality.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Integration: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versatile emotion detection model that seamlessly integrates with existing robots and online platforms.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intuitive interface for businesses to easily implement the system across various applications.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framework for ongoing adaptation to evolving customer preferences and emotional expressions.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8DF2F8-675F-2235-151D-241AEF339C7A}"/>
              </a:ext>
            </a:extLst>
          </p:cNvPr>
          <p:cNvSpPr/>
          <p:nvPr/>
        </p:nvSpPr>
        <p:spPr>
          <a:xfrm>
            <a:off x="901148" y="1287687"/>
            <a:ext cx="7474756" cy="195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87144" y="3178"/>
            <a:ext cx="28699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pic>
        <p:nvPicPr>
          <p:cNvPr id="4" name="Picture 2" descr="The Python Logo | Python Software Foundation">
            <a:extLst>
              <a:ext uri="{FF2B5EF4-FFF2-40B4-BE49-F238E27FC236}">
                <a16:creationId xmlns:a16="http://schemas.microsoft.com/office/drawing/2014/main" id="{1BD440EA-BB5F-6C7A-E160-D1315045F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5722" r="10850" b="18241"/>
          <a:stretch/>
        </p:blipFill>
        <p:spPr bwMode="auto">
          <a:xfrm>
            <a:off x="1112959" y="1990687"/>
            <a:ext cx="1238062" cy="4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11DA0-A957-A655-1850-645F139FA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4" t="21507" r="27545" b="19155"/>
          <a:stretch/>
        </p:blipFill>
        <p:spPr>
          <a:xfrm>
            <a:off x="2379660" y="1643103"/>
            <a:ext cx="1506427" cy="110044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B1093D8-928A-F97E-EB9B-05654036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0" y="1727287"/>
            <a:ext cx="1014543" cy="10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5E5005-B497-497A-E46A-5BD1B1C68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163" y="1860048"/>
            <a:ext cx="1645729" cy="6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41E47-E1DC-B9E0-E3EE-E0C4418DB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261" y="1727287"/>
            <a:ext cx="720161" cy="101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1320060" y="165770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Deployment Workflow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4F70515-53F6-D964-AC1D-6FDBAC396F5B}"/>
              </a:ext>
            </a:extLst>
          </p:cNvPr>
          <p:cNvGrpSpPr/>
          <p:nvPr/>
        </p:nvGrpSpPr>
        <p:grpSpPr>
          <a:xfrm>
            <a:off x="920409" y="1224711"/>
            <a:ext cx="8062329" cy="2088278"/>
            <a:chOff x="782491" y="824661"/>
            <a:chExt cx="8062329" cy="2088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3EB79B-8938-88DC-8490-ADE7A205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911" y="1316161"/>
              <a:ext cx="797656" cy="257956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A04646-86CB-EEEF-7845-2EECFA930439}"/>
                </a:ext>
              </a:extLst>
            </p:cNvPr>
            <p:cNvSpPr/>
            <p:nvPr/>
          </p:nvSpPr>
          <p:spPr>
            <a:xfrm>
              <a:off x="4712474" y="1076137"/>
              <a:ext cx="1062017" cy="828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aranth" panose="02000503050000020004" pitchFamily="2" charset="0"/>
                </a:rPr>
                <a:t>Model training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4DCA2B-66EC-36CA-43EA-2E7364D3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8822" y="1122017"/>
              <a:ext cx="792079" cy="646241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56DA58-E4B3-23FA-F5B9-C6207EF59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244" y="2312885"/>
              <a:ext cx="278133" cy="3877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79DB83-251A-A009-95EC-4228B2E08A17}"/>
                </a:ext>
              </a:extLst>
            </p:cNvPr>
            <p:cNvCxnSpPr/>
            <p:nvPr/>
          </p:nvCxnSpPr>
          <p:spPr>
            <a:xfrm>
              <a:off x="5594742" y="2312885"/>
              <a:ext cx="466577" cy="0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737C314-DE9B-087A-FF8A-6E0174892A32}"/>
                </a:ext>
              </a:extLst>
            </p:cNvPr>
            <p:cNvCxnSpPr>
              <a:cxnSpLocks/>
            </p:cNvCxnSpPr>
            <p:nvPr/>
          </p:nvCxnSpPr>
          <p:spPr>
            <a:xfrm>
              <a:off x="6968728" y="1531147"/>
              <a:ext cx="61798" cy="957801"/>
            </a:xfrm>
            <a:prstGeom prst="bentConnector3">
              <a:avLst>
                <a:gd name="adj1" fmla="val 469915"/>
              </a:avLst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41A3E2-B863-8DE4-DD8B-AC789DECD214}"/>
                </a:ext>
              </a:extLst>
            </p:cNvPr>
            <p:cNvSpPr txBox="1"/>
            <p:nvPr/>
          </p:nvSpPr>
          <p:spPr>
            <a:xfrm>
              <a:off x="5746869" y="824661"/>
              <a:ext cx="1686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Model in Drive</a:t>
              </a:r>
            </a:p>
          </p:txBody>
        </p:sp>
        <p:pic>
          <p:nvPicPr>
            <p:cNvPr id="23" name="Picture 10" descr="Database - Free seo and web icons">
              <a:extLst>
                <a:ext uri="{FF2B5EF4-FFF2-40B4-BE49-F238E27FC236}">
                  <a16:creationId xmlns:a16="http://schemas.microsoft.com/office/drawing/2014/main" id="{B790B4B3-8BFE-D244-276D-18CD2720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156" y="1194012"/>
              <a:ext cx="592213" cy="483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0C5FCA-0AE4-6CF7-BABE-CD81A1DE5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51" y="1451430"/>
              <a:ext cx="302242" cy="7536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25066-5890-2DD9-93F1-A1E7BBBE06A6}"/>
                </a:ext>
              </a:extLst>
            </p:cNvPr>
            <p:cNvSpPr txBox="1"/>
            <p:nvPr/>
          </p:nvSpPr>
          <p:spPr>
            <a:xfrm>
              <a:off x="3670706" y="844070"/>
              <a:ext cx="88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76393A-0DC2-14CF-B4ED-1EED0AB63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017" y="1447663"/>
              <a:ext cx="302242" cy="7536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96E4ED-9101-8610-4BA9-A04BDAB20B89}"/>
                </a:ext>
              </a:extLst>
            </p:cNvPr>
            <p:cNvSpPr/>
            <p:nvPr/>
          </p:nvSpPr>
          <p:spPr>
            <a:xfrm>
              <a:off x="3380730" y="2133686"/>
              <a:ext cx="2005104" cy="7788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9F78D4B-27FC-2299-B031-5D30F9649D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41" y="2203029"/>
              <a:ext cx="1166328" cy="472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BAC7E0F-D71E-ED79-98A7-CC008824B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104" y="2110910"/>
              <a:ext cx="792079" cy="646241"/>
            </a:xfrm>
            <a:prstGeom prst="rect">
              <a:avLst/>
            </a:prstGeom>
          </p:spPr>
        </p:pic>
        <p:pic>
          <p:nvPicPr>
            <p:cNvPr id="227" name="Graphic 226" descr="Folder outline">
              <a:extLst>
                <a:ext uri="{FF2B5EF4-FFF2-40B4-BE49-F238E27FC236}">
                  <a16:creationId xmlns:a16="http://schemas.microsoft.com/office/drawing/2014/main" id="{55ABBBD1-E64E-078C-FC8C-E717867B9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95196" y="1003442"/>
              <a:ext cx="914400" cy="914400"/>
            </a:xfrm>
            <a:prstGeom prst="rect">
              <a:avLst/>
            </a:prstGeom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09C52FF-DDA3-281E-B518-DCC50B06483A}"/>
                </a:ext>
              </a:extLst>
            </p:cNvPr>
            <p:cNvSpPr txBox="1"/>
            <p:nvPr/>
          </p:nvSpPr>
          <p:spPr>
            <a:xfrm>
              <a:off x="6221794" y="1343804"/>
              <a:ext cx="66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.h5</a:t>
              </a:r>
            </a:p>
          </p:txBody>
        </p:sp>
        <p:pic>
          <p:nvPicPr>
            <p:cNvPr id="229" name="Graphic 228" descr="Folder outline">
              <a:extLst>
                <a:ext uri="{FF2B5EF4-FFF2-40B4-BE49-F238E27FC236}">
                  <a16:creationId xmlns:a16="http://schemas.microsoft.com/office/drawing/2014/main" id="{671F8539-5B17-F6A5-B8F8-A90FA9E5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15908" y="1998539"/>
              <a:ext cx="914400" cy="914400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95B4AA1-DA37-EC9A-8EEA-9C47BA843BFD}"/>
                </a:ext>
              </a:extLst>
            </p:cNvPr>
            <p:cNvSpPr txBox="1"/>
            <p:nvPr/>
          </p:nvSpPr>
          <p:spPr>
            <a:xfrm>
              <a:off x="6221794" y="2312885"/>
              <a:ext cx="66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.h5</a:t>
              </a:r>
            </a:p>
          </p:txBody>
        </p:sp>
        <p:pic>
          <p:nvPicPr>
            <p:cNvPr id="239" name="Graphic 238" descr="Internet outline">
              <a:extLst>
                <a:ext uri="{FF2B5EF4-FFF2-40B4-BE49-F238E27FC236}">
                  <a16:creationId xmlns:a16="http://schemas.microsoft.com/office/drawing/2014/main" id="{50862FA1-8DDE-AB56-FBC2-402C7099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24200" y="1987143"/>
              <a:ext cx="914400" cy="914400"/>
            </a:xfrm>
            <a:prstGeom prst="rect">
              <a:avLst/>
            </a:prstGeom>
          </p:spPr>
        </p:pic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5BB6278-4147-EC9E-A124-8CEEC0761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3577" y="2494310"/>
              <a:ext cx="258878" cy="0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0490698-1179-1B11-FD5B-D33F6F4BE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4742" y="2523102"/>
              <a:ext cx="451403" cy="0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6ED3FAA-7C93-207F-FADE-F00AFDB94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030" y="1445137"/>
              <a:ext cx="348327" cy="17896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25581E46-7CE7-C689-57F2-3A18715FA02F}"/>
                </a:ext>
              </a:extLst>
            </p:cNvPr>
            <p:cNvCxnSpPr>
              <a:cxnSpLocks/>
            </p:cNvCxnSpPr>
            <p:nvPr/>
          </p:nvCxnSpPr>
          <p:spPr>
            <a:xfrm>
              <a:off x="4348648" y="1450139"/>
              <a:ext cx="310287" cy="3946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A9D3230-79AE-B5CE-E104-8DB362CCD8EC}"/>
                </a:ext>
              </a:extLst>
            </p:cNvPr>
            <p:cNvSpPr txBox="1"/>
            <p:nvPr/>
          </p:nvSpPr>
          <p:spPr>
            <a:xfrm>
              <a:off x="7276762" y="1677186"/>
              <a:ext cx="15680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 and use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.h5 format</a:t>
              </a:r>
            </a:p>
          </p:txBody>
        </p:sp>
        <p:pic>
          <p:nvPicPr>
            <p:cNvPr id="251" name="Graphic 250" descr="Web cam with solid fill">
              <a:extLst>
                <a:ext uri="{FF2B5EF4-FFF2-40B4-BE49-F238E27FC236}">
                  <a16:creationId xmlns:a16="http://schemas.microsoft.com/office/drawing/2014/main" id="{BA9E3AE4-52C9-942F-A07A-17E0CA02A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82142" y="2240764"/>
              <a:ext cx="399855" cy="399855"/>
            </a:xfrm>
            <a:prstGeom prst="rect">
              <a:avLst/>
            </a:prstGeom>
          </p:spPr>
        </p:pic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2BF0064F-5000-C1A3-FE0C-8DAF7AC1A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185" y="2417737"/>
              <a:ext cx="278133" cy="3877"/>
            </a:xfrm>
            <a:prstGeom prst="straightConnector1">
              <a:avLst/>
            </a:prstGeom>
            <a:ln w="38100">
              <a:solidFill>
                <a:srgbClr val="F9A30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D0DC664-9F9D-CAEC-E3E2-F95D64D9C019}"/>
                </a:ext>
              </a:extLst>
            </p:cNvPr>
            <p:cNvSpPr txBox="1"/>
            <p:nvPr/>
          </p:nvSpPr>
          <p:spPr>
            <a:xfrm>
              <a:off x="782491" y="1979797"/>
              <a:ext cx="1077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24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1040291" y="-88054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-1061559" y="599300"/>
            <a:ext cx="8662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1.Exploratory Data Analysis, 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F5F52-296B-C1D1-841D-064DCBC9F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1" y="1524000"/>
            <a:ext cx="3876851" cy="2682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C72F0-FCED-B430-0C26-B815B4C1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01" y="1524000"/>
            <a:ext cx="3876851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382450" y="190530"/>
            <a:ext cx="8662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Preprocessing, Feature Engineering ( Balancing &amp; Normalization 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2F017-6051-6FDE-20F2-C11DAC5D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0" y="941493"/>
            <a:ext cx="5028595" cy="35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6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701596" y="22595"/>
            <a:ext cx="61362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 Extraction &amp; Model Building (CNN)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AB580-0DD4-D76A-5C62-B6651F2A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96" y="527055"/>
            <a:ext cx="1910687" cy="45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2;p33">
            <a:extLst>
              <a:ext uri="{FF2B5EF4-FFF2-40B4-BE49-F238E27FC236}">
                <a16:creationId xmlns:a16="http://schemas.microsoft.com/office/drawing/2014/main" id="{E81EA965-448B-2BB4-A5FB-E209393A409F}"/>
              </a:ext>
            </a:extLst>
          </p:cNvPr>
          <p:cNvSpPr txBox="1">
            <a:spLocks/>
          </p:cNvSpPr>
          <p:nvPr/>
        </p:nvSpPr>
        <p:spPr>
          <a:xfrm>
            <a:off x="1047352" y="102359"/>
            <a:ext cx="8583134" cy="77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Measure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146E5-FA27-1939-2BE4-C86210FA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5" y="1024944"/>
            <a:ext cx="3966035" cy="3320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327EF-7EA1-A4BE-C9F8-187B48383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256" y="1024944"/>
            <a:ext cx="4218777" cy="33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2312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Papercut Style Marketing Plan by Slidesgo">
  <a:themeElements>
    <a:clrScheme name="Simple Light">
      <a:dk1>
        <a:srgbClr val="000000"/>
      </a:dk1>
      <a:lt1>
        <a:srgbClr val="F3E9E8"/>
      </a:lt1>
      <a:dk2>
        <a:srgbClr val="D7D2CC"/>
      </a:dk2>
      <a:lt2>
        <a:srgbClr val="F5E2E1"/>
      </a:lt2>
      <a:accent1>
        <a:srgbClr val="EADCD9"/>
      </a:accent1>
      <a:accent2>
        <a:srgbClr val="E3D0C9"/>
      </a:accent2>
      <a:accent3>
        <a:srgbClr val="D5D2CB"/>
      </a:accent3>
      <a:accent4>
        <a:srgbClr val="CCD1CA"/>
      </a:accent4>
      <a:accent5>
        <a:srgbClr val="B1CCC3"/>
      </a:accent5>
      <a:accent6>
        <a:srgbClr val="9CC5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606</Words>
  <Application>Microsoft Office PowerPoint</Application>
  <PresentationFormat>On-screen Show (16:9)</PresentationFormat>
  <Paragraphs>57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Amaranth</vt:lpstr>
      <vt:lpstr>Times New Roman</vt:lpstr>
      <vt:lpstr>Poppins</vt:lpstr>
      <vt:lpstr>Albert Sans</vt:lpstr>
      <vt:lpstr>Advent Pro</vt:lpstr>
      <vt:lpstr>Arial</vt:lpstr>
      <vt:lpstr>Geometric Papercut Style Marketing Plan by Slidesgo</vt:lpstr>
      <vt:lpstr>Real-time Customer Emotion  Detection System</vt:lpstr>
      <vt:lpstr>Abstract</vt:lpstr>
      <vt:lpstr>Objective</vt:lpstr>
      <vt:lpstr>Technologies</vt:lpstr>
      <vt:lpstr>Development and Deployment Workflow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Restoration using GAN</dc:title>
  <dc:creator>NISHAT SHISHIR</dc:creator>
  <cp:lastModifiedBy>Mamur Sayor</cp:lastModifiedBy>
  <cp:revision>27</cp:revision>
  <dcterms:modified xsi:type="dcterms:W3CDTF">2023-11-06T21:45:00Z</dcterms:modified>
</cp:coreProperties>
</file>