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9" r:id="rId3"/>
    <p:sldId id="261" r:id="rId4"/>
    <p:sldId id="296" r:id="rId5"/>
    <p:sldId id="297" r:id="rId6"/>
    <p:sldId id="299" r:id="rId7"/>
    <p:sldId id="302" r:id="rId8"/>
    <p:sldId id="303" r:id="rId9"/>
    <p:sldId id="300" r:id="rId10"/>
    <p:sldId id="277" r:id="rId11"/>
    <p:sldId id="301" r:id="rId12"/>
  </p:sldIdLst>
  <p:sldSz cx="9144000" cy="5143500" type="screen16x9"/>
  <p:notesSz cx="6858000" cy="9144000"/>
  <p:embeddedFontLst>
    <p:embeddedFont>
      <p:font typeface="Advent Pro" panose="020B0604020202020204" charset="0"/>
      <p:regular r:id="rId14"/>
      <p:bold r:id="rId15"/>
      <p:italic r:id="rId16"/>
      <p:boldItalic r:id="rId17"/>
    </p:embeddedFont>
    <p:embeddedFont>
      <p:font typeface="Albert Sans" panose="020B0604020202020204" charset="0"/>
      <p:regular r:id="rId18"/>
      <p:bold r:id="rId19"/>
      <p:italic r:id="rId20"/>
      <p:boldItalic r:id="rId21"/>
    </p:embeddedFont>
    <p:embeddedFont>
      <p:font typeface="Poppins"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D79B0D-F6D3-4750-B49F-573C82907953}">
  <a:tblStyle styleId="{FBD79B0D-F6D3-4750-B49F-573C829079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5AF583-2E9C-45D7-8ADD-155B66C0EB6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4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61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4"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1294109" y="-199211"/>
            <a:ext cx="7043980" cy="1944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i="0" dirty="0">
                <a:effectLst/>
                <a:latin typeface="Times New Roman" panose="02020603050405020304" pitchFamily="18" charset="0"/>
                <a:cs typeface="Times New Roman" panose="02020603050405020304" pitchFamily="18" charset="0"/>
              </a:rPr>
              <a:t>Image Restoration using GAN</a:t>
            </a:r>
            <a:endParaRPr sz="3600" b="1" dirty="0">
              <a:latin typeface="Times New Roman" panose="02020603050405020304" pitchFamily="18" charset="0"/>
              <a:cs typeface="Times New Roman" panose="02020603050405020304" pitchFamily="18" charset="0"/>
            </a:endParaRPr>
          </a:p>
        </p:txBody>
      </p:sp>
      <p:sp>
        <p:nvSpPr>
          <p:cNvPr id="177" name="Google Shape;177;p28"/>
          <p:cNvSpPr txBox="1">
            <a:spLocks noGrp="1"/>
          </p:cNvSpPr>
          <p:nvPr>
            <p:ph type="subTitle" idx="1"/>
          </p:nvPr>
        </p:nvSpPr>
        <p:spPr>
          <a:xfrm>
            <a:off x="2809068" y="2336939"/>
            <a:ext cx="4258160" cy="1630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chemeClr val="tx1"/>
                </a:solidFill>
                <a:latin typeface="Times New Roman" panose="02020603050405020304" pitchFamily="18" charset="0"/>
                <a:cs typeface="Times New Roman" panose="02020603050405020304" pitchFamily="18" charset="0"/>
              </a:rPr>
              <a:t>Presented By</a:t>
            </a:r>
          </a:p>
          <a:p>
            <a:pPr marL="0" lvl="0" indent="0" algn="l" rtl="0">
              <a:spcBef>
                <a:spcPts val="0"/>
              </a:spcBef>
              <a:spcAft>
                <a:spcPts val="0"/>
              </a:spcAft>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0" i="0" dirty="0">
                <a:solidFill>
                  <a:schemeClr val="tx1"/>
                </a:solidFill>
                <a:effectLst/>
                <a:latin typeface="Times New Roman" panose="02020603050405020304" pitchFamily="18" charset="0"/>
                <a:cs typeface="Times New Roman" panose="02020603050405020304" pitchFamily="18" charset="0"/>
              </a:rPr>
              <a:t>Jul Jalal Al-</a:t>
            </a:r>
            <a:r>
              <a:rPr lang="en-US" b="0" i="0" dirty="0" err="1">
                <a:solidFill>
                  <a:schemeClr val="tx1"/>
                </a:solidFill>
                <a:effectLst/>
                <a:latin typeface="Times New Roman" panose="02020603050405020304" pitchFamily="18" charset="0"/>
                <a:cs typeface="Times New Roman" panose="02020603050405020304" pitchFamily="18" charset="0"/>
              </a:rPr>
              <a:t>Mamur</a:t>
            </a:r>
            <a:r>
              <a:rPr lang="en-US" b="0" i="0" dirty="0">
                <a:solidFill>
                  <a:schemeClr val="tx1"/>
                </a:solidFill>
                <a:effectLst/>
                <a:latin typeface="Times New Roman" panose="02020603050405020304" pitchFamily="18" charset="0"/>
                <a:cs typeface="Times New Roman" panose="02020603050405020304" pitchFamily="18" charset="0"/>
              </a:rPr>
              <a:t> Sayor(1901029)</a:t>
            </a:r>
          </a:p>
          <a:p>
            <a:pPr marL="0" lvl="0" indent="0" algn="l" rtl="0">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Nishat </a:t>
            </a:r>
            <a:r>
              <a:rPr lang="en-US" dirty="0" err="1">
                <a:solidFill>
                  <a:schemeClr val="tx1"/>
                </a:solidFill>
                <a:latin typeface="Times New Roman" panose="02020603050405020304" pitchFamily="18" charset="0"/>
                <a:cs typeface="Times New Roman" panose="02020603050405020304" pitchFamily="18" charset="0"/>
              </a:rPr>
              <a:t>Tasnim</a:t>
            </a:r>
            <a:r>
              <a:rPr lang="en-US" dirty="0">
                <a:solidFill>
                  <a:schemeClr val="tx1"/>
                </a:solidFill>
                <a:latin typeface="Times New Roman" panose="02020603050405020304" pitchFamily="18" charset="0"/>
                <a:cs typeface="Times New Roman" panose="02020603050405020304" pitchFamily="18" charset="0"/>
              </a:rPr>
              <a:t> Shishir(1901030)</a:t>
            </a:r>
          </a:p>
          <a:p>
            <a:pPr marL="0" lvl="0" indent="0" algn="l" rtl="0">
              <a:spcBef>
                <a:spcPts val="0"/>
              </a:spcBef>
              <a:spcAft>
                <a:spcPts val="0"/>
              </a:spcAft>
              <a:buNone/>
            </a:pPr>
            <a:r>
              <a:rPr lang="en-US" b="0" i="0" dirty="0">
                <a:solidFill>
                  <a:schemeClr val="tx1"/>
                </a:solidFill>
                <a:effectLst/>
                <a:latin typeface="Times New Roman" panose="02020603050405020304" pitchFamily="18" charset="0"/>
                <a:cs typeface="Times New Roman" panose="02020603050405020304" pitchFamily="18" charset="0"/>
              </a:rPr>
              <a:t>Fahim Shahriar </a:t>
            </a:r>
            <a:r>
              <a:rPr lang="en-US" b="0" i="0" dirty="0" err="1">
                <a:solidFill>
                  <a:schemeClr val="tx1"/>
                </a:solidFill>
                <a:effectLst/>
                <a:latin typeface="Times New Roman" panose="02020603050405020304" pitchFamily="18" charset="0"/>
                <a:cs typeface="Times New Roman" panose="02020603050405020304" pitchFamily="18" charset="0"/>
              </a:rPr>
              <a:t>Prottoy</a:t>
            </a:r>
            <a:r>
              <a:rPr lang="en-US" b="0" i="0" dirty="0">
                <a:solidFill>
                  <a:schemeClr val="tx1"/>
                </a:solidFill>
                <a:effectLst/>
                <a:latin typeface="Times New Roman" panose="02020603050405020304" pitchFamily="18" charset="0"/>
                <a:cs typeface="Times New Roman" panose="02020603050405020304" pitchFamily="18" charset="0"/>
              </a:rPr>
              <a:t>(1901041)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584640" y="700747"/>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Resources</a:t>
            </a:r>
            <a:endParaRPr dirty="0">
              <a:latin typeface="Times New Roman" panose="02020603050405020304" pitchFamily="18" charset="0"/>
              <a:cs typeface="Times New Roman" panose="02020603050405020304" pitchFamily="18" charset="0"/>
            </a:endParaRPr>
          </a:p>
        </p:txBody>
      </p:sp>
      <p:sp>
        <p:nvSpPr>
          <p:cNvPr id="469" name="Google Shape;469;p49"/>
          <p:cNvSpPr txBox="1">
            <a:spLocks noGrp="1"/>
          </p:cNvSpPr>
          <p:nvPr>
            <p:ph type="body" idx="1"/>
          </p:nvPr>
        </p:nvSpPr>
        <p:spPr>
          <a:xfrm>
            <a:off x="429656" y="1462441"/>
            <a:ext cx="7711200" cy="3453900"/>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[1] Jin et </a:t>
            </a:r>
            <a:r>
              <a:rPr lang="en-US" dirty="0" err="1">
                <a:latin typeface="Times New Roman" panose="02020603050405020304" pitchFamily="18" charset="0"/>
                <a:cs typeface="Times New Roman" panose="02020603050405020304" pitchFamily="18" charset="0"/>
              </a:rPr>
              <a:t>al.“Image</a:t>
            </a:r>
            <a:r>
              <a:rPr lang="en-US" dirty="0">
                <a:latin typeface="Times New Roman" panose="02020603050405020304" pitchFamily="18" charset="0"/>
                <a:cs typeface="Times New Roman" panose="02020603050405020304" pitchFamily="18" charset="0"/>
              </a:rPr>
              <a:t> restoration method based on GAN and multi-scale feature fusion”, 978-1-7281-5855-6/20/$31.00 c 2020 IEEE</a:t>
            </a:r>
          </a:p>
          <a:p>
            <a:r>
              <a:rPr lang="en-US" dirty="0">
                <a:latin typeface="Times New Roman" panose="02020603050405020304" pitchFamily="18" charset="0"/>
                <a:cs typeface="Times New Roman" panose="02020603050405020304" pitchFamily="18" charset="0"/>
              </a:rPr>
              <a:t>[2] Cao et al. “An Improved GAN-Based Image Restoration Method for Imaging Logging Images”, Appl. Sci. 2023, 13(16), 9249.</a:t>
            </a:r>
          </a:p>
          <a:p>
            <a:r>
              <a:rPr lang="en-US" dirty="0">
                <a:latin typeface="Times New Roman" panose="02020603050405020304" pitchFamily="18" charset="0"/>
                <a:cs typeface="Times New Roman" panose="02020603050405020304" pitchFamily="18" charset="0"/>
              </a:rPr>
              <a:t>[3] Kishore et al. “Enhanced Image Restoration by GANs using Game Theory”, International Conference on Smart Sustainable Intelligent Computing and Applications under ICITETM 2020.</a:t>
            </a:r>
          </a:p>
          <a:p>
            <a:r>
              <a:rPr lang="en-US" dirty="0">
                <a:latin typeface="Times New Roman" panose="02020603050405020304" pitchFamily="18" charset="0"/>
                <a:cs typeface="Times New Roman" panose="02020603050405020304" pitchFamily="18" charset="0"/>
              </a:rPr>
              <a:t>[4] Yu et al. “A practical generative adversarial network architecture for restoring damaged character photographs”, Volume 423, 29 January 2021, Pages 590-600.</a:t>
            </a:r>
          </a:p>
          <a:p>
            <a:r>
              <a:rPr lang="en-US" dirty="0">
                <a:latin typeface="Times New Roman" panose="02020603050405020304" pitchFamily="18" charset="0"/>
                <a:cs typeface="Times New Roman" panose="02020603050405020304" pitchFamily="18" charset="0"/>
              </a:rPr>
              <a:t>[5] S. Li et al .”A two-channel convolutional neural network for image super-resolution”</a:t>
            </a:r>
          </a:p>
          <a:p>
            <a:r>
              <a:rPr lang="en-US" dirty="0">
                <a:latin typeface="Times New Roman" panose="02020603050405020304" pitchFamily="18" charset="0"/>
                <a:cs typeface="Times New Roman" panose="02020603050405020304" pitchFamily="18" charset="0"/>
              </a:rPr>
              <a:t>Neurocomputing(2018).</a:t>
            </a:r>
          </a:p>
          <a:p>
            <a:r>
              <a:rPr lang="en-US" dirty="0">
                <a:latin typeface="Times New Roman" panose="02020603050405020304" pitchFamily="18" charset="0"/>
                <a:cs typeface="Times New Roman" panose="02020603050405020304" pitchFamily="18" charset="0"/>
              </a:rPr>
              <a:t>[6] link : https://machinelearningmastery.com/how-to-accelerate-learning-of-deep-neural-networks-with-batch-normalization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8D724-BE2E-7AFD-4D83-75ABDEE76C56}"/>
              </a:ext>
            </a:extLst>
          </p:cNvPr>
          <p:cNvSpPr txBox="1"/>
          <p:nvPr/>
        </p:nvSpPr>
        <p:spPr>
          <a:xfrm>
            <a:off x="3103536" y="1863864"/>
            <a:ext cx="293692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99B5F487-0BAB-5765-FCEE-F6A8DFAFA723}"/>
              </a:ext>
            </a:extLst>
          </p:cNvPr>
          <p:cNvSpPr txBox="1"/>
          <p:nvPr/>
        </p:nvSpPr>
        <p:spPr>
          <a:xfrm>
            <a:off x="3355383" y="2571750"/>
            <a:ext cx="214193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Do you have any question?</a:t>
            </a:r>
          </a:p>
        </p:txBody>
      </p:sp>
    </p:spTree>
    <p:extLst>
      <p:ext uri="{BB962C8B-B14F-4D97-AF65-F5344CB8AC3E}">
        <p14:creationId xmlns:p14="http://schemas.microsoft.com/office/powerpoint/2010/main" val="269989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961800" y="1026170"/>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Introduction</a:t>
            </a:r>
            <a:endParaRPr dirty="0">
              <a:solidFill>
                <a:schemeClr val="tx1"/>
              </a:solidFill>
              <a:latin typeface="Times New Roman" panose="02020603050405020304" pitchFamily="18" charset="0"/>
              <a:cs typeface="Times New Roman" panose="02020603050405020304" pitchFamily="18" charset="0"/>
            </a:endParaRPr>
          </a:p>
        </p:txBody>
      </p:sp>
      <p:sp>
        <p:nvSpPr>
          <p:cNvPr id="209" name="Google Shape;209;p31"/>
          <p:cNvSpPr txBox="1">
            <a:spLocks noGrp="1"/>
          </p:cNvSpPr>
          <p:nvPr>
            <p:ph type="subTitle" idx="1"/>
          </p:nvPr>
        </p:nvSpPr>
        <p:spPr>
          <a:xfrm>
            <a:off x="1033282" y="1748425"/>
            <a:ext cx="6934586" cy="221625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b="0" i="0" dirty="0">
                <a:solidFill>
                  <a:schemeClr val="tx1"/>
                </a:solidFill>
                <a:effectLst/>
                <a:latin typeface="Times New Roman" panose="02020603050405020304" pitchFamily="18" charset="0"/>
                <a:cs typeface="Times New Roman" panose="02020603050405020304" pitchFamily="18" charset="0"/>
              </a:rPr>
              <a:t>In image restoration, especially in cases of extensive damage or pixelation, traditional methods often fall short in such scenarios, prompting the exploration of Deep Neural Networks (DNNs) for improved results. We introduce a novel approach that leverages a Generative Adversarial Network (GAN) for image restoration. Our system consists of an image generation network responsible for restoring damaged images and a discriminator network that assesses the authenticity of the restorations. Additionally, we provide a user-friendly web interface for real-time image restoration.</a:t>
            </a:r>
            <a:endParaRPr sz="1400" dirty="0">
              <a:solidFill>
                <a:schemeClr val="tx1"/>
              </a:solidFill>
              <a:latin typeface="Times New Roman" panose="02020603050405020304" pitchFamily="18" charset="0"/>
              <a:cs typeface="Times New Roman" panose="02020603050405020304" pitchFamily="18"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1305335" y="878977"/>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224" name="Google Shape;224;p33"/>
          <p:cNvSpPr txBox="1">
            <a:spLocks noGrp="1"/>
          </p:cNvSpPr>
          <p:nvPr>
            <p:ph type="subTitle" idx="2"/>
          </p:nvPr>
        </p:nvSpPr>
        <p:spPr>
          <a:xfrm>
            <a:off x="1305335" y="1782305"/>
            <a:ext cx="6312082" cy="2482218"/>
          </a:xfrm>
          <a:prstGeom prst="rect">
            <a:avLst/>
          </a:prstGeom>
        </p:spPr>
        <p:txBody>
          <a:bodyPr spcFirstLastPara="1" wrap="square" lIns="91425" tIns="91425" rIns="91425" bIns="91425" anchor="t" anchorCtr="0">
            <a:noAutofit/>
          </a:bodyPr>
          <a:lstStyle/>
          <a:p>
            <a:pPr algn="just"/>
            <a:r>
              <a:rPr lang="en-US" sz="1400" b="1" dirty="0">
                <a:latin typeface="Times New Roman" panose="02020603050405020304" pitchFamily="18" charset="0"/>
                <a:cs typeface="Times New Roman" panose="02020603050405020304" pitchFamily="18" charset="0"/>
              </a:rPr>
              <a:t>1. Image Restoration Network: </a:t>
            </a:r>
            <a:r>
              <a:rPr lang="en-US" sz="1400" dirty="0">
                <a:latin typeface="Times New Roman" panose="02020603050405020304" pitchFamily="18" charset="0"/>
                <a:cs typeface="Times New Roman" panose="02020603050405020304" pitchFamily="18" charset="0"/>
              </a:rPr>
              <a:t>Develop a high-precision image generation network to restore damaged images effectively.</a:t>
            </a:r>
          </a:p>
          <a:p>
            <a:pPr algn="just"/>
            <a:r>
              <a:rPr lang="en-US" sz="1400" b="1" dirty="0">
                <a:latin typeface="Times New Roman" panose="02020603050405020304" pitchFamily="18" charset="0"/>
                <a:cs typeface="Times New Roman" panose="02020603050405020304" pitchFamily="18" charset="0"/>
              </a:rPr>
              <a:t>2. Authenticity Evaluator (Discriminator): </a:t>
            </a:r>
            <a:r>
              <a:rPr lang="en-US" sz="1400" dirty="0">
                <a:latin typeface="Times New Roman" panose="02020603050405020304" pitchFamily="18" charset="0"/>
                <a:cs typeface="Times New Roman" panose="02020603050405020304" pitchFamily="18" charset="0"/>
              </a:rPr>
              <a:t>Create a discriminator network to assess the authenticity and quality of generated image restorations.</a:t>
            </a:r>
          </a:p>
          <a:p>
            <a:pPr algn="just"/>
            <a:r>
              <a:rPr lang="en-US" sz="1400" b="1" dirty="0">
                <a:latin typeface="Times New Roman" panose="02020603050405020304" pitchFamily="18" charset="0"/>
                <a:cs typeface="Times New Roman" panose="02020603050405020304" pitchFamily="18" charset="0"/>
              </a:rPr>
              <a:t>3. GAN Model Training Optimization : </a:t>
            </a:r>
            <a:r>
              <a:rPr lang="en-US" sz="1400" b="0" i="0" dirty="0">
                <a:effectLst/>
                <a:latin typeface="Times New Roman" panose="02020603050405020304" pitchFamily="18" charset="0"/>
                <a:cs typeface="Times New Roman" panose="02020603050405020304" pitchFamily="18" charset="0"/>
              </a:rPr>
              <a:t>Optimize GAN training with a curated dataset of damaged and undamaged images to prioritize high-quality restorations and minimize flaws.</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4. Creating a User-Friendly Web Interface with Flask.</a:t>
            </a:r>
          </a:p>
          <a:p>
            <a:pPr algn="just"/>
            <a:r>
              <a:rPr lang="en-US" sz="1400" b="1" dirty="0">
                <a:latin typeface="Times New Roman" panose="02020603050405020304" pitchFamily="18" charset="0"/>
                <a:cs typeface="Times New Roman" panose="02020603050405020304" pitchFamily="18" charset="0"/>
              </a:rPr>
              <a:t>5. Performance Assessment: </a:t>
            </a:r>
            <a:r>
              <a:rPr lang="en-US" sz="1400" dirty="0">
                <a:latin typeface="Times New Roman" panose="02020603050405020304" pitchFamily="18" charset="0"/>
                <a:cs typeface="Times New Roman" panose="02020603050405020304" pitchFamily="18" charset="0"/>
              </a:rPr>
              <a:t>Evaluate the effectiveness of the image restoration system by assessing its performance on a diverse range of damaged images, including those with extensive and intricate damage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1305335" y="878977"/>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Method</a:t>
            </a:r>
          </a:p>
        </p:txBody>
      </p:sp>
      <p:sp>
        <p:nvSpPr>
          <p:cNvPr id="224" name="Google Shape;224;p33"/>
          <p:cNvSpPr txBox="1">
            <a:spLocks noGrp="1"/>
          </p:cNvSpPr>
          <p:nvPr>
            <p:ph type="subTitle" idx="2"/>
          </p:nvPr>
        </p:nvSpPr>
        <p:spPr>
          <a:xfrm>
            <a:off x="1305335" y="1782305"/>
            <a:ext cx="6312082" cy="2482218"/>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Model Formation : </a:t>
            </a:r>
            <a:r>
              <a:rPr lang="en-US" sz="1400" dirty="0">
                <a:solidFill>
                  <a:schemeClr val="tx1"/>
                </a:solidFill>
                <a:latin typeface="Times New Roman" panose="02020603050405020304" pitchFamily="18" charset="0"/>
                <a:cs typeface="Times New Roman" panose="02020603050405020304" pitchFamily="18" charset="0"/>
              </a:rPr>
              <a:t>A standard Convolutional Neural Network (CNN) architecture is used for both the generator and discriminator models. The CNN architecture consists of convolutional layers, batch normalization layers, and activation functions (</a:t>
            </a:r>
            <a:r>
              <a:rPr lang="en-US" sz="1400" dirty="0" err="1">
                <a:solidFill>
                  <a:schemeClr val="tx1"/>
                </a:solidFill>
                <a:latin typeface="Times New Roman" panose="02020603050405020304" pitchFamily="18" charset="0"/>
                <a:cs typeface="Times New Roman" panose="02020603050405020304" pitchFamily="18" charset="0"/>
              </a:rPr>
              <a:t>LeakyReLU</a:t>
            </a:r>
            <a:r>
              <a:rPr lang="en-US" sz="1400" dirty="0">
                <a:solidFill>
                  <a:schemeClr val="tx1"/>
                </a:solidFill>
                <a:latin typeface="Times New Roman" panose="02020603050405020304" pitchFamily="18" charset="0"/>
                <a:cs typeface="Times New Roman" panose="02020603050405020304" pitchFamily="18" charset="0"/>
              </a:rPr>
              <a:t>) to process and transform the input data. These layers are organized into </a:t>
            </a:r>
            <a:r>
              <a:rPr lang="en-US" sz="1400" dirty="0" err="1">
                <a:solidFill>
                  <a:schemeClr val="tx1"/>
                </a:solidFill>
                <a:latin typeface="Times New Roman" panose="02020603050405020304" pitchFamily="18" charset="0"/>
                <a:cs typeface="Times New Roman" panose="02020603050405020304" pitchFamily="18" charset="0"/>
              </a:rPr>
              <a:t>downsample</a:t>
            </a:r>
            <a:r>
              <a:rPr lang="en-US" sz="1400" dirty="0">
                <a:solidFill>
                  <a:schemeClr val="tx1"/>
                </a:solidFill>
                <a:latin typeface="Times New Roman" panose="02020603050405020304" pitchFamily="18" charset="0"/>
                <a:cs typeface="Times New Roman" panose="02020603050405020304" pitchFamily="18" charset="0"/>
              </a:rPr>
              <a:t> and </a:t>
            </a:r>
            <a:r>
              <a:rPr lang="en-US" sz="1400" dirty="0" err="1">
                <a:solidFill>
                  <a:schemeClr val="tx1"/>
                </a:solidFill>
                <a:latin typeface="Times New Roman" panose="02020603050405020304" pitchFamily="18" charset="0"/>
                <a:cs typeface="Times New Roman" panose="02020603050405020304" pitchFamily="18" charset="0"/>
              </a:rPr>
              <a:t>upsample</a:t>
            </a:r>
            <a:r>
              <a:rPr lang="en-US" sz="1400" dirty="0">
                <a:solidFill>
                  <a:schemeClr val="tx1"/>
                </a:solidFill>
                <a:latin typeface="Times New Roman" panose="02020603050405020304" pitchFamily="18" charset="0"/>
                <a:cs typeface="Times New Roman" panose="02020603050405020304" pitchFamily="18" charset="0"/>
              </a:rPr>
              <a:t> blocks in the generator and </a:t>
            </a:r>
            <a:r>
              <a:rPr lang="en-US" sz="1400" dirty="0" err="1">
                <a:solidFill>
                  <a:schemeClr val="tx1"/>
                </a:solidFill>
                <a:latin typeface="Times New Roman" panose="02020603050405020304" pitchFamily="18" charset="0"/>
                <a:cs typeface="Times New Roman" panose="02020603050405020304" pitchFamily="18" charset="0"/>
              </a:rPr>
              <a:t>downsample</a:t>
            </a:r>
            <a:r>
              <a:rPr lang="en-US" sz="1400" dirty="0">
                <a:solidFill>
                  <a:schemeClr val="tx1"/>
                </a:solidFill>
                <a:latin typeface="Times New Roman" panose="02020603050405020304" pitchFamily="18" charset="0"/>
                <a:cs typeface="Times New Roman" panose="02020603050405020304" pitchFamily="18" charset="0"/>
              </a:rPr>
              <a:t> blocks in the discriminator.</a:t>
            </a:r>
          </a:p>
          <a:p>
            <a:pPr marL="171450" indent="-171450"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Dataset</a:t>
            </a:r>
            <a:r>
              <a:rPr lang="en-US" sz="1400" dirty="0">
                <a:solidFill>
                  <a:schemeClr val="tx1"/>
                </a:solidFill>
                <a:latin typeface="Times New Roman" panose="02020603050405020304" pitchFamily="18" charset="0"/>
                <a:cs typeface="Times New Roman" panose="02020603050405020304" pitchFamily="18" charset="0"/>
              </a:rPr>
              <a:t> : humanface8000 [from Kaggle]</a:t>
            </a:r>
          </a:p>
          <a:p>
            <a:pPr marL="171450" indent="-171450"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While developing the model we have used </a:t>
            </a:r>
            <a:r>
              <a:rPr lang="en-US" sz="1400" b="1" dirty="0">
                <a:solidFill>
                  <a:schemeClr val="tx1"/>
                </a:solidFill>
                <a:latin typeface="Times New Roman" panose="02020603050405020304" pitchFamily="18" charset="0"/>
                <a:cs typeface="Times New Roman" panose="02020603050405020304" pitchFamily="18" charset="0"/>
              </a:rPr>
              <a:t>Down sampling and up sampling</a:t>
            </a:r>
            <a:r>
              <a:rPr lang="en-US" sz="1400" dirty="0">
                <a:solidFill>
                  <a:schemeClr val="tx1"/>
                </a:solidFill>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Batch Normalization : </a:t>
            </a:r>
            <a:r>
              <a:rPr lang="en-US" sz="1400" dirty="0">
                <a:solidFill>
                  <a:schemeClr val="tx1"/>
                </a:solidFill>
                <a:latin typeface="Times New Roman" panose="02020603050405020304" pitchFamily="18" charset="0"/>
                <a:cs typeface="Times New Roman" panose="02020603050405020304" pitchFamily="18" charset="0"/>
              </a:rPr>
              <a:t>It contributes to the stability, faster training, and improved performance of the generator when learning to colorize grayscale images. These two figures show how batch normalization can minimize the number of epoch to get better accuracy from random sample.</a:t>
            </a:r>
          </a:p>
        </p:txBody>
      </p:sp>
    </p:spTree>
    <p:extLst>
      <p:ext uri="{BB962C8B-B14F-4D97-AF65-F5344CB8AC3E}">
        <p14:creationId xmlns:p14="http://schemas.microsoft.com/office/powerpoint/2010/main" val="148924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1305335" y="878977"/>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Coding Algorithm</a:t>
            </a:r>
            <a:endParaRPr dirty="0">
              <a:latin typeface="Times New Roman" panose="02020603050405020304" pitchFamily="18" charset="0"/>
              <a:cs typeface="Times New Roman" panose="02020603050405020304" pitchFamily="18" charset="0"/>
            </a:endParaRPr>
          </a:p>
        </p:txBody>
      </p:sp>
      <p:sp>
        <p:nvSpPr>
          <p:cNvPr id="224" name="Google Shape;224;p33"/>
          <p:cNvSpPr txBox="1">
            <a:spLocks noGrp="1"/>
          </p:cNvSpPr>
          <p:nvPr>
            <p:ph type="subTitle" idx="2"/>
          </p:nvPr>
        </p:nvSpPr>
        <p:spPr>
          <a:xfrm>
            <a:off x="1305335" y="1782305"/>
            <a:ext cx="6312082" cy="2482218"/>
          </a:xfrm>
          <a:prstGeom prst="rect">
            <a:avLst/>
          </a:prstGeom>
        </p:spPr>
        <p:txBody>
          <a:bodyPr spcFirstLastPara="1" wrap="square" lIns="91425" tIns="91425" rIns="91425" bIns="91425" anchor="t" anchorCtr="0">
            <a:noAutofit/>
          </a:bodyPr>
          <a:lstStyle/>
          <a:p>
            <a:pPr algn="l"/>
            <a:r>
              <a:rPr lang="en-US" dirty="0">
                <a:solidFill>
                  <a:schemeClr val="tx1"/>
                </a:solidFill>
                <a:latin typeface="Times New Roman" panose="02020603050405020304" pitchFamily="18" charset="0"/>
                <a:cs typeface="Times New Roman" panose="02020603050405020304" pitchFamily="18" charset="0"/>
              </a:rPr>
              <a:t>Step 1: Import necessary libraries</a:t>
            </a:r>
          </a:p>
          <a:p>
            <a:pPr algn="l"/>
            <a:r>
              <a:rPr lang="en-US" dirty="0">
                <a:solidFill>
                  <a:schemeClr val="tx1"/>
                </a:solidFill>
                <a:latin typeface="Times New Roman" panose="02020603050405020304" pitchFamily="18" charset="0"/>
                <a:cs typeface="Times New Roman" panose="02020603050405020304" pitchFamily="18" charset="0"/>
              </a:rPr>
              <a:t>Step 2: Set image size, variables, and file paths</a:t>
            </a:r>
          </a:p>
          <a:p>
            <a:pPr algn="l"/>
            <a:r>
              <a:rPr lang="en-US" dirty="0">
                <a:solidFill>
                  <a:schemeClr val="tx1"/>
                </a:solidFill>
                <a:latin typeface="Times New Roman" panose="02020603050405020304" pitchFamily="18" charset="0"/>
                <a:cs typeface="Times New Roman" panose="02020603050405020304" pitchFamily="18" charset="0"/>
              </a:rPr>
              <a:t>Step 3: Define a function for sorting image files</a:t>
            </a:r>
          </a:p>
          <a:p>
            <a:pPr algn="l"/>
            <a:r>
              <a:rPr lang="en-US" dirty="0">
                <a:solidFill>
                  <a:schemeClr val="tx1"/>
                </a:solidFill>
                <a:latin typeface="Times New Roman" panose="02020603050405020304" pitchFamily="18" charset="0"/>
                <a:cs typeface="Times New Roman" panose="02020603050405020304" pitchFamily="18" charset="0"/>
              </a:rPr>
              <a:t>Step 4: Load and preprocess color and grayscale images</a:t>
            </a:r>
          </a:p>
          <a:p>
            <a:pPr algn="l"/>
            <a:r>
              <a:rPr lang="en-US" dirty="0">
                <a:solidFill>
                  <a:schemeClr val="tx1"/>
                </a:solidFill>
                <a:latin typeface="Times New Roman" panose="02020603050405020304" pitchFamily="18" charset="0"/>
                <a:cs typeface="Times New Roman" panose="02020603050405020304" pitchFamily="18" charset="0"/>
              </a:rPr>
              <a:t>Step 5: Create TensorFlow datasets for training and testing data</a:t>
            </a:r>
          </a:p>
          <a:p>
            <a:pPr algn="l"/>
            <a:r>
              <a:rPr lang="en-US" dirty="0">
                <a:solidFill>
                  <a:schemeClr val="tx1"/>
                </a:solidFill>
                <a:latin typeface="Times New Roman" panose="02020603050405020304" pitchFamily="18" charset="0"/>
                <a:cs typeface="Times New Roman" panose="02020603050405020304" pitchFamily="18" charset="0"/>
              </a:rPr>
              <a:t>Step 6: Define and initialize Generator and Discriminator models</a:t>
            </a:r>
          </a:p>
          <a:p>
            <a:pPr algn="l"/>
            <a:r>
              <a:rPr lang="en-US" dirty="0">
                <a:solidFill>
                  <a:schemeClr val="tx1"/>
                </a:solidFill>
                <a:latin typeface="Times New Roman" panose="02020603050405020304" pitchFamily="18" charset="0"/>
                <a:cs typeface="Times New Roman" panose="02020603050405020304" pitchFamily="18" charset="0"/>
              </a:rPr>
              <a:t>Step 7: Set up loss functions and optimizers</a:t>
            </a:r>
          </a:p>
          <a:p>
            <a:pPr algn="l"/>
            <a:r>
              <a:rPr lang="en-US" dirty="0">
                <a:solidFill>
                  <a:schemeClr val="tx1"/>
                </a:solidFill>
                <a:latin typeface="Times New Roman" panose="02020603050405020304" pitchFamily="18" charset="0"/>
                <a:cs typeface="Times New Roman" panose="02020603050405020304" pitchFamily="18" charset="0"/>
              </a:rPr>
              <a:t>Step 8: Create a training loop</a:t>
            </a:r>
          </a:p>
          <a:p>
            <a:pPr algn="l"/>
            <a:r>
              <a:rPr lang="en-US" dirty="0">
                <a:solidFill>
                  <a:schemeClr val="tx1"/>
                </a:solidFill>
                <a:latin typeface="Times New Roman" panose="02020603050405020304" pitchFamily="18" charset="0"/>
                <a:cs typeface="Times New Roman" panose="02020603050405020304" pitchFamily="18" charset="0"/>
              </a:rPr>
              <a:t>for epoch in range(epochs):</a:t>
            </a:r>
          </a:p>
          <a:p>
            <a:pPr algn="l"/>
            <a:r>
              <a:rPr lang="en-US" dirty="0">
                <a:solidFill>
                  <a:schemeClr val="tx1"/>
                </a:solidFill>
                <a:latin typeface="Times New Roman" panose="02020603050405020304" pitchFamily="18" charset="0"/>
                <a:cs typeface="Times New Roman" panose="02020603050405020304" pitchFamily="18" charset="0"/>
              </a:rPr>
              <a:t>Step 9: Inside the training loop for batch in </a:t>
            </a:r>
            <a:r>
              <a:rPr lang="en-US" dirty="0" err="1">
                <a:solidFill>
                  <a:schemeClr val="tx1"/>
                </a:solidFill>
                <a:latin typeface="Times New Roman" panose="02020603050405020304" pitchFamily="18" charset="0"/>
                <a:cs typeface="Times New Roman" panose="02020603050405020304" pitchFamily="18" charset="0"/>
              </a:rPr>
              <a:t>training_dataset</a:t>
            </a:r>
            <a:r>
              <a:rPr lang="en-US" dirty="0">
                <a:solidFill>
                  <a:schemeClr val="tx1"/>
                </a:solidFill>
                <a:latin typeface="Times New Roman" panose="02020603050405020304" pitchFamily="18" charset="0"/>
                <a:cs typeface="Times New Roman" panose="02020603050405020304" pitchFamily="18" charset="0"/>
              </a:rPr>
              <a:t>:</a:t>
            </a:r>
          </a:p>
          <a:p>
            <a:pPr algn="l"/>
            <a:r>
              <a:rPr lang="en-US" dirty="0">
                <a:solidFill>
                  <a:schemeClr val="tx1"/>
                </a:solidFill>
                <a:latin typeface="Times New Roman" panose="02020603050405020304" pitchFamily="18" charset="0"/>
                <a:cs typeface="Times New Roman" panose="02020603050405020304" pitchFamily="18" charset="0"/>
              </a:rPr>
              <a:t>        a. Forward and backward passes through Generator and Discriminator</a:t>
            </a:r>
          </a:p>
          <a:p>
            <a:pPr algn="l"/>
            <a:r>
              <a:rPr lang="en-US" dirty="0">
                <a:solidFill>
                  <a:schemeClr val="tx1"/>
                </a:solidFill>
                <a:latin typeface="Times New Roman" panose="02020603050405020304" pitchFamily="18" charset="0"/>
                <a:cs typeface="Times New Roman" panose="02020603050405020304" pitchFamily="18" charset="0"/>
              </a:rPr>
              <a:t>        b. Calculate and update gradients</a:t>
            </a:r>
          </a:p>
          <a:p>
            <a:pPr algn="l"/>
            <a:r>
              <a:rPr lang="en-US" dirty="0">
                <a:solidFill>
                  <a:schemeClr val="tx1"/>
                </a:solidFill>
                <a:latin typeface="Times New Roman" panose="02020603050405020304" pitchFamily="18" charset="0"/>
                <a:cs typeface="Times New Roman" panose="02020603050405020304" pitchFamily="18" charset="0"/>
              </a:rPr>
              <a:t>        c. Apply gradients to optimize Generator and Discriminator</a:t>
            </a:r>
          </a:p>
          <a:p>
            <a:pPr algn="l"/>
            <a:r>
              <a:rPr lang="en-US" dirty="0">
                <a:solidFill>
                  <a:schemeClr val="tx1"/>
                </a:solidFill>
                <a:latin typeface="Times New Roman" panose="02020603050405020304" pitchFamily="18" charset="0"/>
                <a:cs typeface="Times New Roman" panose="02020603050405020304" pitchFamily="18" charset="0"/>
              </a:rPr>
              <a:t>Step 10: After training, save Generator and Discriminator models</a:t>
            </a:r>
          </a:p>
          <a:p>
            <a:pPr algn="l"/>
            <a:r>
              <a:rPr lang="en-US" dirty="0">
                <a:solidFill>
                  <a:schemeClr val="tx1"/>
                </a:solidFill>
                <a:latin typeface="Times New Roman" panose="02020603050405020304" pitchFamily="18" charset="0"/>
                <a:cs typeface="Times New Roman" panose="02020603050405020304" pitchFamily="18" charset="0"/>
              </a:rPr>
              <a:t>Step 11: End</a:t>
            </a:r>
          </a:p>
        </p:txBody>
      </p:sp>
    </p:spTree>
    <p:extLst>
      <p:ext uri="{BB962C8B-B14F-4D97-AF65-F5344CB8AC3E}">
        <p14:creationId xmlns:p14="http://schemas.microsoft.com/office/powerpoint/2010/main" val="10535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D066-857E-DF75-D271-AF91CE8ED5DD}"/>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Outcome</a:t>
            </a:r>
          </a:p>
        </p:txBody>
      </p:sp>
      <p:sp>
        <p:nvSpPr>
          <p:cNvPr id="3" name="Subtitle 2">
            <a:extLst>
              <a:ext uri="{FF2B5EF4-FFF2-40B4-BE49-F238E27FC236}">
                <a16:creationId xmlns:a16="http://schemas.microsoft.com/office/drawing/2014/main" id="{6D49853B-08B6-5AD8-4CBF-19B6EE851272}"/>
              </a:ext>
            </a:extLst>
          </p:cNvPr>
          <p:cNvSpPr>
            <a:spLocks noGrp="1"/>
          </p:cNvSpPr>
          <p:nvPr>
            <p:ph type="subTitle" idx="1"/>
          </p:nvPr>
        </p:nvSpPr>
        <p:spPr>
          <a:xfrm>
            <a:off x="1023148" y="1447825"/>
            <a:ext cx="2927700" cy="519900"/>
          </a:xfrm>
        </p:spPr>
        <p:txBody>
          <a:bodyPr/>
          <a:lstStyle/>
          <a:p>
            <a:r>
              <a:rPr lang="en-US" b="1" dirty="0">
                <a:solidFill>
                  <a:schemeClr val="tx1"/>
                </a:solidFill>
                <a:latin typeface="Times New Roman" panose="02020603050405020304" pitchFamily="18" charset="0"/>
                <a:cs typeface="Times New Roman" panose="02020603050405020304" pitchFamily="18" charset="0"/>
              </a:rPr>
              <a:t>Webpage</a:t>
            </a:r>
          </a:p>
        </p:txBody>
      </p:sp>
      <p:sp>
        <p:nvSpPr>
          <p:cNvPr id="5" name="Subtitle 4">
            <a:extLst>
              <a:ext uri="{FF2B5EF4-FFF2-40B4-BE49-F238E27FC236}">
                <a16:creationId xmlns:a16="http://schemas.microsoft.com/office/drawing/2014/main" id="{2A42A045-C4EB-6F35-D58E-D57ED96B87F7}"/>
              </a:ext>
            </a:extLst>
          </p:cNvPr>
          <p:cNvSpPr>
            <a:spLocks noGrp="1"/>
          </p:cNvSpPr>
          <p:nvPr>
            <p:ph type="subTitle" idx="3"/>
          </p:nvPr>
        </p:nvSpPr>
        <p:spPr>
          <a:xfrm>
            <a:off x="5110108" y="1447825"/>
            <a:ext cx="2927700" cy="519900"/>
          </a:xfrm>
        </p:spPr>
        <p:txBody>
          <a:bodyPr/>
          <a:lstStyle/>
          <a:p>
            <a:r>
              <a:rPr lang="en-US" b="1" dirty="0">
                <a:solidFill>
                  <a:schemeClr val="tx1"/>
                </a:solidFill>
                <a:latin typeface="Times New Roman" panose="02020603050405020304" pitchFamily="18" charset="0"/>
                <a:cs typeface="Times New Roman" panose="02020603050405020304" pitchFamily="18" charset="0"/>
              </a:rPr>
              <a:t>Result</a:t>
            </a:r>
          </a:p>
        </p:txBody>
      </p:sp>
      <p:pic>
        <p:nvPicPr>
          <p:cNvPr id="7" name="Picture 6">
            <a:extLst>
              <a:ext uri="{FF2B5EF4-FFF2-40B4-BE49-F238E27FC236}">
                <a16:creationId xmlns:a16="http://schemas.microsoft.com/office/drawing/2014/main" id="{158ECC0E-B566-7D1F-28CE-A291B03E75A1}"/>
              </a:ext>
            </a:extLst>
          </p:cNvPr>
          <p:cNvPicPr>
            <a:picLocks noChangeAspect="1"/>
          </p:cNvPicPr>
          <p:nvPr/>
        </p:nvPicPr>
        <p:blipFill>
          <a:blip r:embed="rId2"/>
          <a:stretch>
            <a:fillRect/>
          </a:stretch>
        </p:blipFill>
        <p:spPr>
          <a:xfrm>
            <a:off x="127280" y="2110998"/>
            <a:ext cx="4719436" cy="1925454"/>
          </a:xfrm>
          <a:prstGeom prst="rect">
            <a:avLst/>
          </a:prstGeom>
        </p:spPr>
      </p:pic>
      <p:pic>
        <p:nvPicPr>
          <p:cNvPr id="8" name="Picture 7">
            <a:extLst>
              <a:ext uri="{FF2B5EF4-FFF2-40B4-BE49-F238E27FC236}">
                <a16:creationId xmlns:a16="http://schemas.microsoft.com/office/drawing/2014/main" id="{B770D1AC-E2D4-EEDD-D684-80C28B274C89}"/>
              </a:ext>
            </a:extLst>
          </p:cNvPr>
          <p:cNvPicPr>
            <a:picLocks noChangeAspect="1"/>
          </p:cNvPicPr>
          <p:nvPr/>
        </p:nvPicPr>
        <p:blipFill>
          <a:blip r:embed="rId3"/>
          <a:stretch>
            <a:fillRect/>
          </a:stretch>
        </p:blipFill>
        <p:spPr>
          <a:xfrm>
            <a:off x="5032615" y="2110998"/>
            <a:ext cx="3822622" cy="2537190"/>
          </a:xfrm>
          <a:prstGeom prst="rect">
            <a:avLst/>
          </a:prstGeom>
        </p:spPr>
      </p:pic>
    </p:spTree>
    <p:extLst>
      <p:ext uri="{BB962C8B-B14F-4D97-AF65-F5344CB8AC3E}">
        <p14:creationId xmlns:p14="http://schemas.microsoft.com/office/powerpoint/2010/main" val="30354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D0FF3F-1068-6C3E-AD3C-D2771964EE0F}"/>
              </a:ext>
            </a:extLst>
          </p:cNvPr>
          <p:cNvSpPr>
            <a:spLocks noGrp="1"/>
          </p:cNvSpPr>
          <p:nvPr>
            <p:ph type="subTitle" idx="1"/>
          </p:nvPr>
        </p:nvSpPr>
        <p:spPr>
          <a:xfrm>
            <a:off x="688090" y="1001846"/>
            <a:ext cx="3117147" cy="816998"/>
          </a:xfrm>
        </p:spPr>
        <p:txBody>
          <a:bodyPr/>
          <a:lstStyle/>
          <a:p>
            <a:r>
              <a:rPr lang="en-US" sz="1800" b="0" i="0" u="none" strike="noStrike" baseline="0" dirty="0">
                <a:latin typeface="Times New Roman" panose="02020603050405020304" pitchFamily="18" charset="0"/>
                <a:cs typeface="Times New Roman" panose="02020603050405020304" pitchFamily="18" charset="0"/>
              </a:rPr>
              <a:t>Structural Similarity Index (SSIM)</a:t>
            </a:r>
            <a:endParaRPr lang="en-US"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60DADBA-FD33-9B1C-C129-5963DEAE35EB}"/>
              </a:ext>
            </a:extLst>
          </p:cNvPr>
          <p:cNvSpPr>
            <a:spLocks noGrp="1"/>
          </p:cNvSpPr>
          <p:nvPr>
            <p:ph type="subTitle" idx="3"/>
          </p:nvPr>
        </p:nvSpPr>
        <p:spPr>
          <a:xfrm>
            <a:off x="5260863" y="1102585"/>
            <a:ext cx="2927699" cy="716259"/>
          </a:xfrm>
        </p:spPr>
        <p:txBody>
          <a:bodyPr/>
          <a:lstStyle/>
          <a:p>
            <a:r>
              <a:rPr lang="en-US" sz="1800" b="0" i="0" u="none" strike="noStrike" baseline="0" dirty="0">
                <a:latin typeface="Times New Roman" panose="02020603050405020304" pitchFamily="18" charset="0"/>
                <a:cs typeface="Times New Roman" panose="02020603050405020304" pitchFamily="18" charset="0"/>
              </a:rPr>
              <a:t>Peak Signal-to-Noise Ratio (PSNR)</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D8B6DB-A30A-9781-FC82-F4F19571E920}"/>
              </a:ext>
            </a:extLst>
          </p:cNvPr>
          <p:cNvPicPr>
            <a:picLocks noChangeAspect="1"/>
          </p:cNvPicPr>
          <p:nvPr/>
        </p:nvPicPr>
        <p:blipFill>
          <a:blip r:embed="rId2"/>
          <a:stretch>
            <a:fillRect/>
          </a:stretch>
        </p:blipFill>
        <p:spPr>
          <a:xfrm>
            <a:off x="4928460" y="1961507"/>
            <a:ext cx="3851330" cy="2998236"/>
          </a:xfrm>
          <a:prstGeom prst="rect">
            <a:avLst/>
          </a:prstGeom>
        </p:spPr>
      </p:pic>
      <p:pic>
        <p:nvPicPr>
          <p:cNvPr id="10" name="Picture 9">
            <a:extLst>
              <a:ext uri="{FF2B5EF4-FFF2-40B4-BE49-F238E27FC236}">
                <a16:creationId xmlns:a16="http://schemas.microsoft.com/office/drawing/2014/main" id="{F4940272-F56D-A1C6-9244-6E1F03332CB4}"/>
              </a:ext>
            </a:extLst>
          </p:cNvPr>
          <p:cNvPicPr>
            <a:picLocks noChangeAspect="1"/>
          </p:cNvPicPr>
          <p:nvPr/>
        </p:nvPicPr>
        <p:blipFill>
          <a:blip r:embed="rId3"/>
          <a:stretch>
            <a:fillRect/>
          </a:stretch>
        </p:blipFill>
        <p:spPr>
          <a:xfrm>
            <a:off x="78672" y="1938956"/>
            <a:ext cx="4493328" cy="2983010"/>
          </a:xfrm>
          <a:prstGeom prst="rect">
            <a:avLst/>
          </a:prstGeom>
        </p:spPr>
      </p:pic>
    </p:spTree>
    <p:extLst>
      <p:ext uri="{BB962C8B-B14F-4D97-AF65-F5344CB8AC3E}">
        <p14:creationId xmlns:p14="http://schemas.microsoft.com/office/powerpoint/2010/main" val="291841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D98A-A0DB-4F3A-EC0D-8A5A0EE30AF4}"/>
              </a:ext>
            </a:extLst>
          </p:cNvPr>
          <p:cNvSpPr>
            <a:spLocks noGrp="1"/>
          </p:cNvSpPr>
          <p:nvPr>
            <p:ph type="title"/>
          </p:nvPr>
        </p:nvSpPr>
        <p:spPr>
          <a:xfrm>
            <a:off x="716400" y="-74875"/>
            <a:ext cx="7711200" cy="572700"/>
          </a:xfrm>
        </p:spPr>
        <p:txBody>
          <a:bodyPr/>
          <a:lstStyle/>
          <a:p>
            <a:r>
              <a:rPr lang="en-US" sz="3200" dirty="0">
                <a:latin typeface="Times New Roman" panose="02020603050405020304" pitchFamily="18" charset="0"/>
                <a:cs typeface="Times New Roman" panose="02020603050405020304" pitchFamily="18" charset="0"/>
              </a:rPr>
              <a:t>Model Plot</a:t>
            </a:r>
          </a:p>
        </p:txBody>
      </p:sp>
      <p:sp>
        <p:nvSpPr>
          <p:cNvPr id="3" name="Subtitle 2">
            <a:extLst>
              <a:ext uri="{FF2B5EF4-FFF2-40B4-BE49-F238E27FC236}">
                <a16:creationId xmlns:a16="http://schemas.microsoft.com/office/drawing/2014/main" id="{FDA6E6C5-E7C2-1733-9D6D-1838DD7C0A5C}"/>
              </a:ext>
            </a:extLst>
          </p:cNvPr>
          <p:cNvSpPr>
            <a:spLocks noGrp="1"/>
          </p:cNvSpPr>
          <p:nvPr>
            <p:ph type="subTitle" idx="1"/>
          </p:nvPr>
        </p:nvSpPr>
        <p:spPr>
          <a:xfrm>
            <a:off x="509457" y="408025"/>
            <a:ext cx="2927700" cy="519900"/>
          </a:xfrm>
        </p:spPr>
        <p:txBody>
          <a:bodyPr/>
          <a:lstStyle/>
          <a:p>
            <a:r>
              <a:rPr lang="en-US" sz="2000" dirty="0">
                <a:latin typeface="Times New Roman" panose="02020603050405020304" pitchFamily="18" charset="0"/>
                <a:cs typeface="Times New Roman" panose="02020603050405020304" pitchFamily="18" charset="0"/>
              </a:rPr>
              <a:t>Generator Plot</a:t>
            </a:r>
          </a:p>
        </p:txBody>
      </p:sp>
      <p:sp>
        <p:nvSpPr>
          <p:cNvPr id="5" name="Subtitle 4">
            <a:extLst>
              <a:ext uri="{FF2B5EF4-FFF2-40B4-BE49-F238E27FC236}">
                <a16:creationId xmlns:a16="http://schemas.microsoft.com/office/drawing/2014/main" id="{27FACFCD-4F23-38F6-C1BF-67B772CD1AE9}"/>
              </a:ext>
            </a:extLst>
          </p:cNvPr>
          <p:cNvSpPr>
            <a:spLocks noGrp="1"/>
          </p:cNvSpPr>
          <p:nvPr>
            <p:ph type="subTitle" idx="3"/>
          </p:nvPr>
        </p:nvSpPr>
        <p:spPr>
          <a:xfrm>
            <a:off x="5706843" y="452925"/>
            <a:ext cx="2927700" cy="519900"/>
          </a:xfrm>
        </p:spPr>
        <p:txBody>
          <a:bodyPr/>
          <a:lstStyle/>
          <a:p>
            <a:r>
              <a:rPr lang="en-US" sz="2000" dirty="0">
                <a:latin typeface="Times New Roman" panose="02020603050405020304" pitchFamily="18" charset="0"/>
                <a:cs typeface="Times New Roman" panose="02020603050405020304" pitchFamily="18" charset="0"/>
              </a:rPr>
              <a:t>Discriminator Model Plot</a:t>
            </a:r>
          </a:p>
        </p:txBody>
      </p:sp>
      <p:pic>
        <p:nvPicPr>
          <p:cNvPr id="8" name="Picture 7">
            <a:extLst>
              <a:ext uri="{FF2B5EF4-FFF2-40B4-BE49-F238E27FC236}">
                <a16:creationId xmlns:a16="http://schemas.microsoft.com/office/drawing/2014/main" id="{7DE73FCA-DFEF-33FC-4D57-DEB657B5EC0E}"/>
              </a:ext>
            </a:extLst>
          </p:cNvPr>
          <p:cNvPicPr>
            <a:picLocks noChangeAspect="1"/>
          </p:cNvPicPr>
          <p:nvPr/>
        </p:nvPicPr>
        <p:blipFill>
          <a:blip r:embed="rId2"/>
          <a:stretch>
            <a:fillRect/>
          </a:stretch>
        </p:blipFill>
        <p:spPr>
          <a:xfrm>
            <a:off x="1092748" y="916931"/>
            <a:ext cx="2099903" cy="4226569"/>
          </a:xfrm>
          <a:prstGeom prst="rect">
            <a:avLst/>
          </a:prstGeom>
        </p:spPr>
      </p:pic>
      <p:pic>
        <p:nvPicPr>
          <p:cNvPr id="10" name="Picture 9">
            <a:extLst>
              <a:ext uri="{FF2B5EF4-FFF2-40B4-BE49-F238E27FC236}">
                <a16:creationId xmlns:a16="http://schemas.microsoft.com/office/drawing/2014/main" id="{AA1ACBE2-CA84-4135-552D-7354255ADBF1}"/>
              </a:ext>
            </a:extLst>
          </p:cNvPr>
          <p:cNvPicPr>
            <a:picLocks noChangeAspect="1"/>
          </p:cNvPicPr>
          <p:nvPr/>
        </p:nvPicPr>
        <p:blipFill>
          <a:blip r:embed="rId3"/>
          <a:stretch>
            <a:fillRect/>
          </a:stretch>
        </p:blipFill>
        <p:spPr>
          <a:xfrm>
            <a:off x="5846372" y="916931"/>
            <a:ext cx="2841601" cy="4336994"/>
          </a:xfrm>
          <a:prstGeom prst="rect">
            <a:avLst/>
          </a:prstGeom>
        </p:spPr>
      </p:pic>
    </p:spTree>
    <p:extLst>
      <p:ext uri="{BB962C8B-B14F-4D97-AF65-F5344CB8AC3E}">
        <p14:creationId xmlns:p14="http://schemas.microsoft.com/office/powerpoint/2010/main" val="12514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677F1F-9F97-4DD4-AC5A-5B3017BB12EB}"/>
              </a:ext>
            </a:extLst>
          </p:cNvPr>
          <p:cNvSpPr>
            <a:spLocks noGrp="1"/>
          </p:cNvSpPr>
          <p:nvPr>
            <p:ph type="subTitle" idx="1"/>
          </p:nvPr>
        </p:nvSpPr>
        <p:spPr>
          <a:xfrm>
            <a:off x="1230138" y="1388837"/>
            <a:ext cx="3000898" cy="519900"/>
          </a:xfrm>
        </p:spPr>
        <p:txBody>
          <a:bodyPr/>
          <a:lstStyle/>
          <a:p>
            <a:r>
              <a:rPr lang="en-US" b="1" dirty="0">
                <a:latin typeface="Times New Roman" panose="02020603050405020304" pitchFamily="18" charset="0"/>
                <a:cs typeface="Times New Roman" panose="02020603050405020304" pitchFamily="18" charset="0"/>
              </a:rPr>
              <a:t>Limitations</a:t>
            </a:r>
          </a:p>
        </p:txBody>
      </p:sp>
      <p:sp>
        <p:nvSpPr>
          <p:cNvPr id="4" name="Subtitle 3">
            <a:extLst>
              <a:ext uri="{FF2B5EF4-FFF2-40B4-BE49-F238E27FC236}">
                <a16:creationId xmlns:a16="http://schemas.microsoft.com/office/drawing/2014/main" id="{12B10AF7-F286-F24C-4574-4F3CC40FBCC8}"/>
              </a:ext>
            </a:extLst>
          </p:cNvPr>
          <p:cNvSpPr>
            <a:spLocks noGrp="1"/>
          </p:cNvSpPr>
          <p:nvPr>
            <p:ph type="subTitle" idx="2"/>
          </p:nvPr>
        </p:nvSpPr>
        <p:spPr>
          <a:xfrm>
            <a:off x="1230137" y="2025866"/>
            <a:ext cx="3000899" cy="1786718"/>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of the generator model in excellent.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Slight color deviations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with complex image content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Performs better in Gray shaded image.</a:t>
            </a:r>
          </a:p>
          <a:p>
            <a:endParaRPr lang="en-US"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A8DE20DF-0E97-8A49-7C77-5561AAE67674}"/>
              </a:ext>
            </a:extLst>
          </p:cNvPr>
          <p:cNvSpPr>
            <a:spLocks noGrp="1"/>
          </p:cNvSpPr>
          <p:nvPr>
            <p:ph type="subTitle" idx="3"/>
          </p:nvPr>
        </p:nvSpPr>
        <p:spPr>
          <a:xfrm>
            <a:off x="4986121" y="1388837"/>
            <a:ext cx="2927700" cy="519900"/>
          </a:xfrm>
        </p:spPr>
        <p:txBody>
          <a:bodyPr/>
          <a:lstStyle/>
          <a:p>
            <a:r>
              <a:rPr lang="en-US" b="1" dirty="0">
                <a:latin typeface="Times New Roman" panose="02020603050405020304" pitchFamily="18" charset="0"/>
                <a:cs typeface="Times New Roman" panose="02020603050405020304" pitchFamily="18" charset="0"/>
              </a:rPr>
              <a:t>Future Plan</a:t>
            </a:r>
          </a:p>
        </p:txBody>
      </p:sp>
      <p:sp>
        <p:nvSpPr>
          <p:cNvPr id="6" name="Subtitle 5">
            <a:extLst>
              <a:ext uri="{FF2B5EF4-FFF2-40B4-BE49-F238E27FC236}">
                <a16:creationId xmlns:a16="http://schemas.microsoft.com/office/drawing/2014/main" id="{F492A438-E9B6-6BBE-3D04-84EBBD88CA3C}"/>
              </a:ext>
            </a:extLst>
          </p:cNvPr>
          <p:cNvSpPr>
            <a:spLocks noGrp="1"/>
          </p:cNvSpPr>
          <p:nvPr>
            <p:ph type="subTitle" idx="4"/>
          </p:nvPr>
        </p:nvSpPr>
        <p:spPr>
          <a:xfrm>
            <a:off x="4986121" y="2025866"/>
            <a:ext cx="2927700" cy="1616236"/>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Refine model architecture</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Explore alternative loss functions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Investigate conditional variations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Augment the dataset and adapt to specific domains.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54729"/>
      </p:ext>
    </p:extLst>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727</Words>
  <Application>Microsoft Office PowerPoint</Application>
  <PresentationFormat>On-screen Show (16:9)</PresentationFormat>
  <Paragraphs>63</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Poppins</vt:lpstr>
      <vt:lpstr>Advent Pro</vt:lpstr>
      <vt:lpstr>Arial</vt:lpstr>
      <vt:lpstr>Albert Sans</vt:lpstr>
      <vt:lpstr>Geometric Papercut Style Marketing Plan by Slidesgo</vt:lpstr>
      <vt:lpstr>Image Restoration using GAN</vt:lpstr>
      <vt:lpstr>Introduction</vt:lpstr>
      <vt:lpstr>Objective</vt:lpstr>
      <vt:lpstr>Method</vt:lpstr>
      <vt:lpstr>Coding Algorithm</vt:lpstr>
      <vt:lpstr>Outcome</vt:lpstr>
      <vt:lpstr>PowerPoint Presentation</vt:lpstr>
      <vt:lpstr>Model Plot</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Restoration using GAN</dc:title>
  <dc:creator>NISHAT SHISHIR</dc:creator>
  <cp:lastModifiedBy>Nishat Shishir</cp:lastModifiedBy>
  <cp:revision>4</cp:revision>
  <dcterms:modified xsi:type="dcterms:W3CDTF">2023-11-06T04:08:07Z</dcterms:modified>
</cp:coreProperties>
</file>