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94" autoAdjust="0"/>
  </p:normalViewPr>
  <p:slideViewPr>
    <p:cSldViewPr snapToGrid="0" snapToObjects="1" showGuides="1">
      <p:cViewPr>
        <p:scale>
          <a:sx n="25" d="100"/>
          <a:sy n="25" d="100"/>
        </p:scale>
        <p:origin x="1692" y="-252"/>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5627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59">
            <a:extLst>
              <a:ext uri="{FF2B5EF4-FFF2-40B4-BE49-F238E27FC236}">
                <a16:creationId xmlns:a16="http://schemas.microsoft.com/office/drawing/2014/main" id="{B7B168FD-0A5A-5F40-9FCF-B40091915A23}"/>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CFEFF31D-6718-604F-8725-06546ED41CAF}"/>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49">
            <a:extLst>
              <a:ext uri="{FF2B5EF4-FFF2-40B4-BE49-F238E27FC236}">
                <a16:creationId xmlns:a16="http://schemas.microsoft.com/office/drawing/2014/main" id="{9ED69A3F-45FE-694E-BAB2-253229E2C5E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2759907C-C695-3245-9CDB-A23BD0939A57}"/>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41" name="Table 40">
            <a:extLst>
              <a:ext uri="{FF2B5EF4-FFF2-40B4-BE49-F238E27FC236}">
                <a16:creationId xmlns:a16="http://schemas.microsoft.com/office/drawing/2014/main" id="{8757AEA5-2F05-D545-BE0F-31E8287BC71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F8F0F4C9-9693-AD40-8CD2-77CBC1089DB8}"/>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jpeg"/><Relationship Id="rId7" Type="http://schemas.openxmlformats.org/officeDocument/2006/relationships/image" Target="../media/image12.jp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http://127.0.0.1:5000/" TargetMode="External"/><Relationship Id="rId10" Type="http://schemas.openxmlformats.org/officeDocument/2006/relationships/image" Target="../media/image15.png"/><Relationship Id="rId4" Type="http://schemas.openxmlformats.org/officeDocument/2006/relationships/image" Target="../media/image10.jp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3522A844-F0BA-6B72-30C6-84B31DE8B188}"/>
              </a:ext>
            </a:extLst>
          </p:cNvPr>
          <p:cNvPicPr>
            <a:picLocks noChangeAspect="1"/>
          </p:cNvPicPr>
          <p:nvPr/>
        </p:nvPicPr>
        <p:blipFill rotWithShape="1">
          <a:blip r:embed="rId3">
            <a:extLst>
              <a:ext uri="{28A0092B-C50C-407E-A947-70E740481C1C}">
                <a14:useLocalDpi xmlns:a14="http://schemas.microsoft.com/office/drawing/2010/main" val="0"/>
              </a:ext>
            </a:extLst>
          </a:blip>
          <a:srcRect l="3591"/>
          <a:stretch/>
        </p:blipFill>
        <p:spPr bwMode="auto">
          <a:xfrm>
            <a:off x="11655850" y="5573156"/>
            <a:ext cx="4991596" cy="3944777"/>
          </a:xfrm>
          <a:prstGeom prst="rect">
            <a:avLst/>
          </a:prstGeom>
          <a:noFill/>
          <a:ln>
            <a:noFill/>
          </a:ln>
        </p:spPr>
      </p:pic>
      <p:pic>
        <p:nvPicPr>
          <p:cNvPr id="61" name="Picture 60" descr="A graph showing the number of different types of data&#10;&#10;Description automatically generated with medium confidence">
            <a:extLst>
              <a:ext uri="{FF2B5EF4-FFF2-40B4-BE49-F238E27FC236}">
                <a16:creationId xmlns:a16="http://schemas.microsoft.com/office/drawing/2014/main" id="{BD22A27B-29FD-4F7C-2A65-791964BFB62E}"/>
              </a:ext>
            </a:extLst>
          </p:cNvPr>
          <p:cNvPicPr>
            <a:picLocks noChangeAspect="1"/>
          </p:cNvPicPr>
          <p:nvPr/>
        </p:nvPicPr>
        <p:blipFill rotWithShape="1">
          <a:blip r:embed="rId4">
            <a:extLst>
              <a:ext uri="{28A0092B-C50C-407E-A947-70E740481C1C}">
                <a14:useLocalDpi xmlns:a14="http://schemas.microsoft.com/office/drawing/2010/main" val="0"/>
              </a:ext>
            </a:extLst>
          </a:blip>
          <a:srcRect t="4957" r="4853"/>
          <a:stretch/>
        </p:blipFill>
        <p:spPr>
          <a:xfrm>
            <a:off x="16328559" y="5695238"/>
            <a:ext cx="5020783" cy="3848520"/>
          </a:xfrm>
          <a:prstGeom prst="rect">
            <a:avLst/>
          </a:prstGeom>
        </p:spPr>
      </p:pic>
      <p:sp>
        <p:nvSpPr>
          <p:cNvPr id="2" name="Text Placeholder 1"/>
          <p:cNvSpPr>
            <a:spLocks noGrp="1"/>
          </p:cNvSpPr>
          <p:nvPr>
            <p:ph type="body" sz="quarter" idx="10"/>
          </p:nvPr>
        </p:nvSpPr>
        <p:spPr>
          <a:xfrm>
            <a:off x="446650" y="13110549"/>
            <a:ext cx="10056813" cy="5001347"/>
          </a:xfrm>
        </p:spPr>
        <p:txBody>
          <a:bodyPr/>
          <a:lstStyle/>
          <a:p>
            <a:pPr algn="just"/>
            <a:r>
              <a:rPr lang="en-US" b="1" dirty="0"/>
              <a:t>Image Restoration Network: </a:t>
            </a:r>
            <a:r>
              <a:rPr lang="en-US" dirty="0"/>
              <a:t>Develop a high-precision image generation network to restore damaged images effectively.</a:t>
            </a:r>
          </a:p>
          <a:p>
            <a:pPr algn="just"/>
            <a:r>
              <a:rPr lang="en-US" b="1" dirty="0"/>
              <a:t>Authenticity Evaluator (Discriminator): </a:t>
            </a:r>
            <a:r>
              <a:rPr lang="en-US" dirty="0"/>
              <a:t>Create a discriminator network to assess the authenticity and quality of generated image restorations.</a:t>
            </a:r>
          </a:p>
          <a:p>
            <a:pPr algn="just"/>
            <a:r>
              <a:rPr lang="en-US" b="1" dirty="0"/>
              <a:t>GAN Model Training Optimization : </a:t>
            </a:r>
            <a:r>
              <a:rPr lang="en-US" b="0" i="0" dirty="0">
                <a:effectLst/>
              </a:rPr>
              <a:t>Optimize GAN training with a curated dataset of damaged and undamaged images to prioritize high-quality restorations and minimize flaws.</a:t>
            </a:r>
            <a:endParaRPr lang="en-US" dirty="0"/>
          </a:p>
          <a:p>
            <a:pPr algn="just"/>
            <a:r>
              <a:rPr lang="en-US" b="1" dirty="0"/>
              <a:t>Creating a User-Friendly Web Interface with Flask.</a:t>
            </a:r>
          </a:p>
          <a:p>
            <a:pPr algn="just"/>
            <a:r>
              <a:rPr lang="en-US" b="1" dirty="0"/>
              <a:t>Performance Assessment: </a:t>
            </a:r>
            <a:r>
              <a:rPr lang="en-US" dirty="0"/>
              <a:t>Evaluate the effectiveness of the image restoration system by assessing its performance on a diverse range of damaged images, including those with extensive and intricate damage</a:t>
            </a:r>
          </a:p>
        </p:txBody>
      </p:sp>
      <p:sp>
        <p:nvSpPr>
          <p:cNvPr id="3" name="Text Placeholder 2"/>
          <p:cNvSpPr>
            <a:spLocks noGrp="1"/>
          </p:cNvSpPr>
          <p:nvPr>
            <p:ph type="body" sz="quarter" idx="11"/>
          </p:nvPr>
        </p:nvSpPr>
        <p:spPr/>
        <p:txBody>
          <a:bodyPr/>
          <a:lstStyle/>
          <a:p>
            <a:r>
              <a:rPr lang="en-US" dirty="0">
                <a:highlight>
                  <a:srgbClr val="F3F5FA"/>
                </a:highlight>
              </a:rPr>
              <a:t>ABSTRACT</a:t>
            </a:r>
          </a:p>
        </p:txBody>
      </p:sp>
      <p:sp>
        <p:nvSpPr>
          <p:cNvPr id="4" name="Text Placeholder 3"/>
          <p:cNvSpPr>
            <a:spLocks noGrp="1"/>
          </p:cNvSpPr>
          <p:nvPr>
            <p:ph type="body" sz="quarter" idx="20"/>
          </p:nvPr>
        </p:nvSpPr>
        <p:spPr>
          <a:xfrm>
            <a:off x="450485" y="12539082"/>
            <a:ext cx="10050462" cy="754045"/>
          </a:xfrm>
        </p:spPr>
        <p:txBody>
          <a:bodyPr/>
          <a:lstStyle/>
          <a:p>
            <a:r>
              <a:rPr lang="en-US" dirty="0"/>
              <a:t>OBJECTIVES</a:t>
            </a:r>
          </a:p>
        </p:txBody>
      </p:sp>
      <p:sp>
        <p:nvSpPr>
          <p:cNvPr id="5" name="Text Placeholder 4"/>
          <p:cNvSpPr>
            <a:spLocks noGrp="1"/>
          </p:cNvSpPr>
          <p:nvPr>
            <p:ph type="body" sz="quarter" idx="21"/>
          </p:nvPr>
        </p:nvSpPr>
        <p:spPr>
          <a:xfrm>
            <a:off x="578875" y="28338995"/>
            <a:ext cx="10048874" cy="2000525"/>
          </a:xfrm>
        </p:spPr>
        <p:txBody>
          <a:bodyPr/>
          <a:lstStyle/>
          <a:p>
            <a:pPr algn="just"/>
            <a:r>
              <a:rPr lang="en-US" b="1" dirty="0"/>
              <a:t>Batch Normalization : </a:t>
            </a:r>
            <a:r>
              <a:rPr lang="en-US" dirty="0"/>
              <a:t>It contributes to the stability, faster training, and improved performance of the generator when learning to colorize grayscale images. These two figures show how batch normalization can minimize the number of epoch to get better accuracy from random sample.</a:t>
            </a:r>
          </a:p>
        </p:txBody>
      </p:sp>
      <p:sp>
        <p:nvSpPr>
          <p:cNvPr id="7" name="Text Placeholder 6"/>
          <p:cNvSpPr>
            <a:spLocks noGrp="1"/>
          </p:cNvSpPr>
          <p:nvPr>
            <p:ph type="body" sz="quarter" idx="23"/>
          </p:nvPr>
        </p:nvSpPr>
        <p:spPr>
          <a:xfrm>
            <a:off x="22385343" y="6378481"/>
            <a:ext cx="10048874" cy="2385246"/>
          </a:xfrm>
        </p:spPr>
        <p:txBody>
          <a:bodyPr/>
          <a:lstStyle/>
          <a:p>
            <a:r>
              <a:rPr lang="en-US" dirty="0"/>
              <a:t>After training The model we saved that and develop a web interface and access it through Flask . After running the app.py that we have developed then the main web page is loaded in </a:t>
            </a:r>
            <a:r>
              <a:rPr lang="en-US" dirty="0">
                <a:hlinkClick r:id="rId5"/>
              </a:rPr>
              <a:t>http://127.0.0.1:5000</a:t>
            </a:r>
            <a:r>
              <a:rPr lang="en-US" dirty="0"/>
              <a:t> development server . Then in the next step need to select a scratched or pixelated image from desktop  </a:t>
            </a:r>
          </a:p>
        </p:txBody>
      </p:sp>
      <p:sp>
        <p:nvSpPr>
          <p:cNvPr id="8" name="Text Placeholder 7"/>
          <p:cNvSpPr>
            <a:spLocks noGrp="1"/>
          </p:cNvSpPr>
          <p:nvPr>
            <p:ph type="body" sz="quarter" idx="24"/>
          </p:nvPr>
        </p:nvSpPr>
        <p:spPr/>
        <p:txBody>
          <a:bodyPr/>
          <a:lstStyle/>
          <a:p>
            <a:r>
              <a:rPr lang="en-US" dirty="0"/>
              <a:t>RESULTS</a:t>
            </a:r>
          </a:p>
        </p:txBody>
      </p:sp>
      <p:sp>
        <p:nvSpPr>
          <p:cNvPr id="9" name="Text Placeholder 8"/>
          <p:cNvSpPr>
            <a:spLocks noGrp="1"/>
          </p:cNvSpPr>
          <p:nvPr>
            <p:ph type="body" sz="quarter" idx="25"/>
          </p:nvPr>
        </p:nvSpPr>
        <p:spPr/>
        <p:txBody>
          <a:bodyPr/>
          <a:lstStyle/>
          <a:p>
            <a:r>
              <a:rPr lang="en-US" dirty="0"/>
              <a:t>CONCULSION</a:t>
            </a:r>
          </a:p>
        </p:txBody>
      </p:sp>
      <p:sp>
        <p:nvSpPr>
          <p:cNvPr id="10" name="Text Placeholder 9"/>
          <p:cNvSpPr>
            <a:spLocks noGrp="1"/>
          </p:cNvSpPr>
          <p:nvPr>
            <p:ph type="body" sz="quarter" idx="26"/>
          </p:nvPr>
        </p:nvSpPr>
        <p:spPr>
          <a:xfrm>
            <a:off x="11544928" y="10227050"/>
            <a:ext cx="10047018" cy="8233001"/>
          </a:xfrm>
        </p:spPr>
        <p:txBody>
          <a:bodyPr/>
          <a:lstStyle/>
          <a:p>
            <a:r>
              <a:rPr lang="en-US" b="1" dirty="0"/>
              <a:t>The project’s coding algorithm is given below:</a:t>
            </a:r>
          </a:p>
          <a:p>
            <a:r>
              <a:rPr lang="en-US" dirty="0"/>
              <a:t>Step 1: Import necessary libraries</a:t>
            </a:r>
          </a:p>
          <a:p>
            <a:r>
              <a:rPr lang="en-US" dirty="0"/>
              <a:t>Step 2: Set image size, variables, and file paths</a:t>
            </a:r>
          </a:p>
          <a:p>
            <a:r>
              <a:rPr lang="en-US" dirty="0"/>
              <a:t>Step 3: Define a function for sorting image files</a:t>
            </a:r>
          </a:p>
          <a:p>
            <a:r>
              <a:rPr lang="en-US" dirty="0"/>
              <a:t>Step 4: Load and preprocess color and grayscale images</a:t>
            </a:r>
          </a:p>
          <a:p>
            <a:r>
              <a:rPr lang="en-US" dirty="0"/>
              <a:t>Step 5: Create TensorFlow datasets for training and testing data</a:t>
            </a:r>
          </a:p>
          <a:p>
            <a:r>
              <a:rPr lang="en-US" dirty="0"/>
              <a:t>Step 6: Define and initialize Generator and Discriminator models</a:t>
            </a:r>
          </a:p>
          <a:p>
            <a:r>
              <a:rPr lang="en-US" dirty="0"/>
              <a:t>Step 7: Set up loss functions and optimizers</a:t>
            </a:r>
          </a:p>
          <a:p>
            <a:r>
              <a:rPr lang="en-US" dirty="0"/>
              <a:t>Step 8: Create a training loop</a:t>
            </a:r>
          </a:p>
          <a:p>
            <a:r>
              <a:rPr lang="en-US" dirty="0"/>
              <a:t>for epoch in range(epochs):</a:t>
            </a:r>
          </a:p>
          <a:p>
            <a:r>
              <a:rPr lang="en-US" dirty="0"/>
              <a:t>Step 9: Inside the training loop for batch in </a:t>
            </a:r>
            <a:r>
              <a:rPr lang="en-US" dirty="0" err="1"/>
              <a:t>training_dataset</a:t>
            </a:r>
            <a:r>
              <a:rPr lang="en-US" dirty="0"/>
              <a:t>:</a:t>
            </a:r>
          </a:p>
          <a:p>
            <a:r>
              <a:rPr lang="en-US" dirty="0"/>
              <a:t>        a. Forward and backward passes through Generator and Discriminator</a:t>
            </a:r>
          </a:p>
          <a:p>
            <a:r>
              <a:rPr lang="en-US" dirty="0"/>
              <a:t>        b. Calculate and update gradients</a:t>
            </a:r>
          </a:p>
          <a:p>
            <a:r>
              <a:rPr lang="en-US" dirty="0"/>
              <a:t>        c. Apply gradients to optimize Generator and Discriminator</a:t>
            </a:r>
          </a:p>
          <a:p>
            <a:r>
              <a:rPr lang="en-US" dirty="0"/>
              <a:t>Step 10: After training, save Generator and Discriminator models</a:t>
            </a:r>
          </a:p>
          <a:p>
            <a:r>
              <a:rPr lang="en-US" dirty="0"/>
              <a:t>Step 11: End</a:t>
            </a:r>
          </a:p>
          <a:p>
            <a:endParaRPr lang="en-US" dirty="0"/>
          </a:p>
        </p:txBody>
      </p:sp>
      <p:sp>
        <p:nvSpPr>
          <p:cNvPr id="11" name="Text Placeholder 10"/>
          <p:cNvSpPr>
            <a:spLocks noGrp="1"/>
          </p:cNvSpPr>
          <p:nvPr>
            <p:ph type="body" sz="quarter" idx="27"/>
          </p:nvPr>
        </p:nvSpPr>
        <p:spPr/>
        <p:txBody>
          <a:bodyPr/>
          <a:lstStyle/>
          <a:p>
            <a:r>
              <a:rPr lang="en-US" dirty="0"/>
              <a:t>REFERENCE</a:t>
            </a:r>
          </a:p>
        </p:txBody>
      </p:sp>
      <p:sp>
        <p:nvSpPr>
          <p:cNvPr id="12" name="Text Placeholder 11"/>
          <p:cNvSpPr>
            <a:spLocks noGrp="1"/>
          </p:cNvSpPr>
          <p:nvPr>
            <p:ph type="body" sz="quarter" idx="28"/>
          </p:nvPr>
        </p:nvSpPr>
        <p:spPr>
          <a:xfrm>
            <a:off x="33390292" y="15011402"/>
            <a:ext cx="10052050" cy="7155783"/>
          </a:xfrm>
        </p:spPr>
        <p:txBody>
          <a:bodyPr/>
          <a:lstStyle/>
          <a:p>
            <a:r>
              <a:rPr lang="en-US" dirty="0"/>
              <a:t>[1] Jin et </a:t>
            </a:r>
            <a:r>
              <a:rPr lang="en-US" dirty="0" err="1"/>
              <a:t>al.“Image</a:t>
            </a:r>
            <a:r>
              <a:rPr lang="en-US" dirty="0"/>
              <a:t> restoration method based on GAN and multi-scale feature fusion”, 978-1-7281-5855-6/20/$31.00 c 2020 IEEE</a:t>
            </a:r>
          </a:p>
          <a:p>
            <a:r>
              <a:rPr lang="en-US" dirty="0"/>
              <a:t>[2] Cao et al. “An Improved GAN-Based Image Restoration Method for Imaging Logging Images”, Appl. Sci. 2023, 13(16), 9249.</a:t>
            </a:r>
          </a:p>
          <a:p>
            <a:r>
              <a:rPr lang="en-US" dirty="0"/>
              <a:t>[3] Kishore et al. “Enhanced Image Restoration by GANs using Game Theory”, International Conference on Smart Sustainable Intelligent Computing and Applications under ICITETM 2020.</a:t>
            </a:r>
          </a:p>
          <a:p>
            <a:r>
              <a:rPr lang="en-US" dirty="0"/>
              <a:t>[4] Yu et al. “A practical generative adversarial network architecture for restoring damaged character photographs”, Volume 423, 29 January 2021, Pages 590-600.</a:t>
            </a:r>
          </a:p>
          <a:p>
            <a:r>
              <a:rPr lang="en-US" dirty="0"/>
              <a:t>[5] S. Li et al .”A two-channel convolutional neural network for image super-resolution”</a:t>
            </a:r>
          </a:p>
          <a:p>
            <a:r>
              <a:rPr lang="en-US" dirty="0"/>
              <a:t>Neurocomputing(2018).</a:t>
            </a:r>
          </a:p>
          <a:p>
            <a:r>
              <a:rPr lang="en-US" dirty="0"/>
              <a:t>[6] link : https://machinelearningmastery.com/how-to-accelerate-learning-of-deep-neural-networks-with-batch-normalization/</a:t>
            </a:r>
          </a:p>
          <a:p>
            <a:endParaRPr lang="en-US" dirty="0"/>
          </a:p>
        </p:txBody>
      </p:sp>
      <p:sp>
        <p:nvSpPr>
          <p:cNvPr id="13" name="Text Placeholder 12"/>
          <p:cNvSpPr>
            <a:spLocks noGrp="1"/>
          </p:cNvSpPr>
          <p:nvPr>
            <p:ph type="body" sz="quarter" idx="29"/>
          </p:nvPr>
        </p:nvSpPr>
        <p:spPr>
          <a:xfrm>
            <a:off x="33390292" y="22285013"/>
            <a:ext cx="10047018" cy="754045"/>
          </a:xfrm>
        </p:spPr>
        <p:txBody>
          <a:bodyPr/>
          <a:lstStyle/>
          <a:p>
            <a:r>
              <a:rPr lang="en-US" dirty="0"/>
              <a:t>ACKNOWLEDGEMENT </a:t>
            </a:r>
          </a:p>
        </p:txBody>
      </p:sp>
      <p:sp>
        <p:nvSpPr>
          <p:cNvPr id="14" name="Text Placeholder 13"/>
          <p:cNvSpPr>
            <a:spLocks noGrp="1"/>
          </p:cNvSpPr>
          <p:nvPr>
            <p:ph type="body" sz="quarter" idx="30"/>
          </p:nvPr>
        </p:nvSpPr>
        <p:spPr>
          <a:xfrm>
            <a:off x="33529198" y="22827700"/>
            <a:ext cx="10052050" cy="2385246"/>
          </a:xfrm>
        </p:spPr>
        <p:txBody>
          <a:bodyPr/>
          <a:lstStyle/>
          <a:p>
            <a:pPr algn="just"/>
            <a:r>
              <a:rPr lang="en-US" dirty="0"/>
              <a:t>We would like to express our sincere gratitude to Mr. Mahir Mahbub Sir, for his invaluable guidance and unwavering support throughout this project. His expertise, mentorship, and dedication to our learning have been instrumental in shaping the success of this project. We are truly fortunate to have had the opportunity to learn under his tutelage.</a:t>
            </a:r>
          </a:p>
        </p:txBody>
      </p:sp>
      <p:sp>
        <p:nvSpPr>
          <p:cNvPr id="15" name="Text Placeholder 14"/>
          <p:cNvSpPr>
            <a:spLocks noGrp="1"/>
          </p:cNvSpPr>
          <p:nvPr>
            <p:ph type="body" sz="quarter" idx="96"/>
          </p:nvPr>
        </p:nvSpPr>
        <p:spPr>
          <a:xfrm>
            <a:off x="546879" y="18683363"/>
            <a:ext cx="10056813" cy="3231632"/>
          </a:xfrm>
        </p:spPr>
        <p:txBody>
          <a:bodyPr/>
          <a:lstStyle/>
          <a:p>
            <a:pPr algn="just"/>
            <a:r>
              <a:rPr lang="en-US" b="1" dirty="0"/>
              <a:t>Model Formation : </a:t>
            </a:r>
            <a:r>
              <a:rPr lang="en-US" dirty="0"/>
              <a:t>A standard Convolutional Neural Network (CNN) architecture is used for both the generator and discriminator models. The CNN architecture consists of convolutional layers, batch normalization layers, and activation functions (LeakyReLU) to process and transform the input data. These layers are organized into downsample and upsample blocks in the generator and downsample blocks in the discriminator.</a:t>
            </a:r>
          </a:p>
          <a:p>
            <a:r>
              <a:rPr lang="en-US" b="1" dirty="0"/>
              <a:t>Dataset</a:t>
            </a:r>
            <a:r>
              <a:rPr lang="en-US" dirty="0"/>
              <a:t> : humanface8000 [from Kaggle]</a:t>
            </a:r>
          </a:p>
        </p:txBody>
      </p:sp>
      <p:sp>
        <p:nvSpPr>
          <p:cNvPr id="16" name="Text Placeholder 15"/>
          <p:cNvSpPr>
            <a:spLocks noGrp="1"/>
          </p:cNvSpPr>
          <p:nvPr>
            <p:ph type="body" sz="quarter" idx="150"/>
          </p:nvPr>
        </p:nvSpPr>
        <p:spPr>
          <a:xfrm>
            <a:off x="5932593" y="2960974"/>
            <a:ext cx="31998968" cy="1280160"/>
          </a:xfrm>
        </p:spPr>
        <p:txBody>
          <a:bodyPr/>
          <a:lstStyle/>
          <a:p>
            <a:r>
              <a:rPr lang="en-US" dirty="0"/>
              <a:t>Department of IoT and Robotic Engineering , BDU</a:t>
            </a:r>
          </a:p>
        </p:txBody>
      </p:sp>
      <p:sp>
        <p:nvSpPr>
          <p:cNvPr id="17" name="Text Placeholder 16"/>
          <p:cNvSpPr>
            <a:spLocks noGrp="1"/>
          </p:cNvSpPr>
          <p:nvPr>
            <p:ph type="body" sz="quarter" idx="151"/>
          </p:nvPr>
        </p:nvSpPr>
        <p:spPr/>
        <p:txBody>
          <a:bodyPr>
            <a:normAutofit/>
          </a:bodyPr>
          <a:lstStyle/>
          <a:p>
            <a:r>
              <a:rPr lang="en-US" sz="6000" dirty="0"/>
              <a:t>Jul Jalal Al-Mamur Sayor, Nishat </a:t>
            </a:r>
            <a:r>
              <a:rPr lang="en-US" sz="6000" dirty="0" err="1"/>
              <a:t>Tasnim</a:t>
            </a:r>
            <a:r>
              <a:rPr lang="en-US" sz="6000" dirty="0"/>
              <a:t> Shishir, Fahim Shahriar Prottoy </a:t>
            </a:r>
          </a:p>
        </p:txBody>
      </p:sp>
      <p:sp>
        <p:nvSpPr>
          <p:cNvPr id="18" name="Text Placeholder 17"/>
          <p:cNvSpPr>
            <a:spLocks noGrp="1"/>
          </p:cNvSpPr>
          <p:nvPr>
            <p:ph type="body" sz="quarter" idx="153"/>
          </p:nvPr>
        </p:nvSpPr>
        <p:spPr/>
        <p:txBody>
          <a:bodyPr>
            <a:normAutofit/>
          </a:bodyPr>
          <a:lstStyle/>
          <a:p>
            <a:r>
              <a:rPr lang="en-US" dirty="0"/>
              <a:t>GAN Based Pixel Restoration System</a:t>
            </a:r>
          </a:p>
        </p:txBody>
      </p:sp>
      <p:sp>
        <p:nvSpPr>
          <p:cNvPr id="19" name="Text Placeholder 12">
            <a:extLst>
              <a:ext uri="{FF2B5EF4-FFF2-40B4-BE49-F238E27FC236}">
                <a16:creationId xmlns:a16="http://schemas.microsoft.com/office/drawing/2014/main" id="{2D63E3BB-F053-2460-F216-434152AA3B25}"/>
              </a:ext>
            </a:extLst>
          </p:cNvPr>
          <p:cNvSpPr txBox="1">
            <a:spLocks/>
          </p:cNvSpPr>
          <p:nvPr/>
        </p:nvSpPr>
        <p:spPr>
          <a:xfrm>
            <a:off x="33390292" y="25360170"/>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AUTHORS INFORMATION</a:t>
            </a:r>
          </a:p>
        </p:txBody>
      </p:sp>
      <p:pic>
        <p:nvPicPr>
          <p:cNvPr id="22" name="Picture 21" descr="A logo with text on it&#10;&#10;Description automatically generated">
            <a:extLst>
              <a:ext uri="{FF2B5EF4-FFF2-40B4-BE49-F238E27FC236}">
                <a16:creationId xmlns:a16="http://schemas.microsoft.com/office/drawing/2014/main" id="{CBDE200D-3A48-0635-DE4F-1C43F8C977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475" y="1060427"/>
            <a:ext cx="3884718" cy="1988976"/>
          </a:xfrm>
          <a:prstGeom prst="rect">
            <a:avLst/>
          </a:prstGeom>
        </p:spPr>
      </p:pic>
      <p:sp>
        <p:nvSpPr>
          <p:cNvPr id="21" name="TextBox 20">
            <a:extLst>
              <a:ext uri="{FF2B5EF4-FFF2-40B4-BE49-F238E27FC236}">
                <a16:creationId xmlns:a16="http://schemas.microsoft.com/office/drawing/2014/main" id="{B54E0450-0EFD-C15F-2877-3B0D902684AF}"/>
              </a:ext>
            </a:extLst>
          </p:cNvPr>
          <p:cNvSpPr txBox="1"/>
          <p:nvPr/>
        </p:nvSpPr>
        <p:spPr>
          <a:xfrm>
            <a:off x="33529198" y="26483704"/>
            <a:ext cx="10052050" cy="1631216"/>
          </a:xfrm>
          <a:prstGeom prst="rect">
            <a:avLst/>
          </a:prstGeom>
          <a:noFill/>
        </p:spPr>
        <p:txBody>
          <a:bodyPr wrap="square" rtlCol="0">
            <a:spAutoFit/>
          </a:bodyPr>
          <a:lstStyle/>
          <a:p>
            <a:r>
              <a:rPr lang="en-US" sz="2500" dirty="0">
                <a:solidFill>
                  <a:schemeClr val="accent5">
                    <a:lumMod val="50000"/>
                  </a:schemeClr>
                </a:solidFill>
                <a:latin typeface="Times New Roman" panose="02020603050405020304" pitchFamily="18" charset="0"/>
                <a:cs typeface="Times New Roman" panose="02020603050405020304" pitchFamily="18" charset="0"/>
              </a:rPr>
              <a:t>[1] Jul Jalal Al-Mamur Sayor </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ID – 1901029</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Session – 2019-2020</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Email – 1901029@iot.bdu.ac.bd</a:t>
            </a:r>
          </a:p>
        </p:txBody>
      </p:sp>
      <p:sp>
        <p:nvSpPr>
          <p:cNvPr id="23" name="TextBox 22">
            <a:extLst>
              <a:ext uri="{FF2B5EF4-FFF2-40B4-BE49-F238E27FC236}">
                <a16:creationId xmlns:a16="http://schemas.microsoft.com/office/drawing/2014/main" id="{218611F7-9A2C-05E5-1B15-2F93D9DFF367}"/>
              </a:ext>
            </a:extLst>
          </p:cNvPr>
          <p:cNvSpPr txBox="1"/>
          <p:nvPr/>
        </p:nvSpPr>
        <p:spPr>
          <a:xfrm>
            <a:off x="33529198" y="28220565"/>
            <a:ext cx="10052050" cy="1631216"/>
          </a:xfrm>
          <a:prstGeom prst="rect">
            <a:avLst/>
          </a:prstGeom>
          <a:noFill/>
        </p:spPr>
        <p:txBody>
          <a:bodyPr wrap="square" rtlCol="0">
            <a:spAutoFit/>
          </a:bodyPr>
          <a:lstStyle/>
          <a:p>
            <a:r>
              <a:rPr lang="en-US" sz="2500" dirty="0">
                <a:solidFill>
                  <a:schemeClr val="accent5">
                    <a:lumMod val="50000"/>
                  </a:schemeClr>
                </a:solidFill>
                <a:latin typeface="Times New Roman" panose="02020603050405020304" pitchFamily="18" charset="0"/>
                <a:cs typeface="Times New Roman" panose="02020603050405020304" pitchFamily="18" charset="0"/>
              </a:rPr>
              <a:t>[2] Nishat Tasnim Shishir </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ID – 1901030</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Session – 2019-2020</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Email – 1901030@iot.bdu.ac.bd</a:t>
            </a:r>
          </a:p>
        </p:txBody>
      </p:sp>
      <p:sp>
        <p:nvSpPr>
          <p:cNvPr id="24" name="TextBox 23">
            <a:extLst>
              <a:ext uri="{FF2B5EF4-FFF2-40B4-BE49-F238E27FC236}">
                <a16:creationId xmlns:a16="http://schemas.microsoft.com/office/drawing/2014/main" id="{CBE15619-9FEB-7970-DD44-CC68159EDEE3}"/>
              </a:ext>
            </a:extLst>
          </p:cNvPr>
          <p:cNvSpPr txBox="1"/>
          <p:nvPr/>
        </p:nvSpPr>
        <p:spPr>
          <a:xfrm>
            <a:off x="33529198" y="29999005"/>
            <a:ext cx="10052050" cy="1631216"/>
          </a:xfrm>
          <a:prstGeom prst="rect">
            <a:avLst/>
          </a:prstGeom>
          <a:noFill/>
        </p:spPr>
        <p:txBody>
          <a:bodyPr wrap="square" rtlCol="0">
            <a:spAutoFit/>
          </a:bodyPr>
          <a:lstStyle/>
          <a:p>
            <a:r>
              <a:rPr lang="en-US" sz="2500" dirty="0">
                <a:solidFill>
                  <a:schemeClr val="accent5">
                    <a:lumMod val="50000"/>
                  </a:schemeClr>
                </a:solidFill>
                <a:latin typeface="Times New Roman" panose="02020603050405020304" pitchFamily="18" charset="0"/>
                <a:cs typeface="Times New Roman" panose="02020603050405020304" pitchFamily="18" charset="0"/>
              </a:rPr>
              <a:t>[3] Fahim Shahriar Prottoy</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ID – 1901041</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Session – 2019-2020</a:t>
            </a:r>
          </a:p>
          <a:p>
            <a:r>
              <a:rPr lang="en-US" sz="2500" dirty="0">
                <a:solidFill>
                  <a:schemeClr val="accent5">
                    <a:lumMod val="50000"/>
                  </a:schemeClr>
                </a:solidFill>
                <a:latin typeface="Times New Roman" panose="02020603050405020304" pitchFamily="18" charset="0"/>
                <a:cs typeface="Times New Roman" panose="02020603050405020304" pitchFamily="18" charset="0"/>
              </a:rPr>
              <a:t>Email – 1901041@iot.bdu.ac.bd</a:t>
            </a:r>
          </a:p>
        </p:txBody>
      </p:sp>
      <p:pic>
        <p:nvPicPr>
          <p:cNvPr id="25" name="Picture 24">
            <a:extLst>
              <a:ext uri="{FF2B5EF4-FFF2-40B4-BE49-F238E27FC236}">
                <a16:creationId xmlns:a16="http://schemas.microsoft.com/office/drawing/2014/main" id="{816F1B96-5E44-7565-E953-595A785F7F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21094" y="25960953"/>
            <a:ext cx="9232108" cy="6130809"/>
          </a:xfrm>
          <a:prstGeom prst="rect">
            <a:avLst/>
          </a:prstGeom>
        </p:spPr>
      </p:pic>
      <p:pic>
        <p:nvPicPr>
          <p:cNvPr id="29" name="Picture 28">
            <a:extLst>
              <a:ext uri="{FF2B5EF4-FFF2-40B4-BE49-F238E27FC236}">
                <a16:creationId xmlns:a16="http://schemas.microsoft.com/office/drawing/2014/main" id="{158ECC0E-B566-7D1F-28CE-A291B03E75A1}"/>
              </a:ext>
            </a:extLst>
          </p:cNvPr>
          <p:cNvPicPr>
            <a:picLocks noChangeAspect="1"/>
          </p:cNvPicPr>
          <p:nvPr/>
        </p:nvPicPr>
        <p:blipFill>
          <a:blip r:embed="rId8"/>
          <a:stretch>
            <a:fillRect/>
          </a:stretch>
        </p:blipFill>
        <p:spPr>
          <a:xfrm>
            <a:off x="22582189" y="9695664"/>
            <a:ext cx="9648825" cy="2600978"/>
          </a:xfrm>
          <a:prstGeom prst="rect">
            <a:avLst/>
          </a:prstGeom>
        </p:spPr>
      </p:pic>
      <p:pic>
        <p:nvPicPr>
          <p:cNvPr id="31" name="Picture 30">
            <a:extLst>
              <a:ext uri="{FF2B5EF4-FFF2-40B4-BE49-F238E27FC236}">
                <a16:creationId xmlns:a16="http://schemas.microsoft.com/office/drawing/2014/main" id="{B770D1AC-E2D4-EEDD-D684-80C28B274C89}"/>
              </a:ext>
            </a:extLst>
          </p:cNvPr>
          <p:cNvPicPr>
            <a:picLocks noChangeAspect="1"/>
          </p:cNvPicPr>
          <p:nvPr/>
        </p:nvPicPr>
        <p:blipFill>
          <a:blip r:embed="rId9"/>
          <a:stretch>
            <a:fillRect/>
          </a:stretch>
        </p:blipFill>
        <p:spPr>
          <a:xfrm>
            <a:off x="22721094" y="13349287"/>
            <a:ext cx="9371014" cy="6219825"/>
          </a:xfrm>
          <a:prstGeom prst="rect">
            <a:avLst/>
          </a:prstGeom>
        </p:spPr>
      </p:pic>
      <p:pic>
        <p:nvPicPr>
          <p:cNvPr id="33" name="Picture 32">
            <a:extLst>
              <a:ext uri="{FF2B5EF4-FFF2-40B4-BE49-F238E27FC236}">
                <a16:creationId xmlns:a16="http://schemas.microsoft.com/office/drawing/2014/main" id="{9F69FC28-92EB-1507-924D-19E45CD844AD}"/>
              </a:ext>
            </a:extLst>
          </p:cNvPr>
          <p:cNvPicPr>
            <a:picLocks noChangeAspect="1"/>
          </p:cNvPicPr>
          <p:nvPr/>
        </p:nvPicPr>
        <p:blipFill>
          <a:blip r:embed="rId10"/>
          <a:stretch>
            <a:fillRect/>
          </a:stretch>
        </p:blipFill>
        <p:spPr>
          <a:xfrm>
            <a:off x="22721094" y="20800196"/>
            <a:ext cx="9371014" cy="4106756"/>
          </a:xfrm>
          <a:prstGeom prst="rect">
            <a:avLst/>
          </a:prstGeom>
        </p:spPr>
      </p:pic>
      <p:sp>
        <p:nvSpPr>
          <p:cNvPr id="34" name="Text Placeholder 6">
            <a:extLst>
              <a:ext uri="{FF2B5EF4-FFF2-40B4-BE49-F238E27FC236}">
                <a16:creationId xmlns:a16="http://schemas.microsoft.com/office/drawing/2014/main" id="{5B7546DC-8567-642B-574A-BAF9FDEE88C1}"/>
              </a:ext>
            </a:extLst>
          </p:cNvPr>
          <p:cNvSpPr txBox="1">
            <a:spLocks/>
          </p:cNvSpPr>
          <p:nvPr/>
        </p:nvSpPr>
        <p:spPr>
          <a:xfrm>
            <a:off x="22386930" y="8458859"/>
            <a:ext cx="10048874" cy="123108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designed webpage looks like this, Here we submitted 133.jpg for correction then click to the ‘Upload and Restore’ Button .</a:t>
            </a:r>
          </a:p>
        </p:txBody>
      </p:sp>
      <p:sp>
        <p:nvSpPr>
          <p:cNvPr id="35" name="Text Placeholder 6">
            <a:extLst>
              <a:ext uri="{FF2B5EF4-FFF2-40B4-BE49-F238E27FC236}">
                <a16:creationId xmlns:a16="http://schemas.microsoft.com/office/drawing/2014/main" id="{9D6EDBCC-C9A4-5D7C-F0F5-00A20F857F9F}"/>
              </a:ext>
            </a:extLst>
          </p:cNvPr>
          <p:cNvSpPr txBox="1">
            <a:spLocks/>
          </p:cNvSpPr>
          <p:nvPr/>
        </p:nvSpPr>
        <p:spPr>
          <a:xfrm>
            <a:off x="22386930" y="12159341"/>
            <a:ext cx="10048874" cy="123108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After Successfully uploading the image our saved model in the background will fix the image and will show both input and output image .</a:t>
            </a:r>
          </a:p>
        </p:txBody>
      </p:sp>
      <p:sp>
        <p:nvSpPr>
          <p:cNvPr id="36" name="Text Placeholder 6">
            <a:extLst>
              <a:ext uri="{FF2B5EF4-FFF2-40B4-BE49-F238E27FC236}">
                <a16:creationId xmlns:a16="http://schemas.microsoft.com/office/drawing/2014/main" id="{8BACFB9D-DCD9-A02B-1727-E7F40BD50DDF}"/>
              </a:ext>
            </a:extLst>
          </p:cNvPr>
          <p:cNvSpPr txBox="1">
            <a:spLocks/>
          </p:cNvSpPr>
          <p:nvPr/>
        </p:nvSpPr>
        <p:spPr>
          <a:xfrm>
            <a:off x="22265086" y="19569112"/>
            <a:ext cx="10283030" cy="123108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Along with this in ‘static’ Folder automatically save the last input and output image named respectively named restored_image and uploaded_image</a:t>
            </a:r>
          </a:p>
        </p:txBody>
      </p:sp>
      <p:sp>
        <p:nvSpPr>
          <p:cNvPr id="37" name="Text Placeholder 6">
            <a:extLst>
              <a:ext uri="{FF2B5EF4-FFF2-40B4-BE49-F238E27FC236}">
                <a16:creationId xmlns:a16="http://schemas.microsoft.com/office/drawing/2014/main" id="{5DF0F275-D466-7E9E-2737-A75949C44D31}"/>
              </a:ext>
            </a:extLst>
          </p:cNvPr>
          <p:cNvSpPr txBox="1">
            <a:spLocks/>
          </p:cNvSpPr>
          <p:nvPr/>
        </p:nvSpPr>
        <p:spPr>
          <a:xfrm>
            <a:off x="22265086" y="24744628"/>
            <a:ext cx="10283030" cy="123108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Plotting the test and train accuracy of our saved model for 5 sample train and test data. </a:t>
            </a:r>
          </a:p>
        </p:txBody>
      </p:sp>
      <p:pic>
        <p:nvPicPr>
          <p:cNvPr id="39" name="Picture 38" descr="A diagram of a diagram&#10;&#10;Description automatically generated with medium confidence">
            <a:extLst>
              <a:ext uri="{FF2B5EF4-FFF2-40B4-BE49-F238E27FC236}">
                <a16:creationId xmlns:a16="http://schemas.microsoft.com/office/drawing/2014/main" id="{F79E0EE5-D926-5991-AAB0-931499BE5F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38515" y="19144325"/>
            <a:ext cx="4863190" cy="12852366"/>
          </a:xfrm>
          <a:prstGeom prst="rect">
            <a:avLst/>
          </a:prstGeom>
        </p:spPr>
      </p:pic>
      <p:sp>
        <p:nvSpPr>
          <p:cNvPr id="40" name="Text Placeholder 5">
            <a:extLst>
              <a:ext uri="{FF2B5EF4-FFF2-40B4-BE49-F238E27FC236}">
                <a16:creationId xmlns:a16="http://schemas.microsoft.com/office/drawing/2014/main" id="{2950B8EA-1462-8CE3-CC74-FF1B3A53757D}"/>
              </a:ext>
            </a:extLst>
          </p:cNvPr>
          <p:cNvSpPr txBox="1">
            <a:spLocks/>
          </p:cNvSpPr>
          <p:nvPr/>
        </p:nvSpPr>
        <p:spPr>
          <a:xfrm>
            <a:off x="578875" y="17963074"/>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MATERIALS &amp; METHOD</a:t>
            </a:r>
          </a:p>
        </p:txBody>
      </p:sp>
      <p:pic>
        <p:nvPicPr>
          <p:cNvPr id="42" name="Picture 41" descr="A diagram of a data flow&#10;&#10;Description automatically generated with medium confidence">
            <a:extLst>
              <a:ext uri="{FF2B5EF4-FFF2-40B4-BE49-F238E27FC236}">
                <a16:creationId xmlns:a16="http://schemas.microsoft.com/office/drawing/2014/main" id="{118C181A-EC83-599F-0BF5-85533FC5D5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213943" y="19157563"/>
            <a:ext cx="5263145" cy="8065599"/>
          </a:xfrm>
          <a:prstGeom prst="rect">
            <a:avLst/>
          </a:prstGeom>
        </p:spPr>
      </p:pic>
      <p:sp>
        <p:nvSpPr>
          <p:cNvPr id="44" name="Text Placeholder 6">
            <a:extLst>
              <a:ext uri="{FF2B5EF4-FFF2-40B4-BE49-F238E27FC236}">
                <a16:creationId xmlns:a16="http://schemas.microsoft.com/office/drawing/2014/main" id="{CF2CDA2B-FCC7-F843-B302-325D0AF0EDE4}"/>
              </a:ext>
            </a:extLst>
          </p:cNvPr>
          <p:cNvSpPr txBox="1">
            <a:spLocks/>
          </p:cNvSpPr>
          <p:nvPr/>
        </p:nvSpPr>
        <p:spPr>
          <a:xfrm>
            <a:off x="11756898" y="18036869"/>
            <a:ext cx="469228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a:t>Model Plot – Generator Model</a:t>
            </a:r>
          </a:p>
        </p:txBody>
      </p:sp>
      <p:sp>
        <p:nvSpPr>
          <p:cNvPr id="45" name="Text Placeholder 6">
            <a:extLst>
              <a:ext uri="{FF2B5EF4-FFF2-40B4-BE49-F238E27FC236}">
                <a16:creationId xmlns:a16="http://schemas.microsoft.com/office/drawing/2014/main" id="{AC90CC95-D5A2-EBDA-5564-F1C408EC61D2}"/>
              </a:ext>
            </a:extLst>
          </p:cNvPr>
          <p:cNvSpPr txBox="1">
            <a:spLocks/>
          </p:cNvSpPr>
          <p:nvPr/>
        </p:nvSpPr>
        <p:spPr>
          <a:xfrm>
            <a:off x="16281261" y="18044191"/>
            <a:ext cx="5177495"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a:t>Model Plot – Discriminator Model</a:t>
            </a:r>
          </a:p>
        </p:txBody>
      </p:sp>
      <p:sp>
        <p:nvSpPr>
          <p:cNvPr id="49" name="Text Placeholder 6">
            <a:extLst>
              <a:ext uri="{FF2B5EF4-FFF2-40B4-BE49-F238E27FC236}">
                <a16:creationId xmlns:a16="http://schemas.microsoft.com/office/drawing/2014/main" id="{43DF762D-21B4-35D0-E39F-42FA4830B8DA}"/>
              </a:ext>
            </a:extLst>
          </p:cNvPr>
          <p:cNvSpPr txBox="1">
            <a:spLocks/>
          </p:cNvSpPr>
          <p:nvPr/>
        </p:nvSpPr>
        <p:spPr>
          <a:xfrm>
            <a:off x="16414451" y="27803001"/>
            <a:ext cx="5177495" cy="430885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By creating visual plots of the discriminator and generator models, we can gain deep insights into the intricate dance of Generative Adversarial Networks (GANs). These plots reveal how the discriminator learns to distinguish real from generated data and how the generator evolves to produce more convincing output</a:t>
            </a:r>
          </a:p>
        </p:txBody>
      </p:sp>
      <p:pic>
        <p:nvPicPr>
          <p:cNvPr id="50" name="Picture 49">
            <a:extLst>
              <a:ext uri="{FF2B5EF4-FFF2-40B4-BE49-F238E27FC236}">
                <a16:creationId xmlns:a16="http://schemas.microsoft.com/office/drawing/2014/main" id="{C3AF6B83-A9A6-4F94-3025-B02D3A1125AF}"/>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41596" y="23413550"/>
            <a:ext cx="8606088" cy="2151522"/>
          </a:xfrm>
          <a:prstGeom prst="rect">
            <a:avLst/>
          </a:prstGeom>
          <a:noFill/>
          <a:ln>
            <a:noFill/>
          </a:ln>
        </p:spPr>
      </p:pic>
      <p:sp>
        <p:nvSpPr>
          <p:cNvPr id="51" name="Text Placeholder 6">
            <a:extLst>
              <a:ext uri="{FF2B5EF4-FFF2-40B4-BE49-F238E27FC236}">
                <a16:creationId xmlns:a16="http://schemas.microsoft.com/office/drawing/2014/main" id="{9DF334EB-B413-5EA7-0883-71A681766BE7}"/>
              </a:ext>
            </a:extLst>
          </p:cNvPr>
          <p:cNvSpPr txBox="1">
            <a:spLocks/>
          </p:cNvSpPr>
          <p:nvPr/>
        </p:nvSpPr>
        <p:spPr>
          <a:xfrm>
            <a:off x="546879" y="21574558"/>
            <a:ext cx="10056813" cy="161580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While developing the model use have used </a:t>
            </a:r>
            <a:r>
              <a:rPr lang="en-US" b="1" dirty="0"/>
              <a:t>Down sampling and up sampling</a:t>
            </a:r>
            <a:r>
              <a:rPr lang="en-US" dirty="0"/>
              <a:t> using the stride of 2. The figure shows almost the similar process by max pooling.</a:t>
            </a:r>
          </a:p>
        </p:txBody>
      </p:sp>
      <p:sp>
        <p:nvSpPr>
          <p:cNvPr id="52" name="Text Placeholder 6">
            <a:extLst>
              <a:ext uri="{FF2B5EF4-FFF2-40B4-BE49-F238E27FC236}">
                <a16:creationId xmlns:a16="http://schemas.microsoft.com/office/drawing/2014/main" id="{1245FF4A-90E9-87E1-CE8D-E938EEA40EF2}"/>
              </a:ext>
            </a:extLst>
          </p:cNvPr>
          <p:cNvSpPr txBox="1">
            <a:spLocks/>
          </p:cNvSpPr>
          <p:nvPr/>
        </p:nvSpPr>
        <p:spPr>
          <a:xfrm>
            <a:off x="541234" y="26430885"/>
            <a:ext cx="10056813" cy="20774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b="1" dirty="0"/>
              <a:t>Downsample blocks: </a:t>
            </a:r>
            <a:r>
              <a:rPr lang="en-US" dirty="0"/>
              <a:t>These are comprised of Conv2D layers followed by batch normalization and LeakyReLU activation functions.</a:t>
            </a:r>
          </a:p>
          <a:p>
            <a:pPr algn="just"/>
            <a:r>
              <a:rPr lang="en-US" b="1" dirty="0"/>
              <a:t>Upsample blocks: </a:t>
            </a:r>
            <a:r>
              <a:rPr lang="en-US" dirty="0"/>
              <a:t>These are also comprised of Conv2DTranspose layers followed by batch normalization and ReLU activation functions.</a:t>
            </a:r>
          </a:p>
        </p:txBody>
      </p:sp>
      <p:sp>
        <p:nvSpPr>
          <p:cNvPr id="53" name="Text Placeholder 6">
            <a:extLst>
              <a:ext uri="{FF2B5EF4-FFF2-40B4-BE49-F238E27FC236}">
                <a16:creationId xmlns:a16="http://schemas.microsoft.com/office/drawing/2014/main" id="{2F3F45B0-E441-08F8-0D84-64FC44A3F81A}"/>
              </a:ext>
            </a:extLst>
          </p:cNvPr>
          <p:cNvSpPr txBox="1">
            <a:spLocks/>
          </p:cNvSpPr>
          <p:nvPr/>
        </p:nvSpPr>
        <p:spPr>
          <a:xfrm>
            <a:off x="2512027" y="25537771"/>
            <a:ext cx="6126516"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Figure : 1 [ concept of up/down Samling ]</a:t>
            </a:r>
          </a:p>
        </p:txBody>
      </p:sp>
      <p:sp>
        <p:nvSpPr>
          <p:cNvPr id="54" name="Text Placeholder 6">
            <a:extLst>
              <a:ext uri="{FF2B5EF4-FFF2-40B4-BE49-F238E27FC236}">
                <a16:creationId xmlns:a16="http://schemas.microsoft.com/office/drawing/2014/main" id="{0BB8B3B2-1DF3-C5D5-04AA-4843FB309FD3}"/>
              </a:ext>
            </a:extLst>
          </p:cNvPr>
          <p:cNvSpPr txBox="1">
            <a:spLocks/>
          </p:cNvSpPr>
          <p:nvPr/>
        </p:nvSpPr>
        <p:spPr>
          <a:xfrm>
            <a:off x="453890" y="6416279"/>
            <a:ext cx="10005918" cy="638634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In this paper, we address the challenge of image restoration, especially in cases of extensive damage or pixelation. Traditional methods often fall short in such scenarios, prompting the exploration of Deep Neural Networks (DNNs) for improved results. We introduce a novel approach that leverages a Generative Adversarial Network (GAN) for image restoration. Our system consists of an image generation network responsible for restoring damaged images and a discriminator network that assesses the authenticity of the restorations. Additionally, we provide a user-friendly web interface for real-time image restoration. This project primarily highlights the effectiveness of our image restoration network, emphasizing its prowess in scenarios involving pixelation and widespread damage.</a:t>
            </a:r>
          </a:p>
          <a:p>
            <a:pPr algn="just"/>
            <a:r>
              <a:rPr lang="en-US" b="1" dirty="0"/>
              <a:t>Keywords: </a:t>
            </a:r>
            <a:r>
              <a:rPr lang="en-US" dirty="0"/>
              <a:t>Deep Neural Networks (DNNs), </a:t>
            </a:r>
            <a:r>
              <a:rPr lang="en-US" b="0" i="0" dirty="0">
                <a:effectLst/>
              </a:rPr>
              <a:t>Image Restoration, Generative Adversarial Network (GAN),Image Generation Network, Damage Reconstruction</a:t>
            </a:r>
            <a:endParaRPr lang="en-US" dirty="0"/>
          </a:p>
        </p:txBody>
      </p:sp>
      <p:sp>
        <p:nvSpPr>
          <p:cNvPr id="62" name="Text Placeholder 6">
            <a:extLst>
              <a:ext uri="{FF2B5EF4-FFF2-40B4-BE49-F238E27FC236}">
                <a16:creationId xmlns:a16="http://schemas.microsoft.com/office/drawing/2014/main" id="{DBA8133F-48A5-ADEA-33CC-92CB14A36904}"/>
              </a:ext>
            </a:extLst>
          </p:cNvPr>
          <p:cNvSpPr txBox="1">
            <a:spLocks/>
          </p:cNvSpPr>
          <p:nvPr/>
        </p:nvSpPr>
        <p:spPr>
          <a:xfrm>
            <a:off x="16657054" y="9491533"/>
            <a:ext cx="469228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Figure-3 [with Batch Norm]</a:t>
            </a:r>
          </a:p>
        </p:txBody>
      </p:sp>
      <p:sp>
        <p:nvSpPr>
          <p:cNvPr id="63" name="Text Placeholder 6">
            <a:extLst>
              <a:ext uri="{FF2B5EF4-FFF2-40B4-BE49-F238E27FC236}">
                <a16:creationId xmlns:a16="http://schemas.microsoft.com/office/drawing/2014/main" id="{1B072570-C937-5A2E-4202-A9BCB67FDF29}"/>
              </a:ext>
            </a:extLst>
          </p:cNvPr>
          <p:cNvSpPr txBox="1">
            <a:spLocks/>
          </p:cNvSpPr>
          <p:nvPr/>
        </p:nvSpPr>
        <p:spPr>
          <a:xfrm>
            <a:off x="11899528" y="9517933"/>
            <a:ext cx="469228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Figure-2 [without Batch Norm.]</a:t>
            </a:r>
          </a:p>
        </p:txBody>
      </p:sp>
      <p:sp>
        <p:nvSpPr>
          <p:cNvPr id="70" name="Text Placeholder 13">
            <a:extLst>
              <a:ext uri="{FF2B5EF4-FFF2-40B4-BE49-F238E27FC236}">
                <a16:creationId xmlns:a16="http://schemas.microsoft.com/office/drawing/2014/main" id="{D0ACECDE-011D-661A-3DC3-B7FFC850492B}"/>
              </a:ext>
            </a:extLst>
          </p:cNvPr>
          <p:cNvSpPr txBox="1">
            <a:spLocks/>
          </p:cNvSpPr>
          <p:nvPr/>
        </p:nvSpPr>
        <p:spPr>
          <a:xfrm>
            <a:off x="33564952" y="9491533"/>
            <a:ext cx="10052050" cy="500134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b="1" dirty="0"/>
              <a:t>Limitations:</a:t>
            </a:r>
          </a:p>
          <a:p>
            <a:pPr marL="342900" indent="-342900" algn="just">
              <a:buFont typeface="Arial" panose="020B0604020202020204" pitchFamily="34" charset="0"/>
              <a:buChar char="•"/>
            </a:pPr>
            <a:r>
              <a:rPr lang="en-US" dirty="0"/>
              <a:t>The accuracy of the generator model in excellent.</a:t>
            </a:r>
          </a:p>
          <a:p>
            <a:pPr marL="342900" indent="-342900" algn="just">
              <a:buFont typeface="Arial" panose="020B0604020202020204" pitchFamily="34" charset="0"/>
              <a:buChar char="•"/>
            </a:pPr>
            <a:r>
              <a:rPr lang="en-US" dirty="0"/>
              <a:t>Slight color deviations</a:t>
            </a:r>
          </a:p>
          <a:p>
            <a:pPr marL="342900" indent="-342900" algn="just">
              <a:buFont typeface="Arial" panose="020B0604020202020204" pitchFamily="34" charset="0"/>
              <a:buChar char="•"/>
            </a:pPr>
            <a:r>
              <a:rPr lang="en-US" dirty="0"/>
              <a:t>Challenges with complex image content</a:t>
            </a:r>
          </a:p>
          <a:p>
            <a:pPr marL="342900" indent="-342900" algn="just">
              <a:buFont typeface="Arial" panose="020B0604020202020204" pitchFamily="34" charset="0"/>
              <a:buChar char="•"/>
            </a:pPr>
            <a:r>
              <a:rPr lang="en-US" dirty="0"/>
              <a:t>Performs better in Gray shaded image.</a:t>
            </a:r>
          </a:p>
          <a:p>
            <a:pPr algn="just"/>
            <a:r>
              <a:rPr lang="en-US" b="1" dirty="0"/>
              <a:t>Future Work:</a:t>
            </a:r>
          </a:p>
          <a:p>
            <a:pPr marL="342900" indent="-342900" algn="just">
              <a:buFont typeface="Arial" panose="020B0604020202020204" pitchFamily="34" charset="0"/>
              <a:buChar char="•"/>
            </a:pPr>
            <a:r>
              <a:rPr lang="en-US" dirty="0"/>
              <a:t>Refine model architecture</a:t>
            </a:r>
          </a:p>
          <a:p>
            <a:pPr marL="342900" indent="-342900" algn="just">
              <a:buFont typeface="Arial" panose="020B0604020202020204" pitchFamily="34" charset="0"/>
              <a:buChar char="•"/>
            </a:pPr>
            <a:r>
              <a:rPr lang="en-US" dirty="0"/>
              <a:t>Explore alternative loss functions</a:t>
            </a:r>
          </a:p>
          <a:p>
            <a:pPr marL="342900" indent="-342900" algn="just">
              <a:buFont typeface="Arial" panose="020B0604020202020204" pitchFamily="34" charset="0"/>
              <a:buChar char="•"/>
            </a:pPr>
            <a:r>
              <a:rPr lang="en-US" dirty="0"/>
              <a:t>Investigate conditional variations</a:t>
            </a:r>
          </a:p>
          <a:p>
            <a:pPr marL="342900" indent="-342900" algn="just">
              <a:buFont typeface="Arial" panose="020B0604020202020204" pitchFamily="34" charset="0"/>
              <a:buChar char="•"/>
            </a:pPr>
            <a:r>
              <a:rPr lang="en-US" dirty="0"/>
              <a:t>Augment the dataset and adapt to specific domains.</a:t>
            </a:r>
          </a:p>
        </p:txBody>
      </p:sp>
      <p:sp>
        <p:nvSpPr>
          <p:cNvPr id="71" name="Text Placeholder 13">
            <a:extLst>
              <a:ext uri="{FF2B5EF4-FFF2-40B4-BE49-F238E27FC236}">
                <a16:creationId xmlns:a16="http://schemas.microsoft.com/office/drawing/2014/main" id="{3C2946AE-1743-3F1C-F4CC-855D6AA6068F}"/>
              </a:ext>
            </a:extLst>
          </p:cNvPr>
          <p:cNvSpPr txBox="1">
            <a:spLocks/>
          </p:cNvSpPr>
          <p:nvPr/>
        </p:nvSpPr>
        <p:spPr>
          <a:xfrm>
            <a:off x="33576920" y="6184597"/>
            <a:ext cx="9673761" cy="361635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Our </a:t>
            </a:r>
            <a:r>
              <a:rPr lang="en-US" dirty="0" err="1"/>
              <a:t>cGAN</a:t>
            </a:r>
            <a:r>
              <a:rPr lang="en-US" dirty="0"/>
              <a:t> model demonstrates promise for grayscale-to-color image translation. Leveraging a diverse dataset, our model demonstrated promising results, providing a viable solution for colorization tasks While some limitations exist, including occasional color artifacts and deviations, future work will focus on refining the model and exploring alternative approaches. This research lays the foundation for improved colorization applications.</a:t>
            </a:r>
          </a:p>
          <a:p>
            <a:pPr algn="just"/>
            <a:r>
              <a:rPr lang="en-US" dirty="0"/>
              <a:t>So here mentioning some Limitations and future work of this project</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1902</TotalTime>
  <Words>1251</Words>
  <Application>Microsoft Office PowerPoint</Application>
  <PresentationFormat>Custom</PresentationFormat>
  <Paragraphs>84</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Mamur Sayor</cp:lastModifiedBy>
  <cp:revision>89</cp:revision>
  <dcterms:created xsi:type="dcterms:W3CDTF">2012-02-03T19:11:35Z</dcterms:created>
  <dcterms:modified xsi:type="dcterms:W3CDTF">2023-11-04T21:55:49Z</dcterms:modified>
</cp:coreProperties>
</file>