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Lst>
  <p:sldSz cx="9144000" cy="6858000" type="screen4x3"/>
  <p:notesSz cx="6858000" cy="9144000"/>
  <p:defaultTextStyle>
    <a:defPPr>
      <a:defRPr lang="ro-R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28" y="-2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o-RO"/>
          </a:p>
        </p:txBody>
      </p:sp>
      <p:sp>
        <p:nvSpPr>
          <p:cNvPr id="4" name="Date Placeholder 3"/>
          <p:cNvSpPr>
            <a:spLocks noGrp="1"/>
          </p:cNvSpPr>
          <p:nvPr>
            <p:ph type="dt" sz="half" idx="10"/>
          </p:nvPr>
        </p:nvSpPr>
        <p:spPr/>
        <p:txBody>
          <a:bodyPr/>
          <a:lstStyle>
            <a:lvl1pPr>
              <a:defRPr/>
            </a:lvl1pPr>
          </a:lstStyle>
          <a:p>
            <a:pPr>
              <a:defRPr/>
            </a:pPr>
            <a:fld id="{C0D29890-6DC3-48B0-9070-1022838139B6}" type="datetimeFigureOut">
              <a:rPr lang="ro-RO"/>
              <a:pPr>
                <a:defRPr/>
              </a:pPr>
              <a:t>17.02.2024</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D1DFE6CC-D951-47AC-A77E-FB10ECD253BE}" type="slidenum">
              <a:rPr lang="ro-RO"/>
              <a:pPr>
                <a:defRPr/>
              </a:pPr>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lvl1pPr>
              <a:defRPr/>
            </a:lvl1pPr>
          </a:lstStyle>
          <a:p>
            <a:pPr>
              <a:defRPr/>
            </a:pPr>
            <a:fld id="{D972541B-A1C1-46EA-BFEE-211E30D7BAFF}" type="datetimeFigureOut">
              <a:rPr lang="ro-RO"/>
              <a:pPr>
                <a:defRPr/>
              </a:pPr>
              <a:t>17.02.2024</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10B0CD50-FFF3-41F7-8709-C15F05981E0B}" type="slidenum">
              <a:rPr lang="ro-RO"/>
              <a:pPr>
                <a:defRPr/>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lvl1pPr>
              <a:defRPr/>
            </a:lvl1pPr>
          </a:lstStyle>
          <a:p>
            <a:pPr>
              <a:defRPr/>
            </a:pPr>
            <a:fld id="{9CD0853B-1C7B-49C0-9BFB-3725C8EF0D98}" type="datetimeFigureOut">
              <a:rPr lang="ro-RO"/>
              <a:pPr>
                <a:defRPr/>
              </a:pPr>
              <a:t>17.02.2024</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EC99EB0A-5048-48D8-AC0A-EE049A86654D}" type="slidenum">
              <a:rPr lang="ro-RO"/>
              <a:pPr>
                <a:defRPr/>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lvl1pPr>
              <a:defRPr/>
            </a:lvl1pPr>
          </a:lstStyle>
          <a:p>
            <a:pPr>
              <a:defRPr/>
            </a:pPr>
            <a:fld id="{E8782AB4-F2BB-44EC-B82B-3EBD04187F7A}" type="datetimeFigureOut">
              <a:rPr lang="ro-RO"/>
              <a:pPr>
                <a:defRPr/>
              </a:pPr>
              <a:t>17.02.2024</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0F57044B-8178-4976-8BA9-FC2BFEFC97D1}" type="slidenum">
              <a:rPr lang="ro-RO"/>
              <a:pPr>
                <a:defRPr/>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9D80455-5CE6-4AC1-88BD-8333149EF9AC}" type="datetimeFigureOut">
              <a:rPr lang="ro-RO"/>
              <a:pPr>
                <a:defRPr/>
              </a:pPr>
              <a:t>17.02.2024</a:t>
            </a:fld>
            <a:endParaRPr lang="ro-RO"/>
          </a:p>
        </p:txBody>
      </p:sp>
      <p:sp>
        <p:nvSpPr>
          <p:cNvPr id="5" name="Footer Placeholder 4"/>
          <p:cNvSpPr>
            <a:spLocks noGrp="1"/>
          </p:cNvSpPr>
          <p:nvPr>
            <p:ph type="ftr" sz="quarter" idx="11"/>
          </p:nvPr>
        </p:nvSpPr>
        <p:spPr/>
        <p:txBody>
          <a:bodyPr/>
          <a:lstStyle>
            <a:lvl1pPr>
              <a:defRPr/>
            </a:lvl1pPr>
          </a:lstStyle>
          <a:p>
            <a:pPr>
              <a:defRPr/>
            </a:pPr>
            <a:endParaRPr lang="ro-RO"/>
          </a:p>
        </p:txBody>
      </p:sp>
      <p:sp>
        <p:nvSpPr>
          <p:cNvPr id="6" name="Slide Number Placeholder 5"/>
          <p:cNvSpPr>
            <a:spLocks noGrp="1"/>
          </p:cNvSpPr>
          <p:nvPr>
            <p:ph type="sldNum" sz="quarter" idx="12"/>
          </p:nvPr>
        </p:nvSpPr>
        <p:spPr/>
        <p:txBody>
          <a:bodyPr/>
          <a:lstStyle>
            <a:lvl1pPr>
              <a:defRPr/>
            </a:lvl1pPr>
          </a:lstStyle>
          <a:p>
            <a:pPr>
              <a:defRPr/>
            </a:pPr>
            <a:fld id="{C1F3A912-52FD-456D-8A1C-D1DCDBCBEE74}" type="slidenum">
              <a:rPr lang="ro-RO"/>
              <a:pPr>
                <a:defRPr/>
              </a:pPr>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3"/>
          <p:cNvSpPr>
            <a:spLocks noGrp="1"/>
          </p:cNvSpPr>
          <p:nvPr>
            <p:ph type="dt" sz="half" idx="10"/>
          </p:nvPr>
        </p:nvSpPr>
        <p:spPr/>
        <p:txBody>
          <a:bodyPr/>
          <a:lstStyle>
            <a:lvl1pPr>
              <a:defRPr/>
            </a:lvl1pPr>
          </a:lstStyle>
          <a:p>
            <a:pPr>
              <a:defRPr/>
            </a:pPr>
            <a:fld id="{28596456-6817-4AFF-85EC-9500A7C75AAA}" type="datetimeFigureOut">
              <a:rPr lang="ro-RO"/>
              <a:pPr>
                <a:defRPr/>
              </a:pPr>
              <a:t>17.02.2024</a:t>
            </a:fld>
            <a:endParaRPr lang="ro-RO"/>
          </a:p>
        </p:txBody>
      </p:sp>
      <p:sp>
        <p:nvSpPr>
          <p:cNvPr id="6" name="Footer Placeholder 4"/>
          <p:cNvSpPr>
            <a:spLocks noGrp="1"/>
          </p:cNvSpPr>
          <p:nvPr>
            <p:ph type="ftr" sz="quarter" idx="11"/>
          </p:nvPr>
        </p:nvSpPr>
        <p:spPr/>
        <p:txBody>
          <a:bodyPr/>
          <a:lstStyle>
            <a:lvl1pPr>
              <a:defRPr/>
            </a:lvl1pPr>
          </a:lstStyle>
          <a:p>
            <a:pPr>
              <a:defRPr/>
            </a:pPr>
            <a:endParaRPr lang="ro-RO"/>
          </a:p>
        </p:txBody>
      </p:sp>
      <p:sp>
        <p:nvSpPr>
          <p:cNvPr id="7" name="Slide Number Placeholder 5"/>
          <p:cNvSpPr>
            <a:spLocks noGrp="1"/>
          </p:cNvSpPr>
          <p:nvPr>
            <p:ph type="sldNum" sz="quarter" idx="12"/>
          </p:nvPr>
        </p:nvSpPr>
        <p:spPr/>
        <p:txBody>
          <a:bodyPr/>
          <a:lstStyle>
            <a:lvl1pPr>
              <a:defRPr/>
            </a:lvl1pPr>
          </a:lstStyle>
          <a:p>
            <a:pPr>
              <a:defRPr/>
            </a:pPr>
            <a:fld id="{7E0F51D2-7FE9-4C8E-BB32-536F2EEB6348}" type="slidenum">
              <a:rPr lang="ro-RO"/>
              <a:pPr>
                <a:defRPr/>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3"/>
          <p:cNvSpPr>
            <a:spLocks noGrp="1"/>
          </p:cNvSpPr>
          <p:nvPr>
            <p:ph type="dt" sz="half" idx="10"/>
          </p:nvPr>
        </p:nvSpPr>
        <p:spPr/>
        <p:txBody>
          <a:bodyPr/>
          <a:lstStyle>
            <a:lvl1pPr>
              <a:defRPr/>
            </a:lvl1pPr>
          </a:lstStyle>
          <a:p>
            <a:pPr>
              <a:defRPr/>
            </a:pPr>
            <a:fld id="{3A119FA4-F5D0-44B2-9D23-7D223ADF5661}" type="datetimeFigureOut">
              <a:rPr lang="ro-RO"/>
              <a:pPr>
                <a:defRPr/>
              </a:pPr>
              <a:t>17.02.2024</a:t>
            </a:fld>
            <a:endParaRPr lang="ro-RO"/>
          </a:p>
        </p:txBody>
      </p:sp>
      <p:sp>
        <p:nvSpPr>
          <p:cNvPr id="8" name="Footer Placeholder 4"/>
          <p:cNvSpPr>
            <a:spLocks noGrp="1"/>
          </p:cNvSpPr>
          <p:nvPr>
            <p:ph type="ftr" sz="quarter" idx="11"/>
          </p:nvPr>
        </p:nvSpPr>
        <p:spPr/>
        <p:txBody>
          <a:bodyPr/>
          <a:lstStyle>
            <a:lvl1pPr>
              <a:defRPr/>
            </a:lvl1pPr>
          </a:lstStyle>
          <a:p>
            <a:pPr>
              <a:defRPr/>
            </a:pPr>
            <a:endParaRPr lang="ro-RO"/>
          </a:p>
        </p:txBody>
      </p:sp>
      <p:sp>
        <p:nvSpPr>
          <p:cNvPr id="9" name="Slide Number Placeholder 5"/>
          <p:cNvSpPr>
            <a:spLocks noGrp="1"/>
          </p:cNvSpPr>
          <p:nvPr>
            <p:ph type="sldNum" sz="quarter" idx="12"/>
          </p:nvPr>
        </p:nvSpPr>
        <p:spPr/>
        <p:txBody>
          <a:bodyPr/>
          <a:lstStyle>
            <a:lvl1pPr>
              <a:defRPr/>
            </a:lvl1pPr>
          </a:lstStyle>
          <a:p>
            <a:pPr>
              <a:defRPr/>
            </a:pPr>
            <a:fld id="{A89A5D1B-1467-49DD-9D72-690179A5BCA3}" type="slidenum">
              <a:rPr lang="ro-RO"/>
              <a:pPr>
                <a:defRPr/>
              </a:pPr>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Date Placeholder 3"/>
          <p:cNvSpPr>
            <a:spLocks noGrp="1"/>
          </p:cNvSpPr>
          <p:nvPr>
            <p:ph type="dt" sz="half" idx="10"/>
          </p:nvPr>
        </p:nvSpPr>
        <p:spPr/>
        <p:txBody>
          <a:bodyPr/>
          <a:lstStyle>
            <a:lvl1pPr>
              <a:defRPr/>
            </a:lvl1pPr>
          </a:lstStyle>
          <a:p>
            <a:pPr>
              <a:defRPr/>
            </a:pPr>
            <a:fld id="{75B33203-BBB3-416E-815A-3531CB181416}" type="datetimeFigureOut">
              <a:rPr lang="ro-RO"/>
              <a:pPr>
                <a:defRPr/>
              </a:pPr>
              <a:t>17.02.2024</a:t>
            </a:fld>
            <a:endParaRPr lang="ro-RO"/>
          </a:p>
        </p:txBody>
      </p:sp>
      <p:sp>
        <p:nvSpPr>
          <p:cNvPr id="4" name="Footer Placeholder 4"/>
          <p:cNvSpPr>
            <a:spLocks noGrp="1"/>
          </p:cNvSpPr>
          <p:nvPr>
            <p:ph type="ftr" sz="quarter" idx="11"/>
          </p:nvPr>
        </p:nvSpPr>
        <p:spPr/>
        <p:txBody>
          <a:bodyPr/>
          <a:lstStyle>
            <a:lvl1pPr>
              <a:defRPr/>
            </a:lvl1pPr>
          </a:lstStyle>
          <a:p>
            <a:pPr>
              <a:defRPr/>
            </a:pPr>
            <a:endParaRPr lang="ro-RO"/>
          </a:p>
        </p:txBody>
      </p:sp>
      <p:sp>
        <p:nvSpPr>
          <p:cNvPr id="5" name="Slide Number Placeholder 5"/>
          <p:cNvSpPr>
            <a:spLocks noGrp="1"/>
          </p:cNvSpPr>
          <p:nvPr>
            <p:ph type="sldNum" sz="quarter" idx="12"/>
          </p:nvPr>
        </p:nvSpPr>
        <p:spPr/>
        <p:txBody>
          <a:bodyPr/>
          <a:lstStyle>
            <a:lvl1pPr>
              <a:defRPr/>
            </a:lvl1pPr>
          </a:lstStyle>
          <a:p>
            <a:pPr>
              <a:defRPr/>
            </a:pPr>
            <a:fld id="{AEC873FF-1BFB-4456-97C0-888CE2C627D8}" type="slidenum">
              <a:rPr lang="ro-RO"/>
              <a:pPr>
                <a:defRPr/>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C75F22-41FD-4D1E-A802-B5E5FF767D0C}" type="datetimeFigureOut">
              <a:rPr lang="ro-RO"/>
              <a:pPr>
                <a:defRPr/>
              </a:pPr>
              <a:t>17.02.2024</a:t>
            </a:fld>
            <a:endParaRPr lang="ro-RO"/>
          </a:p>
        </p:txBody>
      </p:sp>
      <p:sp>
        <p:nvSpPr>
          <p:cNvPr id="3" name="Footer Placeholder 4"/>
          <p:cNvSpPr>
            <a:spLocks noGrp="1"/>
          </p:cNvSpPr>
          <p:nvPr>
            <p:ph type="ftr" sz="quarter" idx="11"/>
          </p:nvPr>
        </p:nvSpPr>
        <p:spPr/>
        <p:txBody>
          <a:bodyPr/>
          <a:lstStyle>
            <a:lvl1pPr>
              <a:defRPr/>
            </a:lvl1pPr>
          </a:lstStyle>
          <a:p>
            <a:pPr>
              <a:defRPr/>
            </a:pPr>
            <a:endParaRPr lang="ro-RO"/>
          </a:p>
        </p:txBody>
      </p:sp>
      <p:sp>
        <p:nvSpPr>
          <p:cNvPr id="4" name="Slide Number Placeholder 5"/>
          <p:cNvSpPr>
            <a:spLocks noGrp="1"/>
          </p:cNvSpPr>
          <p:nvPr>
            <p:ph type="sldNum" sz="quarter" idx="12"/>
          </p:nvPr>
        </p:nvSpPr>
        <p:spPr/>
        <p:txBody>
          <a:bodyPr/>
          <a:lstStyle>
            <a:lvl1pPr>
              <a:defRPr/>
            </a:lvl1pPr>
          </a:lstStyle>
          <a:p>
            <a:pPr>
              <a:defRPr/>
            </a:pPr>
            <a:fld id="{45A8D2A1-5F3F-44AC-9D51-EE6A10A5A703}" type="slidenum">
              <a:rPr lang="ro-RO"/>
              <a:pPr>
                <a:defRPr/>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018B5E3-DCD7-4EB5-AD86-4CAE03D0B58B}" type="datetimeFigureOut">
              <a:rPr lang="ro-RO"/>
              <a:pPr>
                <a:defRPr/>
              </a:pPr>
              <a:t>17.02.2024</a:t>
            </a:fld>
            <a:endParaRPr lang="ro-RO"/>
          </a:p>
        </p:txBody>
      </p:sp>
      <p:sp>
        <p:nvSpPr>
          <p:cNvPr id="6" name="Footer Placeholder 4"/>
          <p:cNvSpPr>
            <a:spLocks noGrp="1"/>
          </p:cNvSpPr>
          <p:nvPr>
            <p:ph type="ftr" sz="quarter" idx="11"/>
          </p:nvPr>
        </p:nvSpPr>
        <p:spPr/>
        <p:txBody>
          <a:bodyPr/>
          <a:lstStyle>
            <a:lvl1pPr>
              <a:defRPr/>
            </a:lvl1pPr>
          </a:lstStyle>
          <a:p>
            <a:pPr>
              <a:defRPr/>
            </a:pPr>
            <a:endParaRPr lang="ro-RO"/>
          </a:p>
        </p:txBody>
      </p:sp>
      <p:sp>
        <p:nvSpPr>
          <p:cNvPr id="7" name="Slide Number Placeholder 5"/>
          <p:cNvSpPr>
            <a:spLocks noGrp="1"/>
          </p:cNvSpPr>
          <p:nvPr>
            <p:ph type="sldNum" sz="quarter" idx="12"/>
          </p:nvPr>
        </p:nvSpPr>
        <p:spPr/>
        <p:txBody>
          <a:bodyPr/>
          <a:lstStyle>
            <a:lvl1pPr>
              <a:defRPr/>
            </a:lvl1pPr>
          </a:lstStyle>
          <a:p>
            <a:pPr>
              <a:defRPr/>
            </a:pPr>
            <a:fld id="{F45F5141-7B2C-4F4C-B04F-4E89A247E6AA}" type="slidenum">
              <a:rPr lang="ro-RO"/>
              <a:pPr>
                <a:defRPr/>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1BA0C8-EE00-46B0-AD85-C84548F328AA}" type="datetimeFigureOut">
              <a:rPr lang="ro-RO"/>
              <a:pPr>
                <a:defRPr/>
              </a:pPr>
              <a:t>17.02.2024</a:t>
            </a:fld>
            <a:endParaRPr lang="ro-RO"/>
          </a:p>
        </p:txBody>
      </p:sp>
      <p:sp>
        <p:nvSpPr>
          <p:cNvPr id="6" name="Footer Placeholder 4"/>
          <p:cNvSpPr>
            <a:spLocks noGrp="1"/>
          </p:cNvSpPr>
          <p:nvPr>
            <p:ph type="ftr" sz="quarter" idx="11"/>
          </p:nvPr>
        </p:nvSpPr>
        <p:spPr/>
        <p:txBody>
          <a:bodyPr/>
          <a:lstStyle>
            <a:lvl1pPr>
              <a:defRPr/>
            </a:lvl1pPr>
          </a:lstStyle>
          <a:p>
            <a:pPr>
              <a:defRPr/>
            </a:pPr>
            <a:endParaRPr lang="ro-RO"/>
          </a:p>
        </p:txBody>
      </p:sp>
      <p:sp>
        <p:nvSpPr>
          <p:cNvPr id="7" name="Slide Number Placeholder 5"/>
          <p:cNvSpPr>
            <a:spLocks noGrp="1"/>
          </p:cNvSpPr>
          <p:nvPr>
            <p:ph type="sldNum" sz="quarter" idx="12"/>
          </p:nvPr>
        </p:nvSpPr>
        <p:spPr/>
        <p:txBody>
          <a:bodyPr/>
          <a:lstStyle>
            <a:lvl1pPr>
              <a:defRPr/>
            </a:lvl1pPr>
          </a:lstStyle>
          <a:p>
            <a:pPr>
              <a:defRPr/>
            </a:pPr>
            <a:fld id="{A56AD58F-93BC-4373-951F-BF03F55581B2}" type="slidenum">
              <a:rPr lang="ro-RO"/>
              <a:pPr>
                <a:defRPr/>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o-RO"/>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6940227-7717-4B19-A6DD-41A415EC38AA}" type="datetimeFigureOut">
              <a:rPr lang="ro-RO"/>
              <a:pPr>
                <a:defRPr/>
              </a:pPr>
              <a:t>17.02.2024</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B0E0737-1AF9-4A96-8B26-4AB66E2410AE}" type="slidenum">
              <a:rPr lang="ro-RO"/>
              <a:pPr>
                <a:defRPr/>
              </a:pPr>
              <a:t>‹#›</a:t>
            </a:fld>
            <a:endParaRPr lang="ro-R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it-IT" sz="1400" b="1" dirty="0">
                <a:solidFill>
                  <a:srgbClr val="000000"/>
                </a:solidFill>
                <a:latin typeface="Arial" charset="0"/>
              </a:rPr>
              <a:t>Hidrografia</a:t>
            </a:r>
          </a:p>
        </p:txBody>
      </p:sp>
      <p:sp>
        <p:nvSpPr>
          <p:cNvPr id="2051" name="Subtitle 2"/>
          <p:cNvSpPr>
            <a:spLocks noGrp="1"/>
          </p:cNvSpPr>
          <p:nvPr>
            <p:ph type="subTitle" idx="1"/>
          </p:nvPr>
        </p:nvSpPr>
        <p:spPr>
          <a:xfrm>
            <a:off x="928662" y="3886200"/>
            <a:ext cx="6843738" cy="685800"/>
          </a:xfrm>
        </p:spPr>
        <p:txBody>
          <a:bodyPr/>
          <a:lstStyle/>
          <a:p>
            <a:pPr algn="just" eaLnBrk="1" hangingPunct="1"/>
            <a:r>
              <a:rPr lang="vi-VN" sz="1000" dirty="0">
                <a:solidFill>
                  <a:schemeClr val="tx1"/>
                </a:solidFill>
                <a:latin typeface="Arial" panose="020B0604020202020204" pitchFamily="34" charset="0"/>
                <a:cs typeface="Arial" panose="020B0604020202020204" pitchFamily="34" charset="0"/>
              </a:rPr>
              <a:t>(Adaptat după </a:t>
            </a:r>
            <a:r>
              <a:rPr lang="pt-BR" sz="1000" i="1" dirty="0">
                <a:solidFill>
                  <a:schemeClr val="tx1"/>
                </a:solidFill>
                <a:latin typeface="Arial" panose="020B0604020202020204" pitchFamily="34" charset="0"/>
                <a:cs typeface="Arial" panose="020B0604020202020204" pitchFamily="34" charset="0"/>
              </a:rPr>
              <a:t>Manualul de Geografie, clasa a VI-a, Silviu Neguț, Carmen-Camelia Rădulescu, Ionuț Popa</a:t>
            </a:r>
            <a:r>
              <a:rPr lang="vi-VN" sz="1000" dirty="0" smtClean="0">
                <a:solidFill>
                  <a:schemeClr val="tx1"/>
                </a:solidFill>
                <a:latin typeface="Arial" panose="020B0604020202020204" pitchFamily="34" charset="0"/>
                <a:cs typeface="Arial" panose="020B0604020202020204" pitchFamily="34" charset="0"/>
              </a:rPr>
              <a:t>)</a:t>
            </a:r>
            <a:endParaRPr lang="vi-VN" sz="1000" dirty="0">
              <a:solidFill>
                <a:schemeClr val="tx1"/>
              </a:solidFill>
              <a:latin typeface="Arial" panose="020B0604020202020204" pitchFamily="34" charset="0"/>
              <a:cs typeface="Arial" panose="020B0604020202020204" pitchFamily="34" charset="0"/>
            </a:endParaRPr>
          </a:p>
          <a:p>
            <a:pPr eaLnBrk="1" hangingPunct="1"/>
            <a:endParaRPr lang="ro-RO" sz="1000" dirty="0">
              <a:solidFill>
                <a:schemeClr val="tx1"/>
              </a:solidFill>
              <a:latin typeface="Arial" charset="0"/>
            </a:endParaRPr>
          </a:p>
        </p:txBody>
      </p:sp>
      <p:sp>
        <p:nvSpPr>
          <p:cNvPr id="2052" name="Rectangle 1"/>
          <p:cNvSpPr>
            <a:spLocks noChangeArrowheads="1"/>
          </p:cNvSpPr>
          <p:nvPr/>
        </p:nvSpPr>
        <p:spPr bwMode="auto">
          <a:xfrm>
            <a:off x="214313" y="571500"/>
            <a:ext cx="8605837" cy="400050"/>
          </a:xfrm>
          <a:prstGeom prst="rect">
            <a:avLst/>
          </a:prstGeom>
          <a:noFill/>
          <a:ln w="9525">
            <a:noFill/>
            <a:miter lim="800000"/>
            <a:headEnd/>
            <a:tailEnd/>
          </a:ln>
        </p:spPr>
        <p:txBody>
          <a:bodyPr anchor="ctr">
            <a:spAutoFit/>
          </a:bodyPr>
          <a:lstStyle/>
          <a:p>
            <a:r>
              <a:rPr lang="ro-RO" sz="1000" dirty="0"/>
              <a:t>Examenul național de bacalaureat 20</a:t>
            </a:r>
            <a:r>
              <a:rPr lang="en-US" sz="1000" dirty="0"/>
              <a:t>2</a:t>
            </a:r>
            <a:r>
              <a:rPr lang="ro-RO" sz="1000" dirty="0"/>
              <a:t>4</a:t>
            </a:r>
          </a:p>
          <a:p>
            <a:pPr eaLnBrk="0" hangingPunct="0"/>
            <a:r>
              <a:rPr lang="ro-RO" sz="1000" dirty="0"/>
              <a:t>Proba de evaluare a competențelor digitale  - document de lucru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4"/>
          <p:cNvSpPr>
            <a:spLocks noGrp="1"/>
          </p:cNvSpPr>
          <p:nvPr>
            <p:ph sz="half" idx="1"/>
          </p:nvPr>
        </p:nvSpPr>
        <p:spPr>
          <a:xfrm>
            <a:off x="468313" y="908050"/>
            <a:ext cx="4391025" cy="4949825"/>
          </a:xfrm>
        </p:spPr>
        <p:txBody>
          <a:bodyPr/>
          <a:lstStyle/>
          <a:p>
            <a:pPr marL="0" indent="542925" algn="just">
              <a:buNone/>
            </a:pPr>
            <a:r>
              <a:rPr lang="ro-RO" sz="1200" dirty="0">
                <a:solidFill>
                  <a:srgbClr val="000000"/>
                </a:solidFill>
                <a:latin typeface="Arial" panose="020B0604020202020204" pitchFamily="34" charset="0"/>
                <a:ea typeface="Calibri" pitchFamily="34" charset="0"/>
                <a:cs typeface="Arial" panose="020B0604020202020204" pitchFamily="34" charset="0"/>
              </a:rPr>
              <a:t>Hidrografia Europei este evidențiată de toate tipurile de ape continentale</a:t>
            </a:r>
            <a:r>
              <a:rPr lang="ro-RO" sz="1200" dirty="0" smtClean="0">
                <a:solidFill>
                  <a:srgbClr val="000000"/>
                </a:solidFill>
                <a:latin typeface="Arial" panose="020B0604020202020204" pitchFamily="34" charset="0"/>
                <a:ea typeface="Calibri" pitchFamily="34" charset="0"/>
                <a:cs typeface="Arial" panose="020B0604020202020204" pitchFamily="34" charset="0"/>
              </a:rPr>
              <a:t>.</a:t>
            </a:r>
            <a:r>
              <a:rPr lang="en-US" sz="1200" dirty="0" smtClean="0">
                <a:solidFill>
                  <a:srgbClr val="000000"/>
                </a:solidFill>
                <a:latin typeface="Arial" panose="020B0604020202020204" pitchFamily="34" charset="0"/>
                <a:ea typeface="Calibri" pitchFamily="34" charset="0"/>
                <a:cs typeface="Arial" panose="020B0604020202020204" pitchFamily="34" charset="0"/>
              </a:rPr>
              <a:t> </a:t>
            </a:r>
            <a:r>
              <a:rPr lang="ro-RO" sz="1200" dirty="0" smtClean="0">
                <a:solidFill>
                  <a:srgbClr val="000000"/>
                </a:solidFill>
                <a:latin typeface="Arial" panose="020B0604020202020204" pitchFamily="34" charset="0"/>
                <a:ea typeface="Calibri" pitchFamily="34" charset="0"/>
                <a:cs typeface="Arial" panose="020B0604020202020204" pitchFamily="34" charset="0"/>
              </a:rPr>
              <a:t>[…] </a:t>
            </a:r>
            <a:r>
              <a:rPr lang="ro-RO" sz="1200" dirty="0">
                <a:solidFill>
                  <a:srgbClr val="000000"/>
                </a:solidFill>
                <a:latin typeface="Arial" panose="020B0604020202020204" pitchFamily="34" charset="0"/>
                <a:ea typeface="Calibri" pitchFamily="34" charset="0"/>
                <a:cs typeface="Arial" panose="020B0604020202020204" pitchFamily="34" charset="0"/>
              </a:rPr>
              <a:t>Uscatul european este străbătut în toate direcțiile de numeroase fluvii, traseul, lungimea și debitul lor fiind influențate de varietatea </a:t>
            </a:r>
            <a:r>
              <a:rPr lang="ro-RO" sz="1200" dirty="0" smtClean="0">
                <a:solidFill>
                  <a:srgbClr val="000000"/>
                </a:solidFill>
                <a:latin typeface="Arial" panose="020B0604020202020204" pitchFamily="34" charset="0"/>
                <a:ea typeface="Calibri" pitchFamily="34" charset="0"/>
                <a:cs typeface="Arial" panose="020B0604020202020204" pitchFamily="34" charset="0"/>
              </a:rPr>
              <a:t>și</a:t>
            </a:r>
            <a:r>
              <a:rPr lang="en-US" sz="1200" dirty="0" smtClean="0">
                <a:solidFill>
                  <a:srgbClr val="000000"/>
                </a:solidFill>
                <a:latin typeface="Arial" panose="020B0604020202020204" pitchFamily="34" charset="0"/>
                <a:ea typeface="Calibri" pitchFamily="34" charset="0"/>
                <a:cs typeface="Arial" panose="020B0604020202020204" pitchFamily="34" charset="0"/>
              </a:rPr>
              <a:t> </a:t>
            </a:r>
            <a:r>
              <a:rPr lang="ro-RO" sz="1200" dirty="0" smtClean="0">
                <a:solidFill>
                  <a:srgbClr val="000000"/>
                </a:solidFill>
                <a:latin typeface="Arial" panose="020B0604020202020204" pitchFamily="34" charset="0"/>
                <a:ea typeface="Calibri" pitchFamily="34" charset="0"/>
                <a:cs typeface="Arial" panose="020B0604020202020204" pitchFamily="34" charset="0"/>
              </a:rPr>
              <a:t>dispunerea </a:t>
            </a:r>
            <a:r>
              <a:rPr lang="ro-RO" sz="1200" dirty="0">
                <a:solidFill>
                  <a:srgbClr val="000000"/>
                </a:solidFill>
                <a:latin typeface="Arial" panose="020B0604020202020204" pitchFamily="34" charset="0"/>
                <a:ea typeface="Calibri" pitchFamily="34" charset="0"/>
                <a:cs typeface="Arial" panose="020B0604020202020204" pitchFamily="34" charset="0"/>
              </a:rPr>
              <a:t>unităților majore de relief și de diferențierile climatice. </a:t>
            </a:r>
            <a:r>
              <a:rPr lang="ro-RO" sz="1200" dirty="0" smtClean="0">
                <a:solidFill>
                  <a:srgbClr val="000000"/>
                </a:solidFill>
                <a:latin typeface="Arial" panose="020B0604020202020204" pitchFamily="34" charset="0"/>
                <a:ea typeface="Calibri" pitchFamily="34" charset="0"/>
                <a:cs typeface="Arial" panose="020B0604020202020204" pitchFamily="34" charset="0"/>
              </a:rPr>
              <a:t>[…]</a:t>
            </a:r>
            <a:endParaRPr lang="en-US" sz="1200" dirty="0" smtClean="0">
              <a:solidFill>
                <a:srgbClr val="000000"/>
              </a:solidFill>
              <a:latin typeface="Arial" panose="020B0604020202020204" pitchFamily="34" charset="0"/>
              <a:ea typeface="Calibri" pitchFamily="34" charset="0"/>
              <a:cs typeface="Arial" panose="020B0604020202020204" pitchFamily="34" charset="0"/>
            </a:endParaRPr>
          </a:p>
          <a:p>
            <a:pPr marL="0" indent="542925" algn="just">
              <a:buNone/>
            </a:pPr>
            <a:r>
              <a:rPr lang="ro-RO" sz="1200" dirty="0">
                <a:solidFill>
                  <a:srgbClr val="000000"/>
                </a:solidFill>
                <a:latin typeface="Arial" panose="020B0604020202020204" pitchFamily="34" charset="0"/>
                <a:ea typeface="Calibri" pitchFamily="34" charset="0"/>
                <a:cs typeface="Arial" panose="020B0604020202020204" pitchFamily="34" charset="0"/>
              </a:rPr>
              <a:t>De la izvoare (Podișul Valdai) și până la vărsare, Volga, cel mai lung fluviu european, traversează doar unități joase de relief și o singură țară (Federația Rusă</a:t>
            </a:r>
            <a:r>
              <a:rPr lang="ro-RO" sz="1200" dirty="0" smtClean="0">
                <a:solidFill>
                  <a:srgbClr val="000000"/>
                </a:solidFill>
                <a:latin typeface="Arial" panose="020B0604020202020204" pitchFamily="34" charset="0"/>
                <a:ea typeface="Calibri" pitchFamily="34" charset="0"/>
                <a:cs typeface="Arial" panose="020B0604020202020204" pitchFamily="34" charset="0"/>
              </a:rPr>
              <a:t>).</a:t>
            </a:r>
            <a:r>
              <a:rPr lang="en-US" sz="1200" dirty="0" smtClean="0">
                <a:solidFill>
                  <a:srgbClr val="000000"/>
                </a:solidFill>
                <a:latin typeface="Arial" panose="020B0604020202020204" pitchFamily="34" charset="0"/>
                <a:ea typeface="Calibri" pitchFamily="34" charset="0"/>
                <a:cs typeface="Arial" panose="020B0604020202020204" pitchFamily="34" charset="0"/>
              </a:rPr>
              <a:t> </a:t>
            </a:r>
            <a:r>
              <a:rPr lang="ro-RO" sz="1200" dirty="0" smtClean="0">
                <a:solidFill>
                  <a:srgbClr val="000000"/>
                </a:solidFill>
                <a:latin typeface="Arial" panose="020B0604020202020204" pitchFamily="34" charset="0"/>
                <a:ea typeface="Calibri" pitchFamily="34" charset="0"/>
                <a:cs typeface="Arial" panose="020B0604020202020204" pitchFamily="34" charset="0"/>
              </a:rPr>
              <a:t>[…]</a:t>
            </a:r>
            <a:endParaRPr lang="en-US" sz="1200" dirty="0" smtClean="0">
              <a:solidFill>
                <a:srgbClr val="000000"/>
              </a:solidFill>
              <a:latin typeface="Arial" panose="020B0604020202020204" pitchFamily="34" charset="0"/>
              <a:ea typeface="Calibri" pitchFamily="34" charset="0"/>
              <a:cs typeface="Arial" panose="020B0604020202020204" pitchFamily="34" charset="0"/>
            </a:endParaRPr>
          </a:p>
          <a:p>
            <a:pPr marL="0" indent="542925" algn="just">
              <a:buNone/>
            </a:pPr>
            <a:r>
              <a:rPr lang="ro-RO" sz="1200" dirty="0">
                <a:solidFill>
                  <a:srgbClr val="000000"/>
                </a:solidFill>
                <a:latin typeface="Arial" panose="020B0604020202020204" pitchFamily="34" charset="0"/>
                <a:ea typeface="Calibri" pitchFamily="34" charset="0"/>
                <a:cs typeface="Arial" panose="020B0604020202020204" pitchFamily="34" charset="0"/>
              </a:rPr>
              <a:t>Spre deosebire de Volga, Dunărea izvorăște din Munții Pădurea Neagră și străbate Europa de la vest la est, trecând prin mai multe trepte și unități de relief și prin mai multe țări. </a:t>
            </a:r>
            <a:r>
              <a:rPr lang="ro-RO" sz="1200" dirty="0" smtClean="0">
                <a:solidFill>
                  <a:srgbClr val="000000"/>
                </a:solidFill>
                <a:latin typeface="Arial" panose="020B0604020202020204" pitchFamily="34" charset="0"/>
                <a:ea typeface="Calibri" pitchFamily="34" charset="0"/>
                <a:cs typeface="Arial" panose="020B0604020202020204" pitchFamily="34" charset="0"/>
              </a:rPr>
              <a:t>[…]</a:t>
            </a:r>
            <a:endParaRPr lang="en-US" sz="1200" dirty="0" smtClean="0">
              <a:solidFill>
                <a:srgbClr val="000000"/>
              </a:solidFill>
              <a:latin typeface="Arial" panose="020B0604020202020204" pitchFamily="34" charset="0"/>
              <a:ea typeface="Calibri" pitchFamily="34" charset="0"/>
              <a:cs typeface="Arial" panose="020B0604020202020204" pitchFamily="34" charset="0"/>
            </a:endParaRPr>
          </a:p>
          <a:p>
            <a:pPr marL="0" indent="542925" algn="just">
              <a:buNone/>
            </a:pPr>
            <a:r>
              <a:rPr lang="ro-RO" sz="1200" dirty="0">
                <a:solidFill>
                  <a:srgbClr val="000000"/>
                </a:solidFill>
                <a:latin typeface="Arial" panose="020B0604020202020204" pitchFamily="34" charset="0"/>
                <a:ea typeface="Calibri" pitchFamily="34" charset="0"/>
                <a:cs typeface="Arial" panose="020B0604020202020204" pitchFamily="34" charset="0"/>
              </a:rPr>
              <a:t>Fluviile și râurile Europei reprezintă importante surse de apă pentru alimentarea localităților și pentru irigații, resurse energetice regenerabile, căi navigabile utilizate îndeosebi pentru transportul de mărfuri, iar unele se constituie în granițe naturale. […]</a:t>
            </a:r>
          </a:p>
          <a:p>
            <a:pPr marL="0" indent="542925" algn="just">
              <a:buNone/>
            </a:pPr>
            <a:r>
              <a:rPr lang="ro-RO" sz="1200" dirty="0">
                <a:solidFill>
                  <a:srgbClr val="000000"/>
                </a:solidFill>
                <a:latin typeface="Arial" panose="020B0604020202020204" pitchFamily="34" charset="0"/>
                <a:ea typeface="Calibri" pitchFamily="34" charset="0"/>
                <a:cs typeface="Arial" panose="020B0604020202020204" pitchFamily="34" charset="0"/>
              </a:rPr>
              <a:t>Rețeaua de fluvii este neuniform distribuită și tributară în cea mai mare parte, direct sau indirect (prin intermediul mărilor), oceanelor Atlantic și Arctic. Primele două fluvii din Europa, ca lungime și debit, sunt Volga și Dunărea. </a:t>
            </a:r>
            <a:r>
              <a:rPr lang="ro-RO" sz="1200" dirty="0" smtClean="0">
                <a:solidFill>
                  <a:srgbClr val="000000"/>
                </a:solidFill>
                <a:latin typeface="Arial" panose="020B0604020202020204" pitchFamily="34" charset="0"/>
                <a:ea typeface="Calibri" pitchFamily="34" charset="0"/>
                <a:cs typeface="Arial" panose="020B0604020202020204" pitchFamily="34" charset="0"/>
              </a:rPr>
              <a:t>[…]</a:t>
            </a:r>
          </a:p>
        </p:txBody>
      </p:sp>
      <p:sp>
        <p:nvSpPr>
          <p:cNvPr id="3075" name="Text Box 5"/>
          <p:cNvSpPr txBox="1">
            <a:spLocks noChangeArrowheads="1"/>
          </p:cNvSpPr>
          <p:nvPr/>
        </p:nvSpPr>
        <p:spPr bwMode="auto">
          <a:xfrm>
            <a:off x="539750" y="260350"/>
            <a:ext cx="8353425" cy="400110"/>
          </a:xfrm>
          <a:prstGeom prst="rect">
            <a:avLst/>
          </a:prstGeom>
          <a:noFill/>
          <a:ln w="9525">
            <a:noFill/>
            <a:miter lim="800000"/>
            <a:headEnd/>
            <a:tailEnd/>
          </a:ln>
        </p:spPr>
        <p:txBody>
          <a:bodyPr>
            <a:spAutoFit/>
          </a:bodyPr>
          <a:lstStyle/>
          <a:p>
            <a:r>
              <a:rPr lang="ro-RO" sz="1000" dirty="0"/>
              <a:t>Examenul național de bacalaureat 20</a:t>
            </a:r>
            <a:r>
              <a:rPr lang="en-US" sz="1000" dirty="0"/>
              <a:t>2</a:t>
            </a:r>
            <a:r>
              <a:rPr lang="ro-RO" sz="1000" dirty="0"/>
              <a:t>4</a:t>
            </a:r>
          </a:p>
          <a:p>
            <a:r>
              <a:rPr lang="ro-RO" sz="1000" dirty="0"/>
              <a:t>Proba de evaluare a competențelor digitale  - document de lucru</a:t>
            </a:r>
            <a:endParaRPr lang="en-GB" sz="1000" dirty="0"/>
          </a:p>
        </p:txBody>
      </p:sp>
      <p:pic>
        <p:nvPicPr>
          <p:cNvPr id="4" name="Picture 3"/>
          <p:cNvPicPr>
            <a:picLocks noChangeAspect="1"/>
          </p:cNvPicPr>
          <p:nvPr/>
        </p:nvPicPr>
        <p:blipFill>
          <a:blip r:embed="rId2"/>
          <a:stretch>
            <a:fillRect/>
          </a:stretch>
        </p:blipFill>
        <p:spPr>
          <a:xfrm>
            <a:off x="5220072" y="1196752"/>
            <a:ext cx="3600000" cy="360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68313" y="1125538"/>
            <a:ext cx="8229600" cy="5268912"/>
          </a:xfrm>
        </p:spPr>
        <p:txBody>
          <a:bodyPr/>
          <a:lstStyle/>
          <a:p>
            <a:pPr marL="0" lvl="1" indent="538163" algn="just" eaLnBrk="1" hangingPunct="1">
              <a:spcBef>
                <a:spcPct val="0"/>
              </a:spcBef>
              <a:buFont typeface="+mj-lt"/>
              <a:buAutoNum type="arabicPeriod"/>
            </a:pPr>
            <a:r>
              <a:rPr lang="en-US" sz="1200" dirty="0" smtClean="0">
                <a:latin typeface="Arial" pitchFamily="34" charset="0"/>
                <a:cs typeface="Arial" pitchFamily="34" charset="0"/>
              </a:rPr>
              <a:t>Europa de</a:t>
            </a:r>
            <a:r>
              <a:rPr lang="ro-RO" sz="1200" dirty="0" smtClean="0">
                <a:latin typeface="Arial" pitchFamily="34" charset="0"/>
                <a:cs typeface="Arial" pitchFamily="34" charset="0"/>
              </a:rPr>
              <a:t>ține </a:t>
            </a:r>
            <a:r>
              <a:rPr lang="it-IT" sz="1200" dirty="0" smtClean="0">
                <a:latin typeface="Arial" pitchFamily="34" charset="0"/>
                <a:cs typeface="Arial" pitchFamily="34" charset="0"/>
              </a:rPr>
              <a:t>numeroase </a:t>
            </a:r>
            <a:r>
              <a:rPr lang="it-IT" sz="1200" dirty="0">
                <a:latin typeface="Arial" pitchFamily="34" charset="0"/>
                <a:cs typeface="Arial" pitchFamily="34" charset="0"/>
              </a:rPr>
              <a:t>lacuri, de mărimi și geneze diferite</a:t>
            </a:r>
            <a:r>
              <a:rPr lang="it-IT" sz="1200" dirty="0" smtClean="0">
                <a:latin typeface="Arial" pitchFamily="34" charset="0"/>
                <a:cs typeface="Arial" pitchFamily="34" charset="0"/>
              </a:rPr>
              <a:t>.</a:t>
            </a:r>
            <a:r>
              <a:rPr lang="ro-RO" sz="1200" dirty="0">
                <a:latin typeface="Arial" pitchFamily="34" charset="0"/>
                <a:cs typeface="Arial" pitchFamily="34" charset="0"/>
              </a:rPr>
              <a:t> Pe lângă lacurile glaciare care au cea mai mare răspândire</a:t>
            </a:r>
            <a:r>
              <a:rPr lang="ro-RO" sz="1200" dirty="0" smtClean="0">
                <a:latin typeface="Arial" pitchFamily="34" charset="0"/>
                <a:cs typeface="Arial" pitchFamily="34" charset="0"/>
              </a:rPr>
              <a:t>, se remarcă</a:t>
            </a:r>
            <a:endParaRPr lang="ro-RO" sz="1200" dirty="0">
              <a:latin typeface="Arial" pitchFamily="34" charset="0"/>
              <a:cs typeface="Arial" pitchFamily="34" charset="0"/>
            </a:endParaRPr>
          </a:p>
          <a:p>
            <a:pPr marL="400050" lvl="2" indent="538163" algn="just" eaLnBrk="1" hangingPunct="1">
              <a:spcBef>
                <a:spcPct val="0"/>
              </a:spcBef>
              <a:buFont typeface="+mj-lt"/>
              <a:buAutoNum type="alphaLcParenR"/>
            </a:pPr>
            <a:r>
              <a:rPr lang="ro-RO" sz="1200" dirty="0" smtClean="0">
                <a:latin typeface="Arial" pitchFamily="34" charset="0"/>
                <a:cs typeface="Arial" pitchFamily="34" charset="0"/>
              </a:rPr>
              <a:t>lacurile vulcanice;</a:t>
            </a:r>
            <a:endParaRPr lang="ro-RO" sz="1200" dirty="0">
              <a:latin typeface="Arial" pitchFamily="34" charset="0"/>
              <a:cs typeface="Arial" pitchFamily="34" charset="0"/>
            </a:endParaRPr>
          </a:p>
          <a:p>
            <a:pPr marL="400050" lvl="2" indent="538163" algn="just" eaLnBrk="1" hangingPunct="1">
              <a:spcBef>
                <a:spcPct val="0"/>
              </a:spcBef>
              <a:buFont typeface="+mj-lt"/>
              <a:buAutoNum type="alphaLcParenR"/>
            </a:pPr>
            <a:r>
              <a:rPr lang="ro-RO" sz="1200" dirty="0" smtClean="0">
                <a:latin typeface="Arial" pitchFamily="34" charset="0"/>
                <a:cs typeface="Arial" pitchFamily="34" charset="0"/>
              </a:rPr>
              <a:t>tectonice;</a:t>
            </a:r>
            <a:endParaRPr lang="ro-RO" sz="1200" dirty="0">
              <a:latin typeface="Arial" pitchFamily="34" charset="0"/>
              <a:cs typeface="Arial" pitchFamily="34" charset="0"/>
            </a:endParaRPr>
          </a:p>
          <a:p>
            <a:pPr marL="400050" lvl="2" indent="538163" algn="just" eaLnBrk="1" hangingPunct="1">
              <a:spcBef>
                <a:spcPct val="0"/>
              </a:spcBef>
              <a:buFont typeface="+mj-lt"/>
              <a:buAutoNum type="alphaLcParenR"/>
            </a:pPr>
            <a:r>
              <a:rPr lang="ro-RO" sz="1200" dirty="0" smtClean="0">
                <a:latin typeface="Arial" pitchFamily="34" charset="0"/>
                <a:cs typeface="Arial" pitchFamily="34" charset="0"/>
              </a:rPr>
              <a:t>precum  </a:t>
            </a:r>
            <a:r>
              <a:rPr lang="it-IT" sz="1200" dirty="0">
                <a:latin typeface="Arial" pitchFamily="34" charset="0"/>
                <a:cs typeface="Arial" pitchFamily="34" charset="0"/>
              </a:rPr>
              <a:t>și lagunele și limanurile din zonele litorale ale și lagunele și limanurile din zonele litorale ale Mării Baltice, Mării Negre etc. </a:t>
            </a:r>
            <a:r>
              <a:rPr lang="ro-RO" sz="1200" dirty="0" smtClean="0">
                <a:latin typeface="Arial" pitchFamily="34" charset="0"/>
                <a:cs typeface="Arial" pitchFamily="34" charset="0"/>
              </a:rPr>
              <a:t>[…]</a:t>
            </a:r>
            <a:endParaRPr lang="ro-RO" sz="1200" dirty="0">
              <a:latin typeface="Arial" pitchFamily="34" charset="0"/>
              <a:cs typeface="Arial" pitchFamily="34" charset="0"/>
            </a:endParaRPr>
          </a:p>
          <a:p>
            <a:pPr marL="0" lvl="1" indent="538163" algn="just" eaLnBrk="1" hangingPunct="1">
              <a:spcBef>
                <a:spcPct val="0"/>
              </a:spcBef>
              <a:buFont typeface="+mj-lt"/>
              <a:buAutoNum type="arabicPeriod"/>
            </a:pPr>
            <a:r>
              <a:rPr lang="ro-RO" sz="1200" dirty="0">
                <a:latin typeface="Arial" pitchFamily="34" charset="0"/>
                <a:cs typeface="Arial" pitchFamily="34" charset="0"/>
              </a:rPr>
              <a:t>Sub calota de gheață, care atinge în unele locuri chiar 1 000  m grosime (media este de aproximativ 400 m), se </a:t>
            </a:r>
            <a:r>
              <a:rPr lang="ro-RO" sz="1200" dirty="0" smtClean="0">
                <a:latin typeface="Arial" pitchFamily="34" charset="0"/>
                <a:cs typeface="Arial" pitchFamily="34" charset="0"/>
              </a:rPr>
              <a:t>găsesc</a:t>
            </a:r>
            <a:endParaRPr lang="ro-RO" sz="1200" dirty="0">
              <a:latin typeface="Arial" pitchFamily="34" charset="0"/>
              <a:cs typeface="Arial" pitchFamily="34" charset="0"/>
            </a:endParaRPr>
          </a:p>
          <a:p>
            <a:pPr marL="400050" lvl="2" indent="538163" algn="just" eaLnBrk="1" hangingPunct="1">
              <a:spcBef>
                <a:spcPct val="0"/>
              </a:spcBef>
              <a:buFont typeface="+mj-lt"/>
              <a:buAutoNum type="alphaLcParenR"/>
            </a:pPr>
            <a:r>
              <a:rPr lang="ro-RO" sz="1200" dirty="0">
                <a:latin typeface="Arial" pitchFamily="34" charset="0"/>
                <a:cs typeface="Arial" pitchFamily="34" charset="0"/>
              </a:rPr>
              <a:t>m</a:t>
            </a:r>
            <a:r>
              <a:rPr lang="ro-RO" sz="1200" dirty="0" smtClean="0">
                <a:latin typeface="Arial" pitchFamily="34" charset="0"/>
                <a:cs typeface="Arial" pitchFamily="34" charset="0"/>
              </a:rPr>
              <a:t>ai mulți vulcani;</a:t>
            </a:r>
            <a:endParaRPr lang="ro-RO" sz="1200" dirty="0">
              <a:latin typeface="Arial" pitchFamily="34" charset="0"/>
              <a:cs typeface="Arial" pitchFamily="34" charset="0"/>
            </a:endParaRPr>
          </a:p>
          <a:p>
            <a:pPr marL="400050" lvl="2" indent="538163" algn="just" eaLnBrk="1" hangingPunct="1">
              <a:spcBef>
                <a:spcPct val="0"/>
              </a:spcBef>
              <a:buFont typeface="+mj-lt"/>
              <a:buAutoNum type="alphaLcParenR"/>
            </a:pPr>
            <a:r>
              <a:rPr lang="ro-RO" sz="1200" dirty="0" smtClean="0">
                <a:latin typeface="Arial" pitchFamily="34" charset="0"/>
                <a:cs typeface="Arial" pitchFamily="34" charset="0"/>
              </a:rPr>
              <a:t>și </a:t>
            </a:r>
            <a:r>
              <a:rPr lang="ro-RO" sz="1200" dirty="0">
                <a:latin typeface="Arial" pitchFamily="34" charset="0"/>
                <a:cs typeface="Arial" pitchFamily="34" charset="0"/>
              </a:rPr>
              <a:t>vârfuri montane;</a:t>
            </a:r>
          </a:p>
          <a:p>
            <a:pPr marL="400050" lvl="2" indent="538163" algn="just" eaLnBrk="1" hangingPunct="1">
              <a:spcBef>
                <a:spcPct val="0"/>
              </a:spcBef>
              <a:buFont typeface="+mj-lt"/>
              <a:buAutoNum type="alphaLcParenR"/>
            </a:pPr>
            <a:r>
              <a:rPr lang="ro-RO" sz="1200" dirty="0">
                <a:latin typeface="Arial" pitchFamily="34" charset="0"/>
                <a:cs typeface="Arial" pitchFamily="34" charset="0"/>
              </a:rPr>
              <a:t>inclusiv cel mai înalt de pe insulă. […]</a:t>
            </a:r>
          </a:p>
          <a:p>
            <a:pPr marL="0" lvl="1" indent="538163" algn="just" eaLnBrk="1" hangingPunct="1">
              <a:spcBef>
                <a:spcPct val="0"/>
              </a:spcBef>
              <a:buFont typeface="+mj-lt"/>
              <a:buAutoNum type="arabicPeriod"/>
            </a:pPr>
            <a:r>
              <a:rPr lang="ro-RO" sz="1200" dirty="0" smtClean="0">
                <a:latin typeface="Arial" pitchFamily="34" charset="0"/>
                <a:cs typeface="Arial" pitchFamily="34" charset="0"/>
              </a:rPr>
              <a:t>Pe </a:t>
            </a:r>
            <a:r>
              <a:rPr lang="ro-RO" sz="1200" dirty="0">
                <a:latin typeface="Arial" pitchFamily="34" charset="0"/>
                <a:cs typeface="Arial" pitchFamily="34" charset="0"/>
              </a:rPr>
              <a:t>teritoriul Europei există </a:t>
            </a:r>
            <a:r>
              <a:rPr lang="ro-RO" sz="1200" dirty="0" smtClean="0">
                <a:latin typeface="Arial" pitchFamily="34" charset="0"/>
                <a:cs typeface="Arial" pitchFamily="34" charset="0"/>
              </a:rPr>
              <a:t>ghețari</a:t>
            </a:r>
            <a:endParaRPr lang="ro-RO" sz="1200" dirty="0">
              <a:latin typeface="Arial" pitchFamily="34" charset="0"/>
              <a:cs typeface="Arial" pitchFamily="34" charset="0"/>
            </a:endParaRPr>
          </a:p>
          <a:p>
            <a:pPr marL="400050" lvl="2" indent="538163" algn="just" eaLnBrk="1" hangingPunct="1">
              <a:spcBef>
                <a:spcPct val="0"/>
              </a:spcBef>
              <a:buFont typeface="+mj-lt"/>
              <a:buAutoNum type="alphaLcParenR"/>
            </a:pPr>
            <a:r>
              <a:rPr lang="ro-RO" sz="1200" dirty="0" smtClean="0">
                <a:latin typeface="Arial" pitchFamily="34" charset="0"/>
                <a:cs typeface="Arial" pitchFamily="34" charset="0"/>
              </a:rPr>
              <a:t>atât </a:t>
            </a:r>
            <a:r>
              <a:rPr lang="ro-RO" sz="1200" dirty="0">
                <a:latin typeface="Arial" pitchFamily="34" charset="0"/>
                <a:cs typeface="Arial" pitchFamily="34" charset="0"/>
              </a:rPr>
              <a:t>în regiunile muntoase înalte (ghețarii montani din  </a:t>
            </a:r>
            <a:r>
              <a:rPr lang="it-IT" sz="1200" dirty="0">
                <a:latin typeface="Arial" pitchFamily="34" charset="0"/>
                <a:cs typeface="Arial" pitchFamily="34" charset="0"/>
              </a:rPr>
              <a:t>Alpi, Pirinei, Sierra Nevada, Scandinavia ș.a.)</a:t>
            </a:r>
            <a:r>
              <a:rPr lang="ro-RO" sz="1200" dirty="0" smtClean="0">
                <a:latin typeface="Arial" pitchFamily="34" charset="0"/>
                <a:cs typeface="Arial" pitchFamily="34" charset="0"/>
              </a:rPr>
              <a:t>;</a:t>
            </a:r>
            <a:endParaRPr lang="ro-RO" sz="1200" dirty="0">
              <a:latin typeface="Arial" pitchFamily="34" charset="0"/>
              <a:cs typeface="Arial" pitchFamily="34" charset="0"/>
            </a:endParaRPr>
          </a:p>
          <a:p>
            <a:pPr marL="400050" lvl="2" indent="538163" algn="just" eaLnBrk="1" hangingPunct="1">
              <a:spcBef>
                <a:spcPct val="0"/>
              </a:spcBef>
              <a:buFont typeface="+mj-lt"/>
              <a:buAutoNum type="alphaLcParenR"/>
            </a:pPr>
            <a:r>
              <a:rPr lang="ro-RO" sz="1200" dirty="0" smtClean="0">
                <a:latin typeface="Arial" pitchFamily="34" charset="0"/>
                <a:cs typeface="Arial" pitchFamily="34" charset="0"/>
              </a:rPr>
              <a:t>cât </a:t>
            </a:r>
            <a:r>
              <a:rPr lang="ro-RO" sz="1200" dirty="0">
                <a:latin typeface="Arial" pitchFamily="34" charset="0"/>
                <a:cs typeface="Arial" pitchFamily="34" charset="0"/>
              </a:rPr>
              <a:t>și în insulele nordice (ghețarii de calotă din </a:t>
            </a:r>
            <a:r>
              <a:rPr lang="ro-RO" sz="1200" dirty="0" smtClean="0">
                <a:latin typeface="Arial" pitchFamily="34" charset="0"/>
                <a:cs typeface="Arial" pitchFamily="34" charset="0"/>
              </a:rPr>
              <a:t>Islanda</a:t>
            </a:r>
            <a:r>
              <a:rPr lang="ro-RO" sz="1200" dirty="0">
                <a:latin typeface="Arial" pitchFamily="34" charset="0"/>
                <a:cs typeface="Arial" pitchFamily="34" charset="0"/>
              </a:rPr>
              <a:t>, Svalbard, Novaia Zemlea);</a:t>
            </a:r>
          </a:p>
          <a:p>
            <a:pPr marL="400050" lvl="2" indent="538163" algn="just" eaLnBrk="1" hangingPunct="1">
              <a:spcBef>
                <a:spcPct val="0"/>
              </a:spcBef>
              <a:buFont typeface="+mj-lt"/>
              <a:buAutoNum type="alphaLcParenR"/>
            </a:pPr>
            <a:r>
              <a:rPr lang="ro-RO" sz="1200" dirty="0" smtClean="0">
                <a:latin typeface="Arial" pitchFamily="34" charset="0"/>
                <a:cs typeface="Arial" pitchFamily="34" charset="0"/>
              </a:rPr>
              <a:t>Importante </a:t>
            </a:r>
            <a:r>
              <a:rPr lang="it-IT" sz="1200" dirty="0">
                <a:latin typeface="Arial" pitchFamily="34" charset="0"/>
                <a:cs typeface="Arial" pitchFamily="34" charset="0"/>
              </a:rPr>
              <a:t>pentru hidrografia Europei sunt </a:t>
            </a:r>
            <a:r>
              <a:rPr lang="it-IT" sz="1200" dirty="0" smtClean="0">
                <a:latin typeface="Arial" pitchFamily="34" charset="0"/>
                <a:cs typeface="Arial" pitchFamily="34" charset="0"/>
              </a:rPr>
              <a:t>ș</a:t>
            </a:r>
            <a:r>
              <a:rPr lang="ro-RO" sz="1200" dirty="0" smtClean="0">
                <a:latin typeface="Arial" pitchFamily="34" charset="0"/>
                <a:cs typeface="Arial" pitchFamily="34" charset="0"/>
              </a:rPr>
              <a:t>i </a:t>
            </a:r>
            <a:r>
              <a:rPr lang="it-IT" sz="1200" dirty="0">
                <a:latin typeface="Arial" pitchFamily="34" charset="0"/>
                <a:cs typeface="Arial" pitchFamily="34" charset="0"/>
              </a:rPr>
              <a:t>acumulările subterane de ape dulci/minerale și ape </a:t>
            </a:r>
            <a:r>
              <a:rPr lang="ro-RO" sz="1200" smtClean="0">
                <a:latin typeface="Arial" pitchFamily="34" charset="0"/>
                <a:cs typeface="Arial" pitchFamily="34" charset="0"/>
              </a:rPr>
              <a:t>termale. </a:t>
            </a:r>
            <a:r>
              <a:rPr lang="ro-RO" sz="1200" dirty="0">
                <a:latin typeface="Arial" pitchFamily="34" charset="0"/>
                <a:cs typeface="Arial" pitchFamily="34" charset="0"/>
              </a:rPr>
              <a:t>[…]</a:t>
            </a:r>
          </a:p>
        </p:txBody>
      </p:sp>
      <p:sp>
        <p:nvSpPr>
          <p:cNvPr id="4099" name="Rectangle 4"/>
          <p:cNvSpPr>
            <a:spLocks noChangeArrowheads="1"/>
          </p:cNvSpPr>
          <p:nvPr/>
        </p:nvSpPr>
        <p:spPr bwMode="auto">
          <a:xfrm>
            <a:off x="539750" y="260350"/>
            <a:ext cx="7848600" cy="400110"/>
          </a:xfrm>
          <a:prstGeom prst="rect">
            <a:avLst/>
          </a:prstGeom>
          <a:noFill/>
          <a:ln w="9525">
            <a:noFill/>
            <a:miter lim="800000"/>
            <a:headEnd/>
            <a:tailEnd/>
          </a:ln>
        </p:spPr>
        <p:txBody>
          <a:bodyPr>
            <a:spAutoFit/>
          </a:bodyPr>
          <a:lstStyle/>
          <a:p>
            <a:r>
              <a:rPr lang="ro-RO" sz="1000" dirty="0"/>
              <a:t>Examenul național de bacalaureat 20</a:t>
            </a:r>
            <a:r>
              <a:rPr lang="en-US" sz="1000" dirty="0"/>
              <a:t>2</a:t>
            </a:r>
            <a:r>
              <a:rPr lang="ro-RO" sz="1000" dirty="0"/>
              <a:t>4 </a:t>
            </a:r>
          </a:p>
          <a:p>
            <a:r>
              <a:rPr lang="ro-RO" sz="1000" dirty="0"/>
              <a:t>Proba de evaluare a competențelor digitale  - document de lucru</a:t>
            </a:r>
          </a:p>
        </p:txBody>
      </p:sp>
    </p:spTree>
    <p:extLst>
      <p:ext uri="{BB962C8B-B14F-4D97-AF65-F5344CB8AC3E}">
        <p14:creationId xmlns:p14="http://schemas.microsoft.com/office/powerpoint/2010/main" val="160497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426</Words>
  <Application>Microsoft Office PowerPoint</Application>
  <PresentationFormat>On-screen Show (4:3)</PresentationFormat>
  <Paragraphs>25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Hidrografia</vt:lpstr>
      <vt:lpstr>PowerPoint Presentation</vt:lpstr>
      <vt:lpstr>PowerPoint Presentation</vt:lpstr>
    </vt:vector>
  </TitlesOfParts>
  <Company>CNPEE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CNPEE</dc:title>
  <dc:creator>CNPEE</dc:creator>
  <cp:lastModifiedBy>Lenovo</cp:lastModifiedBy>
  <cp:revision>106</cp:revision>
  <dcterms:created xsi:type="dcterms:W3CDTF">2010-01-11T15:51:42Z</dcterms:created>
  <dcterms:modified xsi:type="dcterms:W3CDTF">2024-02-17T10:52:48Z</dcterms:modified>
</cp:coreProperties>
</file>