
<file path=[Content_Types].xml><?xml version="1.0" encoding="utf-8"?>
<Types xmlns="http://schemas.openxmlformats.org/package/2006/content-types">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doc" ContentType="application/msword"/>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746" r:id="rId1"/>
  </p:sldMasterIdLst>
  <p:notesMasterIdLst>
    <p:notesMasterId r:id="rId35"/>
  </p:notesMasterIdLst>
  <p:handoutMasterIdLst>
    <p:handoutMasterId r:id="rId36"/>
  </p:handoutMasterIdLst>
  <p:sldIdLst>
    <p:sldId id="256" r:id="rId2"/>
    <p:sldId id="330" r:id="rId3"/>
    <p:sldId id="328" r:id="rId4"/>
    <p:sldId id="327" r:id="rId5"/>
    <p:sldId id="318" r:id="rId6"/>
    <p:sldId id="273" r:id="rId7"/>
    <p:sldId id="274" r:id="rId8"/>
    <p:sldId id="315" r:id="rId9"/>
    <p:sldId id="311" r:id="rId10"/>
    <p:sldId id="313" r:id="rId11"/>
    <p:sldId id="316" r:id="rId12"/>
    <p:sldId id="309" r:id="rId13"/>
    <p:sldId id="272" r:id="rId14"/>
    <p:sldId id="326" r:id="rId15"/>
    <p:sldId id="324" r:id="rId16"/>
    <p:sldId id="323" r:id="rId17"/>
    <p:sldId id="320" r:id="rId18"/>
    <p:sldId id="321" r:id="rId19"/>
    <p:sldId id="308" r:id="rId20"/>
    <p:sldId id="307" r:id="rId21"/>
    <p:sldId id="306" r:id="rId22"/>
    <p:sldId id="305" r:id="rId23"/>
    <p:sldId id="296" r:id="rId24"/>
    <p:sldId id="293" r:id="rId25"/>
    <p:sldId id="292" r:id="rId26"/>
    <p:sldId id="288" r:id="rId27"/>
    <p:sldId id="287" r:id="rId28"/>
    <p:sldId id="285" r:id="rId29"/>
    <p:sldId id="282" r:id="rId30"/>
    <p:sldId id="281" r:id="rId31"/>
    <p:sldId id="278" r:id="rId32"/>
    <p:sldId id="333" r:id="rId33"/>
    <p:sldId id="332" r:id="rId34"/>
  </p:sldIdLst>
  <p:sldSz cx="9144000" cy="6858000" type="screen4x3"/>
  <p:notesSz cx="6858000" cy="9144000"/>
  <p:defaultTextStyle>
    <a:defPPr>
      <a:defRPr lang="en-US"/>
    </a:defPPr>
    <a:lvl1pPr algn="l" rtl="0" fontAlgn="base">
      <a:spcBef>
        <a:spcPct val="0"/>
      </a:spcBef>
      <a:spcAft>
        <a:spcPct val="0"/>
      </a:spcAft>
      <a:defRPr sz="2400" kern="1200">
        <a:solidFill>
          <a:schemeClr val="tx1"/>
        </a:solidFill>
        <a:latin typeface="Arial Narrow" pitchFamily="34" charset="0"/>
        <a:ea typeface="+mn-ea"/>
        <a:cs typeface="+mn-cs"/>
      </a:defRPr>
    </a:lvl1pPr>
    <a:lvl2pPr marL="457200" algn="l" rtl="0" fontAlgn="base">
      <a:spcBef>
        <a:spcPct val="0"/>
      </a:spcBef>
      <a:spcAft>
        <a:spcPct val="0"/>
      </a:spcAft>
      <a:defRPr sz="2400" kern="1200">
        <a:solidFill>
          <a:schemeClr val="tx1"/>
        </a:solidFill>
        <a:latin typeface="Arial Narrow" pitchFamily="34" charset="0"/>
        <a:ea typeface="+mn-ea"/>
        <a:cs typeface="+mn-cs"/>
      </a:defRPr>
    </a:lvl2pPr>
    <a:lvl3pPr marL="914400" algn="l" rtl="0" fontAlgn="base">
      <a:spcBef>
        <a:spcPct val="0"/>
      </a:spcBef>
      <a:spcAft>
        <a:spcPct val="0"/>
      </a:spcAft>
      <a:defRPr sz="2400" kern="1200">
        <a:solidFill>
          <a:schemeClr val="tx1"/>
        </a:solidFill>
        <a:latin typeface="Arial Narrow" pitchFamily="34" charset="0"/>
        <a:ea typeface="+mn-ea"/>
        <a:cs typeface="+mn-cs"/>
      </a:defRPr>
    </a:lvl3pPr>
    <a:lvl4pPr marL="1371600" algn="l" rtl="0" fontAlgn="base">
      <a:spcBef>
        <a:spcPct val="0"/>
      </a:spcBef>
      <a:spcAft>
        <a:spcPct val="0"/>
      </a:spcAft>
      <a:defRPr sz="2400" kern="1200">
        <a:solidFill>
          <a:schemeClr val="tx1"/>
        </a:solidFill>
        <a:latin typeface="Arial Narrow" pitchFamily="34" charset="0"/>
        <a:ea typeface="+mn-ea"/>
        <a:cs typeface="+mn-cs"/>
      </a:defRPr>
    </a:lvl4pPr>
    <a:lvl5pPr marL="1828800" algn="l" rtl="0" fontAlgn="base">
      <a:spcBef>
        <a:spcPct val="0"/>
      </a:spcBef>
      <a:spcAft>
        <a:spcPct val="0"/>
      </a:spcAft>
      <a:defRPr sz="2400" kern="1200">
        <a:solidFill>
          <a:schemeClr val="tx1"/>
        </a:solidFill>
        <a:latin typeface="Arial Narrow" pitchFamily="34" charset="0"/>
        <a:ea typeface="+mn-ea"/>
        <a:cs typeface="+mn-cs"/>
      </a:defRPr>
    </a:lvl5pPr>
    <a:lvl6pPr marL="2286000" algn="l" defTabSz="914400" rtl="0" eaLnBrk="1" latinLnBrk="0" hangingPunct="1">
      <a:defRPr sz="2400" kern="1200">
        <a:solidFill>
          <a:schemeClr val="tx1"/>
        </a:solidFill>
        <a:latin typeface="Arial Narrow" pitchFamily="34" charset="0"/>
        <a:ea typeface="+mn-ea"/>
        <a:cs typeface="+mn-cs"/>
      </a:defRPr>
    </a:lvl6pPr>
    <a:lvl7pPr marL="2743200" algn="l" defTabSz="914400" rtl="0" eaLnBrk="1" latinLnBrk="0" hangingPunct="1">
      <a:defRPr sz="2400" kern="1200">
        <a:solidFill>
          <a:schemeClr val="tx1"/>
        </a:solidFill>
        <a:latin typeface="Arial Narrow" pitchFamily="34" charset="0"/>
        <a:ea typeface="+mn-ea"/>
        <a:cs typeface="+mn-cs"/>
      </a:defRPr>
    </a:lvl7pPr>
    <a:lvl8pPr marL="3200400" algn="l" defTabSz="914400" rtl="0" eaLnBrk="1" latinLnBrk="0" hangingPunct="1">
      <a:defRPr sz="2400" kern="1200">
        <a:solidFill>
          <a:schemeClr val="tx1"/>
        </a:solidFill>
        <a:latin typeface="Arial Narrow" pitchFamily="34" charset="0"/>
        <a:ea typeface="+mn-ea"/>
        <a:cs typeface="+mn-cs"/>
      </a:defRPr>
    </a:lvl8pPr>
    <a:lvl9pPr marL="3657600" algn="l" defTabSz="914400" rtl="0" eaLnBrk="1" latinLnBrk="0" hangingPunct="1">
      <a:defRPr sz="2400" kern="1200">
        <a:solidFill>
          <a:schemeClr val="tx1"/>
        </a:solidFill>
        <a:latin typeface="Arial Narrow"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2787"/>
    <p:restoredTop sz="90929"/>
  </p:normalViewPr>
  <p:slideViewPr>
    <p:cSldViewPr>
      <p:cViewPr varScale="1">
        <p:scale>
          <a:sx n="67" d="100"/>
          <a:sy n="67" d="100"/>
        </p:scale>
        <p:origin x="-1230"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0" d="100"/>
          <a:sy n="50" d="100"/>
        </p:scale>
        <p:origin x="-1686"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image" Target="../media/image5.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image" Target="../media/image7.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image" Target="../media/image9.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8050" name="Rectangle 2"/>
          <p:cNvSpPr>
            <a:spLocks noGrp="1" noChangeArrowheads="1"/>
          </p:cNvSpPr>
          <p:nvPr>
            <p:ph type="hdr" sz="quarter"/>
          </p:nvPr>
        </p:nvSpPr>
        <p:spPr bwMode="auto">
          <a:xfrm>
            <a:off x="0" y="0"/>
            <a:ext cx="2971800" cy="457200"/>
          </a:xfrm>
          <a:prstGeom prst="rect">
            <a:avLst/>
          </a:prstGeom>
          <a:noFill/>
          <a:ln w="12700">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200">
                <a:latin typeface="Times New Roman" charset="0"/>
              </a:defRPr>
            </a:lvl1pPr>
          </a:lstStyle>
          <a:p>
            <a:endParaRPr lang="en-US"/>
          </a:p>
        </p:txBody>
      </p:sp>
      <p:sp>
        <p:nvSpPr>
          <p:cNvPr id="258051" name="Rectangle 3"/>
          <p:cNvSpPr>
            <a:spLocks noGrp="1" noChangeArrowheads="1"/>
          </p:cNvSpPr>
          <p:nvPr>
            <p:ph type="dt" sz="quarter" idx="1"/>
          </p:nvPr>
        </p:nvSpPr>
        <p:spPr bwMode="auto">
          <a:xfrm>
            <a:off x="3886200" y="0"/>
            <a:ext cx="2971800" cy="457200"/>
          </a:xfrm>
          <a:prstGeom prst="rect">
            <a:avLst/>
          </a:prstGeom>
          <a:noFill/>
          <a:ln w="12700">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a:latin typeface="Times New Roman" charset="0"/>
              </a:defRPr>
            </a:lvl1pPr>
          </a:lstStyle>
          <a:p>
            <a:endParaRPr lang="en-US"/>
          </a:p>
        </p:txBody>
      </p:sp>
      <p:sp>
        <p:nvSpPr>
          <p:cNvPr id="258052" name="Rectangle 4"/>
          <p:cNvSpPr>
            <a:spLocks noGrp="1" noChangeArrowheads="1"/>
          </p:cNvSpPr>
          <p:nvPr>
            <p:ph type="ftr" sz="quarter" idx="2"/>
          </p:nvPr>
        </p:nvSpPr>
        <p:spPr bwMode="auto">
          <a:xfrm>
            <a:off x="0" y="8686800"/>
            <a:ext cx="2971800" cy="457200"/>
          </a:xfrm>
          <a:prstGeom prst="rect">
            <a:avLst/>
          </a:prstGeom>
          <a:noFill/>
          <a:ln w="12700">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1200">
                <a:latin typeface="Times New Roman" charset="0"/>
              </a:defRPr>
            </a:lvl1pPr>
          </a:lstStyle>
          <a:p>
            <a:endParaRPr lang="en-US"/>
          </a:p>
        </p:txBody>
      </p:sp>
      <p:sp>
        <p:nvSpPr>
          <p:cNvPr id="258053" name="Rectangle 5"/>
          <p:cNvSpPr>
            <a:spLocks noGrp="1" noChangeArrowheads="1"/>
          </p:cNvSpPr>
          <p:nvPr>
            <p:ph type="sldNum" sz="quarter" idx="3"/>
          </p:nvPr>
        </p:nvSpPr>
        <p:spPr bwMode="auto">
          <a:xfrm>
            <a:off x="3886200" y="8686800"/>
            <a:ext cx="2971800" cy="457200"/>
          </a:xfrm>
          <a:prstGeom prst="rect">
            <a:avLst/>
          </a:prstGeom>
          <a:noFill/>
          <a:ln w="12700">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a:latin typeface="Times New Roman" charset="0"/>
              </a:defRPr>
            </a:lvl1pPr>
          </a:lstStyle>
          <a:p>
            <a:fld id="{2FC6F3E9-1523-4203-BA6B-EC1F4B57187A}" type="slidenum">
              <a:rPr lang="en-US"/>
              <a:pPr/>
              <a:t>‹#›</a:t>
            </a:fld>
            <a:endParaRPr lang="en-US"/>
          </a:p>
        </p:txBody>
      </p:sp>
    </p:spTree>
    <p:extLst>
      <p:ext uri="{BB962C8B-B14F-4D97-AF65-F5344CB8AC3E}">
        <p14:creationId xmlns:p14="http://schemas.microsoft.com/office/powerpoint/2010/main" val="331709254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4258" name="Rectangle 2"/>
          <p:cNvSpPr>
            <a:spLocks noGrp="1" noChangeArrowheads="1"/>
          </p:cNvSpPr>
          <p:nvPr>
            <p:ph type="hdr" sz="quarter"/>
          </p:nvPr>
        </p:nvSpPr>
        <p:spPr bwMode="auto">
          <a:xfrm>
            <a:off x="0" y="0"/>
            <a:ext cx="2971800" cy="457200"/>
          </a:xfrm>
          <a:prstGeom prst="rect">
            <a:avLst/>
          </a:prstGeom>
          <a:noFill/>
          <a:ln w="12700">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200">
                <a:latin typeface="Times New Roman" charset="0"/>
              </a:defRPr>
            </a:lvl1pPr>
          </a:lstStyle>
          <a:p>
            <a:endParaRPr lang="en-US"/>
          </a:p>
        </p:txBody>
      </p:sp>
      <p:sp>
        <p:nvSpPr>
          <p:cNvPr id="224259" name="Rectangle 3"/>
          <p:cNvSpPr>
            <a:spLocks noGrp="1" noChangeArrowheads="1"/>
          </p:cNvSpPr>
          <p:nvPr>
            <p:ph type="dt" idx="1"/>
          </p:nvPr>
        </p:nvSpPr>
        <p:spPr bwMode="auto">
          <a:xfrm>
            <a:off x="3886200" y="0"/>
            <a:ext cx="2971800" cy="457200"/>
          </a:xfrm>
          <a:prstGeom prst="rect">
            <a:avLst/>
          </a:prstGeom>
          <a:noFill/>
          <a:ln w="12700">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a:latin typeface="Times New Roman" charset="0"/>
              </a:defRPr>
            </a:lvl1pPr>
          </a:lstStyle>
          <a:p>
            <a:endParaRPr lang="en-US"/>
          </a:p>
        </p:txBody>
      </p:sp>
      <p:sp>
        <p:nvSpPr>
          <p:cNvPr id="22426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224261" name="Rectangle 5"/>
          <p:cNvSpPr>
            <a:spLocks noGrp="1" noChangeArrowheads="1"/>
          </p:cNvSpPr>
          <p:nvPr>
            <p:ph type="body" sz="quarter" idx="3"/>
          </p:nvPr>
        </p:nvSpPr>
        <p:spPr bwMode="auto">
          <a:xfrm>
            <a:off x="914400" y="4343400"/>
            <a:ext cx="5029200" cy="4114800"/>
          </a:xfrm>
          <a:prstGeom prst="rect">
            <a:avLst/>
          </a:prstGeom>
          <a:noFill/>
          <a:ln w="12700">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24262" name="Rectangle 6"/>
          <p:cNvSpPr>
            <a:spLocks noGrp="1" noChangeArrowheads="1"/>
          </p:cNvSpPr>
          <p:nvPr>
            <p:ph type="ftr" sz="quarter" idx="4"/>
          </p:nvPr>
        </p:nvSpPr>
        <p:spPr bwMode="auto">
          <a:xfrm>
            <a:off x="0" y="8686800"/>
            <a:ext cx="2971800" cy="457200"/>
          </a:xfrm>
          <a:prstGeom prst="rect">
            <a:avLst/>
          </a:prstGeom>
          <a:noFill/>
          <a:ln w="12700">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1200">
                <a:latin typeface="Times New Roman" charset="0"/>
              </a:defRPr>
            </a:lvl1pPr>
          </a:lstStyle>
          <a:p>
            <a:endParaRPr lang="en-US"/>
          </a:p>
        </p:txBody>
      </p:sp>
      <p:sp>
        <p:nvSpPr>
          <p:cNvPr id="224263" name="Rectangle 7"/>
          <p:cNvSpPr>
            <a:spLocks noGrp="1" noChangeArrowheads="1"/>
          </p:cNvSpPr>
          <p:nvPr>
            <p:ph type="sldNum" sz="quarter" idx="5"/>
          </p:nvPr>
        </p:nvSpPr>
        <p:spPr bwMode="auto">
          <a:xfrm>
            <a:off x="3886200" y="8686800"/>
            <a:ext cx="2971800" cy="457200"/>
          </a:xfrm>
          <a:prstGeom prst="rect">
            <a:avLst/>
          </a:prstGeom>
          <a:noFill/>
          <a:ln w="12700">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a:latin typeface="Times New Roman" charset="0"/>
              </a:defRPr>
            </a:lvl1pPr>
          </a:lstStyle>
          <a:p>
            <a:fld id="{D74C8BCA-1934-4575-96A7-087F8CE5847B}" type="slidenum">
              <a:rPr lang="en-US"/>
              <a:pPr/>
              <a:t>‹#›</a:t>
            </a:fld>
            <a:endParaRPr lang="en-US"/>
          </a:p>
        </p:txBody>
      </p:sp>
    </p:spTree>
    <p:extLst>
      <p:ext uri="{BB962C8B-B14F-4D97-AF65-F5344CB8AC3E}">
        <p14:creationId xmlns:p14="http://schemas.microsoft.com/office/powerpoint/2010/main" val="267268336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Book Antiqua"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Book Antiqua"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Book Antiqua"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Book Antiqua"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Book Antiqua"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2DA059B-FDDD-4CF1-A756-FD31573D97E2}" type="slidenum">
              <a:rPr lang="en-US"/>
              <a:pPr/>
              <a:t>12</a:t>
            </a:fld>
            <a:endParaRPr lang="en-US"/>
          </a:p>
        </p:txBody>
      </p:sp>
      <p:sp>
        <p:nvSpPr>
          <p:cNvPr id="252930" name="Rectangle 2"/>
          <p:cNvSpPr>
            <a:spLocks noGrp="1" noRot="1" noChangeAspect="1" noChangeArrowheads="1" noTextEdit="1"/>
          </p:cNvSpPr>
          <p:nvPr>
            <p:ph type="sldImg"/>
          </p:nvPr>
        </p:nvSpPr>
        <p:spPr>
          <a:ln/>
        </p:spPr>
      </p:sp>
      <p:sp>
        <p:nvSpPr>
          <p:cNvPr id="252932" name="Rectangle 4"/>
          <p:cNvSpPr>
            <a:spLocks noGrp="1" noChangeArrowheads="1"/>
          </p:cNvSpPr>
          <p:nvPr>
            <p:ph type="body" idx="1"/>
          </p:nvPr>
        </p:nvSpPr>
        <p:spPr>
          <a:noFill/>
          <a:ln/>
        </p:spPr>
        <p:txBody>
          <a:bodyPr/>
          <a:lstStyle/>
          <a:p>
            <a:r>
              <a:rPr lang="en-US" sz="1600">
                <a:latin typeface="Arial" charset="0"/>
              </a:rPr>
              <a:t>DBMS recovery manager keeps lists of</a:t>
            </a:r>
          </a:p>
          <a:p>
            <a:pPr lvl="1"/>
            <a:r>
              <a:rPr lang="en-US" sz="1600">
                <a:latin typeface="Arial" charset="0"/>
              </a:rPr>
              <a:t>active transactions (started but not committed)</a:t>
            </a:r>
          </a:p>
          <a:p>
            <a:pPr lvl="1"/>
            <a:r>
              <a:rPr lang="en-US" sz="1600">
                <a:latin typeface="Arial" charset="0"/>
              </a:rPr>
              <a:t>committed transactions since last checkpoint</a:t>
            </a:r>
          </a:p>
          <a:p>
            <a:pPr lvl="1"/>
            <a:r>
              <a:rPr lang="en-US" sz="1600">
                <a:latin typeface="Arial" charset="0"/>
              </a:rPr>
              <a:t>aborted transactions since last checkpoint</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0C380C1-1780-4107-9D0B-32E78B3BBF53}" type="slidenum">
              <a:rPr lang="en-US"/>
              <a:pPr/>
              <a:t>13</a:t>
            </a:fld>
            <a:endParaRPr lang="en-US"/>
          </a:p>
        </p:txBody>
      </p:sp>
      <p:sp>
        <p:nvSpPr>
          <p:cNvPr id="253954" name="Rectangle 2"/>
          <p:cNvSpPr>
            <a:spLocks noGrp="1" noRot="1" noChangeAspect="1" noChangeArrowheads="1" noTextEdit="1"/>
          </p:cNvSpPr>
          <p:nvPr>
            <p:ph type="sldImg"/>
          </p:nvPr>
        </p:nvSpPr>
        <p:spPr>
          <a:ln/>
        </p:spPr>
      </p:sp>
      <p:sp>
        <p:nvSpPr>
          <p:cNvPr id="253955" name="Rectangle 3"/>
          <p:cNvSpPr>
            <a:spLocks noGrp="1" noChangeArrowheads="1"/>
          </p:cNvSpPr>
          <p:nvPr>
            <p:ph type="body" idx="1"/>
          </p:nvPr>
        </p:nvSpPr>
        <p:spPr/>
        <p:txBody>
          <a:bodyPr/>
          <a:lstStyle/>
          <a:p>
            <a:endParaRPr lang="en-GB"/>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4D33B27-4C70-44CC-B5A4-DF14D5610205}" type="slidenum">
              <a:rPr lang="en-US"/>
              <a:pPr/>
              <a:t>19</a:t>
            </a:fld>
            <a:endParaRPr lang="en-US"/>
          </a:p>
        </p:txBody>
      </p:sp>
      <p:sp>
        <p:nvSpPr>
          <p:cNvPr id="256002" name="Rectangle 2"/>
          <p:cNvSpPr>
            <a:spLocks noGrp="1" noRot="1" noChangeAspect="1" noChangeArrowheads="1" noTextEdit="1"/>
          </p:cNvSpPr>
          <p:nvPr>
            <p:ph type="sldImg"/>
          </p:nvPr>
        </p:nvSpPr>
        <p:spPr>
          <a:ln/>
        </p:spPr>
      </p:sp>
      <p:sp>
        <p:nvSpPr>
          <p:cNvPr id="256003" name="Rectangle 3"/>
          <p:cNvSpPr>
            <a:spLocks noGrp="1" noChangeArrowheads="1"/>
          </p:cNvSpPr>
          <p:nvPr>
            <p:ph type="body" idx="1"/>
          </p:nvPr>
        </p:nvSpPr>
        <p:spPr/>
        <p:txBody>
          <a:bodyPr/>
          <a:lstStyle/>
          <a:p>
            <a:endParaRPr lang="en-GB"/>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6662FBC-D0B0-45B5-9504-8072E274E261}" type="datetime1">
              <a:rPr lang="en-US" smtClean="0"/>
              <a:t>6/15/2020</a:t>
            </a:fld>
            <a:endParaRPr lang="en-GB"/>
          </a:p>
        </p:txBody>
      </p:sp>
      <p:sp>
        <p:nvSpPr>
          <p:cNvPr id="5" name="Footer Placeholder 4"/>
          <p:cNvSpPr>
            <a:spLocks noGrp="1"/>
          </p:cNvSpPr>
          <p:nvPr>
            <p:ph type="ftr" sz="quarter" idx="11"/>
          </p:nvPr>
        </p:nvSpPr>
        <p:spPr/>
        <p:txBody>
          <a:bodyPr/>
          <a:lstStyle/>
          <a:p>
            <a:r>
              <a:rPr lang="en-GB" smtClean="0"/>
              <a:t>chengulabenitho455@gmail.com   |  Aru</a:t>
            </a:r>
            <a:endParaRPr lang="en-GB"/>
          </a:p>
        </p:txBody>
      </p:sp>
      <p:sp>
        <p:nvSpPr>
          <p:cNvPr id="6" name="Slide Number Placeholder 5"/>
          <p:cNvSpPr>
            <a:spLocks noGrp="1"/>
          </p:cNvSpPr>
          <p:nvPr>
            <p:ph type="sldNum" sz="quarter" idx="12"/>
          </p:nvPr>
        </p:nvSpPr>
        <p:spPr/>
        <p:txBody>
          <a:bodyPr/>
          <a:lstStyle/>
          <a:p>
            <a:fld id="{8A9F64AE-1345-4DCF-B98F-0A8AFB1C3984}" type="slidenum">
              <a:rPr lang="en-GB" smtClean="0"/>
              <a:pPr/>
              <a:t>‹#›</a:t>
            </a:fld>
            <a:endParaRPr lang="en-GB"/>
          </a:p>
        </p:txBody>
      </p:sp>
    </p:spTree>
    <p:extLst>
      <p:ext uri="{BB962C8B-B14F-4D97-AF65-F5344CB8AC3E}">
        <p14:creationId xmlns:p14="http://schemas.microsoft.com/office/powerpoint/2010/main" val="31862427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80CE3FF-46FD-47B0-8F17-2D583E80AD6A}" type="datetime1">
              <a:rPr lang="en-US" smtClean="0"/>
              <a:t>6/15/2020</a:t>
            </a:fld>
            <a:endParaRPr lang="en-GB"/>
          </a:p>
        </p:txBody>
      </p:sp>
      <p:sp>
        <p:nvSpPr>
          <p:cNvPr id="5" name="Footer Placeholder 4"/>
          <p:cNvSpPr>
            <a:spLocks noGrp="1"/>
          </p:cNvSpPr>
          <p:nvPr>
            <p:ph type="ftr" sz="quarter" idx="11"/>
          </p:nvPr>
        </p:nvSpPr>
        <p:spPr/>
        <p:txBody>
          <a:bodyPr/>
          <a:lstStyle/>
          <a:p>
            <a:r>
              <a:rPr lang="en-GB" smtClean="0"/>
              <a:t>chengulabenitho455@gmail.com   |  Aru</a:t>
            </a:r>
            <a:endParaRPr lang="en-GB"/>
          </a:p>
        </p:txBody>
      </p:sp>
      <p:sp>
        <p:nvSpPr>
          <p:cNvPr id="6" name="Slide Number Placeholder 5"/>
          <p:cNvSpPr>
            <a:spLocks noGrp="1"/>
          </p:cNvSpPr>
          <p:nvPr>
            <p:ph type="sldNum" sz="quarter" idx="12"/>
          </p:nvPr>
        </p:nvSpPr>
        <p:spPr/>
        <p:txBody>
          <a:bodyPr/>
          <a:lstStyle/>
          <a:p>
            <a:fld id="{32ACBDA1-7CAA-436F-B19B-E41E5CA8CC1D}" type="slidenum">
              <a:rPr lang="en-GB" smtClean="0"/>
              <a:pPr/>
              <a:t>‹#›</a:t>
            </a:fld>
            <a:endParaRPr lang="en-GB"/>
          </a:p>
        </p:txBody>
      </p:sp>
    </p:spTree>
    <p:extLst>
      <p:ext uri="{BB962C8B-B14F-4D97-AF65-F5344CB8AC3E}">
        <p14:creationId xmlns:p14="http://schemas.microsoft.com/office/powerpoint/2010/main" val="33785381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D00F220-FEE9-48B0-8ABB-B6410D882673}" type="datetime1">
              <a:rPr lang="en-US" smtClean="0"/>
              <a:t>6/15/2020</a:t>
            </a:fld>
            <a:endParaRPr lang="en-GB"/>
          </a:p>
        </p:txBody>
      </p:sp>
      <p:sp>
        <p:nvSpPr>
          <p:cNvPr id="5" name="Footer Placeholder 4"/>
          <p:cNvSpPr>
            <a:spLocks noGrp="1"/>
          </p:cNvSpPr>
          <p:nvPr>
            <p:ph type="ftr" sz="quarter" idx="11"/>
          </p:nvPr>
        </p:nvSpPr>
        <p:spPr/>
        <p:txBody>
          <a:bodyPr/>
          <a:lstStyle/>
          <a:p>
            <a:r>
              <a:rPr lang="en-GB" smtClean="0"/>
              <a:t>chengulabenitho455@gmail.com   |  Aru</a:t>
            </a:r>
            <a:endParaRPr lang="en-GB"/>
          </a:p>
        </p:txBody>
      </p:sp>
      <p:sp>
        <p:nvSpPr>
          <p:cNvPr id="6" name="Slide Number Placeholder 5"/>
          <p:cNvSpPr>
            <a:spLocks noGrp="1"/>
          </p:cNvSpPr>
          <p:nvPr>
            <p:ph type="sldNum" sz="quarter" idx="12"/>
          </p:nvPr>
        </p:nvSpPr>
        <p:spPr/>
        <p:txBody>
          <a:bodyPr/>
          <a:lstStyle/>
          <a:p>
            <a:fld id="{4221528E-482D-484A-B634-87AB16F2F8C4}" type="slidenum">
              <a:rPr lang="en-GB" smtClean="0"/>
              <a:pPr/>
              <a:t>‹#›</a:t>
            </a:fld>
            <a:endParaRPr lang="en-GB"/>
          </a:p>
        </p:txBody>
      </p:sp>
    </p:spTree>
    <p:extLst>
      <p:ext uri="{BB962C8B-B14F-4D97-AF65-F5344CB8AC3E}">
        <p14:creationId xmlns:p14="http://schemas.microsoft.com/office/powerpoint/2010/main" val="15564844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1BB7374-AE26-417B-A3D6-E2BEE84B69B4}" type="datetime1">
              <a:rPr lang="en-US" smtClean="0"/>
              <a:t>6/15/2020</a:t>
            </a:fld>
            <a:endParaRPr lang="en-GB"/>
          </a:p>
        </p:txBody>
      </p:sp>
      <p:sp>
        <p:nvSpPr>
          <p:cNvPr id="5" name="Footer Placeholder 4"/>
          <p:cNvSpPr>
            <a:spLocks noGrp="1"/>
          </p:cNvSpPr>
          <p:nvPr>
            <p:ph type="ftr" sz="quarter" idx="11"/>
          </p:nvPr>
        </p:nvSpPr>
        <p:spPr/>
        <p:txBody>
          <a:bodyPr/>
          <a:lstStyle/>
          <a:p>
            <a:r>
              <a:rPr lang="en-GB" smtClean="0"/>
              <a:t>chengulabenitho455@gmail.com   |  Aru</a:t>
            </a:r>
            <a:endParaRPr lang="en-GB"/>
          </a:p>
        </p:txBody>
      </p:sp>
      <p:sp>
        <p:nvSpPr>
          <p:cNvPr id="6" name="Slide Number Placeholder 5"/>
          <p:cNvSpPr>
            <a:spLocks noGrp="1"/>
          </p:cNvSpPr>
          <p:nvPr>
            <p:ph type="sldNum" sz="quarter" idx="12"/>
          </p:nvPr>
        </p:nvSpPr>
        <p:spPr/>
        <p:txBody>
          <a:bodyPr/>
          <a:lstStyle/>
          <a:p>
            <a:fld id="{A3A36B46-B509-443D-8153-5DC4F6A43D7E}" type="slidenum">
              <a:rPr lang="en-GB" smtClean="0"/>
              <a:pPr/>
              <a:t>‹#›</a:t>
            </a:fld>
            <a:endParaRPr lang="en-GB"/>
          </a:p>
        </p:txBody>
      </p:sp>
    </p:spTree>
    <p:extLst>
      <p:ext uri="{BB962C8B-B14F-4D97-AF65-F5344CB8AC3E}">
        <p14:creationId xmlns:p14="http://schemas.microsoft.com/office/powerpoint/2010/main" val="27750313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5CCE06E-9B91-4B0F-8E76-E05037D7BA6D}" type="datetime1">
              <a:rPr lang="en-US" smtClean="0"/>
              <a:t>6/15/2020</a:t>
            </a:fld>
            <a:endParaRPr lang="en-GB"/>
          </a:p>
        </p:txBody>
      </p:sp>
      <p:sp>
        <p:nvSpPr>
          <p:cNvPr id="5" name="Footer Placeholder 4"/>
          <p:cNvSpPr>
            <a:spLocks noGrp="1"/>
          </p:cNvSpPr>
          <p:nvPr>
            <p:ph type="ftr" sz="quarter" idx="11"/>
          </p:nvPr>
        </p:nvSpPr>
        <p:spPr/>
        <p:txBody>
          <a:bodyPr/>
          <a:lstStyle/>
          <a:p>
            <a:r>
              <a:rPr lang="en-GB" smtClean="0"/>
              <a:t>chengulabenitho455@gmail.com   |  Aru</a:t>
            </a:r>
            <a:endParaRPr lang="en-GB"/>
          </a:p>
        </p:txBody>
      </p:sp>
      <p:sp>
        <p:nvSpPr>
          <p:cNvPr id="6" name="Slide Number Placeholder 5"/>
          <p:cNvSpPr>
            <a:spLocks noGrp="1"/>
          </p:cNvSpPr>
          <p:nvPr>
            <p:ph type="sldNum" sz="quarter" idx="12"/>
          </p:nvPr>
        </p:nvSpPr>
        <p:spPr/>
        <p:txBody>
          <a:bodyPr/>
          <a:lstStyle/>
          <a:p>
            <a:fld id="{7B77066E-9608-4427-9EB8-01E1506672F3}" type="slidenum">
              <a:rPr lang="en-GB" smtClean="0"/>
              <a:pPr/>
              <a:t>‹#›</a:t>
            </a:fld>
            <a:endParaRPr lang="en-GB"/>
          </a:p>
        </p:txBody>
      </p:sp>
    </p:spTree>
    <p:extLst>
      <p:ext uri="{BB962C8B-B14F-4D97-AF65-F5344CB8AC3E}">
        <p14:creationId xmlns:p14="http://schemas.microsoft.com/office/powerpoint/2010/main" val="75942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0699680-8F68-474E-9B63-09B351171AC1}" type="datetime1">
              <a:rPr lang="en-US" smtClean="0"/>
              <a:t>6/15/2020</a:t>
            </a:fld>
            <a:endParaRPr lang="en-GB"/>
          </a:p>
        </p:txBody>
      </p:sp>
      <p:sp>
        <p:nvSpPr>
          <p:cNvPr id="6" name="Footer Placeholder 5"/>
          <p:cNvSpPr>
            <a:spLocks noGrp="1"/>
          </p:cNvSpPr>
          <p:nvPr>
            <p:ph type="ftr" sz="quarter" idx="11"/>
          </p:nvPr>
        </p:nvSpPr>
        <p:spPr/>
        <p:txBody>
          <a:bodyPr/>
          <a:lstStyle/>
          <a:p>
            <a:r>
              <a:rPr lang="en-GB" smtClean="0"/>
              <a:t>chengulabenitho455@gmail.com   |  Aru</a:t>
            </a:r>
            <a:endParaRPr lang="en-GB"/>
          </a:p>
        </p:txBody>
      </p:sp>
      <p:sp>
        <p:nvSpPr>
          <p:cNvPr id="7" name="Slide Number Placeholder 6"/>
          <p:cNvSpPr>
            <a:spLocks noGrp="1"/>
          </p:cNvSpPr>
          <p:nvPr>
            <p:ph type="sldNum" sz="quarter" idx="12"/>
          </p:nvPr>
        </p:nvSpPr>
        <p:spPr/>
        <p:txBody>
          <a:bodyPr/>
          <a:lstStyle/>
          <a:p>
            <a:fld id="{26CD507B-3C51-4C3A-9D2D-9C3D2A71D494}" type="slidenum">
              <a:rPr lang="en-GB" smtClean="0"/>
              <a:pPr/>
              <a:t>‹#›</a:t>
            </a:fld>
            <a:endParaRPr lang="en-GB"/>
          </a:p>
        </p:txBody>
      </p:sp>
    </p:spTree>
    <p:extLst>
      <p:ext uri="{BB962C8B-B14F-4D97-AF65-F5344CB8AC3E}">
        <p14:creationId xmlns:p14="http://schemas.microsoft.com/office/powerpoint/2010/main" val="28772979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B43FD6E-CCAA-4F03-9102-67BB3AB674BA}" type="datetime1">
              <a:rPr lang="en-US" smtClean="0"/>
              <a:t>6/15/2020</a:t>
            </a:fld>
            <a:endParaRPr lang="en-GB"/>
          </a:p>
        </p:txBody>
      </p:sp>
      <p:sp>
        <p:nvSpPr>
          <p:cNvPr id="8" name="Footer Placeholder 7"/>
          <p:cNvSpPr>
            <a:spLocks noGrp="1"/>
          </p:cNvSpPr>
          <p:nvPr>
            <p:ph type="ftr" sz="quarter" idx="11"/>
          </p:nvPr>
        </p:nvSpPr>
        <p:spPr/>
        <p:txBody>
          <a:bodyPr/>
          <a:lstStyle/>
          <a:p>
            <a:r>
              <a:rPr lang="en-GB" smtClean="0"/>
              <a:t>chengulabenitho455@gmail.com   |  Aru</a:t>
            </a:r>
            <a:endParaRPr lang="en-GB"/>
          </a:p>
        </p:txBody>
      </p:sp>
      <p:sp>
        <p:nvSpPr>
          <p:cNvPr id="9" name="Slide Number Placeholder 8"/>
          <p:cNvSpPr>
            <a:spLocks noGrp="1"/>
          </p:cNvSpPr>
          <p:nvPr>
            <p:ph type="sldNum" sz="quarter" idx="12"/>
          </p:nvPr>
        </p:nvSpPr>
        <p:spPr/>
        <p:txBody>
          <a:bodyPr/>
          <a:lstStyle/>
          <a:p>
            <a:fld id="{C37FF5FB-9F40-4079-85A7-745B9D253A0A}" type="slidenum">
              <a:rPr lang="en-GB" smtClean="0"/>
              <a:pPr/>
              <a:t>‹#›</a:t>
            </a:fld>
            <a:endParaRPr lang="en-GB"/>
          </a:p>
        </p:txBody>
      </p:sp>
    </p:spTree>
    <p:extLst>
      <p:ext uri="{BB962C8B-B14F-4D97-AF65-F5344CB8AC3E}">
        <p14:creationId xmlns:p14="http://schemas.microsoft.com/office/powerpoint/2010/main" val="6364384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C4760C-50AB-4BDD-A5C7-D0770E8C981E}" type="datetime1">
              <a:rPr lang="en-US" smtClean="0"/>
              <a:t>6/15/2020</a:t>
            </a:fld>
            <a:endParaRPr lang="en-GB"/>
          </a:p>
        </p:txBody>
      </p:sp>
      <p:sp>
        <p:nvSpPr>
          <p:cNvPr id="4" name="Footer Placeholder 3"/>
          <p:cNvSpPr>
            <a:spLocks noGrp="1"/>
          </p:cNvSpPr>
          <p:nvPr>
            <p:ph type="ftr" sz="quarter" idx="11"/>
          </p:nvPr>
        </p:nvSpPr>
        <p:spPr/>
        <p:txBody>
          <a:bodyPr/>
          <a:lstStyle/>
          <a:p>
            <a:r>
              <a:rPr lang="en-GB" smtClean="0"/>
              <a:t>chengulabenitho455@gmail.com   |  Aru</a:t>
            </a:r>
            <a:endParaRPr lang="en-GB"/>
          </a:p>
        </p:txBody>
      </p:sp>
      <p:sp>
        <p:nvSpPr>
          <p:cNvPr id="5" name="Slide Number Placeholder 4"/>
          <p:cNvSpPr>
            <a:spLocks noGrp="1"/>
          </p:cNvSpPr>
          <p:nvPr>
            <p:ph type="sldNum" sz="quarter" idx="12"/>
          </p:nvPr>
        </p:nvSpPr>
        <p:spPr/>
        <p:txBody>
          <a:bodyPr/>
          <a:lstStyle/>
          <a:p>
            <a:fld id="{91C35110-EE7A-4747-9AD9-CC132F0031AC}" type="slidenum">
              <a:rPr lang="en-GB" smtClean="0"/>
              <a:pPr/>
              <a:t>‹#›</a:t>
            </a:fld>
            <a:endParaRPr lang="en-GB"/>
          </a:p>
        </p:txBody>
      </p:sp>
    </p:spTree>
    <p:extLst>
      <p:ext uri="{BB962C8B-B14F-4D97-AF65-F5344CB8AC3E}">
        <p14:creationId xmlns:p14="http://schemas.microsoft.com/office/powerpoint/2010/main" val="39385367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3BCDA8A-3506-43BF-82FE-CC51211383BB}" type="datetime1">
              <a:rPr lang="en-US" smtClean="0"/>
              <a:t>6/15/2020</a:t>
            </a:fld>
            <a:endParaRPr lang="en-GB"/>
          </a:p>
        </p:txBody>
      </p:sp>
      <p:sp>
        <p:nvSpPr>
          <p:cNvPr id="3" name="Footer Placeholder 2"/>
          <p:cNvSpPr>
            <a:spLocks noGrp="1"/>
          </p:cNvSpPr>
          <p:nvPr>
            <p:ph type="ftr" sz="quarter" idx="11"/>
          </p:nvPr>
        </p:nvSpPr>
        <p:spPr/>
        <p:txBody>
          <a:bodyPr/>
          <a:lstStyle/>
          <a:p>
            <a:r>
              <a:rPr lang="en-GB" smtClean="0"/>
              <a:t>chengulabenitho455@gmail.com   |  Aru</a:t>
            </a:r>
            <a:endParaRPr lang="en-GB"/>
          </a:p>
        </p:txBody>
      </p:sp>
      <p:sp>
        <p:nvSpPr>
          <p:cNvPr id="4" name="Slide Number Placeholder 3"/>
          <p:cNvSpPr>
            <a:spLocks noGrp="1"/>
          </p:cNvSpPr>
          <p:nvPr>
            <p:ph type="sldNum" sz="quarter" idx="12"/>
          </p:nvPr>
        </p:nvSpPr>
        <p:spPr/>
        <p:txBody>
          <a:bodyPr/>
          <a:lstStyle/>
          <a:p>
            <a:fld id="{EA6A601C-BE97-4C5D-BABB-5A4EC30534FA}" type="slidenum">
              <a:rPr lang="en-GB" smtClean="0"/>
              <a:pPr/>
              <a:t>‹#›</a:t>
            </a:fld>
            <a:endParaRPr lang="en-GB"/>
          </a:p>
        </p:txBody>
      </p:sp>
    </p:spTree>
    <p:extLst>
      <p:ext uri="{BB962C8B-B14F-4D97-AF65-F5344CB8AC3E}">
        <p14:creationId xmlns:p14="http://schemas.microsoft.com/office/powerpoint/2010/main" val="2041581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73632A6-BB33-4E34-8A18-1BC33C36F288}" type="datetime1">
              <a:rPr lang="en-US" smtClean="0"/>
              <a:t>6/15/2020</a:t>
            </a:fld>
            <a:endParaRPr lang="en-GB"/>
          </a:p>
        </p:txBody>
      </p:sp>
      <p:sp>
        <p:nvSpPr>
          <p:cNvPr id="6" name="Footer Placeholder 5"/>
          <p:cNvSpPr>
            <a:spLocks noGrp="1"/>
          </p:cNvSpPr>
          <p:nvPr>
            <p:ph type="ftr" sz="quarter" idx="11"/>
          </p:nvPr>
        </p:nvSpPr>
        <p:spPr/>
        <p:txBody>
          <a:bodyPr/>
          <a:lstStyle/>
          <a:p>
            <a:r>
              <a:rPr lang="en-GB" smtClean="0"/>
              <a:t>chengulabenitho455@gmail.com   |  Aru</a:t>
            </a:r>
            <a:endParaRPr lang="en-GB"/>
          </a:p>
        </p:txBody>
      </p:sp>
      <p:sp>
        <p:nvSpPr>
          <p:cNvPr id="7" name="Slide Number Placeholder 6"/>
          <p:cNvSpPr>
            <a:spLocks noGrp="1"/>
          </p:cNvSpPr>
          <p:nvPr>
            <p:ph type="sldNum" sz="quarter" idx="12"/>
          </p:nvPr>
        </p:nvSpPr>
        <p:spPr/>
        <p:txBody>
          <a:bodyPr/>
          <a:lstStyle/>
          <a:p>
            <a:fld id="{AFCCE87D-FD7A-487D-8B4C-50B6A2C2B86A}" type="slidenum">
              <a:rPr lang="en-GB" smtClean="0"/>
              <a:pPr/>
              <a:t>‹#›</a:t>
            </a:fld>
            <a:endParaRPr lang="en-GB"/>
          </a:p>
        </p:txBody>
      </p:sp>
    </p:spTree>
    <p:extLst>
      <p:ext uri="{BB962C8B-B14F-4D97-AF65-F5344CB8AC3E}">
        <p14:creationId xmlns:p14="http://schemas.microsoft.com/office/powerpoint/2010/main" val="38375156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891ABE5-6C2A-49A1-BFF4-DD2E79166D50}" type="datetime1">
              <a:rPr lang="en-US" smtClean="0"/>
              <a:t>6/15/2020</a:t>
            </a:fld>
            <a:endParaRPr lang="en-GB"/>
          </a:p>
        </p:txBody>
      </p:sp>
      <p:sp>
        <p:nvSpPr>
          <p:cNvPr id="6" name="Footer Placeholder 5"/>
          <p:cNvSpPr>
            <a:spLocks noGrp="1"/>
          </p:cNvSpPr>
          <p:nvPr>
            <p:ph type="ftr" sz="quarter" idx="11"/>
          </p:nvPr>
        </p:nvSpPr>
        <p:spPr/>
        <p:txBody>
          <a:bodyPr/>
          <a:lstStyle/>
          <a:p>
            <a:r>
              <a:rPr lang="en-GB" smtClean="0"/>
              <a:t>chengulabenitho455@gmail.com   |  Aru</a:t>
            </a:r>
            <a:endParaRPr lang="en-GB"/>
          </a:p>
        </p:txBody>
      </p:sp>
      <p:sp>
        <p:nvSpPr>
          <p:cNvPr id="7" name="Slide Number Placeholder 6"/>
          <p:cNvSpPr>
            <a:spLocks noGrp="1"/>
          </p:cNvSpPr>
          <p:nvPr>
            <p:ph type="sldNum" sz="quarter" idx="12"/>
          </p:nvPr>
        </p:nvSpPr>
        <p:spPr/>
        <p:txBody>
          <a:bodyPr/>
          <a:lstStyle/>
          <a:p>
            <a:fld id="{BF904E7D-3BF9-40A0-B734-A244AC3F6059}" type="slidenum">
              <a:rPr lang="en-GB" smtClean="0"/>
              <a:pPr/>
              <a:t>‹#›</a:t>
            </a:fld>
            <a:endParaRPr lang="en-GB"/>
          </a:p>
        </p:txBody>
      </p:sp>
    </p:spTree>
    <p:extLst>
      <p:ext uri="{BB962C8B-B14F-4D97-AF65-F5344CB8AC3E}">
        <p14:creationId xmlns:p14="http://schemas.microsoft.com/office/powerpoint/2010/main" val="10232413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AA68C68-8DB0-49C3-B6D2-640D64F50642}" type="datetime1">
              <a:rPr lang="en-US" smtClean="0"/>
              <a:t>6/15/2020</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GB" smtClean="0"/>
              <a:t>chengulabenitho455@gmail.com   |  Aru</a:t>
            </a:r>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0737696-A3C0-4EE2-9E3D-538360409CD2}" type="slidenum">
              <a:rPr lang="en-GB" smtClean="0"/>
              <a:pPr/>
              <a:t>‹#›</a:t>
            </a:fld>
            <a:endParaRPr lang="en-GB"/>
          </a:p>
        </p:txBody>
      </p:sp>
    </p:spTree>
    <p:extLst>
      <p:ext uri="{BB962C8B-B14F-4D97-AF65-F5344CB8AC3E}">
        <p14:creationId xmlns:p14="http://schemas.microsoft.com/office/powerpoint/2010/main" val="2114951703"/>
      </p:ext>
    </p:extLst>
  </p:cSld>
  <p:clrMap bg1="lt1" tx1="dk1" bg2="lt2" tx2="dk2" accent1="accent1" accent2="accent2" accent3="accent3" accent4="accent4" accent5="accent5" accent6="accent6" hlink="hlink" folHlink="folHlink"/>
  <p:sldLayoutIdLst>
    <p:sldLayoutId id="2147483747" r:id="rId1"/>
    <p:sldLayoutId id="2147483748" r:id="rId2"/>
    <p:sldLayoutId id="2147483749" r:id="rId3"/>
    <p:sldLayoutId id="2147483750" r:id="rId4"/>
    <p:sldLayoutId id="2147483751" r:id="rId5"/>
    <p:sldLayoutId id="2147483752" r:id="rId6"/>
    <p:sldLayoutId id="2147483753" r:id="rId7"/>
    <p:sldLayoutId id="2147483754" r:id="rId8"/>
    <p:sldLayoutId id="2147483755" r:id="rId9"/>
    <p:sldLayoutId id="2147483756" r:id="rId10"/>
    <p:sldLayoutId id="2147483757"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Microsoft_Word_97_-_2003_Document1.doc"/><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2.wmf"/></Relationships>
</file>

<file path=ppt/slides/_rels/slide17.xml.rels><?xml version="1.0" encoding="UTF-8" standalone="yes"?>
<Relationships xmlns="http://schemas.openxmlformats.org/package/2006/relationships"><Relationship Id="rId3" Type="http://schemas.openxmlformats.org/officeDocument/2006/relationships/oleObject" Target="../embeddings/Microsoft_Word_97_-_2003_Document2.doc"/><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3.wmf"/></Relationships>
</file>

<file path=ppt/slides/_rels/slide18.xml.rels><?xml version="1.0" encoding="UTF-8" standalone="yes"?>
<Relationships xmlns="http://schemas.openxmlformats.org/package/2006/relationships"><Relationship Id="rId3" Type="http://schemas.openxmlformats.org/officeDocument/2006/relationships/oleObject" Target="../embeddings/Microsoft_Word_97_-_2003_Document3.doc"/><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4.wmf"/></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oleObject" Target="../embeddings/Microsoft_Word_97_-_2003_Document4.doc"/><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6.wmf"/><Relationship Id="rId5" Type="http://schemas.openxmlformats.org/officeDocument/2006/relationships/oleObject" Target="../embeddings/Microsoft_Word_97_-_2003_Document5.doc"/><Relationship Id="rId4" Type="http://schemas.openxmlformats.org/officeDocument/2006/relationships/image" Target="../media/image5.wmf"/></Relationships>
</file>

<file path=ppt/slides/_rels/slide22.xml.rels><?xml version="1.0" encoding="UTF-8" standalone="yes"?>
<Relationships xmlns="http://schemas.openxmlformats.org/package/2006/relationships"><Relationship Id="rId3" Type="http://schemas.openxmlformats.org/officeDocument/2006/relationships/oleObject" Target="../embeddings/Microsoft_Word_97_-_2003_Document6.doc"/><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8.wmf"/><Relationship Id="rId5" Type="http://schemas.openxmlformats.org/officeDocument/2006/relationships/oleObject" Target="../embeddings/Microsoft_Word_97_-_2003_Document7.doc"/><Relationship Id="rId4" Type="http://schemas.openxmlformats.org/officeDocument/2006/relationships/image" Target="../media/image7.wm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Microsoft_Word_97_-_2003_Document8.doc"/><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10.wmf"/><Relationship Id="rId5" Type="http://schemas.openxmlformats.org/officeDocument/2006/relationships/oleObject" Target="../embeddings/Microsoft_Word_97_-_2003_Document9.doc"/><Relationship Id="rId4" Type="http://schemas.openxmlformats.org/officeDocument/2006/relationships/image" Target="../media/image9.wm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oleObject" Target="../embeddings/Microsoft_Word_97_-_2003_Document10.doc"/><Relationship Id="rId2" Type="http://schemas.openxmlformats.org/officeDocument/2006/relationships/slideLayout" Target="../slideLayouts/slideLayout6.xml"/><Relationship Id="rId1" Type="http://schemas.openxmlformats.org/officeDocument/2006/relationships/vmlDrawing" Target="../drawings/vmlDrawing8.vml"/><Relationship Id="rId4" Type="http://schemas.openxmlformats.org/officeDocument/2006/relationships/image" Target="../media/image11.wmf"/></Relationships>
</file>

<file path=ppt/slides/_rels/slide29.xml.rels><?xml version="1.0" encoding="UTF-8" standalone="yes"?>
<Relationships xmlns="http://schemas.openxmlformats.org/package/2006/relationships"><Relationship Id="rId3" Type="http://schemas.openxmlformats.org/officeDocument/2006/relationships/oleObject" Target="../embeddings/Microsoft_Word_97_-_2003_Document11.doc"/><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image" Target="../media/image12.w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Microsoft_Word_97_-_2003_Document12.doc"/><Relationship Id="rId2" Type="http://schemas.openxmlformats.org/officeDocument/2006/relationships/slideLayout" Target="../slideLayouts/slideLayout2.xml"/><Relationship Id="rId1" Type="http://schemas.openxmlformats.org/officeDocument/2006/relationships/vmlDrawing" Target="../drawings/vmlDrawing10.vml"/><Relationship Id="rId4" Type="http://schemas.openxmlformats.org/officeDocument/2006/relationships/image" Target="../media/image13.wmf"/></Relationships>
</file>

<file path=ppt/slides/_rels/slide31.xml.rels><?xml version="1.0" encoding="UTF-8" standalone="yes"?>
<Relationships xmlns="http://schemas.openxmlformats.org/package/2006/relationships"><Relationship Id="rId3" Type="http://schemas.openxmlformats.org/officeDocument/2006/relationships/oleObject" Target="../embeddings/Microsoft_Word_97_-_2003_Document13.doc"/><Relationship Id="rId2" Type="http://schemas.openxmlformats.org/officeDocument/2006/relationships/slideLayout" Target="../slideLayouts/slideLayout2.xml"/><Relationship Id="rId1" Type="http://schemas.openxmlformats.org/officeDocument/2006/relationships/vmlDrawing" Target="../drawings/vmlDrawing11.vml"/><Relationship Id="rId4" Type="http://schemas.openxmlformats.org/officeDocument/2006/relationships/image" Target="../media/image14.wmf"/></Relationships>
</file>

<file path=ppt/slides/_rels/slide32.xml.rels><?xml version="1.0" encoding="UTF-8" standalone="yes"?>
<Relationships xmlns="http://schemas.openxmlformats.org/package/2006/relationships"><Relationship Id="rId3" Type="http://schemas.openxmlformats.org/officeDocument/2006/relationships/oleObject" Target="../embeddings/Microsoft_Word_97_-_2003_Document14.doc"/><Relationship Id="rId2" Type="http://schemas.openxmlformats.org/officeDocument/2006/relationships/slideLayout" Target="../slideLayouts/slideLayout2.xml"/><Relationship Id="rId1" Type="http://schemas.openxmlformats.org/officeDocument/2006/relationships/vmlDrawing" Target="../drawings/vmlDrawing12.vml"/><Relationship Id="rId4" Type="http://schemas.openxmlformats.org/officeDocument/2006/relationships/image" Target="../media/image15.wmf"/></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oleObject" Target="../embeddings/oleObject2.bin"/><Relationship Id="rId4" Type="http://schemas.openxmlformats.org/officeDocument/2006/relationships/image" Target="../media/image1.w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Rectangle 4"/>
          <p:cNvSpPr>
            <a:spLocks noGrp="1" noChangeArrowheads="1"/>
          </p:cNvSpPr>
          <p:nvPr>
            <p:ph type="ctrTitle"/>
          </p:nvPr>
        </p:nvSpPr>
        <p:spPr/>
        <p:txBody>
          <a:bodyPr>
            <a:normAutofit/>
          </a:bodyPr>
          <a:lstStyle/>
          <a:p>
            <a:pPr algn="ctr"/>
            <a:r>
              <a:rPr lang="en-US" dirty="0"/>
              <a:t/>
            </a:r>
            <a:br>
              <a:rPr lang="en-US" dirty="0"/>
            </a:br>
            <a:r>
              <a:rPr lang="en-US" dirty="0" smtClean="0">
                <a:solidFill>
                  <a:schemeClr val="tx2"/>
                </a:solidFill>
              </a:rPr>
              <a:t>DISTRIBUTED TRANSACTION</a:t>
            </a:r>
            <a:endParaRPr lang="en-US" dirty="0">
              <a:solidFill>
                <a:schemeClr val="tx2"/>
              </a:solidFill>
            </a:endParaRPr>
          </a:p>
        </p:txBody>
      </p:sp>
      <p:sp>
        <p:nvSpPr>
          <p:cNvPr id="2054" name="Rectangle 6"/>
          <p:cNvSpPr>
            <a:spLocks noGrp="1" noChangeArrowheads="1"/>
          </p:cNvSpPr>
          <p:nvPr>
            <p:ph type="subTitle" idx="1"/>
          </p:nvPr>
        </p:nvSpPr>
        <p:spPr/>
        <p:txBody>
          <a:bodyPr/>
          <a:lstStyle/>
          <a:p>
            <a:r>
              <a:rPr lang="en-GB"/>
              <a:t> </a:t>
            </a:r>
          </a:p>
        </p:txBody>
      </p:sp>
      <p:sp>
        <p:nvSpPr>
          <p:cNvPr id="2" name="Date Placeholder 1"/>
          <p:cNvSpPr>
            <a:spLocks noGrp="1"/>
          </p:cNvSpPr>
          <p:nvPr>
            <p:ph type="dt" sz="half" idx="10"/>
          </p:nvPr>
        </p:nvSpPr>
        <p:spPr/>
        <p:txBody>
          <a:bodyPr/>
          <a:lstStyle/>
          <a:p>
            <a:fld id="{8C1C145A-A3F3-4974-ACA3-86924FFD9B16}" type="datetime1">
              <a:rPr lang="en-US" smtClean="0"/>
              <a:t>6/15/2020</a:t>
            </a:fld>
            <a:endParaRPr lang="en-GB"/>
          </a:p>
        </p:txBody>
      </p:sp>
      <p:sp>
        <p:nvSpPr>
          <p:cNvPr id="3" name="Footer Placeholder 2"/>
          <p:cNvSpPr>
            <a:spLocks noGrp="1"/>
          </p:cNvSpPr>
          <p:nvPr>
            <p:ph type="ftr" sz="quarter" idx="11"/>
          </p:nvPr>
        </p:nvSpPr>
        <p:spPr/>
        <p:txBody>
          <a:bodyPr/>
          <a:lstStyle/>
          <a:p>
            <a:r>
              <a:rPr lang="en-GB" smtClean="0"/>
              <a:t>chengulabenitho455@gmail.com   |  Aru</a:t>
            </a:r>
            <a:endParaRPr lang="en-GB"/>
          </a:p>
        </p:txBody>
      </p:sp>
      <p:sp>
        <p:nvSpPr>
          <p:cNvPr id="4" name="Slide Number Placeholder 3"/>
          <p:cNvSpPr>
            <a:spLocks noGrp="1"/>
          </p:cNvSpPr>
          <p:nvPr>
            <p:ph type="sldNum" sz="quarter" idx="12"/>
          </p:nvPr>
        </p:nvSpPr>
        <p:spPr/>
        <p:txBody>
          <a:bodyPr/>
          <a:lstStyle/>
          <a:p>
            <a:fld id="{8A9F64AE-1345-4DCF-B98F-0A8AFB1C3984}" type="slidenum">
              <a:rPr lang="en-GB" smtClean="0"/>
              <a:pPr/>
              <a:t>1</a:t>
            </a:fld>
            <a:endParaRPr lang="en-GB"/>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80" name="Rectangle 64"/>
          <p:cNvSpPr>
            <a:spLocks noChangeArrowheads="1"/>
          </p:cNvSpPr>
          <p:nvPr/>
        </p:nvSpPr>
        <p:spPr bwMode="auto">
          <a:xfrm>
            <a:off x="914400" y="2438400"/>
            <a:ext cx="7620000" cy="2286000"/>
          </a:xfrm>
          <a:prstGeom prst="rect">
            <a:avLst/>
          </a:prstGeom>
          <a:solidFill>
            <a:schemeClr val="tx2"/>
          </a:solidFill>
          <a:ln w="9525">
            <a:solidFill>
              <a:schemeClr val="tx1"/>
            </a:solidFill>
            <a:miter lim="800000"/>
            <a:headEnd/>
            <a:tailEnd/>
          </a:ln>
          <a:effectLst/>
        </p:spPr>
        <p:txBody>
          <a:bodyPr wrap="none" anchor="ctr"/>
          <a:lstStyle/>
          <a:p>
            <a:endParaRPr lang="en-US"/>
          </a:p>
        </p:txBody>
      </p:sp>
      <p:sp>
        <p:nvSpPr>
          <p:cNvPr id="60423" name="Oval 7"/>
          <p:cNvSpPr>
            <a:spLocks noChangeArrowheads="1"/>
          </p:cNvSpPr>
          <p:nvPr/>
        </p:nvSpPr>
        <p:spPr bwMode="auto">
          <a:xfrm>
            <a:off x="2041525" y="3113088"/>
            <a:ext cx="665163" cy="631825"/>
          </a:xfrm>
          <a:prstGeom prst="ellipse">
            <a:avLst/>
          </a:prstGeom>
          <a:solidFill>
            <a:srgbClr val="FFFFFF"/>
          </a:solidFill>
          <a:ln w="7938">
            <a:solidFill>
              <a:srgbClr val="000000"/>
            </a:solidFill>
            <a:round/>
            <a:headEnd/>
            <a:tailEnd/>
          </a:ln>
        </p:spPr>
        <p:txBody>
          <a:bodyPr/>
          <a:lstStyle/>
          <a:p>
            <a:endParaRPr lang="en-US"/>
          </a:p>
        </p:txBody>
      </p:sp>
      <p:sp>
        <p:nvSpPr>
          <p:cNvPr id="60424" name="Oval 8"/>
          <p:cNvSpPr>
            <a:spLocks noChangeArrowheads="1"/>
          </p:cNvSpPr>
          <p:nvPr/>
        </p:nvSpPr>
        <p:spPr bwMode="auto">
          <a:xfrm>
            <a:off x="1958975" y="2855913"/>
            <a:ext cx="1117600" cy="363537"/>
          </a:xfrm>
          <a:prstGeom prst="ellipse">
            <a:avLst/>
          </a:prstGeom>
          <a:solidFill>
            <a:srgbClr val="FFFFFF"/>
          </a:solidFill>
          <a:ln w="7938">
            <a:solidFill>
              <a:srgbClr val="000000"/>
            </a:solidFill>
            <a:round/>
            <a:headEnd/>
            <a:tailEnd/>
          </a:ln>
        </p:spPr>
        <p:txBody>
          <a:bodyPr/>
          <a:lstStyle/>
          <a:p>
            <a:endParaRPr lang="en-US"/>
          </a:p>
        </p:txBody>
      </p:sp>
      <p:sp>
        <p:nvSpPr>
          <p:cNvPr id="60425" name="Oval 9"/>
          <p:cNvSpPr>
            <a:spLocks noChangeArrowheads="1"/>
          </p:cNvSpPr>
          <p:nvPr/>
        </p:nvSpPr>
        <p:spPr bwMode="auto">
          <a:xfrm>
            <a:off x="4146550" y="2876550"/>
            <a:ext cx="1516063" cy="481013"/>
          </a:xfrm>
          <a:prstGeom prst="ellipse">
            <a:avLst/>
          </a:prstGeom>
          <a:solidFill>
            <a:srgbClr val="FFFFFF"/>
          </a:solidFill>
          <a:ln w="7938">
            <a:solidFill>
              <a:srgbClr val="000000"/>
            </a:solidFill>
            <a:round/>
            <a:headEnd/>
            <a:tailEnd/>
          </a:ln>
        </p:spPr>
        <p:txBody>
          <a:bodyPr/>
          <a:lstStyle/>
          <a:p>
            <a:endParaRPr lang="en-US"/>
          </a:p>
        </p:txBody>
      </p:sp>
      <p:sp>
        <p:nvSpPr>
          <p:cNvPr id="60426" name="Oval 10"/>
          <p:cNvSpPr>
            <a:spLocks noChangeArrowheads="1"/>
          </p:cNvSpPr>
          <p:nvPr/>
        </p:nvSpPr>
        <p:spPr bwMode="auto">
          <a:xfrm>
            <a:off x="6515100" y="3143250"/>
            <a:ext cx="1363663" cy="452438"/>
          </a:xfrm>
          <a:prstGeom prst="ellipse">
            <a:avLst/>
          </a:prstGeom>
          <a:solidFill>
            <a:srgbClr val="FFFFFF"/>
          </a:solidFill>
          <a:ln w="7938">
            <a:solidFill>
              <a:srgbClr val="000000"/>
            </a:solidFill>
            <a:round/>
            <a:headEnd/>
            <a:tailEnd/>
          </a:ln>
        </p:spPr>
        <p:txBody>
          <a:bodyPr/>
          <a:lstStyle/>
          <a:p>
            <a:endParaRPr lang="en-US"/>
          </a:p>
        </p:txBody>
      </p:sp>
      <p:sp>
        <p:nvSpPr>
          <p:cNvPr id="60427" name="Oval 11"/>
          <p:cNvSpPr>
            <a:spLocks noChangeArrowheads="1"/>
          </p:cNvSpPr>
          <p:nvPr/>
        </p:nvSpPr>
        <p:spPr bwMode="auto">
          <a:xfrm>
            <a:off x="4648200" y="4267200"/>
            <a:ext cx="1489075" cy="363538"/>
          </a:xfrm>
          <a:prstGeom prst="ellipse">
            <a:avLst/>
          </a:prstGeom>
          <a:solidFill>
            <a:srgbClr val="FFFFFF"/>
          </a:solidFill>
          <a:ln w="7938">
            <a:solidFill>
              <a:srgbClr val="000000"/>
            </a:solidFill>
            <a:round/>
            <a:headEnd/>
            <a:tailEnd/>
          </a:ln>
        </p:spPr>
        <p:txBody>
          <a:bodyPr/>
          <a:lstStyle/>
          <a:p>
            <a:endParaRPr lang="en-US"/>
          </a:p>
        </p:txBody>
      </p:sp>
      <p:sp>
        <p:nvSpPr>
          <p:cNvPr id="60428" name="Oval 12"/>
          <p:cNvSpPr>
            <a:spLocks noChangeArrowheads="1"/>
          </p:cNvSpPr>
          <p:nvPr/>
        </p:nvSpPr>
        <p:spPr bwMode="auto">
          <a:xfrm>
            <a:off x="7086600" y="4114800"/>
            <a:ext cx="1363663" cy="452438"/>
          </a:xfrm>
          <a:prstGeom prst="ellipse">
            <a:avLst/>
          </a:prstGeom>
          <a:solidFill>
            <a:srgbClr val="FFFFFF"/>
          </a:solidFill>
          <a:ln w="7938">
            <a:solidFill>
              <a:srgbClr val="000000"/>
            </a:solidFill>
            <a:round/>
            <a:headEnd/>
            <a:tailEnd/>
          </a:ln>
        </p:spPr>
        <p:txBody>
          <a:bodyPr/>
          <a:lstStyle/>
          <a:p>
            <a:endParaRPr lang="en-US"/>
          </a:p>
        </p:txBody>
      </p:sp>
      <p:grpSp>
        <p:nvGrpSpPr>
          <p:cNvPr id="60431" name="Group 15"/>
          <p:cNvGrpSpPr>
            <a:grpSpLocks/>
          </p:cNvGrpSpPr>
          <p:nvPr/>
        </p:nvGrpSpPr>
        <p:grpSpPr bwMode="auto">
          <a:xfrm>
            <a:off x="3041650" y="3013075"/>
            <a:ext cx="1112838" cy="79375"/>
            <a:chOff x="1195" y="1555"/>
            <a:chExt cx="411" cy="94"/>
          </a:xfrm>
        </p:grpSpPr>
        <p:sp>
          <p:nvSpPr>
            <p:cNvPr id="60429" name="Freeform 13"/>
            <p:cNvSpPr>
              <a:spLocks/>
            </p:cNvSpPr>
            <p:nvPr/>
          </p:nvSpPr>
          <p:spPr bwMode="auto">
            <a:xfrm>
              <a:off x="1535" y="1555"/>
              <a:ext cx="71" cy="94"/>
            </a:xfrm>
            <a:custGeom>
              <a:avLst/>
              <a:gdLst/>
              <a:ahLst/>
              <a:cxnLst>
                <a:cxn ang="0">
                  <a:pos x="71" y="47"/>
                </a:cxn>
                <a:cxn ang="0">
                  <a:pos x="0" y="94"/>
                </a:cxn>
                <a:cxn ang="0">
                  <a:pos x="0" y="47"/>
                </a:cxn>
                <a:cxn ang="0">
                  <a:pos x="0" y="0"/>
                </a:cxn>
                <a:cxn ang="0">
                  <a:pos x="71" y="47"/>
                </a:cxn>
              </a:cxnLst>
              <a:rect l="0" t="0" r="r" b="b"/>
              <a:pathLst>
                <a:path w="71" h="94">
                  <a:moveTo>
                    <a:pt x="71" y="47"/>
                  </a:moveTo>
                  <a:lnTo>
                    <a:pt x="0" y="94"/>
                  </a:lnTo>
                  <a:lnTo>
                    <a:pt x="0" y="47"/>
                  </a:lnTo>
                  <a:lnTo>
                    <a:pt x="0" y="0"/>
                  </a:lnTo>
                  <a:lnTo>
                    <a:pt x="71" y="47"/>
                  </a:lnTo>
                  <a:close/>
                </a:path>
              </a:pathLst>
            </a:custGeom>
            <a:solidFill>
              <a:srgbClr val="000000"/>
            </a:solidFill>
            <a:ln w="9525">
              <a:noFill/>
              <a:round/>
              <a:headEnd/>
              <a:tailEnd/>
            </a:ln>
          </p:spPr>
          <p:txBody>
            <a:bodyPr/>
            <a:lstStyle/>
            <a:p>
              <a:endParaRPr lang="en-US"/>
            </a:p>
          </p:txBody>
        </p:sp>
        <p:sp>
          <p:nvSpPr>
            <p:cNvPr id="60430" name="Line 14"/>
            <p:cNvSpPr>
              <a:spLocks noChangeShapeType="1"/>
            </p:cNvSpPr>
            <p:nvPr/>
          </p:nvSpPr>
          <p:spPr bwMode="auto">
            <a:xfrm>
              <a:off x="1195" y="1602"/>
              <a:ext cx="340" cy="1"/>
            </a:xfrm>
            <a:prstGeom prst="line">
              <a:avLst/>
            </a:prstGeom>
            <a:noFill/>
            <a:ln w="7938">
              <a:solidFill>
                <a:srgbClr val="000000"/>
              </a:solidFill>
              <a:round/>
              <a:headEnd/>
              <a:tailEnd/>
            </a:ln>
          </p:spPr>
          <p:txBody>
            <a:bodyPr/>
            <a:lstStyle/>
            <a:p>
              <a:endParaRPr lang="en-US"/>
            </a:p>
          </p:txBody>
        </p:sp>
      </p:grpSp>
      <p:grpSp>
        <p:nvGrpSpPr>
          <p:cNvPr id="60434" name="Group 18"/>
          <p:cNvGrpSpPr>
            <a:grpSpLocks/>
          </p:cNvGrpSpPr>
          <p:nvPr/>
        </p:nvGrpSpPr>
        <p:grpSpPr bwMode="auto">
          <a:xfrm>
            <a:off x="5640388" y="3171825"/>
            <a:ext cx="868362" cy="147638"/>
            <a:chOff x="2155" y="1742"/>
            <a:chExt cx="321" cy="176"/>
          </a:xfrm>
        </p:grpSpPr>
        <p:sp>
          <p:nvSpPr>
            <p:cNvPr id="60432" name="Freeform 16"/>
            <p:cNvSpPr>
              <a:spLocks/>
            </p:cNvSpPr>
            <p:nvPr/>
          </p:nvSpPr>
          <p:spPr bwMode="auto">
            <a:xfrm>
              <a:off x="2399" y="1836"/>
              <a:ext cx="77" cy="82"/>
            </a:xfrm>
            <a:custGeom>
              <a:avLst/>
              <a:gdLst/>
              <a:ahLst/>
              <a:cxnLst>
                <a:cxn ang="0">
                  <a:pos x="77" y="82"/>
                </a:cxn>
                <a:cxn ang="0">
                  <a:pos x="0" y="82"/>
                </a:cxn>
                <a:cxn ang="0">
                  <a:pos x="5" y="47"/>
                </a:cxn>
                <a:cxn ang="0">
                  <a:pos x="10" y="0"/>
                </a:cxn>
                <a:cxn ang="0">
                  <a:pos x="77" y="82"/>
                </a:cxn>
              </a:cxnLst>
              <a:rect l="0" t="0" r="r" b="b"/>
              <a:pathLst>
                <a:path w="77" h="82">
                  <a:moveTo>
                    <a:pt x="77" y="82"/>
                  </a:moveTo>
                  <a:lnTo>
                    <a:pt x="0" y="82"/>
                  </a:lnTo>
                  <a:lnTo>
                    <a:pt x="5" y="47"/>
                  </a:lnTo>
                  <a:lnTo>
                    <a:pt x="10" y="0"/>
                  </a:lnTo>
                  <a:lnTo>
                    <a:pt x="77" y="82"/>
                  </a:lnTo>
                  <a:close/>
                </a:path>
              </a:pathLst>
            </a:custGeom>
            <a:solidFill>
              <a:srgbClr val="000000"/>
            </a:solidFill>
            <a:ln w="9525">
              <a:noFill/>
              <a:round/>
              <a:headEnd/>
              <a:tailEnd/>
            </a:ln>
          </p:spPr>
          <p:txBody>
            <a:bodyPr/>
            <a:lstStyle/>
            <a:p>
              <a:endParaRPr lang="en-US"/>
            </a:p>
          </p:txBody>
        </p:sp>
        <p:sp>
          <p:nvSpPr>
            <p:cNvPr id="60433" name="Line 17"/>
            <p:cNvSpPr>
              <a:spLocks noChangeShapeType="1"/>
            </p:cNvSpPr>
            <p:nvPr/>
          </p:nvSpPr>
          <p:spPr bwMode="auto">
            <a:xfrm>
              <a:off x="2155" y="1742"/>
              <a:ext cx="249" cy="141"/>
            </a:xfrm>
            <a:prstGeom prst="line">
              <a:avLst/>
            </a:prstGeom>
            <a:noFill/>
            <a:ln w="7938">
              <a:solidFill>
                <a:srgbClr val="000000"/>
              </a:solidFill>
              <a:round/>
              <a:headEnd/>
              <a:tailEnd/>
            </a:ln>
          </p:spPr>
          <p:txBody>
            <a:bodyPr/>
            <a:lstStyle/>
            <a:p>
              <a:endParaRPr lang="en-US"/>
            </a:p>
          </p:txBody>
        </p:sp>
      </p:grpSp>
      <p:grpSp>
        <p:nvGrpSpPr>
          <p:cNvPr id="60437" name="Group 21"/>
          <p:cNvGrpSpPr>
            <a:grpSpLocks/>
          </p:cNvGrpSpPr>
          <p:nvPr/>
        </p:nvGrpSpPr>
        <p:grpSpPr bwMode="auto">
          <a:xfrm>
            <a:off x="5037138" y="3349625"/>
            <a:ext cx="357187" cy="950913"/>
            <a:chOff x="1932" y="1953"/>
            <a:chExt cx="132" cy="1124"/>
          </a:xfrm>
        </p:grpSpPr>
        <p:sp>
          <p:nvSpPr>
            <p:cNvPr id="60435" name="Freeform 19"/>
            <p:cNvSpPr>
              <a:spLocks/>
            </p:cNvSpPr>
            <p:nvPr/>
          </p:nvSpPr>
          <p:spPr bwMode="auto">
            <a:xfrm>
              <a:off x="2028" y="2902"/>
              <a:ext cx="36" cy="175"/>
            </a:xfrm>
            <a:custGeom>
              <a:avLst/>
              <a:gdLst/>
              <a:ahLst/>
              <a:cxnLst>
                <a:cxn ang="0">
                  <a:pos x="36" y="175"/>
                </a:cxn>
                <a:cxn ang="0">
                  <a:pos x="0" y="23"/>
                </a:cxn>
                <a:cxn ang="0">
                  <a:pos x="15" y="11"/>
                </a:cxn>
                <a:cxn ang="0">
                  <a:pos x="36" y="0"/>
                </a:cxn>
                <a:cxn ang="0">
                  <a:pos x="36" y="175"/>
                </a:cxn>
              </a:cxnLst>
              <a:rect l="0" t="0" r="r" b="b"/>
              <a:pathLst>
                <a:path w="36" h="175">
                  <a:moveTo>
                    <a:pt x="36" y="175"/>
                  </a:moveTo>
                  <a:lnTo>
                    <a:pt x="0" y="23"/>
                  </a:lnTo>
                  <a:lnTo>
                    <a:pt x="15" y="11"/>
                  </a:lnTo>
                  <a:lnTo>
                    <a:pt x="36" y="0"/>
                  </a:lnTo>
                  <a:lnTo>
                    <a:pt x="36" y="175"/>
                  </a:lnTo>
                  <a:close/>
                </a:path>
              </a:pathLst>
            </a:custGeom>
            <a:solidFill>
              <a:srgbClr val="000000"/>
            </a:solidFill>
            <a:ln w="9525">
              <a:noFill/>
              <a:round/>
              <a:headEnd/>
              <a:tailEnd/>
            </a:ln>
          </p:spPr>
          <p:txBody>
            <a:bodyPr/>
            <a:lstStyle/>
            <a:p>
              <a:endParaRPr lang="en-US"/>
            </a:p>
          </p:txBody>
        </p:sp>
        <p:sp>
          <p:nvSpPr>
            <p:cNvPr id="60436" name="Line 20"/>
            <p:cNvSpPr>
              <a:spLocks noChangeShapeType="1"/>
            </p:cNvSpPr>
            <p:nvPr/>
          </p:nvSpPr>
          <p:spPr bwMode="auto">
            <a:xfrm>
              <a:off x="1932" y="1953"/>
              <a:ext cx="111" cy="960"/>
            </a:xfrm>
            <a:prstGeom prst="line">
              <a:avLst/>
            </a:prstGeom>
            <a:noFill/>
            <a:ln w="7938">
              <a:solidFill>
                <a:srgbClr val="000000"/>
              </a:solidFill>
              <a:round/>
              <a:headEnd/>
              <a:tailEnd/>
            </a:ln>
          </p:spPr>
          <p:txBody>
            <a:bodyPr/>
            <a:lstStyle/>
            <a:p>
              <a:endParaRPr lang="en-US"/>
            </a:p>
          </p:txBody>
        </p:sp>
      </p:grpSp>
      <p:grpSp>
        <p:nvGrpSpPr>
          <p:cNvPr id="60440" name="Group 24"/>
          <p:cNvGrpSpPr>
            <a:grpSpLocks/>
          </p:cNvGrpSpPr>
          <p:nvPr/>
        </p:nvGrpSpPr>
        <p:grpSpPr bwMode="auto">
          <a:xfrm>
            <a:off x="2957513" y="3151188"/>
            <a:ext cx="1941512" cy="1239837"/>
            <a:chOff x="1164" y="1719"/>
            <a:chExt cx="717" cy="1464"/>
          </a:xfrm>
        </p:grpSpPr>
        <p:sp>
          <p:nvSpPr>
            <p:cNvPr id="60438" name="Freeform 22"/>
            <p:cNvSpPr>
              <a:spLocks/>
            </p:cNvSpPr>
            <p:nvPr/>
          </p:nvSpPr>
          <p:spPr bwMode="auto">
            <a:xfrm>
              <a:off x="1815" y="3042"/>
              <a:ext cx="66" cy="141"/>
            </a:xfrm>
            <a:custGeom>
              <a:avLst/>
              <a:gdLst/>
              <a:ahLst/>
              <a:cxnLst>
                <a:cxn ang="0">
                  <a:pos x="66" y="141"/>
                </a:cxn>
                <a:cxn ang="0">
                  <a:pos x="0" y="59"/>
                </a:cxn>
                <a:cxn ang="0">
                  <a:pos x="10" y="35"/>
                </a:cxn>
                <a:cxn ang="0">
                  <a:pos x="25" y="0"/>
                </a:cxn>
                <a:cxn ang="0">
                  <a:pos x="66" y="141"/>
                </a:cxn>
              </a:cxnLst>
              <a:rect l="0" t="0" r="r" b="b"/>
              <a:pathLst>
                <a:path w="66" h="141">
                  <a:moveTo>
                    <a:pt x="66" y="141"/>
                  </a:moveTo>
                  <a:lnTo>
                    <a:pt x="0" y="59"/>
                  </a:lnTo>
                  <a:lnTo>
                    <a:pt x="10" y="35"/>
                  </a:lnTo>
                  <a:lnTo>
                    <a:pt x="25" y="0"/>
                  </a:lnTo>
                  <a:lnTo>
                    <a:pt x="66" y="141"/>
                  </a:lnTo>
                  <a:close/>
                </a:path>
              </a:pathLst>
            </a:custGeom>
            <a:solidFill>
              <a:srgbClr val="000000"/>
            </a:solidFill>
            <a:ln w="9525">
              <a:noFill/>
              <a:round/>
              <a:headEnd/>
              <a:tailEnd/>
            </a:ln>
          </p:spPr>
          <p:txBody>
            <a:bodyPr/>
            <a:lstStyle/>
            <a:p>
              <a:endParaRPr lang="en-US"/>
            </a:p>
          </p:txBody>
        </p:sp>
        <p:sp>
          <p:nvSpPr>
            <p:cNvPr id="60439" name="Line 23"/>
            <p:cNvSpPr>
              <a:spLocks noChangeShapeType="1"/>
            </p:cNvSpPr>
            <p:nvPr/>
          </p:nvSpPr>
          <p:spPr bwMode="auto">
            <a:xfrm>
              <a:off x="1164" y="1719"/>
              <a:ext cx="661" cy="1358"/>
            </a:xfrm>
            <a:prstGeom prst="line">
              <a:avLst/>
            </a:prstGeom>
            <a:noFill/>
            <a:ln w="7938">
              <a:solidFill>
                <a:srgbClr val="000000"/>
              </a:solidFill>
              <a:round/>
              <a:headEnd/>
              <a:tailEnd/>
            </a:ln>
          </p:spPr>
          <p:txBody>
            <a:bodyPr/>
            <a:lstStyle/>
            <a:p>
              <a:endParaRPr lang="en-US"/>
            </a:p>
          </p:txBody>
        </p:sp>
      </p:grpSp>
      <p:grpSp>
        <p:nvGrpSpPr>
          <p:cNvPr id="60443" name="Group 27"/>
          <p:cNvGrpSpPr>
            <a:grpSpLocks/>
          </p:cNvGrpSpPr>
          <p:nvPr/>
        </p:nvGrpSpPr>
        <p:grpSpPr bwMode="auto">
          <a:xfrm>
            <a:off x="1060450" y="3013075"/>
            <a:ext cx="866775" cy="79375"/>
            <a:chOff x="463" y="1555"/>
            <a:chExt cx="320" cy="94"/>
          </a:xfrm>
        </p:grpSpPr>
        <p:sp>
          <p:nvSpPr>
            <p:cNvPr id="60441" name="Freeform 25"/>
            <p:cNvSpPr>
              <a:spLocks/>
            </p:cNvSpPr>
            <p:nvPr/>
          </p:nvSpPr>
          <p:spPr bwMode="auto">
            <a:xfrm>
              <a:off x="712" y="1555"/>
              <a:ext cx="71" cy="94"/>
            </a:xfrm>
            <a:custGeom>
              <a:avLst/>
              <a:gdLst/>
              <a:ahLst/>
              <a:cxnLst>
                <a:cxn ang="0">
                  <a:pos x="71" y="47"/>
                </a:cxn>
                <a:cxn ang="0">
                  <a:pos x="0" y="94"/>
                </a:cxn>
                <a:cxn ang="0">
                  <a:pos x="0" y="47"/>
                </a:cxn>
                <a:cxn ang="0">
                  <a:pos x="0" y="0"/>
                </a:cxn>
                <a:cxn ang="0">
                  <a:pos x="71" y="47"/>
                </a:cxn>
              </a:cxnLst>
              <a:rect l="0" t="0" r="r" b="b"/>
              <a:pathLst>
                <a:path w="71" h="94">
                  <a:moveTo>
                    <a:pt x="71" y="47"/>
                  </a:moveTo>
                  <a:lnTo>
                    <a:pt x="0" y="94"/>
                  </a:lnTo>
                  <a:lnTo>
                    <a:pt x="0" y="47"/>
                  </a:lnTo>
                  <a:lnTo>
                    <a:pt x="0" y="0"/>
                  </a:lnTo>
                  <a:lnTo>
                    <a:pt x="71" y="47"/>
                  </a:lnTo>
                  <a:close/>
                </a:path>
              </a:pathLst>
            </a:custGeom>
            <a:solidFill>
              <a:srgbClr val="000000"/>
            </a:solidFill>
            <a:ln w="9525">
              <a:noFill/>
              <a:round/>
              <a:headEnd/>
              <a:tailEnd/>
            </a:ln>
          </p:spPr>
          <p:txBody>
            <a:bodyPr/>
            <a:lstStyle/>
            <a:p>
              <a:endParaRPr lang="en-US"/>
            </a:p>
          </p:txBody>
        </p:sp>
        <p:sp>
          <p:nvSpPr>
            <p:cNvPr id="60442" name="Line 26"/>
            <p:cNvSpPr>
              <a:spLocks noChangeShapeType="1"/>
            </p:cNvSpPr>
            <p:nvPr/>
          </p:nvSpPr>
          <p:spPr bwMode="auto">
            <a:xfrm>
              <a:off x="463" y="1602"/>
              <a:ext cx="249" cy="1"/>
            </a:xfrm>
            <a:prstGeom prst="line">
              <a:avLst/>
            </a:prstGeom>
            <a:noFill/>
            <a:ln w="7938">
              <a:solidFill>
                <a:srgbClr val="000000"/>
              </a:solidFill>
              <a:round/>
              <a:headEnd/>
              <a:tailEnd/>
            </a:ln>
          </p:spPr>
          <p:txBody>
            <a:bodyPr/>
            <a:lstStyle/>
            <a:p>
              <a:endParaRPr lang="en-US"/>
            </a:p>
          </p:txBody>
        </p:sp>
      </p:grpSp>
      <p:grpSp>
        <p:nvGrpSpPr>
          <p:cNvPr id="60446" name="Group 30"/>
          <p:cNvGrpSpPr>
            <a:grpSpLocks/>
          </p:cNvGrpSpPr>
          <p:nvPr/>
        </p:nvGrpSpPr>
        <p:grpSpPr bwMode="auto">
          <a:xfrm flipV="1">
            <a:off x="6172200" y="4343400"/>
            <a:ext cx="914400" cy="76200"/>
            <a:chOff x="2338" y="3393"/>
            <a:chExt cx="321" cy="117"/>
          </a:xfrm>
        </p:grpSpPr>
        <p:sp>
          <p:nvSpPr>
            <p:cNvPr id="60444" name="Freeform 28"/>
            <p:cNvSpPr>
              <a:spLocks/>
            </p:cNvSpPr>
            <p:nvPr/>
          </p:nvSpPr>
          <p:spPr bwMode="auto">
            <a:xfrm>
              <a:off x="2587" y="3440"/>
              <a:ext cx="72" cy="70"/>
            </a:xfrm>
            <a:custGeom>
              <a:avLst/>
              <a:gdLst/>
              <a:ahLst/>
              <a:cxnLst>
                <a:cxn ang="0">
                  <a:pos x="72" y="59"/>
                </a:cxn>
                <a:cxn ang="0">
                  <a:pos x="0" y="70"/>
                </a:cxn>
                <a:cxn ang="0">
                  <a:pos x="0" y="35"/>
                </a:cxn>
                <a:cxn ang="0">
                  <a:pos x="5" y="0"/>
                </a:cxn>
                <a:cxn ang="0">
                  <a:pos x="72" y="59"/>
                </a:cxn>
              </a:cxnLst>
              <a:rect l="0" t="0" r="r" b="b"/>
              <a:pathLst>
                <a:path w="72" h="70">
                  <a:moveTo>
                    <a:pt x="72" y="59"/>
                  </a:moveTo>
                  <a:lnTo>
                    <a:pt x="0" y="70"/>
                  </a:lnTo>
                  <a:lnTo>
                    <a:pt x="0" y="35"/>
                  </a:lnTo>
                  <a:lnTo>
                    <a:pt x="5" y="0"/>
                  </a:lnTo>
                  <a:lnTo>
                    <a:pt x="72" y="59"/>
                  </a:lnTo>
                  <a:close/>
                </a:path>
              </a:pathLst>
            </a:custGeom>
            <a:solidFill>
              <a:srgbClr val="000000"/>
            </a:solidFill>
            <a:ln w="9525">
              <a:noFill/>
              <a:round/>
              <a:headEnd/>
              <a:tailEnd/>
            </a:ln>
          </p:spPr>
          <p:txBody>
            <a:bodyPr/>
            <a:lstStyle/>
            <a:p>
              <a:endParaRPr lang="en-US"/>
            </a:p>
          </p:txBody>
        </p:sp>
        <p:sp>
          <p:nvSpPr>
            <p:cNvPr id="60445" name="Line 29"/>
            <p:cNvSpPr>
              <a:spLocks noChangeShapeType="1"/>
            </p:cNvSpPr>
            <p:nvPr/>
          </p:nvSpPr>
          <p:spPr bwMode="auto">
            <a:xfrm>
              <a:off x="2338" y="3393"/>
              <a:ext cx="249" cy="82"/>
            </a:xfrm>
            <a:prstGeom prst="line">
              <a:avLst/>
            </a:prstGeom>
            <a:noFill/>
            <a:ln w="7938">
              <a:solidFill>
                <a:srgbClr val="000000"/>
              </a:solidFill>
              <a:round/>
              <a:headEnd/>
              <a:tailEnd/>
            </a:ln>
          </p:spPr>
          <p:txBody>
            <a:bodyPr/>
            <a:lstStyle/>
            <a:p>
              <a:endParaRPr lang="en-US"/>
            </a:p>
          </p:txBody>
        </p:sp>
      </p:grpSp>
      <p:grpSp>
        <p:nvGrpSpPr>
          <p:cNvPr id="60449" name="Group 33"/>
          <p:cNvGrpSpPr>
            <a:grpSpLocks/>
          </p:cNvGrpSpPr>
          <p:nvPr/>
        </p:nvGrpSpPr>
        <p:grpSpPr bwMode="auto">
          <a:xfrm>
            <a:off x="7375525" y="3587750"/>
            <a:ext cx="244475" cy="527050"/>
            <a:chOff x="2796" y="2234"/>
            <a:chExt cx="137" cy="1054"/>
          </a:xfrm>
        </p:grpSpPr>
        <p:sp>
          <p:nvSpPr>
            <p:cNvPr id="60447" name="Freeform 31"/>
            <p:cNvSpPr>
              <a:spLocks/>
            </p:cNvSpPr>
            <p:nvPr/>
          </p:nvSpPr>
          <p:spPr bwMode="auto">
            <a:xfrm>
              <a:off x="2897" y="3112"/>
              <a:ext cx="36" cy="176"/>
            </a:xfrm>
            <a:custGeom>
              <a:avLst/>
              <a:gdLst/>
              <a:ahLst/>
              <a:cxnLst>
                <a:cxn ang="0">
                  <a:pos x="36" y="176"/>
                </a:cxn>
                <a:cxn ang="0">
                  <a:pos x="0" y="35"/>
                </a:cxn>
                <a:cxn ang="0">
                  <a:pos x="16" y="12"/>
                </a:cxn>
                <a:cxn ang="0">
                  <a:pos x="31" y="0"/>
                </a:cxn>
                <a:cxn ang="0">
                  <a:pos x="36" y="176"/>
                </a:cxn>
              </a:cxnLst>
              <a:rect l="0" t="0" r="r" b="b"/>
              <a:pathLst>
                <a:path w="36" h="176">
                  <a:moveTo>
                    <a:pt x="36" y="176"/>
                  </a:moveTo>
                  <a:lnTo>
                    <a:pt x="0" y="35"/>
                  </a:lnTo>
                  <a:lnTo>
                    <a:pt x="16" y="12"/>
                  </a:lnTo>
                  <a:lnTo>
                    <a:pt x="31" y="0"/>
                  </a:lnTo>
                  <a:lnTo>
                    <a:pt x="36" y="176"/>
                  </a:lnTo>
                  <a:close/>
                </a:path>
              </a:pathLst>
            </a:custGeom>
            <a:solidFill>
              <a:srgbClr val="000000"/>
            </a:solidFill>
            <a:ln w="9525">
              <a:noFill/>
              <a:round/>
              <a:headEnd/>
              <a:tailEnd/>
            </a:ln>
          </p:spPr>
          <p:txBody>
            <a:bodyPr/>
            <a:lstStyle/>
            <a:p>
              <a:endParaRPr lang="en-US"/>
            </a:p>
          </p:txBody>
        </p:sp>
        <p:sp>
          <p:nvSpPr>
            <p:cNvPr id="60448" name="Line 32"/>
            <p:cNvSpPr>
              <a:spLocks noChangeShapeType="1"/>
            </p:cNvSpPr>
            <p:nvPr/>
          </p:nvSpPr>
          <p:spPr bwMode="auto">
            <a:xfrm>
              <a:off x="2796" y="2234"/>
              <a:ext cx="117" cy="890"/>
            </a:xfrm>
            <a:prstGeom prst="line">
              <a:avLst/>
            </a:prstGeom>
            <a:noFill/>
            <a:ln w="7938">
              <a:solidFill>
                <a:srgbClr val="000000"/>
              </a:solidFill>
              <a:round/>
              <a:headEnd/>
              <a:tailEnd/>
            </a:ln>
          </p:spPr>
          <p:txBody>
            <a:bodyPr/>
            <a:lstStyle/>
            <a:p>
              <a:endParaRPr lang="en-US"/>
            </a:p>
          </p:txBody>
        </p:sp>
      </p:grpSp>
      <p:sp>
        <p:nvSpPr>
          <p:cNvPr id="60450" name="Rectangle 34"/>
          <p:cNvSpPr>
            <a:spLocks noChangeArrowheads="1"/>
          </p:cNvSpPr>
          <p:nvPr/>
        </p:nvSpPr>
        <p:spPr bwMode="auto">
          <a:xfrm>
            <a:off x="2160588" y="2933700"/>
            <a:ext cx="501650" cy="212725"/>
          </a:xfrm>
          <a:prstGeom prst="rect">
            <a:avLst/>
          </a:prstGeom>
          <a:noFill/>
          <a:ln w="9525">
            <a:noFill/>
            <a:miter lim="800000"/>
            <a:headEnd/>
            <a:tailEnd/>
          </a:ln>
        </p:spPr>
        <p:txBody>
          <a:bodyPr wrap="none" lIns="0" tIns="0" rIns="0" bIns="0">
            <a:spAutoFit/>
          </a:bodyPr>
          <a:lstStyle/>
          <a:p>
            <a:pPr eaLnBrk="0" hangingPunct="0"/>
            <a:r>
              <a:rPr lang="en-US" sz="1400" b="1">
                <a:solidFill>
                  <a:srgbClr val="000000"/>
                </a:solidFill>
                <a:latin typeface="Arial" charset="0"/>
              </a:rPr>
              <a:t>active</a:t>
            </a:r>
            <a:endParaRPr lang="en-US" sz="1400" b="1">
              <a:latin typeface="Arial" charset="0"/>
            </a:endParaRPr>
          </a:p>
        </p:txBody>
      </p:sp>
      <p:sp>
        <p:nvSpPr>
          <p:cNvPr id="60451" name="Rectangle 35"/>
          <p:cNvSpPr>
            <a:spLocks noChangeArrowheads="1"/>
          </p:cNvSpPr>
          <p:nvPr/>
        </p:nvSpPr>
        <p:spPr bwMode="auto">
          <a:xfrm>
            <a:off x="4362450" y="2894013"/>
            <a:ext cx="728663" cy="212725"/>
          </a:xfrm>
          <a:prstGeom prst="rect">
            <a:avLst/>
          </a:prstGeom>
          <a:noFill/>
          <a:ln w="9525">
            <a:noFill/>
            <a:miter lim="800000"/>
            <a:headEnd/>
            <a:tailEnd/>
          </a:ln>
        </p:spPr>
        <p:txBody>
          <a:bodyPr wrap="none" lIns="0" tIns="0" rIns="0" bIns="0">
            <a:spAutoFit/>
          </a:bodyPr>
          <a:lstStyle/>
          <a:p>
            <a:pPr eaLnBrk="0" hangingPunct="0"/>
            <a:r>
              <a:rPr lang="en-US" sz="1400" b="1">
                <a:solidFill>
                  <a:srgbClr val="000000"/>
                </a:solidFill>
                <a:latin typeface="Arial" charset="0"/>
              </a:rPr>
              <a:t>partially </a:t>
            </a:r>
            <a:endParaRPr lang="en-US" sz="1400" b="1">
              <a:latin typeface="Arial" charset="0"/>
            </a:endParaRPr>
          </a:p>
        </p:txBody>
      </p:sp>
      <p:sp>
        <p:nvSpPr>
          <p:cNvPr id="60452" name="Rectangle 36"/>
          <p:cNvSpPr>
            <a:spLocks noChangeArrowheads="1"/>
          </p:cNvSpPr>
          <p:nvPr/>
        </p:nvSpPr>
        <p:spPr bwMode="auto">
          <a:xfrm>
            <a:off x="4362450" y="3082925"/>
            <a:ext cx="896938" cy="212725"/>
          </a:xfrm>
          <a:prstGeom prst="rect">
            <a:avLst/>
          </a:prstGeom>
          <a:noFill/>
          <a:ln w="9525">
            <a:noFill/>
            <a:miter lim="800000"/>
            <a:headEnd/>
            <a:tailEnd/>
          </a:ln>
        </p:spPr>
        <p:txBody>
          <a:bodyPr wrap="none" lIns="0" tIns="0" rIns="0" bIns="0">
            <a:spAutoFit/>
          </a:bodyPr>
          <a:lstStyle/>
          <a:p>
            <a:pPr eaLnBrk="0" hangingPunct="0"/>
            <a:r>
              <a:rPr lang="en-US" sz="1400" b="1">
                <a:solidFill>
                  <a:srgbClr val="000000"/>
                </a:solidFill>
                <a:latin typeface="Arial" charset="0"/>
              </a:rPr>
              <a:t>committed</a:t>
            </a:r>
            <a:endParaRPr lang="en-US" sz="1400" b="1">
              <a:latin typeface="Arial" charset="0"/>
            </a:endParaRPr>
          </a:p>
        </p:txBody>
      </p:sp>
      <p:sp>
        <p:nvSpPr>
          <p:cNvPr id="60453" name="Rectangle 37"/>
          <p:cNvSpPr>
            <a:spLocks noChangeArrowheads="1"/>
          </p:cNvSpPr>
          <p:nvPr/>
        </p:nvSpPr>
        <p:spPr bwMode="auto">
          <a:xfrm>
            <a:off x="6645275" y="3251200"/>
            <a:ext cx="896938" cy="212725"/>
          </a:xfrm>
          <a:prstGeom prst="rect">
            <a:avLst/>
          </a:prstGeom>
          <a:noFill/>
          <a:ln w="9525">
            <a:noFill/>
            <a:miter lim="800000"/>
            <a:headEnd/>
            <a:tailEnd/>
          </a:ln>
        </p:spPr>
        <p:txBody>
          <a:bodyPr wrap="none" lIns="0" tIns="0" rIns="0" bIns="0">
            <a:spAutoFit/>
          </a:bodyPr>
          <a:lstStyle/>
          <a:p>
            <a:pPr eaLnBrk="0" hangingPunct="0"/>
            <a:r>
              <a:rPr lang="en-US" sz="1400" b="1">
                <a:solidFill>
                  <a:srgbClr val="000000"/>
                </a:solidFill>
                <a:latin typeface="Arial" charset="0"/>
              </a:rPr>
              <a:t>committed</a:t>
            </a:r>
            <a:endParaRPr lang="en-US" sz="1400" b="1">
              <a:latin typeface="Arial" charset="0"/>
            </a:endParaRPr>
          </a:p>
        </p:txBody>
      </p:sp>
      <p:sp>
        <p:nvSpPr>
          <p:cNvPr id="60454" name="Rectangle 38"/>
          <p:cNvSpPr>
            <a:spLocks noChangeArrowheads="1"/>
          </p:cNvSpPr>
          <p:nvPr/>
        </p:nvSpPr>
        <p:spPr bwMode="auto">
          <a:xfrm>
            <a:off x="5145088" y="4360863"/>
            <a:ext cx="461962" cy="212725"/>
          </a:xfrm>
          <a:prstGeom prst="rect">
            <a:avLst/>
          </a:prstGeom>
          <a:noFill/>
          <a:ln w="9525">
            <a:noFill/>
            <a:miter lim="800000"/>
            <a:headEnd/>
            <a:tailEnd/>
          </a:ln>
        </p:spPr>
        <p:txBody>
          <a:bodyPr wrap="none" lIns="0" tIns="0" rIns="0" bIns="0">
            <a:spAutoFit/>
          </a:bodyPr>
          <a:lstStyle/>
          <a:p>
            <a:pPr eaLnBrk="0" hangingPunct="0"/>
            <a:r>
              <a:rPr lang="en-US" sz="1400" b="1">
                <a:solidFill>
                  <a:srgbClr val="000000"/>
                </a:solidFill>
                <a:latin typeface="Arial" charset="0"/>
              </a:rPr>
              <a:t>failed</a:t>
            </a:r>
            <a:endParaRPr lang="en-US" sz="1400" b="1">
              <a:latin typeface="Arial" charset="0"/>
            </a:endParaRPr>
          </a:p>
        </p:txBody>
      </p:sp>
      <p:sp>
        <p:nvSpPr>
          <p:cNvPr id="60455" name="Rectangle 39"/>
          <p:cNvSpPr>
            <a:spLocks noChangeArrowheads="1"/>
          </p:cNvSpPr>
          <p:nvPr/>
        </p:nvSpPr>
        <p:spPr bwMode="auto">
          <a:xfrm>
            <a:off x="7315200" y="4267200"/>
            <a:ext cx="906463" cy="212725"/>
          </a:xfrm>
          <a:prstGeom prst="rect">
            <a:avLst/>
          </a:prstGeom>
          <a:noFill/>
          <a:ln w="9525">
            <a:noFill/>
            <a:miter lim="800000"/>
            <a:headEnd/>
            <a:tailEnd/>
          </a:ln>
        </p:spPr>
        <p:txBody>
          <a:bodyPr wrap="none" lIns="0" tIns="0" rIns="0" bIns="0">
            <a:spAutoFit/>
          </a:bodyPr>
          <a:lstStyle/>
          <a:p>
            <a:pPr eaLnBrk="0" hangingPunct="0"/>
            <a:r>
              <a:rPr lang="en-US" sz="1400" b="1">
                <a:solidFill>
                  <a:srgbClr val="000000"/>
                </a:solidFill>
                <a:latin typeface="Arial" charset="0"/>
              </a:rPr>
              <a:t>terminated</a:t>
            </a:r>
            <a:endParaRPr lang="en-US" sz="1400" b="1">
              <a:latin typeface="Arial" charset="0"/>
            </a:endParaRPr>
          </a:p>
        </p:txBody>
      </p:sp>
      <p:sp>
        <p:nvSpPr>
          <p:cNvPr id="60456" name="Rectangle 40"/>
          <p:cNvSpPr>
            <a:spLocks noChangeArrowheads="1"/>
          </p:cNvSpPr>
          <p:nvPr/>
        </p:nvSpPr>
        <p:spPr bwMode="auto">
          <a:xfrm>
            <a:off x="990600" y="2478088"/>
            <a:ext cx="563563" cy="212725"/>
          </a:xfrm>
          <a:prstGeom prst="rect">
            <a:avLst/>
          </a:prstGeom>
          <a:noFill/>
          <a:ln w="9525">
            <a:noFill/>
            <a:miter lim="800000"/>
            <a:headEnd/>
            <a:tailEnd/>
          </a:ln>
        </p:spPr>
        <p:txBody>
          <a:bodyPr wrap="none" lIns="0" tIns="0" rIns="0" bIns="0">
            <a:spAutoFit/>
          </a:bodyPr>
          <a:lstStyle/>
          <a:p>
            <a:pPr eaLnBrk="0" hangingPunct="0"/>
            <a:r>
              <a:rPr lang="en-US" sz="1400" b="1">
                <a:solidFill>
                  <a:srgbClr val="000000"/>
                </a:solidFill>
                <a:latin typeface="Arial" charset="0"/>
              </a:rPr>
              <a:t>BEGIN</a:t>
            </a:r>
            <a:endParaRPr lang="en-US" sz="1400" b="1">
              <a:latin typeface="Arial" charset="0"/>
            </a:endParaRPr>
          </a:p>
        </p:txBody>
      </p:sp>
      <p:sp>
        <p:nvSpPr>
          <p:cNvPr id="60457" name="Rectangle 41"/>
          <p:cNvSpPr>
            <a:spLocks noChangeArrowheads="1"/>
          </p:cNvSpPr>
          <p:nvPr/>
        </p:nvSpPr>
        <p:spPr bwMode="auto">
          <a:xfrm>
            <a:off x="1609725" y="2438400"/>
            <a:ext cx="49213" cy="212725"/>
          </a:xfrm>
          <a:prstGeom prst="rect">
            <a:avLst/>
          </a:prstGeom>
          <a:noFill/>
          <a:ln w="9525">
            <a:noFill/>
            <a:miter lim="800000"/>
            <a:headEnd/>
            <a:tailEnd/>
          </a:ln>
        </p:spPr>
        <p:txBody>
          <a:bodyPr wrap="none" lIns="0" tIns="0" rIns="0" bIns="0">
            <a:spAutoFit/>
          </a:bodyPr>
          <a:lstStyle/>
          <a:p>
            <a:pPr eaLnBrk="0" hangingPunct="0"/>
            <a:r>
              <a:rPr lang="en-US" sz="1400" b="1">
                <a:solidFill>
                  <a:srgbClr val="000000"/>
                </a:solidFill>
                <a:latin typeface="Arial" charset="0"/>
              </a:rPr>
              <a:t> </a:t>
            </a:r>
            <a:endParaRPr lang="en-US" sz="1400" b="1">
              <a:latin typeface="Arial" charset="0"/>
            </a:endParaRPr>
          </a:p>
        </p:txBody>
      </p:sp>
      <p:sp>
        <p:nvSpPr>
          <p:cNvPr id="60458" name="Rectangle 42"/>
          <p:cNvSpPr>
            <a:spLocks noChangeArrowheads="1"/>
          </p:cNvSpPr>
          <p:nvPr/>
        </p:nvSpPr>
        <p:spPr bwMode="auto">
          <a:xfrm>
            <a:off x="990600" y="2705100"/>
            <a:ext cx="1293813" cy="212725"/>
          </a:xfrm>
          <a:prstGeom prst="rect">
            <a:avLst/>
          </a:prstGeom>
          <a:noFill/>
          <a:ln w="9525">
            <a:noFill/>
            <a:miter lim="800000"/>
            <a:headEnd/>
            <a:tailEnd/>
          </a:ln>
        </p:spPr>
        <p:txBody>
          <a:bodyPr wrap="none" lIns="0" tIns="0" rIns="0" bIns="0">
            <a:spAutoFit/>
          </a:bodyPr>
          <a:lstStyle/>
          <a:p>
            <a:pPr eaLnBrk="0" hangingPunct="0"/>
            <a:r>
              <a:rPr lang="en-US" sz="1400" b="1">
                <a:solidFill>
                  <a:srgbClr val="000000"/>
                </a:solidFill>
                <a:latin typeface="Arial" charset="0"/>
              </a:rPr>
              <a:t>TRANSACTION</a:t>
            </a:r>
            <a:endParaRPr lang="en-US" sz="1400" b="1">
              <a:latin typeface="Arial" charset="0"/>
            </a:endParaRPr>
          </a:p>
        </p:txBody>
      </p:sp>
      <p:sp>
        <p:nvSpPr>
          <p:cNvPr id="60459" name="Rectangle 43"/>
          <p:cNvSpPr>
            <a:spLocks noChangeArrowheads="1"/>
          </p:cNvSpPr>
          <p:nvPr/>
        </p:nvSpPr>
        <p:spPr bwMode="auto">
          <a:xfrm>
            <a:off x="1789113" y="3786188"/>
            <a:ext cx="504825" cy="212725"/>
          </a:xfrm>
          <a:prstGeom prst="rect">
            <a:avLst/>
          </a:prstGeom>
          <a:noFill/>
          <a:ln w="9525">
            <a:noFill/>
            <a:miter lim="800000"/>
            <a:headEnd/>
            <a:tailEnd/>
          </a:ln>
        </p:spPr>
        <p:txBody>
          <a:bodyPr wrap="none" lIns="0" tIns="0" rIns="0" bIns="0">
            <a:spAutoFit/>
          </a:bodyPr>
          <a:lstStyle/>
          <a:p>
            <a:pPr eaLnBrk="0" hangingPunct="0"/>
            <a:r>
              <a:rPr lang="en-US" sz="1400" b="1">
                <a:solidFill>
                  <a:srgbClr val="000000"/>
                </a:solidFill>
                <a:latin typeface="Arial" charset="0"/>
              </a:rPr>
              <a:t>READ</a:t>
            </a:r>
            <a:endParaRPr lang="en-US" sz="1400" b="1">
              <a:latin typeface="Arial" charset="0"/>
            </a:endParaRPr>
          </a:p>
        </p:txBody>
      </p:sp>
      <p:sp>
        <p:nvSpPr>
          <p:cNvPr id="60460" name="Rectangle 44"/>
          <p:cNvSpPr>
            <a:spLocks noChangeArrowheads="1"/>
          </p:cNvSpPr>
          <p:nvPr/>
        </p:nvSpPr>
        <p:spPr bwMode="auto">
          <a:xfrm>
            <a:off x="2284413" y="3746500"/>
            <a:ext cx="98425" cy="212725"/>
          </a:xfrm>
          <a:prstGeom prst="rect">
            <a:avLst/>
          </a:prstGeom>
          <a:noFill/>
          <a:ln w="9525">
            <a:noFill/>
            <a:miter lim="800000"/>
            <a:headEnd/>
            <a:tailEnd/>
          </a:ln>
        </p:spPr>
        <p:txBody>
          <a:bodyPr wrap="none" lIns="0" tIns="0" rIns="0" bIns="0">
            <a:spAutoFit/>
          </a:bodyPr>
          <a:lstStyle/>
          <a:p>
            <a:pPr eaLnBrk="0" hangingPunct="0"/>
            <a:r>
              <a:rPr lang="en-US" sz="1400" b="1">
                <a:solidFill>
                  <a:srgbClr val="000000"/>
                </a:solidFill>
                <a:latin typeface="Arial" charset="0"/>
              </a:rPr>
              <a:t>, </a:t>
            </a:r>
            <a:endParaRPr lang="en-US" sz="1400" b="1">
              <a:latin typeface="Arial" charset="0"/>
            </a:endParaRPr>
          </a:p>
        </p:txBody>
      </p:sp>
      <p:sp>
        <p:nvSpPr>
          <p:cNvPr id="60461" name="Rectangle 45"/>
          <p:cNvSpPr>
            <a:spLocks noChangeArrowheads="1"/>
          </p:cNvSpPr>
          <p:nvPr/>
        </p:nvSpPr>
        <p:spPr bwMode="auto">
          <a:xfrm>
            <a:off x="2449513" y="3786188"/>
            <a:ext cx="573087" cy="212725"/>
          </a:xfrm>
          <a:prstGeom prst="rect">
            <a:avLst/>
          </a:prstGeom>
          <a:noFill/>
          <a:ln w="9525">
            <a:noFill/>
            <a:miter lim="800000"/>
            <a:headEnd/>
            <a:tailEnd/>
          </a:ln>
        </p:spPr>
        <p:txBody>
          <a:bodyPr wrap="none" lIns="0" tIns="0" rIns="0" bIns="0">
            <a:spAutoFit/>
          </a:bodyPr>
          <a:lstStyle/>
          <a:p>
            <a:pPr eaLnBrk="0" hangingPunct="0"/>
            <a:r>
              <a:rPr lang="en-US" sz="1400" b="1">
                <a:solidFill>
                  <a:srgbClr val="000000"/>
                </a:solidFill>
                <a:latin typeface="Arial" charset="0"/>
              </a:rPr>
              <a:t>WRITE</a:t>
            </a:r>
            <a:endParaRPr lang="en-US" sz="1400" b="1">
              <a:latin typeface="Arial" charset="0"/>
            </a:endParaRPr>
          </a:p>
        </p:txBody>
      </p:sp>
      <p:sp>
        <p:nvSpPr>
          <p:cNvPr id="60462" name="Rectangle 46"/>
          <p:cNvSpPr>
            <a:spLocks noChangeArrowheads="1"/>
          </p:cNvSpPr>
          <p:nvPr/>
        </p:nvSpPr>
        <p:spPr bwMode="auto">
          <a:xfrm>
            <a:off x="3151188" y="2517775"/>
            <a:ext cx="376237" cy="212725"/>
          </a:xfrm>
          <a:prstGeom prst="rect">
            <a:avLst/>
          </a:prstGeom>
          <a:noFill/>
          <a:ln w="9525">
            <a:noFill/>
            <a:miter lim="800000"/>
            <a:headEnd/>
            <a:tailEnd/>
          </a:ln>
        </p:spPr>
        <p:txBody>
          <a:bodyPr wrap="none" lIns="0" tIns="0" rIns="0" bIns="0">
            <a:spAutoFit/>
          </a:bodyPr>
          <a:lstStyle/>
          <a:p>
            <a:pPr eaLnBrk="0" hangingPunct="0"/>
            <a:r>
              <a:rPr lang="en-US" sz="1400" b="1">
                <a:solidFill>
                  <a:srgbClr val="000000"/>
                </a:solidFill>
                <a:latin typeface="Arial" charset="0"/>
              </a:rPr>
              <a:t>END</a:t>
            </a:r>
            <a:endParaRPr lang="en-US" sz="1400" b="1">
              <a:latin typeface="Arial" charset="0"/>
            </a:endParaRPr>
          </a:p>
        </p:txBody>
      </p:sp>
      <p:sp>
        <p:nvSpPr>
          <p:cNvPr id="60463" name="Rectangle 47"/>
          <p:cNvSpPr>
            <a:spLocks noChangeArrowheads="1"/>
          </p:cNvSpPr>
          <p:nvPr/>
        </p:nvSpPr>
        <p:spPr bwMode="auto">
          <a:xfrm>
            <a:off x="3536950" y="2478088"/>
            <a:ext cx="49213" cy="212725"/>
          </a:xfrm>
          <a:prstGeom prst="rect">
            <a:avLst/>
          </a:prstGeom>
          <a:noFill/>
          <a:ln w="9525">
            <a:noFill/>
            <a:miter lim="800000"/>
            <a:headEnd/>
            <a:tailEnd/>
          </a:ln>
        </p:spPr>
        <p:txBody>
          <a:bodyPr wrap="none" lIns="0" tIns="0" rIns="0" bIns="0">
            <a:spAutoFit/>
          </a:bodyPr>
          <a:lstStyle/>
          <a:p>
            <a:pPr eaLnBrk="0" hangingPunct="0"/>
            <a:r>
              <a:rPr lang="en-US" sz="1400" b="1">
                <a:solidFill>
                  <a:srgbClr val="000000"/>
                </a:solidFill>
                <a:latin typeface="Arial" charset="0"/>
              </a:rPr>
              <a:t> </a:t>
            </a:r>
            <a:endParaRPr lang="en-US" sz="1400" b="1">
              <a:latin typeface="Arial" charset="0"/>
            </a:endParaRPr>
          </a:p>
        </p:txBody>
      </p:sp>
      <p:sp>
        <p:nvSpPr>
          <p:cNvPr id="60464" name="Rectangle 48"/>
          <p:cNvSpPr>
            <a:spLocks noChangeArrowheads="1"/>
          </p:cNvSpPr>
          <p:nvPr/>
        </p:nvSpPr>
        <p:spPr bwMode="auto">
          <a:xfrm>
            <a:off x="3151188" y="2746375"/>
            <a:ext cx="1293812" cy="212725"/>
          </a:xfrm>
          <a:prstGeom prst="rect">
            <a:avLst/>
          </a:prstGeom>
          <a:noFill/>
          <a:ln w="9525">
            <a:noFill/>
            <a:miter lim="800000"/>
            <a:headEnd/>
            <a:tailEnd/>
          </a:ln>
        </p:spPr>
        <p:txBody>
          <a:bodyPr wrap="none" lIns="0" tIns="0" rIns="0" bIns="0">
            <a:spAutoFit/>
          </a:bodyPr>
          <a:lstStyle/>
          <a:p>
            <a:pPr eaLnBrk="0" hangingPunct="0"/>
            <a:r>
              <a:rPr lang="en-US" sz="1400" b="1">
                <a:solidFill>
                  <a:srgbClr val="000000"/>
                </a:solidFill>
                <a:latin typeface="Arial" charset="0"/>
              </a:rPr>
              <a:t>TRANSACTION</a:t>
            </a:r>
            <a:endParaRPr lang="en-US" sz="1400" b="1">
              <a:latin typeface="Arial" charset="0"/>
            </a:endParaRPr>
          </a:p>
        </p:txBody>
      </p:sp>
      <p:sp>
        <p:nvSpPr>
          <p:cNvPr id="60465" name="Rectangle 49"/>
          <p:cNvSpPr>
            <a:spLocks noChangeArrowheads="1"/>
          </p:cNvSpPr>
          <p:nvPr/>
        </p:nvSpPr>
        <p:spPr bwMode="auto">
          <a:xfrm>
            <a:off x="3935413" y="3665538"/>
            <a:ext cx="996950" cy="212725"/>
          </a:xfrm>
          <a:prstGeom prst="rect">
            <a:avLst/>
          </a:prstGeom>
          <a:noFill/>
          <a:ln w="9525">
            <a:noFill/>
            <a:miter lim="800000"/>
            <a:headEnd/>
            <a:tailEnd/>
          </a:ln>
        </p:spPr>
        <p:txBody>
          <a:bodyPr wrap="none" lIns="0" tIns="0" rIns="0" bIns="0">
            <a:spAutoFit/>
          </a:bodyPr>
          <a:lstStyle/>
          <a:p>
            <a:pPr eaLnBrk="0" hangingPunct="0"/>
            <a:r>
              <a:rPr lang="en-US" sz="1400" b="1">
                <a:solidFill>
                  <a:srgbClr val="000000"/>
                </a:solidFill>
                <a:latin typeface="Arial" charset="0"/>
              </a:rPr>
              <a:t>ROLLBACK</a:t>
            </a:r>
            <a:endParaRPr lang="en-US" sz="1400" b="1">
              <a:latin typeface="Arial" charset="0"/>
            </a:endParaRPr>
          </a:p>
        </p:txBody>
      </p:sp>
      <p:sp>
        <p:nvSpPr>
          <p:cNvPr id="60466" name="Rectangle 50"/>
          <p:cNvSpPr>
            <a:spLocks noChangeArrowheads="1"/>
          </p:cNvSpPr>
          <p:nvPr/>
        </p:nvSpPr>
        <p:spPr bwMode="auto">
          <a:xfrm>
            <a:off x="5256213" y="3646488"/>
            <a:ext cx="996950" cy="212725"/>
          </a:xfrm>
          <a:prstGeom prst="rect">
            <a:avLst/>
          </a:prstGeom>
          <a:noFill/>
          <a:ln w="9525">
            <a:noFill/>
            <a:miter lim="800000"/>
            <a:headEnd/>
            <a:tailEnd/>
          </a:ln>
        </p:spPr>
        <p:txBody>
          <a:bodyPr wrap="none" lIns="0" tIns="0" rIns="0" bIns="0">
            <a:spAutoFit/>
          </a:bodyPr>
          <a:lstStyle/>
          <a:p>
            <a:pPr eaLnBrk="0" hangingPunct="0"/>
            <a:r>
              <a:rPr lang="en-US" sz="1400" b="1">
                <a:solidFill>
                  <a:srgbClr val="000000"/>
                </a:solidFill>
                <a:latin typeface="Arial" charset="0"/>
              </a:rPr>
              <a:t>ROLLBACK</a:t>
            </a:r>
            <a:endParaRPr lang="en-US" sz="1400" b="1">
              <a:latin typeface="Arial" charset="0"/>
            </a:endParaRPr>
          </a:p>
        </p:txBody>
      </p:sp>
      <p:sp>
        <p:nvSpPr>
          <p:cNvPr id="60467" name="Rectangle 51"/>
          <p:cNvSpPr>
            <a:spLocks noChangeArrowheads="1"/>
          </p:cNvSpPr>
          <p:nvPr/>
        </p:nvSpPr>
        <p:spPr bwMode="auto">
          <a:xfrm>
            <a:off x="5862638" y="3022600"/>
            <a:ext cx="719137" cy="212725"/>
          </a:xfrm>
          <a:prstGeom prst="rect">
            <a:avLst/>
          </a:prstGeom>
          <a:noFill/>
          <a:ln w="9525">
            <a:noFill/>
            <a:miter lim="800000"/>
            <a:headEnd/>
            <a:tailEnd/>
          </a:ln>
        </p:spPr>
        <p:txBody>
          <a:bodyPr wrap="none" lIns="0" tIns="0" rIns="0" bIns="0">
            <a:spAutoFit/>
          </a:bodyPr>
          <a:lstStyle/>
          <a:p>
            <a:pPr eaLnBrk="0" hangingPunct="0"/>
            <a:r>
              <a:rPr lang="en-US" sz="1400" b="1">
                <a:solidFill>
                  <a:srgbClr val="000000"/>
                </a:solidFill>
                <a:latin typeface="Arial" charset="0"/>
              </a:rPr>
              <a:t>COMMIT</a:t>
            </a:r>
            <a:endParaRPr lang="en-US" sz="1400" b="1">
              <a:latin typeface="Arial" charset="0"/>
            </a:endParaRPr>
          </a:p>
        </p:txBody>
      </p:sp>
      <p:grpSp>
        <p:nvGrpSpPr>
          <p:cNvPr id="60470" name="Group 54"/>
          <p:cNvGrpSpPr>
            <a:grpSpLocks/>
          </p:cNvGrpSpPr>
          <p:nvPr/>
        </p:nvGrpSpPr>
        <p:grpSpPr bwMode="auto">
          <a:xfrm>
            <a:off x="2022475" y="3171825"/>
            <a:ext cx="138113" cy="138113"/>
            <a:chOff x="818" y="1742"/>
            <a:chExt cx="51" cy="164"/>
          </a:xfrm>
        </p:grpSpPr>
        <p:sp>
          <p:nvSpPr>
            <p:cNvPr id="60468" name="Freeform 52"/>
            <p:cNvSpPr>
              <a:spLocks/>
            </p:cNvSpPr>
            <p:nvPr/>
          </p:nvSpPr>
          <p:spPr bwMode="auto">
            <a:xfrm>
              <a:off x="818" y="1742"/>
              <a:ext cx="51" cy="164"/>
            </a:xfrm>
            <a:custGeom>
              <a:avLst/>
              <a:gdLst/>
              <a:ahLst/>
              <a:cxnLst>
                <a:cxn ang="0">
                  <a:pos x="51" y="0"/>
                </a:cxn>
                <a:cxn ang="0">
                  <a:pos x="31" y="164"/>
                </a:cxn>
                <a:cxn ang="0">
                  <a:pos x="16" y="141"/>
                </a:cxn>
                <a:cxn ang="0">
                  <a:pos x="0" y="129"/>
                </a:cxn>
                <a:cxn ang="0">
                  <a:pos x="51" y="0"/>
                </a:cxn>
              </a:cxnLst>
              <a:rect l="0" t="0" r="r" b="b"/>
              <a:pathLst>
                <a:path w="51" h="164">
                  <a:moveTo>
                    <a:pt x="51" y="0"/>
                  </a:moveTo>
                  <a:lnTo>
                    <a:pt x="31" y="164"/>
                  </a:lnTo>
                  <a:lnTo>
                    <a:pt x="16" y="141"/>
                  </a:lnTo>
                  <a:lnTo>
                    <a:pt x="0" y="129"/>
                  </a:lnTo>
                  <a:lnTo>
                    <a:pt x="51" y="0"/>
                  </a:lnTo>
                  <a:close/>
                </a:path>
              </a:pathLst>
            </a:custGeom>
            <a:solidFill>
              <a:srgbClr val="000000"/>
            </a:solidFill>
            <a:ln w="9525">
              <a:noFill/>
              <a:round/>
              <a:headEnd/>
              <a:tailEnd/>
            </a:ln>
          </p:spPr>
          <p:txBody>
            <a:bodyPr/>
            <a:lstStyle/>
            <a:p>
              <a:endParaRPr lang="en-US"/>
            </a:p>
          </p:txBody>
        </p:sp>
        <p:sp>
          <p:nvSpPr>
            <p:cNvPr id="60469" name="Line 53"/>
            <p:cNvSpPr>
              <a:spLocks noChangeShapeType="1"/>
            </p:cNvSpPr>
            <p:nvPr/>
          </p:nvSpPr>
          <p:spPr bwMode="auto">
            <a:xfrm flipH="1">
              <a:off x="834" y="1871"/>
              <a:ext cx="5" cy="12"/>
            </a:xfrm>
            <a:prstGeom prst="line">
              <a:avLst/>
            </a:prstGeom>
            <a:noFill/>
            <a:ln w="7938">
              <a:solidFill>
                <a:srgbClr val="000000"/>
              </a:solidFill>
              <a:round/>
              <a:headEnd/>
              <a:tailEnd/>
            </a:ln>
          </p:spPr>
          <p:txBody>
            <a:bodyPr/>
            <a:lstStyle/>
            <a:p>
              <a:endParaRPr lang="en-US"/>
            </a:p>
          </p:txBody>
        </p:sp>
      </p:grpSp>
      <p:sp>
        <p:nvSpPr>
          <p:cNvPr id="60472" name="Rectangle 56"/>
          <p:cNvSpPr>
            <a:spLocks noGrp="1" noChangeArrowheads="1"/>
          </p:cNvSpPr>
          <p:nvPr>
            <p:ph type="title"/>
          </p:nvPr>
        </p:nvSpPr>
        <p:spPr>
          <a:xfrm>
            <a:off x="152400" y="323850"/>
            <a:ext cx="8305800" cy="590550"/>
          </a:xfrm>
        </p:spPr>
        <p:txBody>
          <a:bodyPr>
            <a:normAutofit fontScale="90000"/>
          </a:bodyPr>
          <a:lstStyle/>
          <a:p>
            <a:r>
              <a:rPr lang="en-US"/>
              <a:t>Transaction execution</a:t>
            </a:r>
          </a:p>
        </p:txBody>
      </p:sp>
      <p:sp>
        <p:nvSpPr>
          <p:cNvPr id="2" name="Date Placeholder 1"/>
          <p:cNvSpPr>
            <a:spLocks noGrp="1"/>
          </p:cNvSpPr>
          <p:nvPr>
            <p:ph type="dt" sz="half" idx="10"/>
          </p:nvPr>
        </p:nvSpPr>
        <p:spPr/>
        <p:txBody>
          <a:bodyPr/>
          <a:lstStyle/>
          <a:p>
            <a:fld id="{9C737091-0021-4959-A8DF-5D3089AFD0E5}" type="datetime1">
              <a:rPr lang="en-US" smtClean="0"/>
              <a:t>6/15/2020</a:t>
            </a:fld>
            <a:endParaRPr lang="en-GB"/>
          </a:p>
        </p:txBody>
      </p:sp>
      <p:sp>
        <p:nvSpPr>
          <p:cNvPr id="3" name="Footer Placeholder 2"/>
          <p:cNvSpPr>
            <a:spLocks noGrp="1"/>
          </p:cNvSpPr>
          <p:nvPr>
            <p:ph type="ftr" sz="quarter" idx="11"/>
          </p:nvPr>
        </p:nvSpPr>
        <p:spPr/>
        <p:txBody>
          <a:bodyPr/>
          <a:lstStyle/>
          <a:p>
            <a:r>
              <a:rPr lang="en-GB" smtClean="0"/>
              <a:t>chengulabenitho455@gmail.com   |  Aru</a:t>
            </a:r>
            <a:endParaRPr lang="en-GB"/>
          </a:p>
        </p:txBody>
      </p:sp>
      <p:sp>
        <p:nvSpPr>
          <p:cNvPr id="4" name="Slide Number Placeholder 3"/>
          <p:cNvSpPr>
            <a:spLocks noGrp="1"/>
          </p:cNvSpPr>
          <p:nvPr>
            <p:ph type="sldNum" sz="quarter" idx="12"/>
          </p:nvPr>
        </p:nvSpPr>
        <p:spPr/>
        <p:txBody>
          <a:bodyPr/>
          <a:lstStyle/>
          <a:p>
            <a:fld id="{A3A36B46-B509-443D-8153-5DC4F6A43D7E}" type="slidenum">
              <a:rPr lang="en-GB" smtClean="0"/>
              <a:pPr/>
              <a:t>10</a:t>
            </a:fld>
            <a:endParaRPr lang="en-GB"/>
          </a:p>
        </p:txBody>
      </p:sp>
      <p:sp>
        <p:nvSpPr>
          <p:cNvPr id="60474" name="Rectangle 58"/>
          <p:cNvSpPr>
            <a:spLocks noChangeArrowheads="1"/>
          </p:cNvSpPr>
          <p:nvPr/>
        </p:nvSpPr>
        <p:spPr bwMode="auto">
          <a:xfrm>
            <a:off x="3505200" y="1143000"/>
            <a:ext cx="5334000" cy="1203325"/>
          </a:xfrm>
          <a:prstGeom prst="rect">
            <a:avLst/>
          </a:prstGeom>
          <a:noFill/>
          <a:ln w="12700">
            <a:solidFill>
              <a:schemeClr val="tx1"/>
            </a:solidFill>
            <a:miter lim="800000"/>
            <a:headEnd/>
            <a:tailEnd/>
          </a:ln>
          <a:effectLst/>
        </p:spPr>
        <p:txBody>
          <a:bodyPr>
            <a:spAutoFit/>
          </a:bodyPr>
          <a:lstStyle/>
          <a:p>
            <a:pPr eaLnBrk="0" hangingPunct="0"/>
            <a:r>
              <a:rPr lang="en-US" sz="1800">
                <a:latin typeface="Arial" charset="0"/>
              </a:rPr>
              <a:t>A transaction reaches its </a:t>
            </a:r>
            <a:r>
              <a:rPr lang="en-US" sz="1800" i="1">
                <a:latin typeface="Arial" charset="0"/>
              </a:rPr>
              <a:t>commit point</a:t>
            </a:r>
            <a:r>
              <a:rPr lang="en-US" sz="1800">
                <a:latin typeface="Arial" charset="0"/>
              </a:rPr>
              <a:t> when all operations accessing the database are completed and the result has been recorded in the log. It then writes a [commit, transaction-id].</a:t>
            </a:r>
            <a:endParaRPr lang="en-US">
              <a:latin typeface="Times New Roman" charset="0"/>
            </a:endParaRPr>
          </a:p>
        </p:txBody>
      </p:sp>
      <p:sp>
        <p:nvSpPr>
          <p:cNvPr id="60475" name="Line 59"/>
          <p:cNvSpPr>
            <a:spLocks noChangeShapeType="1"/>
          </p:cNvSpPr>
          <p:nvPr/>
        </p:nvSpPr>
        <p:spPr bwMode="auto">
          <a:xfrm>
            <a:off x="6934200" y="2362200"/>
            <a:ext cx="228600" cy="762000"/>
          </a:xfrm>
          <a:prstGeom prst="line">
            <a:avLst/>
          </a:prstGeom>
          <a:noFill/>
          <a:ln w="76200" cmpd="tri">
            <a:solidFill>
              <a:schemeClr val="tx1"/>
            </a:solidFill>
            <a:round/>
            <a:headEnd/>
            <a:tailEnd type="triangle" w="med" len="med"/>
          </a:ln>
          <a:effectLst/>
        </p:spPr>
        <p:txBody>
          <a:bodyPr wrap="none" anchor="ctr"/>
          <a:lstStyle/>
          <a:p>
            <a:endParaRPr lang="en-US"/>
          </a:p>
        </p:txBody>
      </p:sp>
      <p:sp>
        <p:nvSpPr>
          <p:cNvPr id="60476" name="Rectangle 60"/>
          <p:cNvSpPr>
            <a:spLocks noChangeArrowheads="1"/>
          </p:cNvSpPr>
          <p:nvPr/>
        </p:nvSpPr>
        <p:spPr bwMode="auto">
          <a:xfrm>
            <a:off x="609600" y="4953000"/>
            <a:ext cx="8077200" cy="1477963"/>
          </a:xfrm>
          <a:prstGeom prst="rect">
            <a:avLst/>
          </a:prstGeom>
          <a:noFill/>
          <a:ln w="12700">
            <a:solidFill>
              <a:schemeClr val="tx1"/>
            </a:solidFill>
            <a:miter lim="800000"/>
            <a:headEnd/>
            <a:tailEnd/>
          </a:ln>
          <a:effectLst/>
        </p:spPr>
        <p:txBody>
          <a:bodyPr>
            <a:spAutoFit/>
          </a:bodyPr>
          <a:lstStyle/>
          <a:p>
            <a:pPr eaLnBrk="0" hangingPunct="0"/>
            <a:r>
              <a:rPr lang="en-US" sz="1800">
                <a:latin typeface="Arial" charset="0"/>
              </a:rPr>
              <a:t>If a system failure occurs, searching the log and rollback the transactions that have written into the log a</a:t>
            </a:r>
          </a:p>
          <a:p>
            <a:pPr lvl="1" eaLnBrk="0" hangingPunct="0"/>
            <a:r>
              <a:rPr lang="en-US" sz="1800" b="1">
                <a:latin typeface="Arial" charset="0"/>
              </a:rPr>
              <a:t>[start_transaction, transaction-id]</a:t>
            </a:r>
          </a:p>
          <a:p>
            <a:pPr lvl="1" eaLnBrk="0" hangingPunct="0"/>
            <a:r>
              <a:rPr lang="en-US" sz="1800" b="1">
                <a:latin typeface="Arial" charset="0"/>
              </a:rPr>
              <a:t>[write_item, transaction-id, X, old_value, new_value]</a:t>
            </a:r>
          </a:p>
          <a:p>
            <a:pPr eaLnBrk="0" hangingPunct="0"/>
            <a:r>
              <a:rPr lang="en-US" sz="1800">
                <a:latin typeface="Arial" charset="0"/>
              </a:rPr>
              <a:t>but have not recorded into the log  a </a:t>
            </a:r>
            <a:r>
              <a:rPr lang="en-US" sz="1800" b="1">
                <a:latin typeface="Arial" charset="0"/>
              </a:rPr>
              <a:t>[commit, transaction-id]</a:t>
            </a:r>
            <a:endParaRPr lang="en-US" sz="1800">
              <a:latin typeface="Arial" charset="0"/>
            </a:endParaRPr>
          </a:p>
        </p:txBody>
      </p:sp>
      <p:sp>
        <p:nvSpPr>
          <p:cNvPr id="60477" name="Line 61"/>
          <p:cNvSpPr>
            <a:spLocks noChangeShapeType="1"/>
          </p:cNvSpPr>
          <p:nvPr/>
        </p:nvSpPr>
        <p:spPr bwMode="auto">
          <a:xfrm flipV="1">
            <a:off x="3124200" y="3962400"/>
            <a:ext cx="685800" cy="990600"/>
          </a:xfrm>
          <a:prstGeom prst="line">
            <a:avLst/>
          </a:prstGeom>
          <a:noFill/>
          <a:ln w="76200" cmpd="tri">
            <a:solidFill>
              <a:schemeClr val="tx1"/>
            </a:solidFill>
            <a:round/>
            <a:headEnd/>
            <a:tailEnd type="triangle" w="med" len="med"/>
          </a:ln>
          <a:effectLst/>
        </p:spPr>
        <p:txBody>
          <a:bodyPr wrap="none" anchor="ctr"/>
          <a:lstStyle/>
          <a:p>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2" name="Rectangle 4"/>
          <p:cNvSpPr>
            <a:spLocks noGrp="1" noChangeArrowheads="1"/>
          </p:cNvSpPr>
          <p:nvPr>
            <p:ph type="title"/>
          </p:nvPr>
        </p:nvSpPr>
        <p:spPr>
          <a:xfrm>
            <a:off x="457200" y="274638"/>
            <a:ext cx="8229600" cy="639762"/>
          </a:xfrm>
        </p:spPr>
        <p:txBody>
          <a:bodyPr>
            <a:normAutofit fontScale="90000"/>
          </a:bodyPr>
          <a:lstStyle/>
          <a:p>
            <a:r>
              <a:rPr lang="en-US" dirty="0"/>
              <a:t>Read and Write Operations of a Transaction</a:t>
            </a:r>
          </a:p>
        </p:txBody>
      </p:sp>
      <p:sp>
        <p:nvSpPr>
          <p:cNvPr id="63493" name="Rectangle 5"/>
          <p:cNvSpPr>
            <a:spLocks noGrp="1" noChangeArrowheads="1"/>
          </p:cNvSpPr>
          <p:nvPr>
            <p:ph idx="1"/>
          </p:nvPr>
        </p:nvSpPr>
        <p:spPr>
          <a:xfrm>
            <a:off x="228600" y="1143000"/>
            <a:ext cx="8763000" cy="4419600"/>
          </a:xfrm>
        </p:spPr>
        <p:txBody>
          <a:bodyPr/>
          <a:lstStyle/>
          <a:p>
            <a:pPr>
              <a:lnSpc>
                <a:spcPct val="90000"/>
              </a:lnSpc>
            </a:pPr>
            <a:r>
              <a:rPr lang="en-US" sz="2000" dirty="0"/>
              <a:t>Specify read or write operations on the database items that are executed as part of a transaction </a:t>
            </a:r>
          </a:p>
          <a:p>
            <a:pPr>
              <a:lnSpc>
                <a:spcPct val="90000"/>
              </a:lnSpc>
            </a:pPr>
            <a:r>
              <a:rPr lang="en-US" sz="2000" dirty="0" err="1"/>
              <a:t>read_item</a:t>
            </a:r>
            <a:r>
              <a:rPr lang="en-US" sz="2000" dirty="0"/>
              <a:t>(X): </a:t>
            </a:r>
          </a:p>
          <a:p>
            <a:pPr lvl="1">
              <a:lnSpc>
                <a:spcPct val="90000"/>
              </a:lnSpc>
            </a:pPr>
            <a:r>
              <a:rPr lang="en-US" sz="1800" dirty="0"/>
              <a:t>reads a database item named X into a program variable also named X.</a:t>
            </a:r>
          </a:p>
          <a:p>
            <a:pPr lvl="2">
              <a:lnSpc>
                <a:spcPct val="90000"/>
              </a:lnSpc>
              <a:buFont typeface="Wingdings" pitchFamily="2" charset="2"/>
              <a:buNone/>
            </a:pPr>
            <a:r>
              <a:rPr lang="en-US" sz="1800" dirty="0"/>
              <a:t>1. find the address of the disk block that contains item X</a:t>
            </a:r>
          </a:p>
          <a:p>
            <a:pPr lvl="2">
              <a:lnSpc>
                <a:spcPct val="90000"/>
              </a:lnSpc>
              <a:buFont typeface="Wingdings" pitchFamily="2" charset="2"/>
              <a:buNone/>
            </a:pPr>
            <a:r>
              <a:rPr lang="en-US" sz="1800" dirty="0"/>
              <a:t>2. copy that disk block into a buffer in the main memory</a:t>
            </a:r>
          </a:p>
          <a:p>
            <a:pPr lvl="2">
              <a:lnSpc>
                <a:spcPct val="90000"/>
              </a:lnSpc>
              <a:buFont typeface="Wingdings" pitchFamily="2" charset="2"/>
              <a:buNone/>
            </a:pPr>
            <a:r>
              <a:rPr lang="en-US" sz="1800" dirty="0"/>
              <a:t>3. copy item X from the buffer to the program variable named</a:t>
            </a:r>
          </a:p>
          <a:p>
            <a:pPr>
              <a:lnSpc>
                <a:spcPct val="90000"/>
              </a:lnSpc>
            </a:pPr>
            <a:r>
              <a:rPr lang="en-US" sz="2000" dirty="0" err="1"/>
              <a:t>write_item</a:t>
            </a:r>
            <a:r>
              <a:rPr lang="en-US" sz="2000" dirty="0"/>
              <a:t>(X): </a:t>
            </a:r>
          </a:p>
          <a:p>
            <a:pPr lvl="1">
              <a:lnSpc>
                <a:spcPct val="90000"/>
              </a:lnSpc>
            </a:pPr>
            <a:r>
              <a:rPr lang="en-US" sz="1800" dirty="0"/>
              <a:t>writes the value of program variable X into the database item named X.</a:t>
            </a:r>
          </a:p>
          <a:p>
            <a:pPr lvl="2">
              <a:lnSpc>
                <a:spcPct val="90000"/>
              </a:lnSpc>
              <a:buFont typeface="Wingdings" pitchFamily="2" charset="2"/>
              <a:buNone/>
            </a:pPr>
            <a:r>
              <a:rPr lang="en-US" sz="1800" dirty="0"/>
              <a:t>1. find the address of the disk block that contains item X</a:t>
            </a:r>
          </a:p>
          <a:p>
            <a:pPr lvl="2">
              <a:lnSpc>
                <a:spcPct val="90000"/>
              </a:lnSpc>
              <a:buFont typeface="Wingdings" pitchFamily="2" charset="2"/>
              <a:buNone/>
            </a:pPr>
            <a:r>
              <a:rPr lang="en-US" sz="1800" dirty="0"/>
              <a:t>2. copy that disk block into a buffer in the main memory</a:t>
            </a:r>
          </a:p>
          <a:p>
            <a:pPr lvl="2">
              <a:lnSpc>
                <a:spcPct val="90000"/>
              </a:lnSpc>
              <a:buFont typeface="Wingdings" pitchFamily="2" charset="2"/>
              <a:buNone/>
            </a:pPr>
            <a:r>
              <a:rPr lang="en-US" sz="1800" dirty="0"/>
              <a:t>3. copy item X from the program variable named X into its current location in the buffer store the updated block in the buffer back to disk (this step updates the database on disk) </a:t>
            </a:r>
          </a:p>
        </p:txBody>
      </p:sp>
      <p:sp>
        <p:nvSpPr>
          <p:cNvPr id="2" name="Date Placeholder 1"/>
          <p:cNvSpPr>
            <a:spLocks noGrp="1"/>
          </p:cNvSpPr>
          <p:nvPr>
            <p:ph type="dt" sz="half" idx="10"/>
          </p:nvPr>
        </p:nvSpPr>
        <p:spPr/>
        <p:txBody>
          <a:bodyPr/>
          <a:lstStyle/>
          <a:p>
            <a:fld id="{9770DBC6-947A-4662-A109-FDC7730942E9}" type="datetime1">
              <a:rPr lang="en-US" smtClean="0"/>
              <a:t>6/15/2020</a:t>
            </a:fld>
            <a:endParaRPr lang="en-GB"/>
          </a:p>
        </p:txBody>
      </p:sp>
      <p:sp>
        <p:nvSpPr>
          <p:cNvPr id="3" name="Footer Placeholder 2"/>
          <p:cNvSpPr>
            <a:spLocks noGrp="1"/>
          </p:cNvSpPr>
          <p:nvPr>
            <p:ph type="ftr" sz="quarter" idx="11"/>
          </p:nvPr>
        </p:nvSpPr>
        <p:spPr/>
        <p:txBody>
          <a:bodyPr/>
          <a:lstStyle/>
          <a:p>
            <a:r>
              <a:rPr lang="en-GB" smtClean="0"/>
              <a:t>chengulabenitho455@gmail.com   |  Aru</a:t>
            </a:r>
            <a:endParaRPr lang="en-GB"/>
          </a:p>
        </p:txBody>
      </p:sp>
      <p:sp>
        <p:nvSpPr>
          <p:cNvPr id="4" name="Slide Number Placeholder 3"/>
          <p:cNvSpPr>
            <a:spLocks noGrp="1"/>
          </p:cNvSpPr>
          <p:nvPr>
            <p:ph type="sldNum" sz="quarter" idx="12"/>
          </p:nvPr>
        </p:nvSpPr>
        <p:spPr/>
        <p:txBody>
          <a:bodyPr/>
          <a:lstStyle/>
          <a:p>
            <a:fld id="{A3A36B46-B509-443D-8153-5DC4F6A43D7E}" type="slidenum">
              <a:rPr lang="en-GB" smtClean="0"/>
              <a:pPr/>
              <a:t>11</a:t>
            </a:fld>
            <a:endParaRPr lang="en-GB"/>
          </a:p>
        </p:txBody>
      </p:sp>
      <p:sp>
        <p:nvSpPr>
          <p:cNvPr id="63495" name="AutoShape 7"/>
          <p:cNvSpPr>
            <a:spLocks noChangeArrowheads="1"/>
          </p:cNvSpPr>
          <p:nvPr/>
        </p:nvSpPr>
        <p:spPr bwMode="auto">
          <a:xfrm>
            <a:off x="6477000" y="5638800"/>
            <a:ext cx="1447800" cy="914400"/>
          </a:xfrm>
          <a:prstGeom prst="flowChartMagneticDisk">
            <a:avLst/>
          </a:prstGeom>
          <a:noFill/>
          <a:ln w="12700">
            <a:solidFill>
              <a:schemeClr val="tx1"/>
            </a:solidFill>
            <a:round/>
            <a:headEnd/>
            <a:tailEnd/>
          </a:ln>
          <a:effectLst/>
        </p:spPr>
        <p:txBody>
          <a:bodyPr wrap="none" anchor="ctr"/>
          <a:lstStyle/>
          <a:p>
            <a:pPr algn="ctr" eaLnBrk="0" hangingPunct="0"/>
            <a:r>
              <a:rPr lang="en-US">
                <a:latin typeface="Arial" charset="0"/>
              </a:rPr>
              <a:t>X</a:t>
            </a:r>
            <a:endParaRPr lang="en-US">
              <a:latin typeface="Times New Roman" charset="0"/>
            </a:endParaRPr>
          </a:p>
        </p:txBody>
      </p:sp>
      <p:sp>
        <p:nvSpPr>
          <p:cNvPr id="63498" name="AutoShape 10"/>
          <p:cNvSpPr>
            <a:spLocks noChangeArrowheads="1"/>
          </p:cNvSpPr>
          <p:nvPr/>
        </p:nvSpPr>
        <p:spPr bwMode="auto">
          <a:xfrm>
            <a:off x="1371600" y="5715000"/>
            <a:ext cx="1447800" cy="838200"/>
          </a:xfrm>
          <a:prstGeom prst="flowChartPredefinedProcess">
            <a:avLst/>
          </a:prstGeom>
          <a:noFill/>
          <a:ln w="12700">
            <a:solidFill>
              <a:schemeClr val="tx1"/>
            </a:solidFill>
            <a:miter lim="800000"/>
            <a:headEnd/>
            <a:tailEnd/>
          </a:ln>
          <a:effectLst/>
        </p:spPr>
        <p:txBody>
          <a:bodyPr wrap="none" anchor="ctr"/>
          <a:lstStyle/>
          <a:p>
            <a:pPr algn="ctr" eaLnBrk="0" hangingPunct="0"/>
            <a:r>
              <a:rPr lang="en-US">
                <a:latin typeface="Arial" charset="0"/>
              </a:rPr>
              <a:t>X:=</a:t>
            </a:r>
            <a:r>
              <a:rPr lang="en-US">
                <a:latin typeface="Times New Roman" charset="0"/>
              </a:rPr>
              <a:t> </a:t>
            </a:r>
          </a:p>
        </p:txBody>
      </p:sp>
      <p:sp>
        <p:nvSpPr>
          <p:cNvPr id="63499" name="AutoShape 11"/>
          <p:cNvSpPr>
            <a:spLocks noChangeArrowheads="1"/>
          </p:cNvSpPr>
          <p:nvPr/>
        </p:nvSpPr>
        <p:spPr bwMode="auto">
          <a:xfrm>
            <a:off x="3810000" y="5867400"/>
            <a:ext cx="1905000" cy="533400"/>
          </a:xfrm>
          <a:prstGeom prst="flowChartPreparation">
            <a:avLst/>
          </a:prstGeom>
          <a:noFill/>
          <a:ln w="12700">
            <a:solidFill>
              <a:schemeClr val="tx1"/>
            </a:solidFill>
            <a:miter lim="800000"/>
            <a:headEnd/>
            <a:tailEnd/>
          </a:ln>
          <a:effectLst/>
        </p:spPr>
        <p:txBody>
          <a:bodyPr wrap="none" anchor="ctr"/>
          <a:lstStyle/>
          <a:p>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4" name="Rectangle 4"/>
          <p:cNvSpPr>
            <a:spLocks noGrp="1" noChangeArrowheads="1"/>
          </p:cNvSpPr>
          <p:nvPr>
            <p:ph type="title"/>
          </p:nvPr>
        </p:nvSpPr>
        <p:spPr/>
        <p:txBody>
          <a:bodyPr/>
          <a:lstStyle/>
          <a:p>
            <a:r>
              <a:rPr lang="en-US"/>
              <a:t>Checkpoints in the System Log</a:t>
            </a:r>
          </a:p>
        </p:txBody>
      </p:sp>
      <p:sp>
        <p:nvSpPr>
          <p:cNvPr id="56325" name="Rectangle 5"/>
          <p:cNvSpPr>
            <a:spLocks noGrp="1" noChangeArrowheads="1"/>
          </p:cNvSpPr>
          <p:nvPr>
            <p:ph idx="1"/>
          </p:nvPr>
        </p:nvSpPr>
        <p:spPr>
          <a:xfrm>
            <a:off x="0" y="1066800"/>
            <a:ext cx="6553200" cy="5562600"/>
          </a:xfrm>
        </p:spPr>
        <p:txBody>
          <a:bodyPr/>
          <a:lstStyle/>
          <a:p>
            <a:pPr>
              <a:lnSpc>
                <a:spcPct val="90000"/>
              </a:lnSpc>
            </a:pPr>
            <a:r>
              <a:rPr lang="en-US" sz="2000"/>
              <a:t>A [checkpoint] record is written periodically into the log when the system writes out to the database on disk the effect of all WRITE operations of committed transactions. </a:t>
            </a:r>
          </a:p>
          <a:p>
            <a:pPr>
              <a:lnSpc>
                <a:spcPct val="90000"/>
              </a:lnSpc>
            </a:pPr>
            <a:r>
              <a:rPr lang="en-US" sz="2000"/>
              <a:t>All transactions whose [commit, transaction-id] entries can be found in the system log will not require their WRITE operations to be redone in the case of a system crash.</a:t>
            </a:r>
          </a:p>
          <a:p>
            <a:pPr>
              <a:lnSpc>
                <a:spcPct val="90000"/>
              </a:lnSpc>
            </a:pPr>
            <a:r>
              <a:rPr lang="en-US" sz="2000"/>
              <a:t>Before a transaction reaches commit point, force-write or flush the log file to disk before commit transaction.</a:t>
            </a:r>
          </a:p>
          <a:p>
            <a:pPr>
              <a:lnSpc>
                <a:spcPct val="90000"/>
              </a:lnSpc>
            </a:pPr>
            <a:r>
              <a:rPr lang="en-US" sz="2000"/>
              <a:t>Actions Constituting a Checkpoint</a:t>
            </a:r>
          </a:p>
          <a:p>
            <a:pPr lvl="1">
              <a:lnSpc>
                <a:spcPct val="90000"/>
              </a:lnSpc>
            </a:pPr>
            <a:r>
              <a:rPr lang="en-US" sz="1800"/>
              <a:t>temporary suspension of transaction execution</a:t>
            </a:r>
          </a:p>
          <a:p>
            <a:pPr lvl="1">
              <a:lnSpc>
                <a:spcPct val="90000"/>
              </a:lnSpc>
            </a:pPr>
            <a:r>
              <a:rPr lang="en-US" sz="1800"/>
              <a:t>forced writing of all updated database blocks in main memory buffers to disk</a:t>
            </a:r>
          </a:p>
          <a:p>
            <a:pPr lvl="1">
              <a:lnSpc>
                <a:spcPct val="90000"/>
              </a:lnSpc>
            </a:pPr>
            <a:r>
              <a:rPr lang="en-US" sz="1800"/>
              <a:t>writing a [checkpoint] record to the log and force writing the log to disk</a:t>
            </a:r>
          </a:p>
          <a:p>
            <a:pPr lvl="1">
              <a:lnSpc>
                <a:spcPct val="90000"/>
              </a:lnSpc>
            </a:pPr>
            <a:r>
              <a:rPr lang="en-US" sz="1800"/>
              <a:t>resuming of transaction execution</a:t>
            </a:r>
          </a:p>
        </p:txBody>
      </p:sp>
      <p:sp>
        <p:nvSpPr>
          <p:cNvPr id="2" name="Date Placeholder 1"/>
          <p:cNvSpPr>
            <a:spLocks noGrp="1"/>
          </p:cNvSpPr>
          <p:nvPr>
            <p:ph type="dt" sz="half" idx="10"/>
          </p:nvPr>
        </p:nvSpPr>
        <p:spPr/>
        <p:txBody>
          <a:bodyPr/>
          <a:lstStyle/>
          <a:p>
            <a:fld id="{6C76DE18-3D05-4528-8C0A-1E3BF39BBCB3}" type="datetime1">
              <a:rPr lang="en-US" smtClean="0"/>
              <a:t>6/15/2020</a:t>
            </a:fld>
            <a:endParaRPr lang="en-GB"/>
          </a:p>
        </p:txBody>
      </p:sp>
      <p:sp>
        <p:nvSpPr>
          <p:cNvPr id="3" name="Footer Placeholder 2"/>
          <p:cNvSpPr>
            <a:spLocks noGrp="1"/>
          </p:cNvSpPr>
          <p:nvPr>
            <p:ph type="ftr" sz="quarter" idx="11"/>
          </p:nvPr>
        </p:nvSpPr>
        <p:spPr/>
        <p:txBody>
          <a:bodyPr/>
          <a:lstStyle/>
          <a:p>
            <a:r>
              <a:rPr lang="en-GB" smtClean="0"/>
              <a:t>chengulabenitho455@gmail.com   |  Aru</a:t>
            </a:r>
            <a:endParaRPr lang="en-GB"/>
          </a:p>
        </p:txBody>
      </p:sp>
      <p:sp>
        <p:nvSpPr>
          <p:cNvPr id="4" name="Slide Number Placeholder 3"/>
          <p:cNvSpPr>
            <a:spLocks noGrp="1"/>
          </p:cNvSpPr>
          <p:nvPr>
            <p:ph type="sldNum" sz="quarter" idx="12"/>
          </p:nvPr>
        </p:nvSpPr>
        <p:spPr/>
        <p:txBody>
          <a:bodyPr/>
          <a:lstStyle/>
          <a:p>
            <a:fld id="{A3A36B46-B509-443D-8153-5DC4F6A43D7E}" type="slidenum">
              <a:rPr lang="en-GB" smtClean="0"/>
              <a:pPr/>
              <a:t>12</a:t>
            </a:fld>
            <a:endParaRPr lang="en-GB"/>
          </a:p>
        </p:txBody>
      </p:sp>
      <p:sp>
        <p:nvSpPr>
          <p:cNvPr id="56326" name="AutoShape 6"/>
          <p:cNvSpPr>
            <a:spLocks noChangeArrowheads="1"/>
          </p:cNvSpPr>
          <p:nvPr/>
        </p:nvSpPr>
        <p:spPr bwMode="auto">
          <a:xfrm>
            <a:off x="7543800" y="1524000"/>
            <a:ext cx="1066800" cy="1295400"/>
          </a:xfrm>
          <a:prstGeom prst="flowChartMagneticDisk">
            <a:avLst/>
          </a:prstGeom>
          <a:noFill/>
          <a:ln w="12700">
            <a:solidFill>
              <a:schemeClr val="tx1"/>
            </a:solidFill>
            <a:round/>
            <a:headEnd/>
            <a:tailEnd/>
          </a:ln>
          <a:effectLst/>
        </p:spPr>
        <p:txBody>
          <a:bodyPr wrap="none" anchor="ctr"/>
          <a:lstStyle/>
          <a:p>
            <a:pPr algn="ctr" eaLnBrk="0" hangingPunct="0"/>
            <a:r>
              <a:rPr lang="en-US">
                <a:latin typeface="Arial" charset="0"/>
              </a:rPr>
              <a:t>data</a:t>
            </a:r>
            <a:endParaRPr lang="en-US">
              <a:latin typeface="Times New Roman" charset="0"/>
            </a:endParaRPr>
          </a:p>
        </p:txBody>
      </p:sp>
      <p:sp>
        <p:nvSpPr>
          <p:cNvPr id="56327" name="AutoShape 7"/>
          <p:cNvSpPr>
            <a:spLocks noChangeArrowheads="1"/>
          </p:cNvSpPr>
          <p:nvPr/>
        </p:nvSpPr>
        <p:spPr bwMode="auto">
          <a:xfrm>
            <a:off x="7543800" y="4648200"/>
            <a:ext cx="1143000" cy="1295400"/>
          </a:xfrm>
          <a:prstGeom prst="flowChartMagneticDisk">
            <a:avLst/>
          </a:prstGeom>
          <a:noFill/>
          <a:ln w="12700">
            <a:solidFill>
              <a:schemeClr val="tx1"/>
            </a:solidFill>
            <a:round/>
            <a:headEnd/>
            <a:tailEnd/>
          </a:ln>
          <a:effectLst/>
        </p:spPr>
        <p:txBody>
          <a:bodyPr wrap="none" anchor="ctr"/>
          <a:lstStyle/>
          <a:p>
            <a:pPr algn="ctr" eaLnBrk="0" hangingPunct="0"/>
            <a:r>
              <a:rPr lang="en-US">
                <a:latin typeface="Arial" charset="0"/>
              </a:rPr>
              <a:t>log</a:t>
            </a:r>
            <a:endParaRPr lang="en-US">
              <a:latin typeface="Times New Roman" charset="0"/>
            </a:endParaRPr>
          </a:p>
        </p:txBody>
      </p:sp>
      <p:sp>
        <p:nvSpPr>
          <p:cNvPr id="56329" name="AutoShape 9"/>
          <p:cNvSpPr>
            <a:spLocks noChangeArrowheads="1"/>
          </p:cNvSpPr>
          <p:nvPr/>
        </p:nvSpPr>
        <p:spPr bwMode="auto">
          <a:xfrm>
            <a:off x="6400800" y="3276600"/>
            <a:ext cx="838200" cy="838200"/>
          </a:xfrm>
          <a:prstGeom prst="flowChartPredefinedProcess">
            <a:avLst/>
          </a:prstGeom>
          <a:noFill/>
          <a:ln w="12700">
            <a:solidFill>
              <a:schemeClr val="tx1"/>
            </a:solidFill>
            <a:miter lim="800000"/>
            <a:headEnd/>
            <a:tailEnd/>
          </a:ln>
          <a:effectLst/>
        </p:spPr>
        <p:txBody>
          <a:bodyPr wrap="none" anchor="ctr"/>
          <a:lstStyle/>
          <a:p>
            <a:pPr algn="ctr" eaLnBrk="0" hangingPunct="0"/>
            <a:endParaRPr lang="en-GB">
              <a:latin typeface="Times New Roman" charset="0"/>
            </a:endParaRPr>
          </a:p>
        </p:txBody>
      </p:sp>
      <p:sp>
        <p:nvSpPr>
          <p:cNvPr id="56330" name="AutoShape 10"/>
          <p:cNvSpPr>
            <a:spLocks noChangeArrowheads="1"/>
          </p:cNvSpPr>
          <p:nvPr/>
        </p:nvSpPr>
        <p:spPr bwMode="auto">
          <a:xfrm>
            <a:off x="7391400" y="2819400"/>
            <a:ext cx="1447800" cy="533400"/>
          </a:xfrm>
          <a:prstGeom prst="flowChartPreparation">
            <a:avLst/>
          </a:prstGeom>
          <a:noFill/>
          <a:ln w="12700">
            <a:solidFill>
              <a:schemeClr val="tx1"/>
            </a:solidFill>
            <a:miter lim="800000"/>
            <a:headEnd/>
            <a:tailEnd/>
          </a:ln>
          <a:effectLst/>
        </p:spPr>
        <p:txBody>
          <a:bodyPr wrap="none" anchor="ctr"/>
          <a:lstStyle/>
          <a:p>
            <a:endParaRPr lang="en-US"/>
          </a:p>
        </p:txBody>
      </p:sp>
      <p:sp>
        <p:nvSpPr>
          <p:cNvPr id="56331" name="AutoShape 11"/>
          <p:cNvSpPr>
            <a:spLocks noChangeArrowheads="1"/>
          </p:cNvSpPr>
          <p:nvPr/>
        </p:nvSpPr>
        <p:spPr bwMode="auto">
          <a:xfrm>
            <a:off x="7391400" y="4114800"/>
            <a:ext cx="1447800" cy="533400"/>
          </a:xfrm>
          <a:prstGeom prst="flowChartPreparation">
            <a:avLst/>
          </a:prstGeom>
          <a:noFill/>
          <a:ln w="12700">
            <a:solidFill>
              <a:schemeClr val="tx1"/>
            </a:solidFill>
            <a:miter lim="800000"/>
            <a:headEnd/>
            <a:tailEnd/>
          </a:ln>
          <a:effectLst/>
        </p:spPr>
        <p:txBody>
          <a:bodyPr wrap="none" anchor="ctr"/>
          <a:lstStyle/>
          <a:p>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4"/>
          <p:cNvSpPr>
            <a:spLocks noGrp="1" noChangeArrowheads="1"/>
          </p:cNvSpPr>
          <p:nvPr>
            <p:ph type="title"/>
          </p:nvPr>
        </p:nvSpPr>
        <p:spPr>
          <a:xfrm>
            <a:off x="0" y="914400"/>
            <a:ext cx="8991600" cy="609600"/>
          </a:xfrm>
        </p:spPr>
        <p:txBody>
          <a:bodyPr/>
          <a:lstStyle/>
          <a:p>
            <a:r>
              <a:rPr lang="en-US" sz="2400"/>
              <a:t>“In place” updating protocols:  Overwriting data in situ </a:t>
            </a:r>
          </a:p>
        </p:txBody>
      </p:sp>
      <p:sp>
        <p:nvSpPr>
          <p:cNvPr id="18437" name="Rectangle 5"/>
          <p:cNvSpPr>
            <a:spLocks noGrp="1" noChangeArrowheads="1"/>
          </p:cNvSpPr>
          <p:nvPr>
            <p:ph sz="half" idx="1"/>
          </p:nvPr>
        </p:nvSpPr>
        <p:spPr>
          <a:xfrm>
            <a:off x="457200" y="1524000"/>
            <a:ext cx="3810000" cy="3429000"/>
          </a:xfrm>
        </p:spPr>
        <p:txBody>
          <a:bodyPr/>
          <a:lstStyle/>
          <a:p>
            <a:pPr>
              <a:buFont typeface="Wingdings" pitchFamily="2" charset="2"/>
              <a:buNone/>
            </a:pPr>
            <a:r>
              <a:rPr lang="en-US" sz="2400"/>
              <a:t>Deferred Update:</a:t>
            </a:r>
            <a:endParaRPr lang="en-US" sz="2000"/>
          </a:p>
          <a:p>
            <a:pPr lvl="1"/>
            <a:r>
              <a:rPr lang="en-US" sz="1800"/>
              <a:t> no actual update of the database until after a transaction reaches its commit point</a:t>
            </a:r>
          </a:p>
          <a:p>
            <a:pPr>
              <a:buFont typeface="Wingdings" pitchFamily="2" charset="2"/>
              <a:buNone/>
            </a:pPr>
            <a:r>
              <a:rPr lang="en-US" sz="2000"/>
              <a:t>1. Updates recorded in log</a:t>
            </a:r>
          </a:p>
          <a:p>
            <a:pPr>
              <a:buFont typeface="Wingdings" pitchFamily="2" charset="2"/>
              <a:buNone/>
            </a:pPr>
            <a:r>
              <a:rPr lang="en-US" sz="2000"/>
              <a:t>2. Transaction commit point</a:t>
            </a:r>
          </a:p>
          <a:p>
            <a:pPr>
              <a:buFont typeface="Wingdings" pitchFamily="2" charset="2"/>
              <a:buNone/>
            </a:pPr>
            <a:r>
              <a:rPr lang="en-US" sz="2000"/>
              <a:t>3. Force log to the disk</a:t>
            </a:r>
          </a:p>
          <a:p>
            <a:pPr>
              <a:buFont typeface="Wingdings" pitchFamily="2" charset="2"/>
              <a:buNone/>
            </a:pPr>
            <a:r>
              <a:rPr lang="en-US" sz="2000"/>
              <a:t>4. Update the database</a:t>
            </a:r>
          </a:p>
        </p:txBody>
      </p:sp>
      <p:sp>
        <p:nvSpPr>
          <p:cNvPr id="18438" name="Rectangle 6"/>
          <p:cNvSpPr>
            <a:spLocks noGrp="1" noChangeArrowheads="1"/>
          </p:cNvSpPr>
          <p:nvPr>
            <p:ph sz="half" idx="2"/>
          </p:nvPr>
        </p:nvSpPr>
        <p:spPr>
          <a:xfrm>
            <a:off x="4343400" y="1447800"/>
            <a:ext cx="4191000" cy="3962400"/>
          </a:xfrm>
        </p:spPr>
        <p:txBody>
          <a:bodyPr/>
          <a:lstStyle/>
          <a:p>
            <a:pPr>
              <a:buFont typeface="Wingdings" pitchFamily="2" charset="2"/>
              <a:buNone/>
            </a:pPr>
            <a:r>
              <a:rPr lang="en-US" sz="2400"/>
              <a:t>Immediate Update:</a:t>
            </a:r>
            <a:endParaRPr lang="en-US" sz="2000"/>
          </a:p>
          <a:p>
            <a:pPr lvl="1"/>
            <a:r>
              <a:rPr lang="en-US" sz="1800"/>
              <a:t> the database may be updated by some operations of a transaction before it reaches its commit point.</a:t>
            </a:r>
          </a:p>
          <a:p>
            <a:pPr>
              <a:buFont typeface="Wingdings" pitchFamily="2" charset="2"/>
              <a:buNone/>
            </a:pPr>
            <a:r>
              <a:rPr lang="en-US" sz="2000"/>
              <a:t>1. Update X recorded in log</a:t>
            </a:r>
          </a:p>
          <a:p>
            <a:pPr>
              <a:buFont typeface="Wingdings" pitchFamily="2" charset="2"/>
              <a:buNone/>
            </a:pPr>
            <a:r>
              <a:rPr lang="en-US" sz="2000"/>
              <a:t>2. Update X in database</a:t>
            </a:r>
          </a:p>
          <a:p>
            <a:pPr>
              <a:buFont typeface="Wingdings" pitchFamily="2" charset="2"/>
              <a:buNone/>
            </a:pPr>
            <a:r>
              <a:rPr lang="en-US" sz="2000"/>
              <a:t>3. Update Y recorded in log</a:t>
            </a:r>
          </a:p>
          <a:p>
            <a:pPr>
              <a:buFont typeface="Wingdings" pitchFamily="2" charset="2"/>
              <a:buNone/>
            </a:pPr>
            <a:r>
              <a:rPr lang="en-US" sz="2000"/>
              <a:t>4. Transaction commit point</a:t>
            </a:r>
          </a:p>
          <a:p>
            <a:pPr>
              <a:buFont typeface="Wingdings" pitchFamily="2" charset="2"/>
              <a:buNone/>
            </a:pPr>
            <a:r>
              <a:rPr lang="en-US" sz="2000"/>
              <a:t>3. Force log to the disk</a:t>
            </a:r>
          </a:p>
          <a:p>
            <a:pPr>
              <a:buFont typeface="Wingdings" pitchFamily="2" charset="2"/>
              <a:buNone/>
            </a:pPr>
            <a:r>
              <a:rPr lang="en-US" sz="2000"/>
              <a:t>4. Update Y in database</a:t>
            </a:r>
          </a:p>
          <a:p>
            <a:pPr lvl="1"/>
            <a:endParaRPr lang="en-US" sz="1800"/>
          </a:p>
        </p:txBody>
      </p:sp>
      <p:sp>
        <p:nvSpPr>
          <p:cNvPr id="2" name="Date Placeholder 1"/>
          <p:cNvSpPr>
            <a:spLocks noGrp="1"/>
          </p:cNvSpPr>
          <p:nvPr>
            <p:ph type="dt" sz="half" idx="10"/>
          </p:nvPr>
        </p:nvSpPr>
        <p:spPr/>
        <p:txBody>
          <a:bodyPr/>
          <a:lstStyle/>
          <a:p>
            <a:fld id="{1701B306-69FB-4F95-A719-3C1494B3177A}" type="datetime1">
              <a:rPr lang="en-US" smtClean="0"/>
              <a:t>6/15/2020</a:t>
            </a:fld>
            <a:endParaRPr lang="en-GB"/>
          </a:p>
        </p:txBody>
      </p:sp>
      <p:sp>
        <p:nvSpPr>
          <p:cNvPr id="3" name="Footer Placeholder 2"/>
          <p:cNvSpPr>
            <a:spLocks noGrp="1"/>
          </p:cNvSpPr>
          <p:nvPr>
            <p:ph type="ftr" sz="quarter" idx="11"/>
          </p:nvPr>
        </p:nvSpPr>
        <p:spPr/>
        <p:txBody>
          <a:bodyPr/>
          <a:lstStyle/>
          <a:p>
            <a:r>
              <a:rPr lang="en-GB" smtClean="0"/>
              <a:t>chengulabenitho455@gmail.com   |  Aru</a:t>
            </a:r>
            <a:endParaRPr lang="en-GB"/>
          </a:p>
        </p:txBody>
      </p:sp>
      <p:sp>
        <p:nvSpPr>
          <p:cNvPr id="4" name="Slide Number Placeholder 3"/>
          <p:cNvSpPr>
            <a:spLocks noGrp="1"/>
          </p:cNvSpPr>
          <p:nvPr>
            <p:ph type="sldNum" sz="quarter" idx="12"/>
          </p:nvPr>
        </p:nvSpPr>
        <p:spPr/>
        <p:txBody>
          <a:bodyPr/>
          <a:lstStyle/>
          <a:p>
            <a:fld id="{26CD507B-3C51-4C3A-9D2D-9C3D2A71D494}" type="slidenum">
              <a:rPr lang="en-GB" smtClean="0"/>
              <a:pPr/>
              <a:t>13</a:t>
            </a:fld>
            <a:endParaRPr lang="en-GB"/>
          </a:p>
        </p:txBody>
      </p:sp>
      <p:sp>
        <p:nvSpPr>
          <p:cNvPr id="18439" name="Rectangle 7"/>
          <p:cNvSpPr>
            <a:spLocks noChangeArrowheads="1"/>
          </p:cNvSpPr>
          <p:nvPr/>
        </p:nvSpPr>
        <p:spPr bwMode="auto">
          <a:xfrm>
            <a:off x="381000" y="4724400"/>
            <a:ext cx="3733800" cy="1628775"/>
          </a:xfrm>
          <a:prstGeom prst="rect">
            <a:avLst/>
          </a:prstGeom>
          <a:noFill/>
          <a:ln w="12700">
            <a:solidFill>
              <a:schemeClr val="tx1"/>
            </a:solidFill>
            <a:miter lim="800000"/>
            <a:headEnd/>
            <a:tailEnd/>
          </a:ln>
          <a:effectLst/>
        </p:spPr>
        <p:txBody>
          <a:bodyPr>
            <a:spAutoFit/>
          </a:bodyPr>
          <a:lstStyle/>
          <a:p>
            <a:pPr algn="ctr" eaLnBrk="0" hangingPunct="0"/>
            <a:r>
              <a:rPr lang="en-US" sz="2000">
                <a:latin typeface="Arial" charset="0"/>
              </a:rPr>
              <a:t>FAILURE!</a:t>
            </a:r>
          </a:p>
          <a:p>
            <a:pPr eaLnBrk="0" hangingPunct="0"/>
            <a:r>
              <a:rPr lang="en-US" sz="2000">
                <a:latin typeface="Arial" charset="0"/>
              </a:rPr>
              <a:t>REDO database from log entries</a:t>
            </a:r>
          </a:p>
          <a:p>
            <a:pPr eaLnBrk="0" hangingPunct="0"/>
            <a:r>
              <a:rPr lang="en-US" sz="2000">
                <a:latin typeface="Arial" charset="0"/>
              </a:rPr>
              <a:t>No UNDO necessary because database never altered</a:t>
            </a:r>
            <a:endParaRPr lang="en-US">
              <a:latin typeface="Times New Roman" charset="0"/>
            </a:endParaRPr>
          </a:p>
        </p:txBody>
      </p:sp>
      <p:grpSp>
        <p:nvGrpSpPr>
          <p:cNvPr id="18453" name="Group 21"/>
          <p:cNvGrpSpPr>
            <a:grpSpLocks/>
          </p:cNvGrpSpPr>
          <p:nvPr/>
        </p:nvGrpSpPr>
        <p:grpSpPr bwMode="auto">
          <a:xfrm>
            <a:off x="228600" y="4191000"/>
            <a:ext cx="533400" cy="1143000"/>
            <a:chOff x="144" y="2592"/>
            <a:chExt cx="336" cy="720"/>
          </a:xfrm>
        </p:grpSpPr>
        <p:sp>
          <p:nvSpPr>
            <p:cNvPr id="18449" name="Line 17"/>
            <p:cNvSpPr>
              <a:spLocks noChangeShapeType="1"/>
            </p:cNvSpPr>
            <p:nvPr/>
          </p:nvSpPr>
          <p:spPr bwMode="auto">
            <a:xfrm flipH="1">
              <a:off x="144" y="3312"/>
              <a:ext cx="144" cy="0"/>
            </a:xfrm>
            <a:prstGeom prst="line">
              <a:avLst/>
            </a:prstGeom>
            <a:noFill/>
            <a:ln w="76200" cmpd="tri">
              <a:solidFill>
                <a:schemeClr val="tx1"/>
              </a:solidFill>
              <a:round/>
              <a:headEnd/>
              <a:tailEnd/>
            </a:ln>
            <a:effectLst/>
          </p:spPr>
          <p:txBody>
            <a:bodyPr wrap="none" anchor="ctr"/>
            <a:lstStyle/>
            <a:p>
              <a:endParaRPr lang="en-US"/>
            </a:p>
          </p:txBody>
        </p:sp>
        <p:sp>
          <p:nvSpPr>
            <p:cNvPr id="18450" name="Line 18"/>
            <p:cNvSpPr>
              <a:spLocks noChangeShapeType="1"/>
            </p:cNvSpPr>
            <p:nvPr/>
          </p:nvSpPr>
          <p:spPr bwMode="auto">
            <a:xfrm flipV="1">
              <a:off x="144" y="2592"/>
              <a:ext cx="0" cy="720"/>
            </a:xfrm>
            <a:prstGeom prst="line">
              <a:avLst/>
            </a:prstGeom>
            <a:noFill/>
            <a:ln w="76200" cmpd="tri">
              <a:solidFill>
                <a:schemeClr val="tx1"/>
              </a:solidFill>
              <a:round/>
              <a:headEnd/>
              <a:tailEnd/>
            </a:ln>
            <a:effectLst/>
          </p:spPr>
          <p:txBody>
            <a:bodyPr wrap="none" anchor="ctr"/>
            <a:lstStyle/>
            <a:p>
              <a:endParaRPr lang="en-US"/>
            </a:p>
          </p:txBody>
        </p:sp>
        <p:sp>
          <p:nvSpPr>
            <p:cNvPr id="18451" name="Line 19"/>
            <p:cNvSpPr>
              <a:spLocks noChangeShapeType="1"/>
            </p:cNvSpPr>
            <p:nvPr/>
          </p:nvSpPr>
          <p:spPr bwMode="auto">
            <a:xfrm>
              <a:off x="144" y="2592"/>
              <a:ext cx="336" cy="0"/>
            </a:xfrm>
            <a:prstGeom prst="line">
              <a:avLst/>
            </a:prstGeom>
            <a:noFill/>
            <a:ln w="76200" cmpd="tri">
              <a:solidFill>
                <a:schemeClr val="tx1"/>
              </a:solidFill>
              <a:round/>
              <a:headEnd/>
              <a:tailEnd type="triangle" w="med" len="med"/>
            </a:ln>
            <a:effectLst/>
          </p:spPr>
          <p:txBody>
            <a:bodyPr wrap="none" anchor="ctr"/>
            <a:lstStyle/>
            <a:p>
              <a:endParaRPr lang="en-US"/>
            </a:p>
          </p:txBody>
        </p:sp>
      </p:grpSp>
      <p:sp>
        <p:nvSpPr>
          <p:cNvPr id="18452" name="Rectangle 20"/>
          <p:cNvSpPr>
            <a:spLocks noChangeArrowheads="1"/>
          </p:cNvSpPr>
          <p:nvPr/>
        </p:nvSpPr>
        <p:spPr bwMode="auto">
          <a:xfrm>
            <a:off x="7620000" y="3657600"/>
            <a:ext cx="1371600" cy="714375"/>
          </a:xfrm>
          <a:prstGeom prst="rect">
            <a:avLst/>
          </a:prstGeom>
          <a:noFill/>
          <a:ln w="12700">
            <a:solidFill>
              <a:schemeClr val="tx1"/>
            </a:solidFill>
            <a:miter lim="800000"/>
            <a:headEnd/>
            <a:tailEnd/>
          </a:ln>
          <a:effectLst/>
        </p:spPr>
        <p:txBody>
          <a:bodyPr>
            <a:spAutoFit/>
          </a:bodyPr>
          <a:lstStyle/>
          <a:p>
            <a:pPr algn="ctr" eaLnBrk="0" hangingPunct="0"/>
            <a:r>
              <a:rPr lang="en-US" sz="2000">
                <a:latin typeface="Arial" charset="0"/>
              </a:rPr>
              <a:t>FAILURE!</a:t>
            </a:r>
          </a:p>
          <a:p>
            <a:pPr eaLnBrk="0" hangingPunct="0"/>
            <a:r>
              <a:rPr lang="en-US" sz="2000">
                <a:latin typeface="Arial" charset="0"/>
              </a:rPr>
              <a:t>UNDO X</a:t>
            </a:r>
            <a:endParaRPr lang="en-US">
              <a:latin typeface="Times New Roman" charset="0"/>
            </a:endParaRPr>
          </a:p>
        </p:txBody>
      </p:sp>
      <p:sp>
        <p:nvSpPr>
          <p:cNvPr id="18457" name="Line 25"/>
          <p:cNvSpPr>
            <a:spLocks noChangeShapeType="1"/>
          </p:cNvSpPr>
          <p:nvPr/>
        </p:nvSpPr>
        <p:spPr bwMode="auto">
          <a:xfrm flipH="1">
            <a:off x="6781800" y="4191000"/>
            <a:ext cx="838200" cy="0"/>
          </a:xfrm>
          <a:prstGeom prst="line">
            <a:avLst/>
          </a:prstGeom>
          <a:noFill/>
          <a:ln w="76200" cmpd="tri">
            <a:solidFill>
              <a:schemeClr val="tx1"/>
            </a:solidFill>
            <a:round/>
            <a:headEnd/>
            <a:tailEnd type="triangle" w="med" len="med"/>
          </a:ln>
          <a:effectLst/>
        </p:spPr>
        <p:txBody>
          <a:bodyPr wrap="none" anchor="ctr"/>
          <a:lstStyle/>
          <a:p>
            <a:endParaRPr lang="en-US"/>
          </a:p>
        </p:txBody>
      </p:sp>
      <p:sp>
        <p:nvSpPr>
          <p:cNvPr id="18458" name="Rectangle 26"/>
          <p:cNvSpPr>
            <a:spLocks noChangeArrowheads="1"/>
          </p:cNvSpPr>
          <p:nvPr/>
        </p:nvSpPr>
        <p:spPr bwMode="auto">
          <a:xfrm>
            <a:off x="7620000" y="4572000"/>
            <a:ext cx="1371600" cy="714375"/>
          </a:xfrm>
          <a:prstGeom prst="rect">
            <a:avLst/>
          </a:prstGeom>
          <a:noFill/>
          <a:ln w="12700">
            <a:solidFill>
              <a:schemeClr val="tx1"/>
            </a:solidFill>
            <a:miter lim="800000"/>
            <a:headEnd/>
            <a:tailEnd/>
          </a:ln>
          <a:effectLst/>
        </p:spPr>
        <p:txBody>
          <a:bodyPr>
            <a:spAutoFit/>
          </a:bodyPr>
          <a:lstStyle/>
          <a:p>
            <a:pPr algn="ctr" eaLnBrk="0" hangingPunct="0"/>
            <a:r>
              <a:rPr lang="en-US" sz="2000">
                <a:latin typeface="Arial" charset="0"/>
              </a:rPr>
              <a:t>FAILURE!</a:t>
            </a:r>
          </a:p>
          <a:p>
            <a:pPr eaLnBrk="0" hangingPunct="0"/>
            <a:r>
              <a:rPr lang="en-US" sz="2000">
                <a:latin typeface="Arial" charset="0"/>
              </a:rPr>
              <a:t>REDO Y</a:t>
            </a:r>
            <a:endParaRPr lang="en-US">
              <a:latin typeface="Times New Roman" charset="0"/>
            </a:endParaRPr>
          </a:p>
        </p:txBody>
      </p:sp>
      <p:sp>
        <p:nvSpPr>
          <p:cNvPr id="18460" name="Line 28"/>
          <p:cNvSpPr>
            <a:spLocks noChangeShapeType="1"/>
          </p:cNvSpPr>
          <p:nvPr/>
        </p:nvSpPr>
        <p:spPr bwMode="auto">
          <a:xfrm flipH="1">
            <a:off x="6705600" y="4953000"/>
            <a:ext cx="914400" cy="0"/>
          </a:xfrm>
          <a:prstGeom prst="line">
            <a:avLst/>
          </a:prstGeom>
          <a:noFill/>
          <a:ln w="76200" cmpd="tri">
            <a:solidFill>
              <a:schemeClr val="tx1"/>
            </a:solidFill>
            <a:round/>
            <a:headEnd/>
            <a:tailEnd type="triangle" w="med" len="med"/>
          </a:ln>
          <a:effectLst/>
        </p:spPr>
        <p:txBody>
          <a:bodyPr wrap="none" anchor="ctr"/>
          <a:lstStyle/>
          <a:p>
            <a:endParaRPr lang="en-US"/>
          </a:p>
        </p:txBody>
      </p:sp>
      <p:sp>
        <p:nvSpPr>
          <p:cNvPr id="18461" name="Rectangle 29"/>
          <p:cNvSpPr>
            <a:spLocks noChangeArrowheads="1"/>
          </p:cNvSpPr>
          <p:nvPr/>
        </p:nvSpPr>
        <p:spPr bwMode="auto">
          <a:xfrm>
            <a:off x="4495800" y="5638800"/>
            <a:ext cx="4191000" cy="1082675"/>
          </a:xfrm>
          <a:prstGeom prst="rect">
            <a:avLst/>
          </a:prstGeom>
          <a:noFill/>
          <a:ln w="76200" cmpd="tri">
            <a:solidFill>
              <a:schemeClr val="tx1"/>
            </a:solidFill>
            <a:miter lim="800000"/>
            <a:headEnd/>
            <a:tailEnd/>
          </a:ln>
          <a:effectLst/>
        </p:spPr>
        <p:txBody>
          <a:bodyPr>
            <a:spAutoFit/>
          </a:bodyPr>
          <a:lstStyle/>
          <a:p>
            <a:pPr eaLnBrk="0" hangingPunct="0">
              <a:buFontTx/>
              <a:buChar char="•"/>
            </a:pPr>
            <a:r>
              <a:rPr lang="en-US" sz="2000">
                <a:latin typeface="Arial" charset="0"/>
              </a:rPr>
              <a:t> Undo in reverse order in log</a:t>
            </a:r>
          </a:p>
          <a:p>
            <a:pPr eaLnBrk="0" hangingPunct="0">
              <a:buFontTx/>
              <a:buChar char="•"/>
            </a:pPr>
            <a:r>
              <a:rPr lang="en-US" sz="2000">
                <a:latin typeface="Arial" charset="0"/>
              </a:rPr>
              <a:t> Redo in committed log order</a:t>
            </a:r>
          </a:p>
          <a:p>
            <a:pPr eaLnBrk="0" hangingPunct="0">
              <a:buFontTx/>
              <a:buChar char="•"/>
            </a:pPr>
            <a:r>
              <a:rPr lang="en-US" sz="2000">
                <a:latin typeface="Arial" charset="0"/>
              </a:rPr>
              <a:t> uses the write_item log entry </a:t>
            </a:r>
            <a:endParaRPr lang="en-US">
              <a:latin typeface="Times New Roman" charset="0"/>
            </a:endParaRPr>
          </a:p>
        </p:txBody>
      </p:sp>
      <p:sp>
        <p:nvSpPr>
          <p:cNvPr id="18462" name="Rectangle 30"/>
          <p:cNvSpPr>
            <a:spLocks noChangeArrowheads="1"/>
          </p:cNvSpPr>
          <p:nvPr/>
        </p:nvSpPr>
        <p:spPr bwMode="auto">
          <a:xfrm>
            <a:off x="685800" y="323850"/>
            <a:ext cx="7772400" cy="590550"/>
          </a:xfrm>
          <a:prstGeom prst="rect">
            <a:avLst/>
          </a:prstGeom>
          <a:noFill/>
          <a:ln w="12700">
            <a:noFill/>
            <a:miter lim="800000"/>
            <a:headEnd/>
            <a:tailEnd/>
          </a:ln>
          <a:effectLst/>
        </p:spPr>
        <p:txBody>
          <a:bodyPr lIns="90488" tIns="44450" rIns="90488" bIns="44450" anchor="ctr"/>
          <a:lstStyle/>
          <a:p>
            <a:pPr eaLnBrk="0" hangingPunct="0"/>
            <a:r>
              <a:rPr lang="en-US">
                <a:latin typeface="Times New Roman" charset="0"/>
              </a:rPr>
              <a:t>Write Ahead Logging</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2" name="Rectangle 4"/>
          <p:cNvSpPr>
            <a:spLocks noGrp="1" noChangeArrowheads="1"/>
          </p:cNvSpPr>
          <p:nvPr>
            <p:ph type="title"/>
          </p:nvPr>
        </p:nvSpPr>
        <p:spPr/>
        <p:txBody>
          <a:bodyPr/>
          <a:lstStyle/>
          <a:p>
            <a:r>
              <a:rPr lang="en-US"/>
              <a:t>Transaction as a Concurrency Unit</a:t>
            </a:r>
          </a:p>
        </p:txBody>
      </p:sp>
      <p:sp>
        <p:nvSpPr>
          <p:cNvPr id="73733" name="Rectangle 5"/>
          <p:cNvSpPr>
            <a:spLocks noGrp="1" noChangeArrowheads="1"/>
          </p:cNvSpPr>
          <p:nvPr>
            <p:ph idx="1"/>
          </p:nvPr>
        </p:nvSpPr>
        <p:spPr>
          <a:xfrm>
            <a:off x="1066800" y="990600"/>
            <a:ext cx="7772400" cy="849313"/>
          </a:xfrm>
        </p:spPr>
        <p:txBody>
          <a:bodyPr>
            <a:normAutofit fontScale="92500" lnSpcReduction="20000"/>
          </a:bodyPr>
          <a:lstStyle/>
          <a:p>
            <a:r>
              <a:rPr lang="en-US"/>
              <a:t>Transactions must be synchronised correctly to guarantee database consistency</a:t>
            </a:r>
          </a:p>
        </p:txBody>
      </p:sp>
      <p:sp>
        <p:nvSpPr>
          <p:cNvPr id="2" name="Date Placeholder 1"/>
          <p:cNvSpPr>
            <a:spLocks noGrp="1"/>
          </p:cNvSpPr>
          <p:nvPr>
            <p:ph type="dt" sz="half" idx="10"/>
          </p:nvPr>
        </p:nvSpPr>
        <p:spPr/>
        <p:txBody>
          <a:bodyPr/>
          <a:lstStyle/>
          <a:p>
            <a:fld id="{221A4258-39DD-4A40-96C5-7F5E5EC4050F}" type="datetime1">
              <a:rPr lang="en-US" smtClean="0"/>
              <a:t>6/15/2020</a:t>
            </a:fld>
            <a:endParaRPr lang="en-GB"/>
          </a:p>
        </p:txBody>
      </p:sp>
      <p:sp>
        <p:nvSpPr>
          <p:cNvPr id="3" name="Footer Placeholder 2"/>
          <p:cNvSpPr>
            <a:spLocks noGrp="1"/>
          </p:cNvSpPr>
          <p:nvPr>
            <p:ph type="ftr" sz="quarter" idx="11"/>
          </p:nvPr>
        </p:nvSpPr>
        <p:spPr/>
        <p:txBody>
          <a:bodyPr/>
          <a:lstStyle/>
          <a:p>
            <a:r>
              <a:rPr lang="en-GB" smtClean="0"/>
              <a:t>chengulabenitho455@gmail.com   |  Aru</a:t>
            </a:r>
            <a:endParaRPr lang="en-GB"/>
          </a:p>
        </p:txBody>
      </p:sp>
      <p:sp>
        <p:nvSpPr>
          <p:cNvPr id="4" name="Slide Number Placeholder 3"/>
          <p:cNvSpPr>
            <a:spLocks noGrp="1"/>
          </p:cNvSpPr>
          <p:nvPr>
            <p:ph type="sldNum" sz="quarter" idx="12"/>
          </p:nvPr>
        </p:nvSpPr>
        <p:spPr/>
        <p:txBody>
          <a:bodyPr/>
          <a:lstStyle/>
          <a:p>
            <a:fld id="{A3A36B46-B509-443D-8153-5DC4F6A43D7E}" type="slidenum">
              <a:rPr lang="en-GB" smtClean="0"/>
              <a:pPr/>
              <a:t>14</a:t>
            </a:fld>
            <a:endParaRPr lang="en-GB"/>
          </a:p>
        </p:txBody>
      </p:sp>
      <p:sp>
        <p:nvSpPr>
          <p:cNvPr id="73736" name="Rectangle 8"/>
          <p:cNvSpPr>
            <a:spLocks noChangeArrowheads="1"/>
          </p:cNvSpPr>
          <p:nvPr/>
        </p:nvSpPr>
        <p:spPr bwMode="auto">
          <a:xfrm>
            <a:off x="762000" y="3200400"/>
            <a:ext cx="2743200" cy="317500"/>
          </a:xfrm>
          <a:prstGeom prst="rect">
            <a:avLst/>
          </a:prstGeom>
          <a:noFill/>
          <a:ln w="12700">
            <a:solidFill>
              <a:schemeClr val="tx1"/>
            </a:solidFill>
            <a:miter lim="800000"/>
            <a:headEnd/>
            <a:tailEnd/>
          </a:ln>
          <a:effectLst/>
        </p:spPr>
        <p:txBody>
          <a:bodyPr anchor="ctr">
            <a:spAutoFit/>
          </a:bodyPr>
          <a:lstStyle/>
          <a:p>
            <a:pPr algn="ctr" eaLnBrk="0" hangingPunct="0"/>
            <a:r>
              <a:rPr lang="en-US" sz="1400">
                <a:latin typeface="Arial" charset="0"/>
              </a:rPr>
              <a:t>Account A Fred Bloggs £1000</a:t>
            </a:r>
          </a:p>
        </p:txBody>
      </p:sp>
      <p:sp>
        <p:nvSpPr>
          <p:cNvPr id="73737" name="Rectangle 9"/>
          <p:cNvSpPr>
            <a:spLocks noChangeArrowheads="1"/>
          </p:cNvSpPr>
          <p:nvPr/>
        </p:nvSpPr>
        <p:spPr bwMode="auto">
          <a:xfrm>
            <a:off x="762000" y="2286000"/>
            <a:ext cx="2743200" cy="317500"/>
          </a:xfrm>
          <a:prstGeom prst="rect">
            <a:avLst/>
          </a:prstGeom>
          <a:noFill/>
          <a:ln w="12700">
            <a:solidFill>
              <a:schemeClr val="tx1"/>
            </a:solidFill>
            <a:miter lim="800000"/>
            <a:headEnd/>
            <a:tailEnd/>
          </a:ln>
          <a:effectLst/>
        </p:spPr>
        <p:txBody>
          <a:bodyPr anchor="ctr">
            <a:spAutoFit/>
          </a:bodyPr>
          <a:lstStyle/>
          <a:p>
            <a:pPr algn="ctr" eaLnBrk="0" hangingPunct="0"/>
            <a:r>
              <a:rPr lang="en-US" sz="1400">
                <a:latin typeface="Arial" charset="0"/>
              </a:rPr>
              <a:t>Account B Sue Smith £0</a:t>
            </a:r>
          </a:p>
        </p:txBody>
      </p:sp>
      <p:sp>
        <p:nvSpPr>
          <p:cNvPr id="73738" name="Rectangle 10"/>
          <p:cNvSpPr>
            <a:spLocks noChangeArrowheads="1"/>
          </p:cNvSpPr>
          <p:nvPr/>
        </p:nvSpPr>
        <p:spPr bwMode="auto">
          <a:xfrm>
            <a:off x="5181600" y="2606675"/>
            <a:ext cx="2743200" cy="317500"/>
          </a:xfrm>
          <a:prstGeom prst="rect">
            <a:avLst/>
          </a:prstGeom>
          <a:noFill/>
          <a:ln w="12700">
            <a:solidFill>
              <a:schemeClr val="tx1"/>
            </a:solidFill>
            <a:miter lim="800000"/>
            <a:headEnd/>
            <a:tailEnd/>
          </a:ln>
          <a:effectLst/>
        </p:spPr>
        <p:txBody>
          <a:bodyPr anchor="ctr">
            <a:spAutoFit/>
          </a:bodyPr>
          <a:lstStyle/>
          <a:p>
            <a:pPr algn="ctr" eaLnBrk="0" hangingPunct="0"/>
            <a:r>
              <a:rPr lang="en-US" sz="1400">
                <a:latin typeface="Arial" charset="0"/>
              </a:rPr>
              <a:t>Account B Sue Smith £500</a:t>
            </a:r>
          </a:p>
        </p:txBody>
      </p:sp>
      <p:sp>
        <p:nvSpPr>
          <p:cNvPr id="73739" name="Rectangle 11"/>
          <p:cNvSpPr>
            <a:spLocks noChangeArrowheads="1"/>
          </p:cNvSpPr>
          <p:nvPr/>
        </p:nvSpPr>
        <p:spPr bwMode="auto">
          <a:xfrm>
            <a:off x="5181600" y="2301875"/>
            <a:ext cx="2743200" cy="317500"/>
          </a:xfrm>
          <a:prstGeom prst="rect">
            <a:avLst/>
          </a:prstGeom>
          <a:noFill/>
          <a:ln w="12700">
            <a:solidFill>
              <a:schemeClr val="tx1"/>
            </a:solidFill>
            <a:miter lim="800000"/>
            <a:headEnd/>
            <a:tailEnd/>
          </a:ln>
          <a:effectLst/>
        </p:spPr>
        <p:txBody>
          <a:bodyPr anchor="ctr">
            <a:spAutoFit/>
          </a:bodyPr>
          <a:lstStyle/>
          <a:p>
            <a:pPr algn="ctr" eaLnBrk="0" hangingPunct="0"/>
            <a:r>
              <a:rPr lang="en-US" sz="1400">
                <a:latin typeface="Arial" charset="0"/>
              </a:rPr>
              <a:t>Account A Fred Bloggs £500</a:t>
            </a:r>
          </a:p>
        </p:txBody>
      </p:sp>
      <p:sp>
        <p:nvSpPr>
          <p:cNvPr id="73740" name="Line 12"/>
          <p:cNvSpPr>
            <a:spLocks noChangeShapeType="1"/>
          </p:cNvSpPr>
          <p:nvPr/>
        </p:nvSpPr>
        <p:spPr bwMode="auto">
          <a:xfrm>
            <a:off x="3581400" y="2590800"/>
            <a:ext cx="1600200" cy="0"/>
          </a:xfrm>
          <a:prstGeom prst="line">
            <a:avLst/>
          </a:prstGeom>
          <a:noFill/>
          <a:ln w="12700">
            <a:solidFill>
              <a:schemeClr val="tx1"/>
            </a:solidFill>
            <a:round/>
            <a:headEnd/>
            <a:tailEnd type="triangle" w="med" len="med"/>
          </a:ln>
          <a:effectLst/>
        </p:spPr>
        <p:txBody>
          <a:bodyPr wrap="none" anchor="ctr"/>
          <a:lstStyle/>
          <a:p>
            <a:endParaRPr lang="en-US"/>
          </a:p>
        </p:txBody>
      </p:sp>
      <p:sp>
        <p:nvSpPr>
          <p:cNvPr id="73741" name="Text Box 13"/>
          <p:cNvSpPr txBox="1">
            <a:spLocks noChangeArrowheads="1"/>
          </p:cNvSpPr>
          <p:nvPr/>
        </p:nvSpPr>
        <p:spPr bwMode="auto">
          <a:xfrm>
            <a:off x="3733800" y="2667000"/>
            <a:ext cx="1447800" cy="517525"/>
          </a:xfrm>
          <a:prstGeom prst="rect">
            <a:avLst/>
          </a:prstGeom>
          <a:noFill/>
          <a:ln w="12700">
            <a:noFill/>
            <a:miter lim="800000"/>
            <a:headEnd/>
            <a:tailEnd/>
          </a:ln>
          <a:effectLst/>
        </p:spPr>
        <p:txBody>
          <a:bodyPr>
            <a:spAutoFit/>
          </a:bodyPr>
          <a:lstStyle/>
          <a:p>
            <a:pPr eaLnBrk="0" hangingPunct="0"/>
            <a:r>
              <a:rPr lang="en-US" sz="1400" i="1">
                <a:latin typeface="Arial" charset="0"/>
              </a:rPr>
              <a:t>Transfer £500 from A to B</a:t>
            </a:r>
          </a:p>
        </p:txBody>
      </p:sp>
      <p:sp>
        <p:nvSpPr>
          <p:cNvPr id="73754" name="Rectangle 26"/>
          <p:cNvSpPr>
            <a:spLocks noChangeArrowheads="1"/>
          </p:cNvSpPr>
          <p:nvPr/>
        </p:nvSpPr>
        <p:spPr bwMode="auto">
          <a:xfrm>
            <a:off x="762000" y="4191000"/>
            <a:ext cx="2743200" cy="317500"/>
          </a:xfrm>
          <a:prstGeom prst="rect">
            <a:avLst/>
          </a:prstGeom>
          <a:noFill/>
          <a:ln w="12700">
            <a:solidFill>
              <a:schemeClr val="tx1"/>
            </a:solidFill>
            <a:miter lim="800000"/>
            <a:headEnd/>
            <a:tailEnd/>
          </a:ln>
          <a:effectLst/>
        </p:spPr>
        <p:txBody>
          <a:bodyPr anchor="ctr">
            <a:spAutoFit/>
          </a:bodyPr>
          <a:lstStyle/>
          <a:p>
            <a:pPr algn="ctr" eaLnBrk="0" hangingPunct="0"/>
            <a:r>
              <a:rPr lang="en-US" sz="1400">
                <a:latin typeface="Arial" charset="0"/>
              </a:rPr>
              <a:t>Account C Jill Jones £700</a:t>
            </a:r>
          </a:p>
        </p:txBody>
      </p:sp>
      <p:sp>
        <p:nvSpPr>
          <p:cNvPr id="73755" name="Rectangle 27"/>
          <p:cNvSpPr>
            <a:spLocks noChangeArrowheads="1"/>
          </p:cNvSpPr>
          <p:nvPr/>
        </p:nvSpPr>
        <p:spPr bwMode="auto">
          <a:xfrm>
            <a:off x="5181600" y="4343400"/>
            <a:ext cx="2743200" cy="317500"/>
          </a:xfrm>
          <a:prstGeom prst="rect">
            <a:avLst/>
          </a:prstGeom>
          <a:noFill/>
          <a:ln w="12700">
            <a:solidFill>
              <a:schemeClr val="tx1"/>
            </a:solidFill>
            <a:miter lim="800000"/>
            <a:headEnd/>
            <a:tailEnd/>
          </a:ln>
          <a:effectLst/>
        </p:spPr>
        <p:txBody>
          <a:bodyPr anchor="ctr">
            <a:spAutoFit/>
          </a:bodyPr>
          <a:lstStyle/>
          <a:p>
            <a:pPr algn="ctr" eaLnBrk="0" hangingPunct="0"/>
            <a:r>
              <a:rPr lang="en-US" sz="1400">
                <a:latin typeface="Arial" charset="0"/>
              </a:rPr>
              <a:t>Account C Jill Jones £400</a:t>
            </a:r>
          </a:p>
        </p:txBody>
      </p:sp>
      <p:sp>
        <p:nvSpPr>
          <p:cNvPr id="73756" name="Rectangle 28"/>
          <p:cNvSpPr>
            <a:spLocks noChangeArrowheads="1"/>
          </p:cNvSpPr>
          <p:nvPr/>
        </p:nvSpPr>
        <p:spPr bwMode="auto">
          <a:xfrm>
            <a:off x="5181600" y="4038600"/>
            <a:ext cx="2743200" cy="317500"/>
          </a:xfrm>
          <a:prstGeom prst="rect">
            <a:avLst/>
          </a:prstGeom>
          <a:noFill/>
          <a:ln w="12700">
            <a:solidFill>
              <a:schemeClr val="tx1"/>
            </a:solidFill>
            <a:miter lim="800000"/>
            <a:headEnd/>
            <a:tailEnd/>
          </a:ln>
          <a:effectLst/>
        </p:spPr>
        <p:txBody>
          <a:bodyPr anchor="ctr">
            <a:spAutoFit/>
          </a:bodyPr>
          <a:lstStyle/>
          <a:p>
            <a:pPr algn="ctr" eaLnBrk="0" hangingPunct="0"/>
            <a:r>
              <a:rPr lang="en-US" sz="1400">
                <a:latin typeface="Arial" charset="0"/>
              </a:rPr>
              <a:t>Account A Fred Bloggs £800</a:t>
            </a:r>
          </a:p>
        </p:txBody>
      </p:sp>
      <p:sp>
        <p:nvSpPr>
          <p:cNvPr id="73757" name="Line 29"/>
          <p:cNvSpPr>
            <a:spLocks noChangeShapeType="1"/>
          </p:cNvSpPr>
          <p:nvPr/>
        </p:nvSpPr>
        <p:spPr bwMode="auto">
          <a:xfrm>
            <a:off x="3581400" y="4327525"/>
            <a:ext cx="1600200" cy="0"/>
          </a:xfrm>
          <a:prstGeom prst="line">
            <a:avLst/>
          </a:prstGeom>
          <a:noFill/>
          <a:ln w="12700">
            <a:solidFill>
              <a:schemeClr val="tx1"/>
            </a:solidFill>
            <a:round/>
            <a:headEnd/>
            <a:tailEnd type="triangle" w="med" len="med"/>
          </a:ln>
          <a:effectLst/>
        </p:spPr>
        <p:txBody>
          <a:bodyPr wrap="none" anchor="ctr"/>
          <a:lstStyle/>
          <a:p>
            <a:endParaRPr lang="en-US"/>
          </a:p>
        </p:txBody>
      </p:sp>
      <p:sp>
        <p:nvSpPr>
          <p:cNvPr id="73758" name="Text Box 30"/>
          <p:cNvSpPr txBox="1">
            <a:spLocks noChangeArrowheads="1"/>
          </p:cNvSpPr>
          <p:nvPr/>
        </p:nvSpPr>
        <p:spPr bwMode="auto">
          <a:xfrm>
            <a:off x="3733800" y="4419600"/>
            <a:ext cx="1447800" cy="517525"/>
          </a:xfrm>
          <a:prstGeom prst="rect">
            <a:avLst/>
          </a:prstGeom>
          <a:noFill/>
          <a:ln w="12700">
            <a:noFill/>
            <a:miter lim="800000"/>
            <a:headEnd/>
            <a:tailEnd/>
          </a:ln>
          <a:effectLst/>
        </p:spPr>
        <p:txBody>
          <a:bodyPr>
            <a:spAutoFit/>
          </a:bodyPr>
          <a:lstStyle/>
          <a:p>
            <a:pPr eaLnBrk="0" hangingPunct="0"/>
            <a:r>
              <a:rPr lang="en-US" sz="1400" i="1">
                <a:latin typeface="Arial" charset="0"/>
              </a:rPr>
              <a:t>Transfer £300</a:t>
            </a:r>
          </a:p>
          <a:p>
            <a:pPr eaLnBrk="0" hangingPunct="0"/>
            <a:r>
              <a:rPr lang="en-US" sz="1400" i="1">
                <a:latin typeface="Arial" charset="0"/>
              </a:rPr>
              <a:t>from C to A</a:t>
            </a:r>
          </a:p>
        </p:txBody>
      </p:sp>
      <p:sp>
        <p:nvSpPr>
          <p:cNvPr id="73760" name="Text Box 32"/>
          <p:cNvSpPr txBox="1">
            <a:spLocks noChangeArrowheads="1"/>
          </p:cNvSpPr>
          <p:nvPr/>
        </p:nvSpPr>
        <p:spPr bwMode="auto">
          <a:xfrm>
            <a:off x="1066800" y="4876800"/>
            <a:ext cx="2184400" cy="1552575"/>
          </a:xfrm>
          <a:prstGeom prst="rect">
            <a:avLst/>
          </a:prstGeom>
          <a:noFill/>
          <a:ln w="12700">
            <a:noFill/>
            <a:miter lim="800000"/>
            <a:headEnd/>
            <a:tailEnd/>
          </a:ln>
          <a:effectLst/>
        </p:spPr>
        <p:txBody>
          <a:bodyPr wrap="none">
            <a:spAutoFit/>
          </a:bodyPr>
          <a:lstStyle/>
          <a:p>
            <a:pPr algn="ctr" eaLnBrk="0" hangingPunct="0"/>
            <a:r>
              <a:rPr lang="en-US" i="1">
                <a:latin typeface="Arial" charset="0"/>
              </a:rPr>
              <a:t>Net result</a:t>
            </a:r>
            <a:r>
              <a:rPr lang="en-US">
                <a:latin typeface="Arial" charset="0"/>
              </a:rPr>
              <a:t> </a:t>
            </a:r>
          </a:p>
          <a:p>
            <a:pPr algn="ctr" eaLnBrk="0" hangingPunct="0"/>
            <a:r>
              <a:rPr lang="en-US">
                <a:latin typeface="Arial" charset="0"/>
              </a:rPr>
              <a:t>Account A 800</a:t>
            </a:r>
          </a:p>
          <a:p>
            <a:pPr algn="ctr" eaLnBrk="0" hangingPunct="0"/>
            <a:r>
              <a:rPr lang="en-US">
                <a:latin typeface="Arial" charset="0"/>
              </a:rPr>
              <a:t>Account B 500</a:t>
            </a:r>
          </a:p>
          <a:p>
            <a:pPr algn="ctr" eaLnBrk="0" hangingPunct="0"/>
            <a:r>
              <a:rPr lang="en-US">
                <a:latin typeface="Arial" charset="0"/>
              </a:rPr>
              <a:t>Account C 400</a:t>
            </a:r>
            <a:endParaRPr lang="en-US">
              <a:latin typeface="Times New Roman" charset="0"/>
            </a:endParaRPr>
          </a:p>
        </p:txBody>
      </p:sp>
      <p:sp>
        <p:nvSpPr>
          <p:cNvPr id="73761" name="Text Box 33"/>
          <p:cNvSpPr txBox="1">
            <a:spLocks noChangeArrowheads="1"/>
          </p:cNvSpPr>
          <p:nvPr/>
        </p:nvSpPr>
        <p:spPr bwMode="auto">
          <a:xfrm>
            <a:off x="4038600" y="2133600"/>
            <a:ext cx="539750" cy="457200"/>
          </a:xfrm>
          <a:prstGeom prst="rect">
            <a:avLst/>
          </a:prstGeom>
          <a:noFill/>
          <a:ln w="12700">
            <a:noFill/>
            <a:miter lim="800000"/>
            <a:headEnd/>
            <a:tailEnd/>
          </a:ln>
          <a:effectLst/>
        </p:spPr>
        <p:txBody>
          <a:bodyPr wrap="none">
            <a:spAutoFit/>
          </a:bodyPr>
          <a:lstStyle/>
          <a:p>
            <a:pPr eaLnBrk="0" hangingPunct="0"/>
            <a:r>
              <a:rPr lang="en-US">
                <a:latin typeface="Arial" charset="0"/>
              </a:rPr>
              <a:t>T1</a:t>
            </a:r>
          </a:p>
        </p:txBody>
      </p:sp>
      <p:sp>
        <p:nvSpPr>
          <p:cNvPr id="73762" name="Text Box 34"/>
          <p:cNvSpPr txBox="1">
            <a:spLocks noChangeArrowheads="1"/>
          </p:cNvSpPr>
          <p:nvPr/>
        </p:nvSpPr>
        <p:spPr bwMode="auto">
          <a:xfrm>
            <a:off x="4267200" y="3886200"/>
            <a:ext cx="539750" cy="457200"/>
          </a:xfrm>
          <a:prstGeom prst="rect">
            <a:avLst/>
          </a:prstGeom>
          <a:noFill/>
          <a:ln w="12700">
            <a:noFill/>
            <a:miter lim="800000"/>
            <a:headEnd/>
            <a:tailEnd/>
          </a:ln>
          <a:effectLst/>
        </p:spPr>
        <p:txBody>
          <a:bodyPr wrap="none">
            <a:spAutoFit/>
          </a:bodyPr>
          <a:lstStyle/>
          <a:p>
            <a:pPr eaLnBrk="0" hangingPunct="0"/>
            <a:r>
              <a:rPr lang="en-US">
                <a:latin typeface="Arial" charset="0"/>
              </a:rPr>
              <a:t>T2</a:t>
            </a:r>
          </a:p>
        </p:txBody>
      </p:sp>
      <p:sp>
        <p:nvSpPr>
          <p:cNvPr id="73763" name="Text Box 35"/>
          <p:cNvSpPr txBox="1">
            <a:spLocks noChangeArrowheads="1"/>
          </p:cNvSpPr>
          <p:nvPr/>
        </p:nvSpPr>
        <p:spPr bwMode="auto">
          <a:xfrm rot="-16200000">
            <a:off x="6515100" y="3238500"/>
            <a:ext cx="3733800" cy="457200"/>
          </a:xfrm>
          <a:prstGeom prst="rect">
            <a:avLst/>
          </a:prstGeom>
          <a:noFill/>
          <a:ln w="12700">
            <a:noFill/>
            <a:miter lim="800000"/>
            <a:headEnd/>
            <a:tailEnd/>
          </a:ln>
          <a:effectLst/>
        </p:spPr>
        <p:txBody>
          <a:bodyPr>
            <a:spAutoFit/>
          </a:bodyPr>
          <a:lstStyle/>
          <a:p>
            <a:pPr eaLnBrk="0" hangingPunct="0"/>
            <a:r>
              <a:rPr lang="en-US">
                <a:latin typeface="Arial" charset="0"/>
              </a:rPr>
              <a:t>Simultaneous Execution</a:t>
            </a:r>
          </a:p>
        </p:txBody>
      </p:sp>
      <p:sp>
        <p:nvSpPr>
          <p:cNvPr id="73764" name="Line 36"/>
          <p:cNvSpPr>
            <a:spLocks noChangeShapeType="1"/>
          </p:cNvSpPr>
          <p:nvPr/>
        </p:nvSpPr>
        <p:spPr bwMode="auto">
          <a:xfrm flipV="1">
            <a:off x="3505200" y="2590800"/>
            <a:ext cx="990600" cy="762000"/>
          </a:xfrm>
          <a:prstGeom prst="line">
            <a:avLst/>
          </a:prstGeom>
          <a:noFill/>
          <a:ln w="12700">
            <a:solidFill>
              <a:schemeClr val="tx1"/>
            </a:solidFill>
            <a:round/>
            <a:headEnd/>
            <a:tailEnd/>
          </a:ln>
          <a:effectLst/>
        </p:spPr>
        <p:txBody>
          <a:bodyPr wrap="none" anchor="ctr"/>
          <a:lstStyle/>
          <a:p>
            <a:endParaRPr lang="en-US"/>
          </a:p>
        </p:txBody>
      </p:sp>
      <p:sp>
        <p:nvSpPr>
          <p:cNvPr id="73765" name="Line 37"/>
          <p:cNvSpPr>
            <a:spLocks noChangeShapeType="1"/>
          </p:cNvSpPr>
          <p:nvPr/>
        </p:nvSpPr>
        <p:spPr bwMode="auto">
          <a:xfrm>
            <a:off x="3505200" y="3352800"/>
            <a:ext cx="838200" cy="990600"/>
          </a:xfrm>
          <a:prstGeom prst="line">
            <a:avLst/>
          </a:prstGeom>
          <a:noFill/>
          <a:ln w="12700">
            <a:solidFill>
              <a:schemeClr val="tx1"/>
            </a:solidFill>
            <a:round/>
            <a:headEnd/>
            <a:tailEnd/>
          </a:ln>
          <a:effectLst/>
        </p:spPr>
        <p:txBody>
          <a:bodyPr wrap="none" anchor="ctr"/>
          <a:lstStyle/>
          <a:p>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4" name="Rectangle 4"/>
          <p:cNvSpPr>
            <a:spLocks noGrp="1" noChangeArrowheads="1"/>
          </p:cNvSpPr>
          <p:nvPr>
            <p:ph type="title"/>
          </p:nvPr>
        </p:nvSpPr>
        <p:spPr/>
        <p:txBody>
          <a:bodyPr/>
          <a:lstStyle/>
          <a:p>
            <a:r>
              <a:rPr lang="en-US"/>
              <a:t>Transaction scheduling algorithms</a:t>
            </a:r>
          </a:p>
        </p:txBody>
      </p:sp>
      <p:sp>
        <p:nvSpPr>
          <p:cNvPr id="71685" name="Rectangle 5"/>
          <p:cNvSpPr>
            <a:spLocks noGrp="1" noChangeArrowheads="1"/>
          </p:cNvSpPr>
          <p:nvPr>
            <p:ph idx="1"/>
          </p:nvPr>
        </p:nvSpPr>
        <p:spPr>
          <a:xfrm>
            <a:off x="1066800" y="990600"/>
            <a:ext cx="7772400" cy="5562600"/>
          </a:xfrm>
        </p:spPr>
        <p:txBody>
          <a:bodyPr>
            <a:normAutofit fontScale="85000" lnSpcReduction="10000"/>
          </a:bodyPr>
          <a:lstStyle/>
          <a:p>
            <a:r>
              <a:rPr lang="en-US" dirty="0"/>
              <a:t>Transaction </a:t>
            </a:r>
            <a:r>
              <a:rPr lang="en-US" dirty="0" err="1"/>
              <a:t>Serialisability</a:t>
            </a:r>
            <a:endParaRPr lang="en-US" dirty="0"/>
          </a:p>
          <a:p>
            <a:pPr lvl="1"/>
            <a:r>
              <a:rPr lang="en-US" dirty="0"/>
              <a:t>The effect on a database of any number of transactions executing in parallel must be the same as if they were executed one after another</a:t>
            </a:r>
          </a:p>
          <a:p>
            <a:pPr lvl="1"/>
            <a:endParaRPr lang="en-US" dirty="0"/>
          </a:p>
          <a:p>
            <a:pPr lvl="1"/>
            <a:endParaRPr lang="en-US" dirty="0"/>
          </a:p>
          <a:p>
            <a:pPr lvl="1"/>
            <a:endParaRPr lang="en-US" dirty="0"/>
          </a:p>
          <a:p>
            <a:pPr lvl="1"/>
            <a:endParaRPr lang="en-US" dirty="0"/>
          </a:p>
          <a:p>
            <a:endParaRPr lang="en-US" sz="2000" dirty="0"/>
          </a:p>
          <a:p>
            <a:r>
              <a:rPr lang="en-US" dirty="0"/>
              <a:t>Problems due to the Concurrent Execution of Transactions</a:t>
            </a:r>
          </a:p>
          <a:p>
            <a:pPr lvl="1"/>
            <a:r>
              <a:rPr lang="en-US" dirty="0"/>
              <a:t>The Lost Update Problem</a:t>
            </a:r>
          </a:p>
          <a:p>
            <a:pPr lvl="1"/>
            <a:r>
              <a:rPr lang="en-US" dirty="0"/>
              <a:t>The Incorrect Summary or Unrepeatable Read Problem</a:t>
            </a:r>
          </a:p>
          <a:p>
            <a:pPr lvl="1"/>
            <a:r>
              <a:rPr lang="en-US" dirty="0"/>
              <a:t>The Temporary Update (Dirty Read) Problem</a:t>
            </a:r>
          </a:p>
        </p:txBody>
      </p:sp>
      <p:sp>
        <p:nvSpPr>
          <p:cNvPr id="2" name="Date Placeholder 1"/>
          <p:cNvSpPr>
            <a:spLocks noGrp="1"/>
          </p:cNvSpPr>
          <p:nvPr>
            <p:ph type="dt" sz="half" idx="10"/>
          </p:nvPr>
        </p:nvSpPr>
        <p:spPr/>
        <p:txBody>
          <a:bodyPr/>
          <a:lstStyle/>
          <a:p>
            <a:fld id="{3DAF9E46-A046-4246-BB09-ED3B4A411CFC}" type="datetime1">
              <a:rPr lang="en-US" smtClean="0"/>
              <a:t>6/15/2020</a:t>
            </a:fld>
            <a:endParaRPr lang="en-GB"/>
          </a:p>
        </p:txBody>
      </p:sp>
      <p:sp>
        <p:nvSpPr>
          <p:cNvPr id="3" name="Footer Placeholder 2"/>
          <p:cNvSpPr>
            <a:spLocks noGrp="1"/>
          </p:cNvSpPr>
          <p:nvPr>
            <p:ph type="ftr" sz="quarter" idx="11"/>
          </p:nvPr>
        </p:nvSpPr>
        <p:spPr/>
        <p:txBody>
          <a:bodyPr/>
          <a:lstStyle/>
          <a:p>
            <a:r>
              <a:rPr lang="en-GB" smtClean="0"/>
              <a:t>chengulabenitho455@gmail.com   |  Aru</a:t>
            </a:r>
            <a:endParaRPr lang="en-GB"/>
          </a:p>
        </p:txBody>
      </p:sp>
      <p:sp>
        <p:nvSpPr>
          <p:cNvPr id="4" name="Slide Number Placeholder 3"/>
          <p:cNvSpPr>
            <a:spLocks noGrp="1"/>
          </p:cNvSpPr>
          <p:nvPr>
            <p:ph type="sldNum" sz="quarter" idx="12"/>
          </p:nvPr>
        </p:nvSpPr>
        <p:spPr/>
        <p:txBody>
          <a:bodyPr/>
          <a:lstStyle/>
          <a:p>
            <a:fld id="{A3A36B46-B509-443D-8153-5DC4F6A43D7E}" type="slidenum">
              <a:rPr lang="en-GB" smtClean="0"/>
              <a:pPr/>
              <a:t>15</a:t>
            </a:fld>
            <a:endParaRPr lang="en-GB"/>
          </a:p>
        </p:txBody>
      </p:sp>
      <p:sp>
        <p:nvSpPr>
          <p:cNvPr id="71686" name="Rectangle 6" descr="Light vertical"/>
          <p:cNvSpPr>
            <a:spLocks noChangeArrowheads="1"/>
          </p:cNvSpPr>
          <p:nvPr/>
        </p:nvSpPr>
        <p:spPr bwMode="auto">
          <a:xfrm>
            <a:off x="571500" y="2628900"/>
            <a:ext cx="762000" cy="1447800"/>
          </a:xfrm>
          <a:prstGeom prst="rect">
            <a:avLst/>
          </a:prstGeom>
          <a:pattFill prst="ltVert">
            <a:fgClr>
              <a:schemeClr val="accent1"/>
            </a:fgClr>
            <a:bgClr>
              <a:schemeClr val="bg1"/>
            </a:bgClr>
          </a:pattFill>
          <a:ln w="12700">
            <a:solidFill>
              <a:schemeClr val="tx1"/>
            </a:solidFill>
            <a:miter lim="800000"/>
            <a:headEnd/>
            <a:tailEnd/>
          </a:ln>
          <a:effectLst/>
        </p:spPr>
        <p:txBody>
          <a:bodyPr wrap="none" anchor="ctr"/>
          <a:lstStyle/>
          <a:p>
            <a:endParaRPr lang="en-US"/>
          </a:p>
        </p:txBody>
      </p:sp>
      <p:sp>
        <p:nvSpPr>
          <p:cNvPr id="71687" name="Rectangle 7" descr="Light horizontal"/>
          <p:cNvSpPr>
            <a:spLocks noChangeArrowheads="1"/>
          </p:cNvSpPr>
          <p:nvPr/>
        </p:nvSpPr>
        <p:spPr bwMode="auto">
          <a:xfrm>
            <a:off x="2495550" y="2705100"/>
            <a:ext cx="762000" cy="1447800"/>
          </a:xfrm>
          <a:prstGeom prst="rect">
            <a:avLst/>
          </a:prstGeom>
          <a:pattFill prst="ltHorz">
            <a:fgClr>
              <a:schemeClr val="accent1"/>
            </a:fgClr>
            <a:bgClr>
              <a:schemeClr val="bg1"/>
            </a:bgClr>
          </a:pattFill>
          <a:ln w="12700">
            <a:solidFill>
              <a:schemeClr val="tx1"/>
            </a:solidFill>
            <a:miter lim="800000"/>
            <a:headEnd/>
            <a:tailEnd/>
          </a:ln>
          <a:effectLst/>
        </p:spPr>
        <p:txBody>
          <a:bodyPr wrap="none" anchor="ctr"/>
          <a:lstStyle/>
          <a:p>
            <a:endParaRPr lang="en-US"/>
          </a:p>
        </p:txBody>
      </p:sp>
      <p:sp>
        <p:nvSpPr>
          <p:cNvPr id="71688" name="Rectangle 8" descr="Light vertical"/>
          <p:cNvSpPr>
            <a:spLocks noChangeArrowheads="1"/>
          </p:cNvSpPr>
          <p:nvPr/>
        </p:nvSpPr>
        <p:spPr bwMode="auto">
          <a:xfrm>
            <a:off x="4038600" y="2667000"/>
            <a:ext cx="762000" cy="685800"/>
          </a:xfrm>
          <a:prstGeom prst="rect">
            <a:avLst/>
          </a:prstGeom>
          <a:pattFill prst="ltVert">
            <a:fgClr>
              <a:schemeClr val="accent1"/>
            </a:fgClr>
            <a:bgClr>
              <a:schemeClr val="bg1"/>
            </a:bgClr>
          </a:pattFill>
          <a:ln w="12700">
            <a:solidFill>
              <a:schemeClr val="tx1"/>
            </a:solidFill>
            <a:miter lim="800000"/>
            <a:headEnd/>
            <a:tailEnd/>
          </a:ln>
          <a:effectLst/>
        </p:spPr>
        <p:txBody>
          <a:bodyPr wrap="none" anchor="ctr"/>
          <a:lstStyle/>
          <a:p>
            <a:endParaRPr lang="en-US"/>
          </a:p>
        </p:txBody>
      </p:sp>
      <p:sp>
        <p:nvSpPr>
          <p:cNvPr id="71689" name="Rectangle 9" descr="Light horizontal"/>
          <p:cNvSpPr>
            <a:spLocks noChangeArrowheads="1"/>
          </p:cNvSpPr>
          <p:nvPr/>
        </p:nvSpPr>
        <p:spPr bwMode="auto">
          <a:xfrm>
            <a:off x="4038600" y="3352800"/>
            <a:ext cx="762000" cy="762000"/>
          </a:xfrm>
          <a:prstGeom prst="rect">
            <a:avLst/>
          </a:prstGeom>
          <a:pattFill prst="ltHorz">
            <a:fgClr>
              <a:schemeClr val="accent1"/>
            </a:fgClr>
            <a:bgClr>
              <a:schemeClr val="bg1"/>
            </a:bgClr>
          </a:pattFill>
          <a:ln w="12700">
            <a:solidFill>
              <a:schemeClr val="tx1"/>
            </a:solidFill>
            <a:miter lim="800000"/>
            <a:headEnd/>
            <a:tailEnd/>
          </a:ln>
          <a:effectLst/>
        </p:spPr>
        <p:txBody>
          <a:bodyPr wrap="none" anchor="ctr"/>
          <a:lstStyle/>
          <a:p>
            <a:endParaRPr lang="en-US"/>
          </a:p>
        </p:txBody>
      </p:sp>
      <p:sp>
        <p:nvSpPr>
          <p:cNvPr id="71690" name="Rectangle 10" descr="Light vertical"/>
          <p:cNvSpPr>
            <a:spLocks noChangeArrowheads="1"/>
          </p:cNvSpPr>
          <p:nvPr/>
        </p:nvSpPr>
        <p:spPr bwMode="auto">
          <a:xfrm>
            <a:off x="5715000" y="2667000"/>
            <a:ext cx="762000" cy="304800"/>
          </a:xfrm>
          <a:prstGeom prst="rect">
            <a:avLst/>
          </a:prstGeom>
          <a:pattFill prst="ltVert">
            <a:fgClr>
              <a:schemeClr val="accent1"/>
            </a:fgClr>
            <a:bgClr>
              <a:schemeClr val="bg1"/>
            </a:bgClr>
          </a:pattFill>
          <a:ln w="12700">
            <a:solidFill>
              <a:schemeClr val="tx1"/>
            </a:solidFill>
            <a:miter lim="800000"/>
            <a:headEnd/>
            <a:tailEnd/>
          </a:ln>
          <a:effectLst/>
        </p:spPr>
        <p:txBody>
          <a:bodyPr wrap="none" anchor="ctr"/>
          <a:lstStyle/>
          <a:p>
            <a:endParaRPr lang="en-US"/>
          </a:p>
        </p:txBody>
      </p:sp>
      <p:sp>
        <p:nvSpPr>
          <p:cNvPr id="71691" name="Rectangle 11" descr="Light horizontal"/>
          <p:cNvSpPr>
            <a:spLocks noChangeArrowheads="1"/>
          </p:cNvSpPr>
          <p:nvPr/>
        </p:nvSpPr>
        <p:spPr bwMode="auto">
          <a:xfrm>
            <a:off x="5715000" y="3505200"/>
            <a:ext cx="762000" cy="228600"/>
          </a:xfrm>
          <a:prstGeom prst="rect">
            <a:avLst/>
          </a:prstGeom>
          <a:pattFill prst="ltHorz">
            <a:fgClr>
              <a:schemeClr val="accent1"/>
            </a:fgClr>
            <a:bgClr>
              <a:schemeClr val="bg1"/>
            </a:bgClr>
          </a:pattFill>
          <a:ln w="12700">
            <a:solidFill>
              <a:schemeClr val="tx1"/>
            </a:solidFill>
            <a:miter lim="800000"/>
            <a:headEnd/>
            <a:tailEnd/>
          </a:ln>
          <a:effectLst/>
        </p:spPr>
        <p:txBody>
          <a:bodyPr wrap="none" anchor="ctr"/>
          <a:lstStyle/>
          <a:p>
            <a:endParaRPr lang="en-US"/>
          </a:p>
        </p:txBody>
      </p:sp>
      <p:sp>
        <p:nvSpPr>
          <p:cNvPr id="71693" name="Rectangle 13" descr="Light horizontal"/>
          <p:cNvSpPr>
            <a:spLocks noChangeArrowheads="1"/>
          </p:cNvSpPr>
          <p:nvPr/>
        </p:nvSpPr>
        <p:spPr bwMode="auto">
          <a:xfrm>
            <a:off x="5715000" y="2971800"/>
            <a:ext cx="762000" cy="228600"/>
          </a:xfrm>
          <a:prstGeom prst="rect">
            <a:avLst/>
          </a:prstGeom>
          <a:pattFill prst="ltHorz">
            <a:fgClr>
              <a:schemeClr val="accent1"/>
            </a:fgClr>
            <a:bgClr>
              <a:schemeClr val="bg1"/>
            </a:bgClr>
          </a:pattFill>
          <a:ln w="12700">
            <a:solidFill>
              <a:schemeClr val="tx1"/>
            </a:solidFill>
            <a:miter lim="800000"/>
            <a:headEnd/>
            <a:tailEnd/>
          </a:ln>
          <a:effectLst/>
        </p:spPr>
        <p:txBody>
          <a:bodyPr wrap="none" anchor="ctr"/>
          <a:lstStyle/>
          <a:p>
            <a:endParaRPr lang="en-US"/>
          </a:p>
        </p:txBody>
      </p:sp>
      <p:sp>
        <p:nvSpPr>
          <p:cNvPr id="71694" name="Rectangle 14" descr="Light vertical"/>
          <p:cNvSpPr>
            <a:spLocks noChangeArrowheads="1"/>
          </p:cNvSpPr>
          <p:nvPr/>
        </p:nvSpPr>
        <p:spPr bwMode="auto">
          <a:xfrm>
            <a:off x="5715000" y="3200400"/>
            <a:ext cx="762000" cy="304800"/>
          </a:xfrm>
          <a:prstGeom prst="rect">
            <a:avLst/>
          </a:prstGeom>
          <a:pattFill prst="ltVert">
            <a:fgClr>
              <a:schemeClr val="accent1"/>
            </a:fgClr>
            <a:bgClr>
              <a:schemeClr val="bg1"/>
            </a:bgClr>
          </a:pattFill>
          <a:ln w="12700">
            <a:solidFill>
              <a:schemeClr val="tx1"/>
            </a:solidFill>
            <a:miter lim="800000"/>
            <a:headEnd/>
            <a:tailEnd/>
          </a:ln>
          <a:effectLst/>
        </p:spPr>
        <p:txBody>
          <a:bodyPr wrap="none" anchor="ctr"/>
          <a:lstStyle/>
          <a:p>
            <a:endParaRPr lang="en-US"/>
          </a:p>
        </p:txBody>
      </p:sp>
      <p:sp>
        <p:nvSpPr>
          <p:cNvPr id="71695" name="Rectangle 15" descr="Light vertical"/>
          <p:cNvSpPr>
            <a:spLocks noChangeArrowheads="1"/>
          </p:cNvSpPr>
          <p:nvPr/>
        </p:nvSpPr>
        <p:spPr bwMode="auto">
          <a:xfrm>
            <a:off x="5715000" y="3733800"/>
            <a:ext cx="762000" cy="381000"/>
          </a:xfrm>
          <a:prstGeom prst="rect">
            <a:avLst/>
          </a:prstGeom>
          <a:pattFill prst="ltVert">
            <a:fgClr>
              <a:schemeClr val="accent1"/>
            </a:fgClr>
            <a:bgClr>
              <a:schemeClr val="bg1"/>
            </a:bgClr>
          </a:pattFill>
          <a:ln w="12700">
            <a:solidFill>
              <a:schemeClr val="tx1"/>
            </a:solidFill>
            <a:miter lim="800000"/>
            <a:headEnd/>
            <a:tailEnd/>
          </a:ln>
          <a:effectLst/>
        </p:spPr>
        <p:txBody>
          <a:bodyPr wrap="none" anchor="ctr"/>
          <a:lstStyle/>
          <a:p>
            <a:endParaRPr lang="en-US"/>
          </a:p>
        </p:txBody>
      </p:sp>
      <p:sp>
        <p:nvSpPr>
          <p:cNvPr id="71696" name="Text Box 16"/>
          <p:cNvSpPr txBox="1">
            <a:spLocks noChangeArrowheads="1"/>
          </p:cNvSpPr>
          <p:nvPr/>
        </p:nvSpPr>
        <p:spPr bwMode="auto">
          <a:xfrm>
            <a:off x="5089525" y="2755900"/>
            <a:ext cx="490538" cy="762000"/>
          </a:xfrm>
          <a:prstGeom prst="rect">
            <a:avLst/>
          </a:prstGeom>
          <a:noFill/>
          <a:ln w="12700">
            <a:noFill/>
            <a:miter lim="800000"/>
            <a:headEnd/>
            <a:tailEnd/>
          </a:ln>
          <a:effectLst/>
        </p:spPr>
        <p:txBody>
          <a:bodyPr wrap="none">
            <a:spAutoFit/>
          </a:bodyPr>
          <a:lstStyle/>
          <a:p>
            <a:pPr eaLnBrk="0" hangingPunct="0"/>
            <a:r>
              <a:rPr lang="en-US" sz="4400">
                <a:latin typeface="Times New Roman" charset="0"/>
                <a:sym typeface="Symbol" pitchFamily="18" charset="2"/>
              </a:rPr>
              <a:t></a:t>
            </a:r>
            <a:endParaRPr lang="en-US">
              <a:latin typeface="Times New Roman"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64" name="Rectangle 8"/>
          <p:cNvSpPr>
            <a:spLocks noChangeArrowheads="1"/>
          </p:cNvSpPr>
          <p:nvPr/>
        </p:nvSpPr>
        <p:spPr bwMode="auto">
          <a:xfrm>
            <a:off x="1524000" y="1828800"/>
            <a:ext cx="5867400" cy="3276600"/>
          </a:xfrm>
          <a:prstGeom prst="rect">
            <a:avLst/>
          </a:prstGeom>
          <a:solidFill>
            <a:schemeClr val="tx1"/>
          </a:solidFill>
          <a:ln w="9525">
            <a:solidFill>
              <a:schemeClr val="tx1"/>
            </a:solidFill>
            <a:miter lim="800000"/>
            <a:headEnd/>
            <a:tailEnd/>
          </a:ln>
          <a:effectLst/>
        </p:spPr>
        <p:txBody>
          <a:bodyPr wrap="none" anchor="ctr"/>
          <a:lstStyle/>
          <a:p>
            <a:endParaRPr lang="en-US"/>
          </a:p>
        </p:txBody>
      </p:sp>
      <p:sp>
        <p:nvSpPr>
          <p:cNvPr id="70660" name="Rectangle 4"/>
          <p:cNvSpPr>
            <a:spLocks noGrp="1" noChangeArrowheads="1"/>
          </p:cNvSpPr>
          <p:nvPr>
            <p:ph type="title"/>
          </p:nvPr>
        </p:nvSpPr>
        <p:spPr/>
        <p:txBody>
          <a:bodyPr/>
          <a:lstStyle/>
          <a:p>
            <a:r>
              <a:rPr lang="en-US"/>
              <a:t>The Lost Update  Problem</a:t>
            </a:r>
          </a:p>
        </p:txBody>
      </p:sp>
      <p:sp>
        <p:nvSpPr>
          <p:cNvPr id="70661" name="Rectangle 5"/>
          <p:cNvSpPr>
            <a:spLocks noGrp="1" noChangeArrowheads="1"/>
          </p:cNvSpPr>
          <p:nvPr>
            <p:ph idx="1"/>
          </p:nvPr>
        </p:nvSpPr>
        <p:spPr>
          <a:xfrm>
            <a:off x="0" y="1066800"/>
            <a:ext cx="9144000" cy="5410200"/>
          </a:xfrm>
        </p:spPr>
        <p:txBody>
          <a:bodyPr/>
          <a:lstStyle/>
          <a:p>
            <a:r>
              <a:rPr lang="en-US" sz="2000" dirty="0"/>
              <a:t>Two transactions accessing the same database item have their operations interleaved in a way that makes the database item incorrect</a:t>
            </a:r>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smtClean="0"/>
          </a:p>
          <a:p>
            <a:endParaRPr lang="en-US" sz="2000" dirty="0"/>
          </a:p>
          <a:p>
            <a:r>
              <a:rPr lang="en-US" sz="2000" dirty="0"/>
              <a:t>item X has incorrect value  because its update from T1 is “lost” (overwritten)</a:t>
            </a:r>
          </a:p>
          <a:p>
            <a:r>
              <a:rPr lang="en-US" sz="2000" dirty="0"/>
              <a:t>T2 reads the value of X before T1 changes it in the database and hence the updated database value resulting from T1 is lost</a:t>
            </a:r>
          </a:p>
        </p:txBody>
      </p:sp>
      <p:sp>
        <p:nvSpPr>
          <p:cNvPr id="2" name="Date Placeholder 1"/>
          <p:cNvSpPr>
            <a:spLocks noGrp="1"/>
          </p:cNvSpPr>
          <p:nvPr>
            <p:ph type="dt" sz="half" idx="10"/>
          </p:nvPr>
        </p:nvSpPr>
        <p:spPr/>
        <p:txBody>
          <a:bodyPr/>
          <a:lstStyle/>
          <a:p>
            <a:fld id="{6249028C-79B4-4B89-B9BF-0E02321BFE2A}" type="datetime1">
              <a:rPr lang="en-US" smtClean="0"/>
              <a:t>6/15/2020</a:t>
            </a:fld>
            <a:endParaRPr lang="en-GB"/>
          </a:p>
        </p:txBody>
      </p:sp>
      <p:sp>
        <p:nvSpPr>
          <p:cNvPr id="3" name="Footer Placeholder 2"/>
          <p:cNvSpPr>
            <a:spLocks noGrp="1"/>
          </p:cNvSpPr>
          <p:nvPr>
            <p:ph type="ftr" sz="quarter" idx="11"/>
          </p:nvPr>
        </p:nvSpPr>
        <p:spPr/>
        <p:txBody>
          <a:bodyPr/>
          <a:lstStyle/>
          <a:p>
            <a:r>
              <a:rPr lang="en-GB" smtClean="0"/>
              <a:t>chengulabenitho455@gmail.com   |  Aru</a:t>
            </a:r>
            <a:endParaRPr lang="en-GB"/>
          </a:p>
        </p:txBody>
      </p:sp>
      <p:sp>
        <p:nvSpPr>
          <p:cNvPr id="4" name="Slide Number Placeholder 3"/>
          <p:cNvSpPr>
            <a:spLocks noGrp="1"/>
          </p:cNvSpPr>
          <p:nvPr>
            <p:ph type="sldNum" sz="quarter" idx="12"/>
          </p:nvPr>
        </p:nvSpPr>
        <p:spPr/>
        <p:txBody>
          <a:bodyPr/>
          <a:lstStyle/>
          <a:p>
            <a:fld id="{A3A36B46-B509-443D-8153-5DC4F6A43D7E}" type="slidenum">
              <a:rPr lang="en-GB" smtClean="0"/>
              <a:pPr/>
              <a:t>16</a:t>
            </a:fld>
            <a:endParaRPr lang="en-GB"/>
          </a:p>
        </p:txBody>
      </p:sp>
      <p:graphicFrame>
        <p:nvGraphicFramePr>
          <p:cNvPr id="70662" name="Object 6"/>
          <p:cNvGraphicFramePr>
            <a:graphicFrameLocks noChangeAspect="1"/>
          </p:cNvGraphicFramePr>
          <p:nvPr>
            <p:extLst>
              <p:ext uri="{D42A27DB-BD31-4B8C-83A1-F6EECF244321}">
                <p14:modId xmlns:p14="http://schemas.microsoft.com/office/powerpoint/2010/main" val="1304774072"/>
              </p:ext>
            </p:extLst>
          </p:nvPr>
        </p:nvGraphicFramePr>
        <p:xfrm>
          <a:off x="1533525" y="1704181"/>
          <a:ext cx="6013450" cy="3525838"/>
        </p:xfrm>
        <a:graphic>
          <a:graphicData uri="http://schemas.openxmlformats.org/presentationml/2006/ole">
            <mc:AlternateContent xmlns:mc="http://schemas.openxmlformats.org/markup-compatibility/2006">
              <mc:Choice xmlns:v="urn:schemas-microsoft-com:vml" Requires="v">
                <p:oleObj spid="_x0000_s70679" name="Document" r:id="rId3" imgW="6118920" imgH="3593520" progId="Word.Document.8">
                  <p:embed/>
                </p:oleObj>
              </mc:Choice>
              <mc:Fallback>
                <p:oleObj name="Document" r:id="rId3" imgW="6118920" imgH="3593520" progId="Word.Document.8">
                  <p:embed/>
                  <p:pic>
                    <p:nvPicPr>
                      <p:cNvPr id="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33525" y="1704181"/>
                        <a:ext cx="6013450" cy="3525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0663" name="Text Box 7"/>
          <p:cNvSpPr txBox="1">
            <a:spLocks noChangeArrowheads="1"/>
          </p:cNvSpPr>
          <p:nvPr/>
        </p:nvSpPr>
        <p:spPr bwMode="auto">
          <a:xfrm>
            <a:off x="8077200" y="1524000"/>
            <a:ext cx="785813" cy="1552575"/>
          </a:xfrm>
          <a:prstGeom prst="rect">
            <a:avLst/>
          </a:prstGeom>
          <a:noFill/>
          <a:ln w="12700">
            <a:noFill/>
            <a:miter lim="800000"/>
            <a:headEnd/>
            <a:tailEnd/>
          </a:ln>
          <a:effectLst/>
        </p:spPr>
        <p:txBody>
          <a:bodyPr wrap="none">
            <a:spAutoFit/>
          </a:bodyPr>
          <a:lstStyle/>
          <a:p>
            <a:pPr eaLnBrk="0" hangingPunct="0"/>
            <a:r>
              <a:rPr lang="en-US">
                <a:latin typeface="Arial" charset="0"/>
              </a:rPr>
              <a:t>X=4</a:t>
            </a:r>
          </a:p>
          <a:p>
            <a:pPr eaLnBrk="0" hangingPunct="0"/>
            <a:r>
              <a:rPr lang="en-US">
                <a:latin typeface="Arial" charset="0"/>
              </a:rPr>
              <a:t>Y=8</a:t>
            </a:r>
          </a:p>
          <a:p>
            <a:pPr eaLnBrk="0" hangingPunct="0"/>
            <a:r>
              <a:rPr lang="en-US">
                <a:latin typeface="Arial" charset="0"/>
              </a:rPr>
              <a:t>N=2</a:t>
            </a:r>
          </a:p>
          <a:p>
            <a:pPr eaLnBrk="0" hangingPunct="0"/>
            <a:r>
              <a:rPr lang="en-US">
                <a:latin typeface="Arial" charset="0"/>
              </a:rPr>
              <a:t>M=3</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94" name="Rectangle 10"/>
          <p:cNvSpPr>
            <a:spLocks noChangeArrowheads="1"/>
          </p:cNvSpPr>
          <p:nvPr/>
        </p:nvSpPr>
        <p:spPr bwMode="auto">
          <a:xfrm>
            <a:off x="2362200" y="2590800"/>
            <a:ext cx="6400800" cy="4267200"/>
          </a:xfrm>
          <a:prstGeom prst="rect">
            <a:avLst/>
          </a:prstGeom>
          <a:solidFill>
            <a:schemeClr val="tx1"/>
          </a:solidFill>
          <a:ln w="9525">
            <a:solidFill>
              <a:schemeClr val="tx1"/>
            </a:solidFill>
            <a:miter lim="800000"/>
            <a:headEnd/>
            <a:tailEnd/>
          </a:ln>
          <a:effectLst/>
        </p:spPr>
        <p:txBody>
          <a:bodyPr wrap="none" anchor="ctr"/>
          <a:lstStyle/>
          <a:p>
            <a:endParaRPr lang="en-US"/>
          </a:p>
        </p:txBody>
      </p:sp>
      <p:sp>
        <p:nvSpPr>
          <p:cNvPr id="67589" name="Rectangle 5"/>
          <p:cNvSpPr>
            <a:spLocks noGrp="1" noChangeArrowheads="1"/>
          </p:cNvSpPr>
          <p:nvPr>
            <p:ph type="title"/>
          </p:nvPr>
        </p:nvSpPr>
        <p:spPr>
          <a:xfrm>
            <a:off x="0" y="0"/>
            <a:ext cx="9144000" cy="685800"/>
          </a:xfrm>
        </p:spPr>
        <p:txBody>
          <a:bodyPr>
            <a:normAutofit fontScale="90000"/>
          </a:bodyPr>
          <a:lstStyle/>
          <a:p>
            <a:r>
              <a:rPr lang="en-US"/>
              <a:t>The Incorrect Summary or Unrepeatable Read Problem</a:t>
            </a:r>
          </a:p>
        </p:txBody>
      </p:sp>
      <p:sp>
        <p:nvSpPr>
          <p:cNvPr id="67590" name="Rectangle 6"/>
          <p:cNvSpPr>
            <a:spLocks noGrp="1" noChangeArrowheads="1"/>
          </p:cNvSpPr>
          <p:nvPr>
            <p:ph idx="1"/>
          </p:nvPr>
        </p:nvSpPr>
        <p:spPr>
          <a:xfrm>
            <a:off x="228600" y="762000"/>
            <a:ext cx="8915400" cy="1752600"/>
          </a:xfrm>
        </p:spPr>
        <p:txBody>
          <a:bodyPr/>
          <a:lstStyle/>
          <a:p>
            <a:r>
              <a:rPr lang="en-US" sz="2000"/>
              <a:t>One transaction is calculating an aggregate summary function on a number of records while other transactions are updating some of these records.</a:t>
            </a:r>
          </a:p>
          <a:p>
            <a:r>
              <a:rPr lang="en-US" sz="2000"/>
              <a:t>The aggregate function may calculate some values before they are updated and others after.</a:t>
            </a:r>
          </a:p>
        </p:txBody>
      </p:sp>
      <p:sp>
        <p:nvSpPr>
          <p:cNvPr id="2" name="Date Placeholder 1"/>
          <p:cNvSpPr>
            <a:spLocks noGrp="1"/>
          </p:cNvSpPr>
          <p:nvPr>
            <p:ph type="dt" sz="half" idx="10"/>
          </p:nvPr>
        </p:nvSpPr>
        <p:spPr/>
        <p:txBody>
          <a:bodyPr/>
          <a:lstStyle/>
          <a:p>
            <a:fld id="{41BB31AA-FFD3-40BB-A5FF-2D83FEACDE3F}" type="datetime1">
              <a:rPr lang="en-US" smtClean="0"/>
              <a:t>6/15/2020</a:t>
            </a:fld>
            <a:endParaRPr lang="en-GB"/>
          </a:p>
        </p:txBody>
      </p:sp>
      <p:sp>
        <p:nvSpPr>
          <p:cNvPr id="3" name="Footer Placeholder 2"/>
          <p:cNvSpPr>
            <a:spLocks noGrp="1"/>
          </p:cNvSpPr>
          <p:nvPr>
            <p:ph type="ftr" sz="quarter" idx="11"/>
          </p:nvPr>
        </p:nvSpPr>
        <p:spPr/>
        <p:txBody>
          <a:bodyPr/>
          <a:lstStyle/>
          <a:p>
            <a:r>
              <a:rPr lang="en-GB" smtClean="0"/>
              <a:t>chengulabenitho455@gmail.com   |  Aru</a:t>
            </a:r>
            <a:endParaRPr lang="en-GB"/>
          </a:p>
        </p:txBody>
      </p:sp>
      <p:sp>
        <p:nvSpPr>
          <p:cNvPr id="4" name="Slide Number Placeholder 3"/>
          <p:cNvSpPr>
            <a:spLocks noGrp="1"/>
          </p:cNvSpPr>
          <p:nvPr>
            <p:ph type="sldNum" sz="quarter" idx="12"/>
          </p:nvPr>
        </p:nvSpPr>
        <p:spPr/>
        <p:txBody>
          <a:bodyPr/>
          <a:lstStyle/>
          <a:p>
            <a:fld id="{A3A36B46-B509-443D-8153-5DC4F6A43D7E}" type="slidenum">
              <a:rPr lang="en-GB" smtClean="0"/>
              <a:pPr/>
              <a:t>17</a:t>
            </a:fld>
            <a:endParaRPr lang="en-GB"/>
          </a:p>
        </p:txBody>
      </p:sp>
      <p:graphicFrame>
        <p:nvGraphicFramePr>
          <p:cNvPr id="262144" name="Object 0"/>
          <p:cNvGraphicFramePr>
            <a:graphicFrameLocks noChangeAspect="1"/>
          </p:cNvGraphicFramePr>
          <p:nvPr>
            <p:extLst>
              <p:ext uri="{D42A27DB-BD31-4B8C-83A1-F6EECF244321}">
                <p14:modId xmlns:p14="http://schemas.microsoft.com/office/powerpoint/2010/main" val="160268414"/>
              </p:ext>
            </p:extLst>
          </p:nvPr>
        </p:nvGraphicFramePr>
        <p:xfrm>
          <a:off x="2357437" y="2571750"/>
          <a:ext cx="5829300" cy="4137025"/>
        </p:xfrm>
        <a:graphic>
          <a:graphicData uri="http://schemas.openxmlformats.org/presentationml/2006/ole">
            <mc:AlternateContent xmlns:mc="http://schemas.openxmlformats.org/markup-compatibility/2006">
              <mc:Choice xmlns:v="urn:schemas-microsoft-com:vml" Requires="v">
                <p:oleObj spid="_x0000_s262161" name="Document" r:id="rId3" imgW="6603480" imgH="4169520" progId="Word.Document.8">
                  <p:embed/>
                </p:oleObj>
              </mc:Choice>
              <mc:Fallback>
                <p:oleObj name="Document" r:id="rId3" imgW="6603480" imgH="4169520" progId="Word.Document.8">
                  <p:embed/>
                  <p:pic>
                    <p:nvPicPr>
                      <p:cNvPr id="0" name="Picture 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57437" y="2571750"/>
                        <a:ext cx="5829300" cy="4137025"/>
                      </a:xfrm>
                      <a:prstGeom prst="rect">
                        <a:avLst/>
                      </a:prstGeom>
                      <a:noFill/>
                      <a:ln>
                        <a:noFill/>
                      </a:ln>
                      <a:effectLst/>
                    </p:spPr>
                  </p:pic>
                </p:oleObj>
              </mc:Fallback>
            </mc:AlternateContent>
          </a:graphicData>
        </a:graphic>
      </p:graphicFrame>
      <p:sp>
        <p:nvSpPr>
          <p:cNvPr id="67593" name="Rectangle 9"/>
          <p:cNvSpPr>
            <a:spLocks noChangeArrowheads="1"/>
          </p:cNvSpPr>
          <p:nvPr/>
        </p:nvSpPr>
        <p:spPr bwMode="auto">
          <a:xfrm>
            <a:off x="152400" y="3048000"/>
            <a:ext cx="1905000" cy="2530475"/>
          </a:xfrm>
          <a:prstGeom prst="rect">
            <a:avLst/>
          </a:prstGeom>
          <a:noFill/>
          <a:ln w="12700">
            <a:noFill/>
            <a:miter lim="800000"/>
            <a:headEnd/>
            <a:tailEnd/>
          </a:ln>
          <a:effectLst/>
        </p:spPr>
        <p:txBody>
          <a:bodyPr>
            <a:spAutoFit/>
          </a:bodyPr>
          <a:lstStyle/>
          <a:p>
            <a:pPr eaLnBrk="0" hangingPunct="0"/>
            <a:r>
              <a:rPr lang="en-US" sz="2000">
                <a:latin typeface="Arial" charset="0"/>
              </a:rPr>
              <a:t>T2 reads X after N is subtracted and reads Y before N is added, so a wrong summary is the result</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9" name="Rectangle 11"/>
          <p:cNvSpPr>
            <a:spLocks noChangeArrowheads="1"/>
          </p:cNvSpPr>
          <p:nvPr/>
        </p:nvSpPr>
        <p:spPr bwMode="auto">
          <a:xfrm>
            <a:off x="1295400" y="2133600"/>
            <a:ext cx="6324600" cy="2895600"/>
          </a:xfrm>
          <a:prstGeom prst="rect">
            <a:avLst/>
          </a:prstGeom>
          <a:solidFill>
            <a:schemeClr val="tx1"/>
          </a:solidFill>
          <a:ln w="9525">
            <a:solidFill>
              <a:schemeClr val="tx1"/>
            </a:solidFill>
            <a:miter lim="800000"/>
            <a:headEnd/>
            <a:tailEnd/>
          </a:ln>
          <a:effectLst/>
        </p:spPr>
        <p:txBody>
          <a:bodyPr wrap="none" anchor="ctr"/>
          <a:lstStyle/>
          <a:p>
            <a:endParaRPr lang="en-US"/>
          </a:p>
        </p:txBody>
      </p:sp>
      <p:sp>
        <p:nvSpPr>
          <p:cNvPr id="68612" name="Rectangle 4"/>
          <p:cNvSpPr>
            <a:spLocks noGrp="1" noChangeArrowheads="1"/>
          </p:cNvSpPr>
          <p:nvPr>
            <p:ph type="title"/>
          </p:nvPr>
        </p:nvSpPr>
        <p:spPr>
          <a:xfrm>
            <a:off x="457200" y="274638"/>
            <a:ext cx="7620000" cy="639762"/>
          </a:xfrm>
        </p:spPr>
        <p:txBody>
          <a:bodyPr>
            <a:normAutofit fontScale="90000"/>
          </a:bodyPr>
          <a:lstStyle/>
          <a:p>
            <a:r>
              <a:rPr lang="en-US" dirty="0"/>
              <a:t>Dirty Read or The Temporary Update Problem</a:t>
            </a:r>
          </a:p>
        </p:txBody>
      </p:sp>
      <p:sp>
        <p:nvSpPr>
          <p:cNvPr id="68613" name="Rectangle 5"/>
          <p:cNvSpPr>
            <a:spLocks noGrp="1" noChangeArrowheads="1"/>
          </p:cNvSpPr>
          <p:nvPr>
            <p:ph idx="1"/>
          </p:nvPr>
        </p:nvSpPr>
        <p:spPr>
          <a:xfrm>
            <a:off x="152400" y="1066800"/>
            <a:ext cx="8763000" cy="5410200"/>
          </a:xfrm>
        </p:spPr>
        <p:txBody>
          <a:bodyPr/>
          <a:lstStyle/>
          <a:p>
            <a:r>
              <a:rPr lang="en-US" sz="2000"/>
              <a:t>One transaction updates a database item and then the transaction fails. The updated item is accessed by another transaction before it is changed back to its original value</a:t>
            </a:r>
          </a:p>
          <a:p>
            <a:endParaRPr lang="en-US" sz="2000"/>
          </a:p>
          <a:p>
            <a:endParaRPr lang="en-US" sz="2000"/>
          </a:p>
          <a:p>
            <a:endParaRPr lang="en-US" sz="2000"/>
          </a:p>
          <a:p>
            <a:endParaRPr lang="en-US" sz="2000"/>
          </a:p>
          <a:p>
            <a:endParaRPr lang="en-US" sz="2000"/>
          </a:p>
          <a:p>
            <a:endParaRPr lang="en-US" sz="2000"/>
          </a:p>
          <a:p>
            <a:endParaRPr lang="en-US" sz="2000"/>
          </a:p>
          <a:p>
            <a:endParaRPr lang="en-US" sz="2000"/>
          </a:p>
          <a:p>
            <a:endParaRPr lang="en-US" sz="2000"/>
          </a:p>
          <a:p>
            <a:endParaRPr lang="en-US" sz="2000"/>
          </a:p>
          <a:p>
            <a:r>
              <a:rPr lang="en-US" sz="2000"/>
              <a:t>transaction T1 fails and must change the value of X back to its old value</a:t>
            </a:r>
          </a:p>
          <a:p>
            <a:r>
              <a:rPr lang="en-US" sz="2000"/>
              <a:t>meanwhile T2 has read the “temporary” incorrect value of X</a:t>
            </a:r>
            <a:endParaRPr lang="en-US"/>
          </a:p>
        </p:txBody>
      </p:sp>
      <p:sp>
        <p:nvSpPr>
          <p:cNvPr id="2" name="Date Placeholder 1"/>
          <p:cNvSpPr>
            <a:spLocks noGrp="1"/>
          </p:cNvSpPr>
          <p:nvPr>
            <p:ph type="dt" sz="half" idx="10"/>
          </p:nvPr>
        </p:nvSpPr>
        <p:spPr/>
        <p:txBody>
          <a:bodyPr/>
          <a:lstStyle/>
          <a:p>
            <a:fld id="{C61C50A6-F2B6-49ED-AF83-CFCF0CBB65E7}" type="datetime1">
              <a:rPr lang="en-US" smtClean="0"/>
              <a:t>6/15/2020</a:t>
            </a:fld>
            <a:endParaRPr lang="en-GB"/>
          </a:p>
        </p:txBody>
      </p:sp>
      <p:sp>
        <p:nvSpPr>
          <p:cNvPr id="3" name="Footer Placeholder 2"/>
          <p:cNvSpPr>
            <a:spLocks noGrp="1"/>
          </p:cNvSpPr>
          <p:nvPr>
            <p:ph type="ftr" sz="quarter" idx="11"/>
          </p:nvPr>
        </p:nvSpPr>
        <p:spPr/>
        <p:txBody>
          <a:bodyPr/>
          <a:lstStyle/>
          <a:p>
            <a:r>
              <a:rPr lang="en-GB" smtClean="0"/>
              <a:t>chengulabenitho455@gmail.com   |  Aru</a:t>
            </a:r>
            <a:endParaRPr lang="en-GB"/>
          </a:p>
        </p:txBody>
      </p:sp>
      <p:sp>
        <p:nvSpPr>
          <p:cNvPr id="4" name="Slide Number Placeholder 3"/>
          <p:cNvSpPr>
            <a:spLocks noGrp="1"/>
          </p:cNvSpPr>
          <p:nvPr>
            <p:ph type="sldNum" sz="quarter" idx="12"/>
          </p:nvPr>
        </p:nvSpPr>
        <p:spPr/>
        <p:txBody>
          <a:bodyPr/>
          <a:lstStyle/>
          <a:p>
            <a:fld id="{A3A36B46-B509-443D-8153-5DC4F6A43D7E}" type="slidenum">
              <a:rPr lang="en-GB" smtClean="0"/>
              <a:pPr/>
              <a:t>18</a:t>
            </a:fld>
            <a:endParaRPr lang="en-GB"/>
          </a:p>
        </p:txBody>
      </p:sp>
      <p:graphicFrame>
        <p:nvGraphicFramePr>
          <p:cNvPr id="263168" name="Object 0"/>
          <p:cNvGraphicFramePr>
            <a:graphicFrameLocks noChangeAspect="1"/>
          </p:cNvGraphicFramePr>
          <p:nvPr/>
        </p:nvGraphicFramePr>
        <p:xfrm>
          <a:off x="1293813" y="2132013"/>
          <a:ext cx="6753225" cy="3100387"/>
        </p:xfrm>
        <a:graphic>
          <a:graphicData uri="http://schemas.openxmlformats.org/presentationml/2006/ole">
            <mc:AlternateContent xmlns:mc="http://schemas.openxmlformats.org/markup-compatibility/2006">
              <mc:Choice xmlns:v="urn:schemas-microsoft-com:vml" Requires="v">
                <p:oleObj spid="_x0000_s263185" name="Document" r:id="rId3" imgW="6789600" imgH="3143880" progId="Word.Document.8">
                  <p:embed/>
                </p:oleObj>
              </mc:Choice>
              <mc:Fallback>
                <p:oleObj name="Document" r:id="rId3" imgW="6789600" imgH="3143880" progId="Word.Document.8">
                  <p:embed/>
                  <p:pic>
                    <p:nvPicPr>
                      <p:cNvPr id="0" name="Picture 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3813" y="2132013"/>
                        <a:ext cx="6753225" cy="3100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8616" name="Rectangle 8"/>
          <p:cNvSpPr>
            <a:spLocks noChangeArrowheads="1"/>
          </p:cNvSpPr>
          <p:nvPr/>
        </p:nvSpPr>
        <p:spPr bwMode="auto">
          <a:xfrm>
            <a:off x="152400" y="2438400"/>
            <a:ext cx="1143000" cy="825500"/>
          </a:xfrm>
          <a:prstGeom prst="rect">
            <a:avLst/>
          </a:prstGeom>
          <a:noFill/>
          <a:ln w="12700">
            <a:noFill/>
            <a:miter lim="800000"/>
            <a:headEnd/>
            <a:tailEnd/>
          </a:ln>
          <a:effectLst/>
        </p:spPr>
        <p:txBody>
          <a:bodyPr>
            <a:spAutoFit/>
          </a:bodyPr>
          <a:lstStyle/>
          <a:p>
            <a:pPr eaLnBrk="0" hangingPunct="0"/>
            <a:r>
              <a:rPr lang="en-US" sz="1600">
                <a:latin typeface="Arial" charset="0"/>
              </a:rPr>
              <a:t>Joe books seat on flight X</a:t>
            </a:r>
          </a:p>
        </p:txBody>
      </p:sp>
      <p:sp>
        <p:nvSpPr>
          <p:cNvPr id="68617" name="Rectangle 9"/>
          <p:cNvSpPr>
            <a:spLocks noChangeArrowheads="1"/>
          </p:cNvSpPr>
          <p:nvPr/>
        </p:nvSpPr>
        <p:spPr bwMode="auto">
          <a:xfrm>
            <a:off x="2514600" y="5029200"/>
            <a:ext cx="2971800" cy="581025"/>
          </a:xfrm>
          <a:prstGeom prst="rect">
            <a:avLst/>
          </a:prstGeom>
          <a:noFill/>
          <a:ln w="12700">
            <a:noFill/>
            <a:miter lim="800000"/>
            <a:headEnd/>
            <a:tailEnd/>
          </a:ln>
          <a:effectLst/>
        </p:spPr>
        <p:txBody>
          <a:bodyPr>
            <a:spAutoFit/>
          </a:bodyPr>
          <a:lstStyle/>
          <a:p>
            <a:pPr eaLnBrk="0" hangingPunct="0"/>
            <a:r>
              <a:rPr lang="en-US" sz="1600">
                <a:latin typeface="Arial" charset="0"/>
              </a:rPr>
              <a:t>Fred books seat on flight X because Joe was on Flight X</a:t>
            </a:r>
          </a:p>
        </p:txBody>
      </p:sp>
      <p:sp>
        <p:nvSpPr>
          <p:cNvPr id="68618" name="Rectangle 10"/>
          <p:cNvSpPr>
            <a:spLocks noChangeArrowheads="1"/>
          </p:cNvSpPr>
          <p:nvPr/>
        </p:nvSpPr>
        <p:spPr bwMode="auto">
          <a:xfrm>
            <a:off x="228600" y="4267200"/>
            <a:ext cx="1143000" cy="581025"/>
          </a:xfrm>
          <a:prstGeom prst="rect">
            <a:avLst/>
          </a:prstGeom>
          <a:noFill/>
          <a:ln w="12700">
            <a:noFill/>
            <a:miter lim="800000"/>
            <a:headEnd/>
            <a:tailEnd/>
          </a:ln>
          <a:effectLst/>
        </p:spPr>
        <p:txBody>
          <a:bodyPr>
            <a:spAutoFit/>
          </a:bodyPr>
          <a:lstStyle/>
          <a:p>
            <a:pPr eaLnBrk="0" hangingPunct="0"/>
            <a:r>
              <a:rPr lang="en-US" sz="1600">
                <a:latin typeface="Arial" charset="0"/>
              </a:rPr>
              <a:t>Joe cancels</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02" name="Rectangle 1030"/>
          <p:cNvSpPr>
            <a:spLocks noGrp="1" noChangeArrowheads="1"/>
          </p:cNvSpPr>
          <p:nvPr>
            <p:ph type="title"/>
          </p:nvPr>
        </p:nvSpPr>
        <p:spPr/>
        <p:txBody>
          <a:bodyPr/>
          <a:lstStyle/>
          <a:p>
            <a:r>
              <a:rPr lang="en-US"/>
              <a:t>Schedules of Transactions</a:t>
            </a:r>
          </a:p>
        </p:txBody>
      </p:sp>
      <p:sp>
        <p:nvSpPr>
          <p:cNvPr id="55303" name="Rectangle 1031"/>
          <p:cNvSpPr>
            <a:spLocks noGrp="1" noChangeArrowheads="1"/>
          </p:cNvSpPr>
          <p:nvPr>
            <p:ph idx="1"/>
          </p:nvPr>
        </p:nvSpPr>
        <p:spPr>
          <a:xfrm>
            <a:off x="152400" y="1143000"/>
            <a:ext cx="7696200" cy="5410200"/>
          </a:xfrm>
        </p:spPr>
        <p:txBody>
          <a:bodyPr>
            <a:normAutofit fontScale="92500" lnSpcReduction="20000"/>
          </a:bodyPr>
          <a:lstStyle/>
          <a:p>
            <a:r>
              <a:rPr lang="en-US" dirty="0"/>
              <a:t>A schedule S of n transactions is a sequential ordering of the operations of the n transactions. </a:t>
            </a:r>
          </a:p>
          <a:p>
            <a:pPr lvl="1"/>
            <a:r>
              <a:rPr lang="en-US" i="1" dirty="0"/>
              <a:t>The transactions are interleaved</a:t>
            </a:r>
            <a:endParaRPr lang="en-US" dirty="0"/>
          </a:p>
          <a:p>
            <a:r>
              <a:rPr lang="en-US" dirty="0"/>
              <a:t>A schedule maintains the order of operations within the individual transaction. </a:t>
            </a:r>
          </a:p>
          <a:p>
            <a:pPr lvl="1"/>
            <a:r>
              <a:rPr lang="en-US" dirty="0"/>
              <a:t>For each transaction T if operation </a:t>
            </a:r>
            <a:r>
              <a:rPr lang="en-US" dirty="0">
                <a:solidFill>
                  <a:srgbClr val="FF0000"/>
                </a:solidFill>
              </a:rPr>
              <a:t>a</a:t>
            </a:r>
            <a:r>
              <a:rPr lang="en-US" dirty="0"/>
              <a:t> is performed in T before operation </a:t>
            </a:r>
            <a:r>
              <a:rPr lang="en-US" dirty="0">
                <a:solidFill>
                  <a:srgbClr val="FF0000"/>
                </a:solidFill>
              </a:rPr>
              <a:t>b</a:t>
            </a:r>
            <a:r>
              <a:rPr lang="en-US" dirty="0"/>
              <a:t>, then operation </a:t>
            </a:r>
            <a:r>
              <a:rPr lang="en-US" dirty="0">
                <a:solidFill>
                  <a:srgbClr val="FF0000"/>
                </a:solidFill>
              </a:rPr>
              <a:t>a</a:t>
            </a:r>
            <a:r>
              <a:rPr lang="en-US" dirty="0"/>
              <a:t> will be performed before operation </a:t>
            </a:r>
            <a:r>
              <a:rPr lang="en-US" dirty="0">
                <a:solidFill>
                  <a:srgbClr val="FF0000"/>
                </a:solidFill>
              </a:rPr>
              <a:t>b</a:t>
            </a:r>
            <a:r>
              <a:rPr lang="en-US" dirty="0"/>
              <a:t> in S.</a:t>
            </a:r>
          </a:p>
          <a:p>
            <a:pPr lvl="1"/>
            <a:r>
              <a:rPr lang="en-US" i="1" dirty="0"/>
              <a:t>The operations are in the same order as they were before the transactions were interleaved</a:t>
            </a:r>
          </a:p>
          <a:p>
            <a:r>
              <a:rPr lang="en-US" dirty="0"/>
              <a:t>Two operations conflict if they belong to different transactions, AND access the same data item AND one of them is a write.</a:t>
            </a:r>
          </a:p>
        </p:txBody>
      </p:sp>
      <p:sp>
        <p:nvSpPr>
          <p:cNvPr id="2" name="Date Placeholder 1"/>
          <p:cNvSpPr>
            <a:spLocks noGrp="1"/>
          </p:cNvSpPr>
          <p:nvPr>
            <p:ph type="dt" sz="half" idx="10"/>
          </p:nvPr>
        </p:nvSpPr>
        <p:spPr/>
        <p:txBody>
          <a:bodyPr/>
          <a:lstStyle/>
          <a:p>
            <a:fld id="{3CDA40F5-326D-4200-BF9D-2E04F034C0BB}" type="datetime1">
              <a:rPr lang="en-US" smtClean="0"/>
              <a:t>6/15/2020</a:t>
            </a:fld>
            <a:endParaRPr lang="en-GB"/>
          </a:p>
        </p:txBody>
      </p:sp>
      <p:sp>
        <p:nvSpPr>
          <p:cNvPr id="3" name="Footer Placeholder 2"/>
          <p:cNvSpPr>
            <a:spLocks noGrp="1"/>
          </p:cNvSpPr>
          <p:nvPr>
            <p:ph type="ftr" sz="quarter" idx="11"/>
          </p:nvPr>
        </p:nvSpPr>
        <p:spPr/>
        <p:txBody>
          <a:bodyPr/>
          <a:lstStyle/>
          <a:p>
            <a:r>
              <a:rPr lang="en-GB" smtClean="0"/>
              <a:t>chengulabenitho455@gmail.com   |  Aru</a:t>
            </a:r>
            <a:endParaRPr lang="en-GB"/>
          </a:p>
        </p:txBody>
      </p:sp>
      <p:sp>
        <p:nvSpPr>
          <p:cNvPr id="4" name="Slide Number Placeholder 3"/>
          <p:cNvSpPr>
            <a:spLocks noGrp="1"/>
          </p:cNvSpPr>
          <p:nvPr>
            <p:ph type="sldNum" sz="quarter" idx="12"/>
          </p:nvPr>
        </p:nvSpPr>
        <p:spPr/>
        <p:txBody>
          <a:bodyPr/>
          <a:lstStyle/>
          <a:p>
            <a:fld id="{A3A36B46-B509-443D-8153-5DC4F6A43D7E}" type="slidenum">
              <a:rPr lang="en-GB" smtClean="0"/>
              <a:pPr/>
              <a:t>19</a:t>
            </a:fld>
            <a:endParaRPr lang="en-GB"/>
          </a:p>
        </p:txBody>
      </p:sp>
      <p:sp>
        <p:nvSpPr>
          <p:cNvPr id="55304" name="Rectangle 1032"/>
          <p:cNvSpPr>
            <a:spLocks noChangeArrowheads="1"/>
          </p:cNvSpPr>
          <p:nvPr/>
        </p:nvSpPr>
        <p:spPr bwMode="auto">
          <a:xfrm>
            <a:off x="8001000" y="1752600"/>
            <a:ext cx="914400" cy="838200"/>
          </a:xfrm>
          <a:prstGeom prst="rect">
            <a:avLst/>
          </a:prstGeom>
          <a:noFill/>
          <a:ln w="12700">
            <a:solidFill>
              <a:schemeClr val="tx1"/>
            </a:solidFill>
            <a:miter lim="800000"/>
            <a:headEnd/>
            <a:tailEnd/>
          </a:ln>
          <a:effectLst/>
        </p:spPr>
        <p:txBody>
          <a:bodyPr wrap="none" anchor="ctr"/>
          <a:lstStyle/>
          <a:p>
            <a:endParaRPr lang="en-US"/>
          </a:p>
        </p:txBody>
      </p:sp>
      <p:sp>
        <p:nvSpPr>
          <p:cNvPr id="55305" name="Rectangle 1033"/>
          <p:cNvSpPr>
            <a:spLocks noChangeArrowheads="1"/>
          </p:cNvSpPr>
          <p:nvPr/>
        </p:nvSpPr>
        <p:spPr bwMode="auto">
          <a:xfrm>
            <a:off x="8001000" y="3200400"/>
            <a:ext cx="914400" cy="838200"/>
          </a:xfrm>
          <a:prstGeom prst="rect">
            <a:avLst/>
          </a:prstGeom>
          <a:noFill/>
          <a:ln w="12700">
            <a:solidFill>
              <a:schemeClr val="tx1"/>
            </a:solidFill>
            <a:miter lim="800000"/>
            <a:headEnd/>
            <a:tailEnd/>
          </a:ln>
          <a:effectLst/>
        </p:spPr>
        <p:txBody>
          <a:bodyPr wrap="none" anchor="ctr"/>
          <a:lstStyle/>
          <a:p>
            <a:endParaRPr lang="en-US"/>
          </a:p>
        </p:txBody>
      </p:sp>
      <p:sp>
        <p:nvSpPr>
          <p:cNvPr id="55306" name="Text Box 1034"/>
          <p:cNvSpPr txBox="1">
            <a:spLocks noChangeArrowheads="1"/>
          </p:cNvSpPr>
          <p:nvPr/>
        </p:nvSpPr>
        <p:spPr bwMode="auto">
          <a:xfrm>
            <a:off x="8001000" y="1828800"/>
            <a:ext cx="917575" cy="701675"/>
          </a:xfrm>
          <a:prstGeom prst="rect">
            <a:avLst/>
          </a:prstGeom>
          <a:noFill/>
          <a:ln w="12700">
            <a:noFill/>
            <a:miter lim="800000"/>
            <a:headEnd/>
            <a:tailEnd/>
          </a:ln>
          <a:effectLst/>
        </p:spPr>
        <p:txBody>
          <a:bodyPr wrap="none">
            <a:spAutoFit/>
          </a:bodyPr>
          <a:lstStyle/>
          <a:p>
            <a:pPr eaLnBrk="0" hangingPunct="0"/>
            <a:r>
              <a:rPr lang="en-US" sz="2000">
                <a:latin typeface="Arial" charset="0"/>
              </a:rPr>
              <a:t>read x</a:t>
            </a:r>
          </a:p>
          <a:p>
            <a:pPr eaLnBrk="0" hangingPunct="0"/>
            <a:r>
              <a:rPr lang="en-US" sz="2000">
                <a:latin typeface="Arial" charset="0"/>
              </a:rPr>
              <a:t>write x</a:t>
            </a:r>
          </a:p>
        </p:txBody>
      </p:sp>
      <p:sp>
        <p:nvSpPr>
          <p:cNvPr id="55307" name="Text Box 1035"/>
          <p:cNvSpPr txBox="1">
            <a:spLocks noChangeArrowheads="1"/>
          </p:cNvSpPr>
          <p:nvPr/>
        </p:nvSpPr>
        <p:spPr bwMode="auto">
          <a:xfrm>
            <a:off x="8001000" y="3276600"/>
            <a:ext cx="917575" cy="701675"/>
          </a:xfrm>
          <a:prstGeom prst="rect">
            <a:avLst/>
          </a:prstGeom>
          <a:noFill/>
          <a:ln w="12700">
            <a:noFill/>
            <a:miter lim="800000"/>
            <a:headEnd/>
            <a:tailEnd/>
          </a:ln>
          <a:effectLst/>
        </p:spPr>
        <p:txBody>
          <a:bodyPr wrap="none">
            <a:spAutoFit/>
          </a:bodyPr>
          <a:lstStyle/>
          <a:p>
            <a:pPr eaLnBrk="0" hangingPunct="0"/>
            <a:r>
              <a:rPr lang="en-US" sz="2000">
                <a:latin typeface="Arial" charset="0"/>
              </a:rPr>
              <a:t>read x</a:t>
            </a:r>
          </a:p>
          <a:p>
            <a:pPr eaLnBrk="0" hangingPunct="0"/>
            <a:r>
              <a:rPr lang="en-US" sz="2000">
                <a:latin typeface="Arial" charset="0"/>
              </a:rPr>
              <a:t>write x</a:t>
            </a:r>
          </a:p>
        </p:txBody>
      </p:sp>
      <p:sp>
        <p:nvSpPr>
          <p:cNvPr id="55308" name="Rectangle 1036"/>
          <p:cNvSpPr>
            <a:spLocks noChangeArrowheads="1"/>
          </p:cNvSpPr>
          <p:nvPr/>
        </p:nvSpPr>
        <p:spPr bwMode="auto">
          <a:xfrm>
            <a:off x="7924800" y="4724400"/>
            <a:ext cx="1066800" cy="1524000"/>
          </a:xfrm>
          <a:prstGeom prst="rect">
            <a:avLst/>
          </a:prstGeom>
          <a:noFill/>
          <a:ln w="12700">
            <a:solidFill>
              <a:schemeClr val="tx1"/>
            </a:solidFill>
            <a:miter lim="800000"/>
            <a:headEnd/>
            <a:tailEnd/>
          </a:ln>
          <a:effectLst/>
        </p:spPr>
        <p:txBody>
          <a:bodyPr wrap="none" anchor="ctr"/>
          <a:lstStyle/>
          <a:p>
            <a:endParaRPr lang="en-US"/>
          </a:p>
        </p:txBody>
      </p:sp>
      <p:sp>
        <p:nvSpPr>
          <p:cNvPr id="55309" name="Text Box 1037"/>
          <p:cNvSpPr txBox="1">
            <a:spLocks noChangeArrowheads="1"/>
          </p:cNvSpPr>
          <p:nvPr/>
        </p:nvSpPr>
        <p:spPr bwMode="auto">
          <a:xfrm>
            <a:off x="8001000" y="4724400"/>
            <a:ext cx="917575" cy="1311275"/>
          </a:xfrm>
          <a:prstGeom prst="rect">
            <a:avLst/>
          </a:prstGeom>
          <a:noFill/>
          <a:ln w="12700">
            <a:noFill/>
            <a:miter lim="800000"/>
            <a:headEnd/>
            <a:tailEnd/>
          </a:ln>
          <a:effectLst/>
        </p:spPr>
        <p:txBody>
          <a:bodyPr wrap="none">
            <a:spAutoFit/>
          </a:bodyPr>
          <a:lstStyle/>
          <a:p>
            <a:pPr eaLnBrk="0" hangingPunct="0"/>
            <a:r>
              <a:rPr lang="en-US" sz="2000">
                <a:latin typeface="Arial" charset="0"/>
              </a:rPr>
              <a:t>read x</a:t>
            </a:r>
          </a:p>
          <a:p>
            <a:pPr eaLnBrk="0" hangingPunct="0"/>
            <a:r>
              <a:rPr lang="en-US" sz="2000">
                <a:latin typeface="Arial" charset="0"/>
              </a:rPr>
              <a:t>read x</a:t>
            </a:r>
          </a:p>
          <a:p>
            <a:pPr eaLnBrk="0" hangingPunct="0"/>
            <a:r>
              <a:rPr lang="en-US" sz="2000">
                <a:latin typeface="Arial" charset="0"/>
              </a:rPr>
              <a:t>write x</a:t>
            </a:r>
          </a:p>
          <a:p>
            <a:pPr eaLnBrk="0" hangingPunct="0"/>
            <a:r>
              <a:rPr lang="en-US" sz="2000">
                <a:latin typeface="Arial" charset="0"/>
              </a:rPr>
              <a:t>write x</a:t>
            </a:r>
          </a:p>
        </p:txBody>
      </p:sp>
      <p:sp>
        <p:nvSpPr>
          <p:cNvPr id="55310" name="Text Box 1038"/>
          <p:cNvSpPr txBox="1">
            <a:spLocks noChangeArrowheads="1"/>
          </p:cNvSpPr>
          <p:nvPr/>
        </p:nvSpPr>
        <p:spPr bwMode="auto">
          <a:xfrm>
            <a:off x="8153400" y="1371600"/>
            <a:ext cx="481013" cy="396875"/>
          </a:xfrm>
          <a:prstGeom prst="rect">
            <a:avLst/>
          </a:prstGeom>
          <a:noFill/>
          <a:ln w="12700">
            <a:noFill/>
            <a:miter lim="800000"/>
            <a:headEnd/>
            <a:tailEnd/>
          </a:ln>
          <a:effectLst/>
        </p:spPr>
        <p:txBody>
          <a:bodyPr wrap="none">
            <a:spAutoFit/>
          </a:bodyPr>
          <a:lstStyle/>
          <a:p>
            <a:pPr eaLnBrk="0" hangingPunct="0"/>
            <a:r>
              <a:rPr lang="en-US" sz="2000">
                <a:latin typeface="Arial" charset="0"/>
              </a:rPr>
              <a:t>T1</a:t>
            </a:r>
          </a:p>
        </p:txBody>
      </p:sp>
      <p:sp>
        <p:nvSpPr>
          <p:cNvPr id="55311" name="Text Box 1039"/>
          <p:cNvSpPr txBox="1">
            <a:spLocks noChangeArrowheads="1"/>
          </p:cNvSpPr>
          <p:nvPr/>
        </p:nvSpPr>
        <p:spPr bwMode="auto">
          <a:xfrm>
            <a:off x="8229600" y="2819400"/>
            <a:ext cx="481013" cy="396875"/>
          </a:xfrm>
          <a:prstGeom prst="rect">
            <a:avLst/>
          </a:prstGeom>
          <a:noFill/>
          <a:ln w="12700">
            <a:noFill/>
            <a:miter lim="800000"/>
            <a:headEnd/>
            <a:tailEnd/>
          </a:ln>
          <a:effectLst/>
        </p:spPr>
        <p:txBody>
          <a:bodyPr wrap="none">
            <a:spAutoFit/>
          </a:bodyPr>
          <a:lstStyle/>
          <a:p>
            <a:pPr eaLnBrk="0" hangingPunct="0"/>
            <a:r>
              <a:rPr lang="en-US" sz="2000">
                <a:latin typeface="Arial" charset="0"/>
              </a:rPr>
              <a:t>T2</a:t>
            </a:r>
          </a:p>
        </p:txBody>
      </p:sp>
      <p:sp>
        <p:nvSpPr>
          <p:cNvPr id="55312" name="Text Box 1040"/>
          <p:cNvSpPr txBox="1">
            <a:spLocks noChangeArrowheads="1"/>
          </p:cNvSpPr>
          <p:nvPr/>
        </p:nvSpPr>
        <p:spPr bwMode="auto">
          <a:xfrm>
            <a:off x="8229600" y="4343400"/>
            <a:ext cx="354013" cy="396875"/>
          </a:xfrm>
          <a:prstGeom prst="rect">
            <a:avLst/>
          </a:prstGeom>
          <a:noFill/>
          <a:ln w="12700">
            <a:noFill/>
            <a:miter lim="800000"/>
            <a:headEnd/>
            <a:tailEnd/>
          </a:ln>
          <a:effectLst/>
        </p:spPr>
        <p:txBody>
          <a:bodyPr>
            <a:spAutoFit/>
          </a:bodyPr>
          <a:lstStyle/>
          <a:p>
            <a:pPr eaLnBrk="0" hangingPunct="0"/>
            <a:r>
              <a:rPr lang="en-US" sz="2000">
                <a:latin typeface="Arial" charset="0"/>
              </a:rPr>
              <a:t>S</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8" name="Rectangle 1028"/>
          <p:cNvSpPr>
            <a:spLocks noGrp="1" noChangeArrowheads="1"/>
          </p:cNvSpPr>
          <p:nvPr>
            <p:ph type="title"/>
          </p:nvPr>
        </p:nvSpPr>
        <p:spPr/>
        <p:txBody>
          <a:bodyPr/>
          <a:lstStyle/>
          <a:p>
            <a:r>
              <a:rPr lang="en-US"/>
              <a:t>What is a transaction</a:t>
            </a:r>
          </a:p>
        </p:txBody>
      </p:sp>
      <p:sp>
        <p:nvSpPr>
          <p:cNvPr id="77829" name="Rectangle 1029"/>
          <p:cNvSpPr>
            <a:spLocks noGrp="1" noChangeArrowheads="1"/>
          </p:cNvSpPr>
          <p:nvPr>
            <p:ph idx="1"/>
          </p:nvPr>
        </p:nvSpPr>
        <p:spPr>
          <a:xfrm>
            <a:off x="0" y="1143000"/>
            <a:ext cx="9144000" cy="3505200"/>
          </a:xfrm>
        </p:spPr>
        <p:txBody>
          <a:bodyPr>
            <a:normAutofit fontScale="85000" lnSpcReduction="10000"/>
          </a:bodyPr>
          <a:lstStyle/>
          <a:p>
            <a:r>
              <a:rPr lang="en-US" dirty="0"/>
              <a:t>A transaction is the basic logical unit of execution in an information system. A transaction is a sequence of operations that must be executed as a whole, taking a consistent (&amp; correct) database state into another consistent (&amp; correct) database state; </a:t>
            </a:r>
          </a:p>
          <a:p>
            <a:r>
              <a:rPr lang="en-US" dirty="0"/>
              <a:t>A collection of actions that make consistent transformations of system states while preserving system consistency</a:t>
            </a:r>
          </a:p>
          <a:p>
            <a:r>
              <a:rPr lang="en-US" dirty="0"/>
              <a:t>An indivisible unit of processing</a:t>
            </a:r>
          </a:p>
        </p:txBody>
      </p:sp>
      <p:sp>
        <p:nvSpPr>
          <p:cNvPr id="2" name="Date Placeholder 1"/>
          <p:cNvSpPr>
            <a:spLocks noGrp="1"/>
          </p:cNvSpPr>
          <p:nvPr>
            <p:ph type="dt" sz="half" idx="10"/>
          </p:nvPr>
        </p:nvSpPr>
        <p:spPr/>
        <p:txBody>
          <a:bodyPr/>
          <a:lstStyle/>
          <a:p>
            <a:fld id="{6F84EF5D-1001-4451-A2BE-E3241D2BFE7B}" type="datetime1">
              <a:rPr lang="en-US" smtClean="0"/>
              <a:t>6/15/2020</a:t>
            </a:fld>
            <a:endParaRPr lang="en-GB"/>
          </a:p>
        </p:txBody>
      </p:sp>
      <p:sp>
        <p:nvSpPr>
          <p:cNvPr id="3" name="Footer Placeholder 2"/>
          <p:cNvSpPr>
            <a:spLocks noGrp="1"/>
          </p:cNvSpPr>
          <p:nvPr>
            <p:ph type="ftr" sz="quarter" idx="11"/>
          </p:nvPr>
        </p:nvSpPr>
        <p:spPr/>
        <p:txBody>
          <a:bodyPr/>
          <a:lstStyle/>
          <a:p>
            <a:r>
              <a:rPr lang="en-GB" smtClean="0"/>
              <a:t>chengulabenitho455@gmail.com   |  Aru</a:t>
            </a:r>
            <a:endParaRPr lang="en-GB"/>
          </a:p>
        </p:txBody>
      </p:sp>
      <p:sp>
        <p:nvSpPr>
          <p:cNvPr id="4" name="Slide Number Placeholder 3"/>
          <p:cNvSpPr>
            <a:spLocks noGrp="1"/>
          </p:cNvSpPr>
          <p:nvPr>
            <p:ph type="sldNum" sz="quarter" idx="12"/>
          </p:nvPr>
        </p:nvSpPr>
        <p:spPr/>
        <p:txBody>
          <a:bodyPr/>
          <a:lstStyle/>
          <a:p>
            <a:fld id="{A3A36B46-B509-443D-8153-5DC4F6A43D7E}" type="slidenum">
              <a:rPr lang="en-GB" smtClean="0"/>
              <a:pPr/>
              <a:t>2</a:t>
            </a:fld>
            <a:endParaRPr lang="en-GB"/>
          </a:p>
        </p:txBody>
      </p:sp>
      <p:sp>
        <p:nvSpPr>
          <p:cNvPr id="77831" name="Rectangle 1031"/>
          <p:cNvSpPr>
            <a:spLocks noChangeArrowheads="1"/>
          </p:cNvSpPr>
          <p:nvPr/>
        </p:nvSpPr>
        <p:spPr bwMode="auto">
          <a:xfrm>
            <a:off x="6019800" y="4343400"/>
            <a:ext cx="1270000" cy="454025"/>
          </a:xfrm>
          <a:prstGeom prst="rect">
            <a:avLst/>
          </a:prstGeom>
          <a:noFill/>
          <a:ln w="12700">
            <a:noFill/>
            <a:miter lim="800000"/>
            <a:headEnd/>
            <a:tailEnd/>
          </a:ln>
          <a:effectLst/>
        </p:spPr>
        <p:txBody>
          <a:bodyPr lIns="90488" tIns="44450" rIns="90488" bIns="44450">
            <a:spAutoFit/>
          </a:bodyPr>
          <a:lstStyle/>
          <a:p>
            <a:pPr eaLnBrk="0" hangingPunct="0"/>
            <a:r>
              <a:rPr lang="en-US" sz="1200">
                <a:latin typeface="Arial" charset="0"/>
              </a:rPr>
              <a:t>database in a consistent state</a:t>
            </a:r>
          </a:p>
        </p:txBody>
      </p:sp>
      <p:sp>
        <p:nvSpPr>
          <p:cNvPr id="77836" name="Rectangle 1036"/>
          <p:cNvSpPr>
            <a:spLocks noChangeArrowheads="1"/>
          </p:cNvSpPr>
          <p:nvPr/>
        </p:nvSpPr>
        <p:spPr bwMode="auto">
          <a:xfrm>
            <a:off x="1600200" y="4343400"/>
            <a:ext cx="1270000" cy="454025"/>
          </a:xfrm>
          <a:prstGeom prst="rect">
            <a:avLst/>
          </a:prstGeom>
          <a:noFill/>
          <a:ln w="12700">
            <a:noFill/>
            <a:miter lim="800000"/>
            <a:headEnd/>
            <a:tailEnd/>
          </a:ln>
          <a:effectLst/>
        </p:spPr>
        <p:txBody>
          <a:bodyPr lIns="90488" tIns="44450" rIns="90488" bIns="44450">
            <a:spAutoFit/>
          </a:bodyPr>
          <a:lstStyle/>
          <a:p>
            <a:pPr eaLnBrk="0" hangingPunct="0"/>
            <a:r>
              <a:rPr lang="en-US" sz="1200">
                <a:latin typeface="Arial" charset="0"/>
              </a:rPr>
              <a:t>database in a consistent state</a:t>
            </a:r>
          </a:p>
        </p:txBody>
      </p:sp>
      <p:sp>
        <p:nvSpPr>
          <p:cNvPr id="77837" name="Rectangle 1037"/>
          <p:cNvSpPr>
            <a:spLocks noChangeArrowheads="1"/>
          </p:cNvSpPr>
          <p:nvPr/>
        </p:nvSpPr>
        <p:spPr bwMode="auto">
          <a:xfrm>
            <a:off x="3657600" y="5867400"/>
            <a:ext cx="1565275" cy="819150"/>
          </a:xfrm>
          <a:prstGeom prst="rect">
            <a:avLst/>
          </a:prstGeom>
          <a:noFill/>
          <a:ln w="12700">
            <a:noFill/>
            <a:miter lim="800000"/>
            <a:headEnd/>
            <a:tailEnd/>
          </a:ln>
          <a:effectLst/>
        </p:spPr>
        <p:txBody>
          <a:bodyPr lIns="90488" tIns="44450" rIns="90488" bIns="44450">
            <a:spAutoFit/>
          </a:bodyPr>
          <a:lstStyle/>
          <a:p>
            <a:pPr eaLnBrk="0" hangingPunct="0"/>
            <a:r>
              <a:rPr lang="en-US" sz="1200">
                <a:latin typeface="Arial" charset="0"/>
              </a:rPr>
              <a:t>database may be temporarily in an inconsistent state during execution</a:t>
            </a:r>
          </a:p>
        </p:txBody>
      </p:sp>
      <p:sp>
        <p:nvSpPr>
          <p:cNvPr id="77838" name="Rectangle 1038"/>
          <p:cNvSpPr>
            <a:spLocks noChangeArrowheads="1"/>
          </p:cNvSpPr>
          <p:nvPr/>
        </p:nvSpPr>
        <p:spPr bwMode="auto">
          <a:xfrm>
            <a:off x="228600" y="5638800"/>
            <a:ext cx="1387475" cy="271463"/>
          </a:xfrm>
          <a:prstGeom prst="rect">
            <a:avLst/>
          </a:prstGeom>
          <a:noFill/>
          <a:ln w="12700">
            <a:noFill/>
            <a:miter lim="800000"/>
            <a:headEnd/>
            <a:tailEnd/>
          </a:ln>
          <a:effectLst/>
        </p:spPr>
        <p:txBody>
          <a:bodyPr wrap="none" lIns="90488" tIns="44450" rIns="90488" bIns="44450">
            <a:spAutoFit/>
          </a:bodyPr>
          <a:lstStyle/>
          <a:p>
            <a:pPr eaLnBrk="0" hangingPunct="0"/>
            <a:r>
              <a:rPr lang="en-US" sz="1200">
                <a:latin typeface="Arial" charset="0"/>
              </a:rPr>
              <a:t>begin Transaction</a:t>
            </a:r>
          </a:p>
        </p:txBody>
      </p:sp>
      <p:sp>
        <p:nvSpPr>
          <p:cNvPr id="77839" name="Rectangle 1039"/>
          <p:cNvSpPr>
            <a:spLocks noChangeArrowheads="1"/>
          </p:cNvSpPr>
          <p:nvPr/>
        </p:nvSpPr>
        <p:spPr bwMode="auto">
          <a:xfrm>
            <a:off x="7391400" y="5638800"/>
            <a:ext cx="1270000" cy="271463"/>
          </a:xfrm>
          <a:prstGeom prst="rect">
            <a:avLst/>
          </a:prstGeom>
          <a:noFill/>
          <a:ln w="12700">
            <a:noFill/>
            <a:miter lim="800000"/>
            <a:headEnd/>
            <a:tailEnd/>
          </a:ln>
          <a:effectLst/>
        </p:spPr>
        <p:txBody>
          <a:bodyPr wrap="none" lIns="90488" tIns="44450" rIns="90488" bIns="44450">
            <a:spAutoFit/>
          </a:bodyPr>
          <a:lstStyle/>
          <a:p>
            <a:pPr eaLnBrk="0" hangingPunct="0"/>
            <a:r>
              <a:rPr lang="en-US" sz="1200">
                <a:latin typeface="Arial" charset="0"/>
              </a:rPr>
              <a:t>end Transaction</a:t>
            </a:r>
          </a:p>
        </p:txBody>
      </p:sp>
      <p:sp>
        <p:nvSpPr>
          <p:cNvPr id="77840" name="Rectangle 1040"/>
          <p:cNvSpPr>
            <a:spLocks noChangeArrowheads="1"/>
          </p:cNvSpPr>
          <p:nvPr/>
        </p:nvSpPr>
        <p:spPr bwMode="auto">
          <a:xfrm>
            <a:off x="3581400" y="5638800"/>
            <a:ext cx="1836738" cy="271463"/>
          </a:xfrm>
          <a:prstGeom prst="rect">
            <a:avLst/>
          </a:prstGeom>
          <a:noFill/>
          <a:ln w="12700">
            <a:noFill/>
            <a:miter lim="800000"/>
            <a:headEnd/>
            <a:tailEnd/>
          </a:ln>
          <a:effectLst/>
        </p:spPr>
        <p:txBody>
          <a:bodyPr wrap="none" lIns="90488" tIns="44450" rIns="90488" bIns="44450">
            <a:spAutoFit/>
          </a:bodyPr>
          <a:lstStyle/>
          <a:p>
            <a:pPr eaLnBrk="0" hangingPunct="0"/>
            <a:r>
              <a:rPr lang="en-US" sz="1200">
                <a:latin typeface="Arial" charset="0"/>
              </a:rPr>
              <a:t>execution of Transaction</a:t>
            </a:r>
          </a:p>
        </p:txBody>
      </p:sp>
      <p:sp>
        <p:nvSpPr>
          <p:cNvPr id="77846" name="Rectangle 1046"/>
          <p:cNvSpPr>
            <a:spLocks noChangeArrowheads="1"/>
          </p:cNvSpPr>
          <p:nvPr/>
        </p:nvSpPr>
        <p:spPr bwMode="auto">
          <a:xfrm>
            <a:off x="838200" y="4816475"/>
            <a:ext cx="2743200" cy="317500"/>
          </a:xfrm>
          <a:prstGeom prst="rect">
            <a:avLst/>
          </a:prstGeom>
          <a:noFill/>
          <a:ln w="12700">
            <a:solidFill>
              <a:schemeClr val="tx1"/>
            </a:solidFill>
            <a:miter lim="800000"/>
            <a:headEnd/>
            <a:tailEnd/>
          </a:ln>
          <a:effectLst/>
        </p:spPr>
        <p:txBody>
          <a:bodyPr anchor="ctr">
            <a:spAutoFit/>
          </a:bodyPr>
          <a:lstStyle/>
          <a:p>
            <a:pPr algn="ctr" eaLnBrk="0" hangingPunct="0"/>
            <a:r>
              <a:rPr lang="en-US" sz="1400">
                <a:latin typeface="Arial" charset="0"/>
              </a:rPr>
              <a:t>Account A Fred Bloggs £1000</a:t>
            </a:r>
          </a:p>
        </p:txBody>
      </p:sp>
      <p:sp>
        <p:nvSpPr>
          <p:cNvPr id="77848" name="Rectangle 1048"/>
          <p:cNvSpPr>
            <a:spLocks noChangeArrowheads="1"/>
          </p:cNvSpPr>
          <p:nvPr/>
        </p:nvSpPr>
        <p:spPr bwMode="auto">
          <a:xfrm>
            <a:off x="838200" y="5121275"/>
            <a:ext cx="2743200" cy="317500"/>
          </a:xfrm>
          <a:prstGeom prst="rect">
            <a:avLst/>
          </a:prstGeom>
          <a:noFill/>
          <a:ln w="12700">
            <a:solidFill>
              <a:schemeClr val="tx1"/>
            </a:solidFill>
            <a:miter lim="800000"/>
            <a:headEnd/>
            <a:tailEnd/>
          </a:ln>
          <a:effectLst/>
        </p:spPr>
        <p:txBody>
          <a:bodyPr anchor="ctr">
            <a:spAutoFit/>
          </a:bodyPr>
          <a:lstStyle/>
          <a:p>
            <a:pPr algn="ctr" eaLnBrk="0" hangingPunct="0"/>
            <a:r>
              <a:rPr lang="en-US" sz="1400">
                <a:latin typeface="Arial" charset="0"/>
              </a:rPr>
              <a:t>Account B Sue Smith £0</a:t>
            </a:r>
          </a:p>
        </p:txBody>
      </p:sp>
      <p:sp>
        <p:nvSpPr>
          <p:cNvPr id="77849" name="Rectangle 1049"/>
          <p:cNvSpPr>
            <a:spLocks noChangeArrowheads="1"/>
          </p:cNvSpPr>
          <p:nvPr/>
        </p:nvSpPr>
        <p:spPr bwMode="auto">
          <a:xfrm>
            <a:off x="5257800" y="5121275"/>
            <a:ext cx="2743200" cy="317500"/>
          </a:xfrm>
          <a:prstGeom prst="rect">
            <a:avLst/>
          </a:prstGeom>
          <a:noFill/>
          <a:ln w="12700">
            <a:solidFill>
              <a:schemeClr val="tx1"/>
            </a:solidFill>
            <a:miter lim="800000"/>
            <a:headEnd/>
            <a:tailEnd/>
          </a:ln>
          <a:effectLst/>
        </p:spPr>
        <p:txBody>
          <a:bodyPr anchor="ctr">
            <a:spAutoFit/>
          </a:bodyPr>
          <a:lstStyle/>
          <a:p>
            <a:pPr algn="ctr" eaLnBrk="0" hangingPunct="0"/>
            <a:r>
              <a:rPr lang="en-US" sz="1400">
                <a:latin typeface="Arial" charset="0"/>
              </a:rPr>
              <a:t>Account B Sue Smith £500</a:t>
            </a:r>
          </a:p>
        </p:txBody>
      </p:sp>
      <p:sp>
        <p:nvSpPr>
          <p:cNvPr id="77850" name="Rectangle 1050"/>
          <p:cNvSpPr>
            <a:spLocks noChangeArrowheads="1"/>
          </p:cNvSpPr>
          <p:nvPr/>
        </p:nvSpPr>
        <p:spPr bwMode="auto">
          <a:xfrm>
            <a:off x="5257800" y="4816475"/>
            <a:ext cx="2743200" cy="317500"/>
          </a:xfrm>
          <a:prstGeom prst="rect">
            <a:avLst/>
          </a:prstGeom>
          <a:noFill/>
          <a:ln w="12700">
            <a:solidFill>
              <a:schemeClr val="tx1"/>
            </a:solidFill>
            <a:miter lim="800000"/>
            <a:headEnd/>
            <a:tailEnd/>
          </a:ln>
          <a:effectLst/>
        </p:spPr>
        <p:txBody>
          <a:bodyPr anchor="ctr">
            <a:spAutoFit/>
          </a:bodyPr>
          <a:lstStyle/>
          <a:p>
            <a:pPr algn="ctr" eaLnBrk="0" hangingPunct="0"/>
            <a:r>
              <a:rPr lang="en-US" sz="1400">
                <a:latin typeface="Arial" charset="0"/>
              </a:rPr>
              <a:t>Account A Fred Bloggs £500</a:t>
            </a:r>
          </a:p>
        </p:txBody>
      </p:sp>
      <p:sp>
        <p:nvSpPr>
          <p:cNvPr id="77851" name="Line 1051"/>
          <p:cNvSpPr>
            <a:spLocks noChangeShapeType="1"/>
          </p:cNvSpPr>
          <p:nvPr/>
        </p:nvSpPr>
        <p:spPr bwMode="auto">
          <a:xfrm>
            <a:off x="3657600" y="5105400"/>
            <a:ext cx="1600200" cy="0"/>
          </a:xfrm>
          <a:prstGeom prst="line">
            <a:avLst/>
          </a:prstGeom>
          <a:noFill/>
          <a:ln w="12700">
            <a:solidFill>
              <a:schemeClr val="tx1"/>
            </a:solidFill>
            <a:round/>
            <a:headEnd/>
            <a:tailEnd type="triangle" w="med" len="med"/>
          </a:ln>
          <a:effectLst/>
        </p:spPr>
        <p:txBody>
          <a:bodyPr wrap="none" anchor="ctr"/>
          <a:lstStyle/>
          <a:p>
            <a:endParaRPr lang="en-US"/>
          </a:p>
        </p:txBody>
      </p:sp>
      <p:sp>
        <p:nvSpPr>
          <p:cNvPr id="77852" name="Text Box 1052"/>
          <p:cNvSpPr txBox="1">
            <a:spLocks noChangeArrowheads="1"/>
          </p:cNvSpPr>
          <p:nvPr/>
        </p:nvSpPr>
        <p:spPr bwMode="auto">
          <a:xfrm>
            <a:off x="3810000" y="4724400"/>
            <a:ext cx="1447800" cy="304800"/>
          </a:xfrm>
          <a:prstGeom prst="rect">
            <a:avLst/>
          </a:prstGeom>
          <a:noFill/>
          <a:ln w="12700">
            <a:noFill/>
            <a:miter lim="800000"/>
            <a:headEnd/>
            <a:tailEnd/>
          </a:ln>
          <a:effectLst/>
        </p:spPr>
        <p:txBody>
          <a:bodyPr>
            <a:spAutoFit/>
          </a:bodyPr>
          <a:lstStyle/>
          <a:p>
            <a:pPr eaLnBrk="0" hangingPunct="0"/>
            <a:r>
              <a:rPr lang="en-US" sz="1400" i="1">
                <a:latin typeface="Arial" charset="0"/>
              </a:rPr>
              <a:t>Transfer £500</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6" name="Rectangle 1028"/>
          <p:cNvSpPr>
            <a:spLocks noGrp="1" noChangeArrowheads="1"/>
          </p:cNvSpPr>
          <p:nvPr>
            <p:ph type="title"/>
          </p:nvPr>
        </p:nvSpPr>
        <p:spPr/>
        <p:txBody>
          <a:bodyPr/>
          <a:lstStyle/>
          <a:p>
            <a:r>
              <a:rPr lang="en-US"/>
              <a:t>Serial and Non-serial Schedules</a:t>
            </a:r>
          </a:p>
        </p:txBody>
      </p:sp>
      <p:sp>
        <p:nvSpPr>
          <p:cNvPr id="54277" name="Rectangle 1029"/>
          <p:cNvSpPr>
            <a:spLocks noGrp="1" noChangeArrowheads="1"/>
          </p:cNvSpPr>
          <p:nvPr>
            <p:ph idx="1"/>
          </p:nvPr>
        </p:nvSpPr>
        <p:spPr/>
        <p:txBody>
          <a:bodyPr/>
          <a:lstStyle/>
          <a:p>
            <a:r>
              <a:rPr lang="en-US"/>
              <a:t>A schedule S is </a:t>
            </a:r>
            <a:r>
              <a:rPr lang="en-US" i="1"/>
              <a:t>serial</a:t>
            </a:r>
            <a:r>
              <a:rPr lang="en-US"/>
              <a:t> if, for every transaction T participating in the schedule, all of T's operations are executed consecutively in the schedule; otherwise it is called </a:t>
            </a:r>
            <a:r>
              <a:rPr lang="en-US" i="1"/>
              <a:t>non-serial</a:t>
            </a:r>
            <a:r>
              <a:rPr lang="en-US"/>
              <a:t>.</a:t>
            </a:r>
          </a:p>
          <a:p>
            <a:r>
              <a:rPr lang="en-US"/>
              <a:t>Non-serial schedules mean that transactions are interleaved. There are many possible orders or schedules.</a:t>
            </a:r>
          </a:p>
          <a:p>
            <a:r>
              <a:rPr lang="en-US" i="1"/>
              <a:t>Serialisability</a:t>
            </a:r>
            <a:r>
              <a:rPr lang="en-US"/>
              <a:t> theory attempts to determine the 'correctness' of the schedules.</a:t>
            </a:r>
          </a:p>
          <a:p>
            <a:r>
              <a:rPr lang="en-US"/>
              <a:t>A schedule S of n transactions is serialisable if it is equivalent to some serial schedule of the same n transactions.</a:t>
            </a:r>
          </a:p>
        </p:txBody>
      </p:sp>
      <p:sp>
        <p:nvSpPr>
          <p:cNvPr id="2" name="Date Placeholder 1"/>
          <p:cNvSpPr>
            <a:spLocks noGrp="1"/>
          </p:cNvSpPr>
          <p:nvPr>
            <p:ph type="dt" sz="half" idx="10"/>
          </p:nvPr>
        </p:nvSpPr>
        <p:spPr/>
        <p:txBody>
          <a:bodyPr/>
          <a:lstStyle/>
          <a:p>
            <a:fld id="{E5A0A409-A4F4-4AC6-AE9F-16077F066C68}" type="datetime1">
              <a:rPr lang="en-US" smtClean="0"/>
              <a:t>6/15/2020</a:t>
            </a:fld>
            <a:endParaRPr lang="en-GB"/>
          </a:p>
        </p:txBody>
      </p:sp>
      <p:sp>
        <p:nvSpPr>
          <p:cNvPr id="3" name="Footer Placeholder 2"/>
          <p:cNvSpPr>
            <a:spLocks noGrp="1"/>
          </p:cNvSpPr>
          <p:nvPr>
            <p:ph type="ftr" sz="quarter" idx="11"/>
          </p:nvPr>
        </p:nvSpPr>
        <p:spPr/>
        <p:txBody>
          <a:bodyPr/>
          <a:lstStyle/>
          <a:p>
            <a:r>
              <a:rPr lang="en-GB" smtClean="0"/>
              <a:t>chengulabenitho455@gmail.com   |  Aru</a:t>
            </a:r>
            <a:endParaRPr lang="en-GB"/>
          </a:p>
        </p:txBody>
      </p:sp>
      <p:sp>
        <p:nvSpPr>
          <p:cNvPr id="4" name="Slide Number Placeholder 3"/>
          <p:cNvSpPr>
            <a:spLocks noGrp="1"/>
          </p:cNvSpPr>
          <p:nvPr>
            <p:ph type="sldNum" sz="quarter" idx="12"/>
          </p:nvPr>
        </p:nvSpPr>
        <p:spPr/>
        <p:txBody>
          <a:bodyPr/>
          <a:lstStyle/>
          <a:p>
            <a:fld id="{A3A36B46-B509-443D-8153-5DC4F6A43D7E}" type="slidenum">
              <a:rPr lang="en-GB" smtClean="0"/>
              <a:pPr/>
              <a:t>20</a:t>
            </a:fld>
            <a:endParaRPr lang="en-GB"/>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62" name="Rectangle 1038"/>
          <p:cNvSpPr>
            <a:spLocks noChangeArrowheads="1"/>
          </p:cNvSpPr>
          <p:nvPr/>
        </p:nvSpPr>
        <p:spPr bwMode="auto">
          <a:xfrm>
            <a:off x="4724400" y="1676400"/>
            <a:ext cx="4114800" cy="2971800"/>
          </a:xfrm>
          <a:prstGeom prst="rect">
            <a:avLst/>
          </a:prstGeom>
          <a:solidFill>
            <a:schemeClr val="tx1"/>
          </a:solidFill>
          <a:ln w="9525">
            <a:solidFill>
              <a:schemeClr val="tx1"/>
            </a:solidFill>
            <a:miter lim="800000"/>
            <a:headEnd/>
            <a:tailEnd/>
          </a:ln>
          <a:effectLst/>
        </p:spPr>
        <p:txBody>
          <a:bodyPr wrap="none" anchor="ctr"/>
          <a:lstStyle/>
          <a:p>
            <a:endParaRPr lang="en-US"/>
          </a:p>
        </p:txBody>
      </p:sp>
      <p:sp>
        <p:nvSpPr>
          <p:cNvPr id="53261" name="Rectangle 1037"/>
          <p:cNvSpPr>
            <a:spLocks noChangeArrowheads="1"/>
          </p:cNvSpPr>
          <p:nvPr/>
        </p:nvSpPr>
        <p:spPr bwMode="auto">
          <a:xfrm>
            <a:off x="228600" y="1676400"/>
            <a:ext cx="4191000" cy="2971800"/>
          </a:xfrm>
          <a:prstGeom prst="rect">
            <a:avLst/>
          </a:prstGeom>
          <a:solidFill>
            <a:schemeClr val="tx1"/>
          </a:solidFill>
          <a:ln w="9525">
            <a:solidFill>
              <a:schemeClr val="tx1"/>
            </a:solidFill>
            <a:miter lim="800000"/>
            <a:headEnd/>
            <a:tailEnd/>
          </a:ln>
          <a:effectLst/>
        </p:spPr>
        <p:txBody>
          <a:bodyPr wrap="none" anchor="ctr"/>
          <a:lstStyle/>
          <a:p>
            <a:endParaRPr lang="en-US"/>
          </a:p>
        </p:txBody>
      </p:sp>
      <p:graphicFrame>
        <p:nvGraphicFramePr>
          <p:cNvPr id="53253" name="Object 1029"/>
          <p:cNvGraphicFramePr>
            <a:graphicFrameLocks noChangeAspect="1"/>
          </p:cNvGraphicFramePr>
          <p:nvPr/>
        </p:nvGraphicFramePr>
        <p:xfrm>
          <a:off x="227013" y="1677988"/>
          <a:ext cx="4268787" cy="3065462"/>
        </p:xfrm>
        <a:graphic>
          <a:graphicData uri="http://schemas.openxmlformats.org/presentationml/2006/ole">
            <mc:AlternateContent xmlns:mc="http://schemas.openxmlformats.org/markup-compatibility/2006">
              <mc:Choice xmlns:v="urn:schemas-microsoft-com:vml" Requires="v">
                <p:oleObj spid="_x0000_s53287" name="Document" r:id="rId3" imgW="4117680" imgH="3038760" progId="Word.Document.8">
                  <p:embed/>
                </p:oleObj>
              </mc:Choice>
              <mc:Fallback>
                <p:oleObj name="Document" r:id="rId3" imgW="4117680" imgH="3038760" progId="Word.Document.8">
                  <p:embed/>
                  <p:pic>
                    <p:nvPicPr>
                      <p:cNvPr id="0" name="Picture 102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7013" y="1677988"/>
                        <a:ext cx="4268787" cy="3065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3254" name="Object 1030"/>
          <p:cNvGraphicFramePr>
            <a:graphicFrameLocks noChangeAspect="1"/>
          </p:cNvGraphicFramePr>
          <p:nvPr/>
        </p:nvGraphicFramePr>
        <p:xfrm>
          <a:off x="4764088" y="1676400"/>
          <a:ext cx="4379912" cy="2986088"/>
        </p:xfrm>
        <a:graphic>
          <a:graphicData uri="http://schemas.openxmlformats.org/presentationml/2006/ole">
            <mc:AlternateContent xmlns:mc="http://schemas.openxmlformats.org/markup-compatibility/2006">
              <mc:Choice xmlns:v="urn:schemas-microsoft-com:vml" Requires="v">
                <p:oleObj spid="_x0000_s53288" name="Document" r:id="rId5" imgW="4477680" imgH="3038760" progId="Word.Document.8">
                  <p:embed/>
                </p:oleObj>
              </mc:Choice>
              <mc:Fallback>
                <p:oleObj name="Document" r:id="rId5" imgW="4477680" imgH="3038760" progId="Word.Document.8">
                  <p:embed/>
                  <p:pic>
                    <p:nvPicPr>
                      <p:cNvPr id="0" name="Picture 103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64088" y="1676400"/>
                        <a:ext cx="4379912" cy="2986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3255" name="Rectangle 1031"/>
          <p:cNvSpPr>
            <a:spLocks noChangeArrowheads="1"/>
          </p:cNvSpPr>
          <p:nvPr/>
        </p:nvSpPr>
        <p:spPr bwMode="auto">
          <a:xfrm>
            <a:off x="4800600" y="1066800"/>
            <a:ext cx="2362200" cy="381000"/>
          </a:xfrm>
          <a:prstGeom prst="rect">
            <a:avLst/>
          </a:prstGeom>
          <a:noFill/>
          <a:ln w="12700">
            <a:noFill/>
            <a:miter lim="800000"/>
            <a:headEnd/>
            <a:tailEnd/>
          </a:ln>
          <a:effectLst/>
        </p:spPr>
        <p:txBody>
          <a:bodyPr lIns="90488" tIns="44450" rIns="90488" bIns="44450"/>
          <a:lstStyle/>
          <a:p>
            <a:pPr eaLnBrk="0" hangingPunct="0"/>
            <a:r>
              <a:rPr lang="en-US">
                <a:latin typeface="Times New Roman" charset="0"/>
              </a:rPr>
              <a:t>Schedule B</a:t>
            </a:r>
          </a:p>
        </p:txBody>
      </p:sp>
      <p:sp>
        <p:nvSpPr>
          <p:cNvPr id="53256" name="Rectangle 1032"/>
          <p:cNvSpPr>
            <a:spLocks noGrp="1" noChangeArrowheads="1"/>
          </p:cNvSpPr>
          <p:nvPr>
            <p:ph type="title"/>
          </p:nvPr>
        </p:nvSpPr>
        <p:spPr/>
        <p:txBody>
          <a:bodyPr/>
          <a:lstStyle/>
          <a:p>
            <a:r>
              <a:rPr lang="en-US"/>
              <a:t>Example of Serial Schedules</a:t>
            </a:r>
          </a:p>
        </p:txBody>
      </p:sp>
      <p:sp>
        <p:nvSpPr>
          <p:cNvPr id="53257" name="Rectangle 1033"/>
          <p:cNvSpPr>
            <a:spLocks noGrp="1" noChangeArrowheads="1"/>
          </p:cNvSpPr>
          <p:nvPr>
            <p:ph idx="1"/>
          </p:nvPr>
        </p:nvSpPr>
        <p:spPr>
          <a:xfrm>
            <a:off x="1066800" y="990600"/>
            <a:ext cx="2286000" cy="566738"/>
          </a:xfrm>
        </p:spPr>
        <p:txBody>
          <a:bodyPr/>
          <a:lstStyle/>
          <a:p>
            <a:r>
              <a:rPr lang="en-US"/>
              <a:t>Schedule A</a:t>
            </a:r>
          </a:p>
        </p:txBody>
      </p:sp>
      <p:sp>
        <p:nvSpPr>
          <p:cNvPr id="2" name="Date Placeholder 1"/>
          <p:cNvSpPr>
            <a:spLocks noGrp="1"/>
          </p:cNvSpPr>
          <p:nvPr>
            <p:ph type="dt" sz="half" idx="10"/>
          </p:nvPr>
        </p:nvSpPr>
        <p:spPr/>
        <p:txBody>
          <a:bodyPr/>
          <a:lstStyle/>
          <a:p>
            <a:fld id="{4B7DB9F1-7D10-4918-BAA3-2E08689BD35F}" type="datetime1">
              <a:rPr lang="en-US" smtClean="0"/>
              <a:t>6/15/2020</a:t>
            </a:fld>
            <a:endParaRPr lang="en-GB"/>
          </a:p>
        </p:txBody>
      </p:sp>
      <p:sp>
        <p:nvSpPr>
          <p:cNvPr id="3" name="Footer Placeholder 2"/>
          <p:cNvSpPr>
            <a:spLocks noGrp="1"/>
          </p:cNvSpPr>
          <p:nvPr>
            <p:ph type="ftr" sz="quarter" idx="11"/>
          </p:nvPr>
        </p:nvSpPr>
        <p:spPr/>
        <p:txBody>
          <a:bodyPr/>
          <a:lstStyle/>
          <a:p>
            <a:r>
              <a:rPr lang="en-GB" smtClean="0"/>
              <a:t>chengulabenitho455@gmail.com   |  Aru</a:t>
            </a:r>
            <a:endParaRPr lang="en-GB"/>
          </a:p>
        </p:txBody>
      </p:sp>
      <p:sp>
        <p:nvSpPr>
          <p:cNvPr id="4" name="Slide Number Placeholder 3"/>
          <p:cNvSpPr>
            <a:spLocks noGrp="1"/>
          </p:cNvSpPr>
          <p:nvPr>
            <p:ph type="sldNum" sz="quarter" idx="12"/>
          </p:nvPr>
        </p:nvSpPr>
        <p:spPr/>
        <p:txBody>
          <a:bodyPr/>
          <a:lstStyle/>
          <a:p>
            <a:fld id="{A3A36B46-B509-443D-8153-5DC4F6A43D7E}" type="slidenum">
              <a:rPr lang="en-GB" smtClean="0"/>
              <a:pPr/>
              <a:t>21</a:t>
            </a:fld>
            <a:endParaRPr lang="en-GB"/>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64192" name="Object 2048"/>
          <p:cNvGraphicFramePr>
            <a:graphicFrameLocks noChangeAspect="1"/>
          </p:cNvGraphicFramePr>
          <p:nvPr>
            <p:extLst>
              <p:ext uri="{D42A27DB-BD31-4B8C-83A1-F6EECF244321}">
                <p14:modId xmlns:p14="http://schemas.microsoft.com/office/powerpoint/2010/main" val="306667903"/>
              </p:ext>
            </p:extLst>
          </p:nvPr>
        </p:nvGraphicFramePr>
        <p:xfrm>
          <a:off x="304800" y="1976437"/>
          <a:ext cx="4122737" cy="3098800"/>
        </p:xfrm>
        <a:graphic>
          <a:graphicData uri="http://schemas.openxmlformats.org/presentationml/2006/ole">
            <mc:AlternateContent xmlns:mc="http://schemas.openxmlformats.org/markup-compatibility/2006">
              <mc:Choice xmlns:v="urn:schemas-microsoft-com:vml" Requires="v">
                <p:oleObj spid="_x0000_s264226" name="Document" r:id="rId3" imgW="4213800" imgH="3145680" progId="Word.Document.8">
                  <p:embed/>
                </p:oleObj>
              </mc:Choice>
              <mc:Fallback>
                <p:oleObj name="Document" r:id="rId3" imgW="4213800" imgH="3145680" progId="Word.Document.8">
                  <p:embed/>
                  <p:pic>
                    <p:nvPicPr>
                      <p:cNvPr id="0" name="Picture 204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 y="1976437"/>
                        <a:ext cx="4122737" cy="309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64193" name="Object 2049"/>
          <p:cNvGraphicFramePr>
            <a:graphicFrameLocks noChangeAspect="1"/>
          </p:cNvGraphicFramePr>
          <p:nvPr>
            <p:extLst>
              <p:ext uri="{D42A27DB-BD31-4B8C-83A1-F6EECF244321}">
                <p14:modId xmlns:p14="http://schemas.microsoft.com/office/powerpoint/2010/main" val="1966129319"/>
              </p:ext>
            </p:extLst>
          </p:nvPr>
        </p:nvGraphicFramePr>
        <p:xfrm>
          <a:off x="4786313" y="1981200"/>
          <a:ext cx="3824288" cy="3143250"/>
        </p:xfrm>
        <a:graphic>
          <a:graphicData uri="http://schemas.openxmlformats.org/presentationml/2006/ole">
            <mc:AlternateContent xmlns:mc="http://schemas.openxmlformats.org/markup-compatibility/2006">
              <mc:Choice xmlns:v="urn:schemas-microsoft-com:vml" Requires="v">
                <p:oleObj spid="_x0000_s264227" name="Document" r:id="rId5" imgW="4108680" imgH="3153240" progId="Word.Document.8">
                  <p:embed/>
                </p:oleObj>
              </mc:Choice>
              <mc:Fallback>
                <p:oleObj name="Document" r:id="rId5" imgW="4108680" imgH="3153240" progId="Word.Document.8">
                  <p:embed/>
                  <p:pic>
                    <p:nvPicPr>
                      <p:cNvPr id="0" name="Picture 204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86313" y="1981200"/>
                        <a:ext cx="3824288" cy="3143250"/>
                      </a:xfrm>
                      <a:prstGeom prst="rect">
                        <a:avLst/>
                      </a:prstGeom>
                      <a:noFill/>
                      <a:ln>
                        <a:noFill/>
                      </a:ln>
                      <a:effectLst/>
                    </p:spPr>
                  </p:pic>
                </p:oleObj>
              </mc:Fallback>
            </mc:AlternateContent>
          </a:graphicData>
        </a:graphic>
      </p:graphicFrame>
      <p:sp>
        <p:nvSpPr>
          <p:cNvPr id="52232" name="Rectangle 2056"/>
          <p:cNvSpPr>
            <a:spLocks noGrp="1" noChangeArrowheads="1"/>
          </p:cNvSpPr>
          <p:nvPr>
            <p:ph type="title"/>
          </p:nvPr>
        </p:nvSpPr>
        <p:spPr>
          <a:xfrm>
            <a:off x="457200" y="274638"/>
            <a:ext cx="7620000" cy="487362"/>
          </a:xfrm>
        </p:spPr>
        <p:txBody>
          <a:bodyPr/>
          <a:lstStyle/>
          <a:p>
            <a:r>
              <a:rPr lang="en-US" dirty="0"/>
              <a:t>Example of Non-serial Schedules</a:t>
            </a:r>
          </a:p>
        </p:txBody>
      </p:sp>
      <p:sp>
        <p:nvSpPr>
          <p:cNvPr id="52233" name="Rectangle 2057"/>
          <p:cNvSpPr>
            <a:spLocks noGrp="1" noChangeArrowheads="1"/>
          </p:cNvSpPr>
          <p:nvPr>
            <p:ph idx="1"/>
          </p:nvPr>
        </p:nvSpPr>
        <p:spPr>
          <a:xfrm>
            <a:off x="1066800" y="1131888"/>
            <a:ext cx="2514600" cy="566737"/>
          </a:xfrm>
        </p:spPr>
        <p:txBody>
          <a:bodyPr/>
          <a:lstStyle/>
          <a:p>
            <a:r>
              <a:rPr lang="en-US"/>
              <a:t>Schedule C</a:t>
            </a:r>
          </a:p>
        </p:txBody>
      </p:sp>
      <p:sp>
        <p:nvSpPr>
          <p:cNvPr id="2" name="Date Placeholder 1"/>
          <p:cNvSpPr>
            <a:spLocks noGrp="1"/>
          </p:cNvSpPr>
          <p:nvPr>
            <p:ph type="dt" sz="half" idx="10"/>
          </p:nvPr>
        </p:nvSpPr>
        <p:spPr/>
        <p:txBody>
          <a:bodyPr/>
          <a:lstStyle/>
          <a:p>
            <a:fld id="{F95FF451-038F-4E63-A008-2759ACE9A972}" type="datetime1">
              <a:rPr lang="en-US" smtClean="0"/>
              <a:t>6/15/2020</a:t>
            </a:fld>
            <a:endParaRPr lang="en-GB"/>
          </a:p>
        </p:txBody>
      </p:sp>
      <p:sp>
        <p:nvSpPr>
          <p:cNvPr id="3" name="Footer Placeholder 2"/>
          <p:cNvSpPr>
            <a:spLocks noGrp="1"/>
          </p:cNvSpPr>
          <p:nvPr>
            <p:ph type="ftr" sz="quarter" idx="11"/>
          </p:nvPr>
        </p:nvSpPr>
        <p:spPr/>
        <p:txBody>
          <a:bodyPr/>
          <a:lstStyle/>
          <a:p>
            <a:r>
              <a:rPr lang="en-GB" smtClean="0"/>
              <a:t>chengulabenitho455@gmail.com   |  Aru</a:t>
            </a:r>
            <a:endParaRPr lang="en-GB"/>
          </a:p>
        </p:txBody>
      </p:sp>
      <p:sp>
        <p:nvSpPr>
          <p:cNvPr id="4" name="Slide Number Placeholder 3"/>
          <p:cNvSpPr>
            <a:spLocks noGrp="1"/>
          </p:cNvSpPr>
          <p:nvPr>
            <p:ph type="sldNum" sz="quarter" idx="12"/>
          </p:nvPr>
        </p:nvSpPr>
        <p:spPr/>
        <p:txBody>
          <a:bodyPr/>
          <a:lstStyle/>
          <a:p>
            <a:fld id="{A3A36B46-B509-443D-8153-5DC4F6A43D7E}" type="slidenum">
              <a:rPr lang="en-GB" smtClean="0"/>
              <a:pPr/>
              <a:t>22</a:t>
            </a:fld>
            <a:endParaRPr lang="en-GB"/>
          </a:p>
        </p:txBody>
      </p:sp>
      <p:sp>
        <p:nvSpPr>
          <p:cNvPr id="52234" name="Rectangle 2058"/>
          <p:cNvSpPr>
            <a:spLocks noChangeArrowheads="1"/>
          </p:cNvSpPr>
          <p:nvPr/>
        </p:nvSpPr>
        <p:spPr bwMode="auto">
          <a:xfrm>
            <a:off x="5334000" y="1219200"/>
            <a:ext cx="2514600" cy="609600"/>
          </a:xfrm>
          <a:prstGeom prst="rect">
            <a:avLst/>
          </a:prstGeom>
          <a:noFill/>
          <a:ln w="12700">
            <a:noFill/>
            <a:miter lim="800000"/>
            <a:headEnd/>
            <a:tailEnd/>
          </a:ln>
          <a:effectLst/>
        </p:spPr>
        <p:txBody>
          <a:bodyPr lIns="90488" tIns="44450" rIns="90488" bIns="44450"/>
          <a:lstStyle/>
          <a:p>
            <a:pPr eaLnBrk="0" hangingPunct="0"/>
            <a:r>
              <a:rPr lang="en-US">
                <a:latin typeface="Times New Roman" charset="0"/>
              </a:rPr>
              <a:t>Schedule D</a:t>
            </a:r>
          </a:p>
        </p:txBody>
      </p:sp>
      <p:sp>
        <p:nvSpPr>
          <p:cNvPr id="52235" name="Text Box 2059"/>
          <p:cNvSpPr txBox="1">
            <a:spLocks noChangeArrowheads="1"/>
          </p:cNvSpPr>
          <p:nvPr/>
        </p:nvSpPr>
        <p:spPr bwMode="auto">
          <a:xfrm>
            <a:off x="990600" y="5257800"/>
            <a:ext cx="7620000" cy="1200150"/>
          </a:xfrm>
          <a:prstGeom prst="rect">
            <a:avLst/>
          </a:prstGeom>
          <a:noFill/>
          <a:ln w="12700">
            <a:solidFill>
              <a:schemeClr val="tx1"/>
            </a:solidFill>
            <a:miter lim="800000"/>
            <a:headEnd/>
            <a:tailEnd/>
          </a:ln>
          <a:effectLst/>
        </p:spPr>
        <p:txBody>
          <a:bodyPr>
            <a:spAutoFit/>
          </a:bodyPr>
          <a:lstStyle/>
          <a:p>
            <a:pPr algn="ctr" eaLnBrk="0" hangingPunct="0"/>
            <a:r>
              <a:rPr lang="en-US">
                <a:latin typeface="Arial" charset="0"/>
              </a:rPr>
              <a:t>We have to figure out whether a schedule is equivalent to a serial schedule</a:t>
            </a:r>
          </a:p>
          <a:p>
            <a:pPr algn="ctr" eaLnBrk="0" hangingPunct="0"/>
            <a:r>
              <a:rPr lang="en-US">
                <a:latin typeface="Arial" charset="0"/>
              </a:rPr>
              <a:t>i.e. the reads and writes are in the right order</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2" name="Rectangle 1028"/>
          <p:cNvSpPr>
            <a:spLocks noGrp="1" noChangeArrowheads="1"/>
          </p:cNvSpPr>
          <p:nvPr>
            <p:ph type="title"/>
          </p:nvPr>
        </p:nvSpPr>
        <p:spPr/>
        <p:txBody>
          <a:bodyPr/>
          <a:lstStyle/>
          <a:p>
            <a:r>
              <a:rPr lang="en-US"/>
              <a:t>View Equivalence and View Serialisability</a:t>
            </a:r>
          </a:p>
        </p:txBody>
      </p:sp>
      <p:sp>
        <p:nvSpPr>
          <p:cNvPr id="43013" name="Rectangle 1029"/>
          <p:cNvSpPr>
            <a:spLocks noGrp="1" noChangeArrowheads="1"/>
          </p:cNvSpPr>
          <p:nvPr>
            <p:ph idx="1"/>
          </p:nvPr>
        </p:nvSpPr>
        <p:spPr/>
        <p:txBody>
          <a:bodyPr/>
          <a:lstStyle/>
          <a:p>
            <a:pPr>
              <a:lnSpc>
                <a:spcPct val="90000"/>
              </a:lnSpc>
            </a:pPr>
            <a:r>
              <a:rPr lang="en-US"/>
              <a:t>View Equivalence: </a:t>
            </a:r>
          </a:p>
          <a:p>
            <a:pPr lvl="1">
              <a:lnSpc>
                <a:spcPct val="90000"/>
              </a:lnSpc>
            </a:pPr>
            <a:r>
              <a:rPr lang="en-US"/>
              <a:t>As long as each read operation of a transaction reads the result of the same write operation in both schedules, the write operations of each transaction must produce the same results.</a:t>
            </a:r>
          </a:p>
          <a:p>
            <a:pPr lvl="1">
              <a:lnSpc>
                <a:spcPct val="90000"/>
              </a:lnSpc>
            </a:pPr>
            <a:r>
              <a:rPr lang="en-US"/>
              <a:t>The read operations are said to </a:t>
            </a:r>
            <a:r>
              <a:rPr lang="en-US" i="1"/>
              <a:t>see the same view</a:t>
            </a:r>
            <a:r>
              <a:rPr lang="en-US"/>
              <a:t> in both schedules</a:t>
            </a:r>
            <a:br>
              <a:rPr lang="en-US"/>
            </a:br>
            <a:endParaRPr lang="en-US"/>
          </a:p>
          <a:p>
            <a:pPr lvl="1">
              <a:lnSpc>
                <a:spcPct val="90000"/>
              </a:lnSpc>
            </a:pPr>
            <a:r>
              <a:rPr lang="en-US"/>
              <a:t>The final write operation on each data item is the same in both schedules, so the database state should be the same at the end of both schedules</a:t>
            </a:r>
          </a:p>
          <a:p>
            <a:pPr>
              <a:lnSpc>
                <a:spcPct val="90000"/>
              </a:lnSpc>
            </a:pPr>
            <a:r>
              <a:rPr lang="en-US"/>
              <a:t>A schedule S is view serialisable if it is view equivalent to a serial schedule.</a:t>
            </a:r>
          </a:p>
          <a:p>
            <a:pPr>
              <a:lnSpc>
                <a:spcPct val="90000"/>
              </a:lnSpc>
            </a:pPr>
            <a:r>
              <a:rPr lang="en-US"/>
              <a:t>Testing for view serialisability is NP-complete</a:t>
            </a:r>
            <a:br>
              <a:rPr lang="en-US"/>
            </a:br>
            <a:endParaRPr lang="en-US"/>
          </a:p>
        </p:txBody>
      </p:sp>
      <p:sp>
        <p:nvSpPr>
          <p:cNvPr id="2" name="Date Placeholder 1"/>
          <p:cNvSpPr>
            <a:spLocks noGrp="1"/>
          </p:cNvSpPr>
          <p:nvPr>
            <p:ph type="dt" sz="half" idx="10"/>
          </p:nvPr>
        </p:nvSpPr>
        <p:spPr/>
        <p:txBody>
          <a:bodyPr/>
          <a:lstStyle/>
          <a:p>
            <a:fld id="{E66BA72A-90E7-4937-B0ED-B20A9A8A0F80}" type="datetime1">
              <a:rPr lang="en-US" smtClean="0"/>
              <a:t>6/15/2020</a:t>
            </a:fld>
            <a:endParaRPr lang="en-GB"/>
          </a:p>
        </p:txBody>
      </p:sp>
      <p:sp>
        <p:nvSpPr>
          <p:cNvPr id="3" name="Footer Placeholder 2"/>
          <p:cNvSpPr>
            <a:spLocks noGrp="1"/>
          </p:cNvSpPr>
          <p:nvPr>
            <p:ph type="ftr" sz="quarter" idx="11"/>
          </p:nvPr>
        </p:nvSpPr>
        <p:spPr/>
        <p:txBody>
          <a:bodyPr/>
          <a:lstStyle/>
          <a:p>
            <a:r>
              <a:rPr lang="en-GB" smtClean="0"/>
              <a:t>chengulabenitho455@gmail.com   |  Aru</a:t>
            </a:r>
            <a:endParaRPr lang="en-GB"/>
          </a:p>
        </p:txBody>
      </p:sp>
      <p:sp>
        <p:nvSpPr>
          <p:cNvPr id="4" name="Slide Number Placeholder 3"/>
          <p:cNvSpPr>
            <a:spLocks noGrp="1"/>
          </p:cNvSpPr>
          <p:nvPr>
            <p:ph type="sldNum" sz="quarter" idx="12"/>
          </p:nvPr>
        </p:nvSpPr>
        <p:spPr/>
        <p:txBody>
          <a:bodyPr/>
          <a:lstStyle/>
          <a:p>
            <a:fld id="{A3A36B46-B509-443D-8153-5DC4F6A43D7E}" type="slidenum">
              <a:rPr lang="en-GB" smtClean="0"/>
              <a:pPr/>
              <a:t>23</a:t>
            </a:fld>
            <a:endParaRPr lang="en-GB"/>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40" name="Rectangle 4"/>
          <p:cNvSpPr>
            <a:spLocks noGrp="1" noChangeArrowheads="1"/>
          </p:cNvSpPr>
          <p:nvPr>
            <p:ph type="title"/>
          </p:nvPr>
        </p:nvSpPr>
        <p:spPr/>
        <p:txBody>
          <a:bodyPr/>
          <a:lstStyle/>
          <a:p>
            <a:r>
              <a:rPr lang="en-US"/>
              <a:t>Semantic Serialisability</a:t>
            </a:r>
          </a:p>
        </p:txBody>
      </p:sp>
      <p:sp>
        <p:nvSpPr>
          <p:cNvPr id="39941" name="Rectangle 5"/>
          <p:cNvSpPr>
            <a:spLocks noGrp="1" noChangeArrowheads="1"/>
          </p:cNvSpPr>
          <p:nvPr>
            <p:ph idx="1"/>
          </p:nvPr>
        </p:nvSpPr>
        <p:spPr/>
        <p:txBody>
          <a:bodyPr/>
          <a:lstStyle/>
          <a:p>
            <a:r>
              <a:rPr lang="en-US"/>
              <a:t>Some applications can produce schedules that are correct but aren’t conflict or view serialisable.</a:t>
            </a:r>
          </a:p>
          <a:p>
            <a:r>
              <a:rPr lang="en-US"/>
              <a:t>e.g. Debit/Credit transactions (Addition and subtraction are commutative)</a:t>
            </a:r>
            <a:br>
              <a:rPr lang="en-US"/>
            </a:br>
            <a:endParaRPr lang="en-US"/>
          </a:p>
        </p:txBody>
      </p:sp>
      <p:sp>
        <p:nvSpPr>
          <p:cNvPr id="2" name="Date Placeholder 1"/>
          <p:cNvSpPr>
            <a:spLocks noGrp="1"/>
          </p:cNvSpPr>
          <p:nvPr>
            <p:ph type="dt" sz="half" idx="10"/>
          </p:nvPr>
        </p:nvSpPr>
        <p:spPr/>
        <p:txBody>
          <a:bodyPr/>
          <a:lstStyle/>
          <a:p>
            <a:fld id="{73033408-AE7B-4BB1-8291-13D101ADCFAF}" type="datetime1">
              <a:rPr lang="en-US" smtClean="0"/>
              <a:t>6/15/2020</a:t>
            </a:fld>
            <a:endParaRPr lang="en-GB"/>
          </a:p>
        </p:txBody>
      </p:sp>
      <p:sp>
        <p:nvSpPr>
          <p:cNvPr id="3" name="Footer Placeholder 2"/>
          <p:cNvSpPr>
            <a:spLocks noGrp="1"/>
          </p:cNvSpPr>
          <p:nvPr>
            <p:ph type="ftr" sz="quarter" idx="11"/>
          </p:nvPr>
        </p:nvSpPr>
        <p:spPr/>
        <p:txBody>
          <a:bodyPr/>
          <a:lstStyle/>
          <a:p>
            <a:r>
              <a:rPr lang="en-GB" smtClean="0"/>
              <a:t>chengulabenitho455@gmail.com   |  Aru</a:t>
            </a:r>
            <a:endParaRPr lang="en-GB"/>
          </a:p>
        </p:txBody>
      </p:sp>
      <p:sp>
        <p:nvSpPr>
          <p:cNvPr id="4" name="Slide Number Placeholder 3"/>
          <p:cNvSpPr>
            <a:spLocks noGrp="1"/>
          </p:cNvSpPr>
          <p:nvPr>
            <p:ph type="sldNum" sz="quarter" idx="12"/>
          </p:nvPr>
        </p:nvSpPr>
        <p:spPr/>
        <p:txBody>
          <a:bodyPr/>
          <a:lstStyle/>
          <a:p>
            <a:fld id="{A3A36B46-B509-443D-8153-5DC4F6A43D7E}" type="slidenum">
              <a:rPr lang="en-GB" smtClean="0"/>
              <a:pPr/>
              <a:t>24</a:t>
            </a:fld>
            <a:endParaRPr lang="en-GB"/>
          </a:p>
        </p:txBody>
      </p:sp>
      <p:graphicFrame>
        <p:nvGraphicFramePr>
          <p:cNvPr id="39942" name="Object 6"/>
          <p:cNvGraphicFramePr>
            <a:graphicFrameLocks noChangeAspect="1"/>
          </p:cNvGraphicFramePr>
          <p:nvPr>
            <p:extLst>
              <p:ext uri="{D42A27DB-BD31-4B8C-83A1-F6EECF244321}">
                <p14:modId xmlns:p14="http://schemas.microsoft.com/office/powerpoint/2010/main" val="2299421907"/>
              </p:ext>
            </p:extLst>
          </p:nvPr>
        </p:nvGraphicFramePr>
        <p:xfrm>
          <a:off x="419100" y="3871118"/>
          <a:ext cx="3981450" cy="2316163"/>
        </p:xfrm>
        <a:graphic>
          <a:graphicData uri="http://schemas.openxmlformats.org/presentationml/2006/ole">
            <mc:AlternateContent xmlns:mc="http://schemas.openxmlformats.org/markup-compatibility/2006">
              <mc:Choice xmlns:v="urn:schemas-microsoft-com:vml" Requires="v">
                <p:oleObj spid="_x0000_s39976" name="Document" r:id="rId3" imgW="4069080" imgH="2351520" progId="Word.Document.8">
                  <p:embed/>
                </p:oleObj>
              </mc:Choice>
              <mc:Fallback>
                <p:oleObj name="Document" r:id="rId3" imgW="4069080" imgH="2351520" progId="Word.Document.8">
                  <p:embed/>
                  <p:pic>
                    <p:nvPicPr>
                      <p:cNvPr id="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9100" y="3871118"/>
                        <a:ext cx="3981450" cy="2316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9943" name="Object 7"/>
          <p:cNvGraphicFramePr>
            <a:graphicFrameLocks noChangeAspect="1"/>
          </p:cNvGraphicFramePr>
          <p:nvPr>
            <p:extLst>
              <p:ext uri="{D42A27DB-BD31-4B8C-83A1-F6EECF244321}">
                <p14:modId xmlns:p14="http://schemas.microsoft.com/office/powerpoint/2010/main" val="697461068"/>
              </p:ext>
            </p:extLst>
          </p:nvPr>
        </p:nvGraphicFramePr>
        <p:xfrm>
          <a:off x="4191000" y="3468688"/>
          <a:ext cx="4022725" cy="2943225"/>
        </p:xfrm>
        <a:graphic>
          <a:graphicData uri="http://schemas.openxmlformats.org/presentationml/2006/ole">
            <mc:AlternateContent xmlns:mc="http://schemas.openxmlformats.org/markup-compatibility/2006">
              <mc:Choice xmlns:v="urn:schemas-microsoft-com:vml" Requires="v">
                <p:oleObj spid="_x0000_s39977" name="Document" r:id="rId5" imgW="4114800" imgH="3038760" progId="Word.Document.8">
                  <p:embed/>
                </p:oleObj>
              </mc:Choice>
              <mc:Fallback>
                <p:oleObj name="Document" r:id="rId5" imgW="4114800" imgH="3038760" progId="Word.Document.8">
                  <p:embed/>
                  <p:pic>
                    <p:nvPicPr>
                      <p:cNvPr id="0"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91000" y="3468688"/>
                        <a:ext cx="4022725" cy="2943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9944" name="Text Box 8"/>
          <p:cNvSpPr txBox="1">
            <a:spLocks noChangeArrowheads="1"/>
          </p:cNvSpPr>
          <p:nvPr/>
        </p:nvSpPr>
        <p:spPr bwMode="auto">
          <a:xfrm>
            <a:off x="5622925" y="3011488"/>
            <a:ext cx="1457325" cy="457200"/>
          </a:xfrm>
          <a:prstGeom prst="rect">
            <a:avLst/>
          </a:prstGeom>
          <a:noFill/>
          <a:ln w="12700">
            <a:noFill/>
            <a:miter lim="800000"/>
            <a:headEnd/>
            <a:tailEnd/>
          </a:ln>
          <a:effectLst/>
        </p:spPr>
        <p:txBody>
          <a:bodyPr wrap="none">
            <a:spAutoFit/>
          </a:bodyPr>
          <a:lstStyle/>
          <a:p>
            <a:pPr eaLnBrk="0" hangingPunct="0"/>
            <a:r>
              <a:rPr lang="en-US">
                <a:latin typeface="Arial" charset="0"/>
              </a:rPr>
              <a:t>Schedule</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6" name="Rectangle 4"/>
          <p:cNvSpPr>
            <a:spLocks noGrp="1" noChangeArrowheads="1"/>
          </p:cNvSpPr>
          <p:nvPr>
            <p:ph type="title"/>
          </p:nvPr>
        </p:nvSpPr>
        <p:spPr/>
        <p:txBody>
          <a:bodyPr/>
          <a:lstStyle/>
          <a:p>
            <a:r>
              <a:rPr lang="en-US"/>
              <a:t>Methods for Serialisability</a:t>
            </a:r>
          </a:p>
        </p:txBody>
      </p:sp>
      <p:sp>
        <p:nvSpPr>
          <p:cNvPr id="38917" name="Rectangle 5"/>
          <p:cNvSpPr>
            <a:spLocks noGrp="1" noChangeArrowheads="1"/>
          </p:cNvSpPr>
          <p:nvPr>
            <p:ph idx="1"/>
          </p:nvPr>
        </p:nvSpPr>
        <p:spPr>
          <a:xfrm>
            <a:off x="228600" y="1066800"/>
            <a:ext cx="8686800" cy="5410200"/>
          </a:xfrm>
        </p:spPr>
        <p:txBody>
          <a:bodyPr/>
          <a:lstStyle/>
          <a:p>
            <a:r>
              <a:rPr lang="en-US" i="1" dirty="0">
                <a:solidFill>
                  <a:srgbClr val="FF0000"/>
                </a:solidFill>
              </a:rPr>
              <a:t>Multi-version</a:t>
            </a:r>
            <a:r>
              <a:rPr lang="en-US" dirty="0">
                <a:solidFill>
                  <a:srgbClr val="FF0000"/>
                </a:solidFill>
              </a:rPr>
              <a:t> Concurrency Control techniques </a:t>
            </a:r>
            <a:r>
              <a:rPr lang="en-US" dirty="0"/>
              <a:t>keep the old values of a data item when that item is updated.</a:t>
            </a:r>
          </a:p>
          <a:p>
            <a:r>
              <a:rPr lang="en-US" i="1" dirty="0">
                <a:solidFill>
                  <a:srgbClr val="FF0000"/>
                </a:solidFill>
              </a:rPr>
              <a:t>Timestamps</a:t>
            </a:r>
            <a:r>
              <a:rPr lang="en-US" dirty="0"/>
              <a:t> are unique identifiers for each transaction and are generated by the system. Transactions can then be ordered according to their timestamps to ensure </a:t>
            </a:r>
            <a:r>
              <a:rPr lang="en-US" dirty="0" err="1"/>
              <a:t>serialisability</a:t>
            </a:r>
            <a:r>
              <a:rPr lang="en-US" dirty="0"/>
              <a:t>.</a:t>
            </a:r>
          </a:p>
          <a:p>
            <a:r>
              <a:rPr lang="en-US" i="1" dirty="0">
                <a:solidFill>
                  <a:srgbClr val="FF0000"/>
                </a:solidFill>
              </a:rPr>
              <a:t>Protocols</a:t>
            </a:r>
            <a:r>
              <a:rPr lang="en-US" dirty="0"/>
              <a:t> that, if followed by every transaction, will ensure </a:t>
            </a:r>
            <a:r>
              <a:rPr lang="en-US" dirty="0" err="1"/>
              <a:t>serialisability</a:t>
            </a:r>
            <a:r>
              <a:rPr lang="en-US" dirty="0"/>
              <a:t> of all schedules in which the transactions participate. They may use </a:t>
            </a:r>
            <a:r>
              <a:rPr lang="en-US" i="1" dirty="0"/>
              <a:t>locking </a:t>
            </a:r>
            <a:r>
              <a:rPr lang="en-US" dirty="0"/>
              <a:t>techniques of data items to prevent multiple transactions from accessing items concurrently. </a:t>
            </a:r>
          </a:p>
          <a:p>
            <a:r>
              <a:rPr lang="en-US" dirty="0">
                <a:solidFill>
                  <a:srgbClr val="FF0000"/>
                </a:solidFill>
              </a:rPr>
              <a:t>Pessimistic Concurrency Control</a:t>
            </a:r>
          </a:p>
          <a:p>
            <a:pPr lvl="1"/>
            <a:r>
              <a:rPr lang="en-US" dirty="0"/>
              <a:t>Check before a database operation is executed by locking data items before they are read and written or checking timestamps 	</a:t>
            </a:r>
          </a:p>
        </p:txBody>
      </p:sp>
      <p:sp>
        <p:nvSpPr>
          <p:cNvPr id="2" name="Date Placeholder 1"/>
          <p:cNvSpPr>
            <a:spLocks noGrp="1"/>
          </p:cNvSpPr>
          <p:nvPr>
            <p:ph type="dt" sz="half" idx="10"/>
          </p:nvPr>
        </p:nvSpPr>
        <p:spPr/>
        <p:txBody>
          <a:bodyPr/>
          <a:lstStyle/>
          <a:p>
            <a:fld id="{39E3AAB0-CDE6-4CE6-B995-73376DA4A89A}" type="datetime1">
              <a:rPr lang="en-US" smtClean="0"/>
              <a:t>6/15/2020</a:t>
            </a:fld>
            <a:endParaRPr lang="en-GB"/>
          </a:p>
        </p:txBody>
      </p:sp>
      <p:sp>
        <p:nvSpPr>
          <p:cNvPr id="3" name="Footer Placeholder 2"/>
          <p:cNvSpPr>
            <a:spLocks noGrp="1"/>
          </p:cNvSpPr>
          <p:nvPr>
            <p:ph type="ftr" sz="quarter" idx="11"/>
          </p:nvPr>
        </p:nvSpPr>
        <p:spPr/>
        <p:txBody>
          <a:bodyPr/>
          <a:lstStyle/>
          <a:p>
            <a:r>
              <a:rPr lang="en-GB" smtClean="0"/>
              <a:t>chengulabenitho455@gmail.com   |  Aru</a:t>
            </a:r>
            <a:endParaRPr lang="en-GB"/>
          </a:p>
        </p:txBody>
      </p:sp>
      <p:sp>
        <p:nvSpPr>
          <p:cNvPr id="4" name="Slide Number Placeholder 3"/>
          <p:cNvSpPr>
            <a:spLocks noGrp="1"/>
          </p:cNvSpPr>
          <p:nvPr>
            <p:ph type="sldNum" sz="quarter" idx="12"/>
          </p:nvPr>
        </p:nvSpPr>
        <p:spPr/>
        <p:txBody>
          <a:bodyPr/>
          <a:lstStyle/>
          <a:p>
            <a:fld id="{A3A36B46-B509-443D-8153-5DC4F6A43D7E}" type="slidenum">
              <a:rPr lang="en-GB" smtClean="0"/>
              <a:pPr/>
              <a:t>25</a:t>
            </a:fld>
            <a:endParaRPr lang="en-GB"/>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2" name="Rectangle 6"/>
          <p:cNvSpPr>
            <a:spLocks noGrp="1" noChangeArrowheads="1"/>
          </p:cNvSpPr>
          <p:nvPr>
            <p:ph type="title"/>
          </p:nvPr>
        </p:nvSpPr>
        <p:spPr/>
        <p:txBody>
          <a:bodyPr/>
          <a:lstStyle/>
          <a:p>
            <a:r>
              <a:rPr lang="en-US"/>
              <a:t>Locking Techniques for Concurrency Control</a:t>
            </a:r>
          </a:p>
        </p:txBody>
      </p:sp>
      <p:sp>
        <p:nvSpPr>
          <p:cNvPr id="34823" name="Rectangle 7"/>
          <p:cNvSpPr>
            <a:spLocks noGrp="1" noChangeArrowheads="1"/>
          </p:cNvSpPr>
          <p:nvPr>
            <p:ph idx="1"/>
          </p:nvPr>
        </p:nvSpPr>
        <p:spPr/>
        <p:txBody>
          <a:bodyPr/>
          <a:lstStyle/>
          <a:p>
            <a:pPr>
              <a:lnSpc>
                <a:spcPct val="90000"/>
              </a:lnSpc>
            </a:pPr>
            <a:r>
              <a:rPr lang="en-US"/>
              <a:t>The concept of locking data items is one of the main techniques used for controlling the concurrent execution of transactions.</a:t>
            </a:r>
          </a:p>
          <a:p>
            <a:pPr>
              <a:lnSpc>
                <a:spcPct val="90000"/>
              </a:lnSpc>
            </a:pPr>
            <a:r>
              <a:rPr lang="en-US"/>
              <a:t>A lock is a variable associated with a data item in the database. Generally there is a lock for each data item in the database.</a:t>
            </a:r>
          </a:p>
          <a:p>
            <a:pPr>
              <a:lnSpc>
                <a:spcPct val="90000"/>
              </a:lnSpc>
            </a:pPr>
            <a:r>
              <a:rPr lang="en-US"/>
              <a:t>A lock describes the status of the data item with respect to possible operations that can be applied to that item. It is used for synchronising the access by concurrent transactions to the database items.</a:t>
            </a:r>
          </a:p>
          <a:p>
            <a:pPr>
              <a:lnSpc>
                <a:spcPct val="90000"/>
              </a:lnSpc>
            </a:pPr>
            <a:r>
              <a:rPr lang="en-US"/>
              <a:t>A transaction locks an object before using it</a:t>
            </a:r>
          </a:p>
          <a:p>
            <a:pPr>
              <a:lnSpc>
                <a:spcPct val="90000"/>
              </a:lnSpc>
            </a:pPr>
            <a:r>
              <a:rPr lang="en-US"/>
              <a:t>When an object is locked by another transaction, the requesting transaction must wait</a:t>
            </a:r>
          </a:p>
        </p:txBody>
      </p:sp>
      <p:sp>
        <p:nvSpPr>
          <p:cNvPr id="2" name="Date Placeholder 1"/>
          <p:cNvSpPr>
            <a:spLocks noGrp="1"/>
          </p:cNvSpPr>
          <p:nvPr>
            <p:ph type="dt" sz="half" idx="10"/>
          </p:nvPr>
        </p:nvSpPr>
        <p:spPr/>
        <p:txBody>
          <a:bodyPr/>
          <a:lstStyle/>
          <a:p>
            <a:fld id="{1D332252-AAE8-4FB4-B64F-095F603EFDB4}" type="datetime1">
              <a:rPr lang="en-US" smtClean="0"/>
              <a:t>6/15/2020</a:t>
            </a:fld>
            <a:endParaRPr lang="en-GB"/>
          </a:p>
        </p:txBody>
      </p:sp>
      <p:sp>
        <p:nvSpPr>
          <p:cNvPr id="3" name="Footer Placeholder 2"/>
          <p:cNvSpPr>
            <a:spLocks noGrp="1"/>
          </p:cNvSpPr>
          <p:nvPr>
            <p:ph type="ftr" sz="quarter" idx="11"/>
          </p:nvPr>
        </p:nvSpPr>
        <p:spPr/>
        <p:txBody>
          <a:bodyPr/>
          <a:lstStyle/>
          <a:p>
            <a:r>
              <a:rPr lang="en-GB" smtClean="0"/>
              <a:t>chengulabenitho455@gmail.com   |  Aru</a:t>
            </a:r>
            <a:endParaRPr lang="en-GB"/>
          </a:p>
        </p:txBody>
      </p:sp>
      <p:sp>
        <p:nvSpPr>
          <p:cNvPr id="4" name="Slide Number Placeholder 3"/>
          <p:cNvSpPr>
            <a:spLocks noGrp="1"/>
          </p:cNvSpPr>
          <p:nvPr>
            <p:ph type="sldNum" sz="quarter" idx="12"/>
          </p:nvPr>
        </p:nvSpPr>
        <p:spPr/>
        <p:txBody>
          <a:bodyPr/>
          <a:lstStyle/>
          <a:p>
            <a:fld id="{A3A36B46-B509-443D-8153-5DC4F6A43D7E}" type="slidenum">
              <a:rPr lang="en-GB" smtClean="0"/>
              <a:pPr/>
              <a:t>26</a:t>
            </a:fld>
            <a:endParaRPr lang="en-GB"/>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6" name="Rectangle 3076"/>
          <p:cNvSpPr>
            <a:spLocks noGrp="1" noChangeArrowheads="1"/>
          </p:cNvSpPr>
          <p:nvPr>
            <p:ph type="title"/>
          </p:nvPr>
        </p:nvSpPr>
        <p:spPr/>
        <p:txBody>
          <a:bodyPr/>
          <a:lstStyle/>
          <a:p>
            <a:r>
              <a:rPr lang="en-US"/>
              <a:t>Types of Locks</a:t>
            </a:r>
          </a:p>
        </p:txBody>
      </p:sp>
      <p:sp>
        <p:nvSpPr>
          <p:cNvPr id="33797" name="Rectangle 3077"/>
          <p:cNvSpPr>
            <a:spLocks noGrp="1" noChangeArrowheads="1"/>
          </p:cNvSpPr>
          <p:nvPr>
            <p:ph idx="1"/>
          </p:nvPr>
        </p:nvSpPr>
        <p:spPr/>
        <p:txBody>
          <a:bodyPr/>
          <a:lstStyle/>
          <a:p>
            <a:pPr>
              <a:lnSpc>
                <a:spcPct val="90000"/>
              </a:lnSpc>
            </a:pPr>
            <a:r>
              <a:rPr lang="en-US" dirty="0">
                <a:solidFill>
                  <a:srgbClr val="0070C0"/>
                </a:solidFill>
              </a:rPr>
              <a:t>Binary locks </a:t>
            </a:r>
            <a:r>
              <a:rPr lang="en-US" dirty="0"/>
              <a:t>have two possible states: </a:t>
            </a:r>
          </a:p>
          <a:p>
            <a:pPr lvl="1">
              <a:lnSpc>
                <a:spcPct val="90000"/>
              </a:lnSpc>
              <a:buFont typeface="Wingdings" pitchFamily="2" charset="2"/>
              <a:buNone/>
            </a:pPr>
            <a:r>
              <a:rPr lang="en-US" dirty="0"/>
              <a:t>1.	locked (</a:t>
            </a:r>
            <a:r>
              <a:rPr lang="en-US" dirty="0" err="1"/>
              <a:t>lock_item</a:t>
            </a:r>
            <a:r>
              <a:rPr lang="en-US" dirty="0"/>
              <a:t>(X) operation) and</a:t>
            </a:r>
          </a:p>
          <a:p>
            <a:pPr lvl="1">
              <a:lnSpc>
                <a:spcPct val="90000"/>
              </a:lnSpc>
              <a:buFont typeface="Wingdings" pitchFamily="2" charset="2"/>
              <a:buNone/>
            </a:pPr>
            <a:r>
              <a:rPr lang="en-US" dirty="0"/>
              <a:t>2.	unlocked (</a:t>
            </a:r>
            <a:r>
              <a:rPr lang="en-US" dirty="0" err="1"/>
              <a:t>unlock_item</a:t>
            </a:r>
            <a:r>
              <a:rPr lang="en-US" dirty="0"/>
              <a:t>(X) operation</a:t>
            </a:r>
          </a:p>
          <a:p>
            <a:pPr>
              <a:lnSpc>
                <a:spcPct val="90000"/>
              </a:lnSpc>
            </a:pPr>
            <a:r>
              <a:rPr lang="en-US" dirty="0">
                <a:solidFill>
                  <a:srgbClr val="0070C0"/>
                </a:solidFill>
              </a:rPr>
              <a:t>Multiple-mode locks </a:t>
            </a:r>
            <a:r>
              <a:rPr lang="en-US" dirty="0"/>
              <a:t>allow concurrent access to the same item by several transactions. Three possible states: </a:t>
            </a:r>
          </a:p>
          <a:p>
            <a:pPr lvl="1">
              <a:lnSpc>
                <a:spcPct val="90000"/>
              </a:lnSpc>
              <a:buFont typeface="Wingdings" pitchFamily="2" charset="2"/>
              <a:buNone/>
            </a:pPr>
            <a:r>
              <a:rPr lang="en-US" dirty="0"/>
              <a:t>1.	read locked or shared locked (other transactions are allowed to read the item) </a:t>
            </a:r>
          </a:p>
          <a:p>
            <a:pPr lvl="1">
              <a:lnSpc>
                <a:spcPct val="90000"/>
              </a:lnSpc>
              <a:buFont typeface="Wingdings" pitchFamily="2" charset="2"/>
              <a:buNone/>
            </a:pPr>
            <a:r>
              <a:rPr lang="en-US" dirty="0"/>
              <a:t>2.	write locked or exclusive locked (a single transaction exclusively holds the lock on the item) and </a:t>
            </a:r>
          </a:p>
          <a:p>
            <a:pPr lvl="1">
              <a:lnSpc>
                <a:spcPct val="90000"/>
              </a:lnSpc>
              <a:buFont typeface="Wingdings" pitchFamily="2" charset="2"/>
              <a:buNone/>
            </a:pPr>
            <a:r>
              <a:rPr lang="en-US" dirty="0"/>
              <a:t>3.	unlocked. </a:t>
            </a:r>
          </a:p>
          <a:p>
            <a:pPr>
              <a:lnSpc>
                <a:spcPct val="90000"/>
              </a:lnSpc>
            </a:pPr>
            <a:r>
              <a:rPr lang="en-US" dirty="0"/>
              <a:t>Locks are held in a lock table.</a:t>
            </a:r>
          </a:p>
          <a:p>
            <a:pPr lvl="1">
              <a:lnSpc>
                <a:spcPct val="90000"/>
              </a:lnSpc>
            </a:pPr>
            <a:r>
              <a:rPr lang="en-US" dirty="0"/>
              <a:t>upgrade lock: read lock to write lock</a:t>
            </a:r>
          </a:p>
          <a:p>
            <a:pPr lvl="1">
              <a:lnSpc>
                <a:spcPct val="90000"/>
              </a:lnSpc>
            </a:pPr>
            <a:r>
              <a:rPr lang="en-US" dirty="0"/>
              <a:t>downgrade lock: write lock to read lock</a:t>
            </a:r>
          </a:p>
        </p:txBody>
      </p:sp>
      <p:sp>
        <p:nvSpPr>
          <p:cNvPr id="2" name="Date Placeholder 1"/>
          <p:cNvSpPr>
            <a:spLocks noGrp="1"/>
          </p:cNvSpPr>
          <p:nvPr>
            <p:ph type="dt" sz="half" idx="10"/>
          </p:nvPr>
        </p:nvSpPr>
        <p:spPr/>
        <p:txBody>
          <a:bodyPr/>
          <a:lstStyle/>
          <a:p>
            <a:fld id="{C447E4F8-1414-49B0-AE5F-46378986D147}" type="datetime1">
              <a:rPr lang="en-US" smtClean="0"/>
              <a:t>6/15/2020</a:t>
            </a:fld>
            <a:endParaRPr lang="en-GB"/>
          </a:p>
        </p:txBody>
      </p:sp>
      <p:sp>
        <p:nvSpPr>
          <p:cNvPr id="3" name="Footer Placeholder 2"/>
          <p:cNvSpPr>
            <a:spLocks noGrp="1"/>
          </p:cNvSpPr>
          <p:nvPr>
            <p:ph type="ftr" sz="quarter" idx="11"/>
          </p:nvPr>
        </p:nvSpPr>
        <p:spPr/>
        <p:txBody>
          <a:bodyPr/>
          <a:lstStyle/>
          <a:p>
            <a:r>
              <a:rPr lang="en-GB" smtClean="0"/>
              <a:t>chengulabenitho455@gmail.com   |  Aru</a:t>
            </a:r>
            <a:endParaRPr lang="en-GB"/>
          </a:p>
        </p:txBody>
      </p:sp>
      <p:sp>
        <p:nvSpPr>
          <p:cNvPr id="4" name="Slide Number Placeholder 3"/>
          <p:cNvSpPr>
            <a:spLocks noGrp="1"/>
          </p:cNvSpPr>
          <p:nvPr>
            <p:ph type="sldNum" sz="quarter" idx="12"/>
          </p:nvPr>
        </p:nvSpPr>
        <p:spPr/>
        <p:txBody>
          <a:bodyPr/>
          <a:lstStyle/>
          <a:p>
            <a:fld id="{A3A36B46-B509-443D-8153-5DC4F6A43D7E}" type="slidenum">
              <a:rPr lang="en-GB" smtClean="0"/>
              <a:pPr/>
              <a:t>27</a:t>
            </a:fld>
            <a:endParaRPr lang="en-GB"/>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9" name="Rectangle 1029"/>
          <p:cNvSpPr>
            <a:spLocks noGrp="1" noChangeArrowheads="1"/>
          </p:cNvSpPr>
          <p:nvPr>
            <p:ph type="title"/>
          </p:nvPr>
        </p:nvSpPr>
        <p:spPr>
          <a:xfrm>
            <a:off x="152400" y="323850"/>
            <a:ext cx="8305800" cy="590550"/>
          </a:xfrm>
        </p:spPr>
        <p:txBody>
          <a:bodyPr/>
          <a:lstStyle/>
          <a:p>
            <a:r>
              <a:rPr lang="en-US" dirty="0"/>
              <a:t>Locks don’t guarantee </a:t>
            </a:r>
            <a:r>
              <a:rPr lang="en-US" dirty="0" err="1"/>
              <a:t>serialisability</a:t>
            </a:r>
            <a:r>
              <a:rPr lang="en-US" dirty="0"/>
              <a:t>: Lost Update</a:t>
            </a:r>
          </a:p>
        </p:txBody>
      </p:sp>
      <p:sp>
        <p:nvSpPr>
          <p:cNvPr id="2" name="Date Placeholder 1"/>
          <p:cNvSpPr>
            <a:spLocks noGrp="1"/>
          </p:cNvSpPr>
          <p:nvPr>
            <p:ph type="dt" sz="half" idx="10"/>
          </p:nvPr>
        </p:nvSpPr>
        <p:spPr/>
        <p:txBody>
          <a:bodyPr/>
          <a:lstStyle/>
          <a:p>
            <a:fld id="{A68CF0CC-14F5-4A74-AC13-89EC1E0505F6}" type="datetime1">
              <a:rPr lang="en-US" smtClean="0"/>
              <a:t>6/15/2020</a:t>
            </a:fld>
            <a:endParaRPr lang="en-GB"/>
          </a:p>
        </p:txBody>
      </p:sp>
      <p:sp>
        <p:nvSpPr>
          <p:cNvPr id="3" name="Footer Placeholder 2"/>
          <p:cNvSpPr>
            <a:spLocks noGrp="1"/>
          </p:cNvSpPr>
          <p:nvPr>
            <p:ph type="ftr" sz="quarter" idx="11"/>
          </p:nvPr>
        </p:nvSpPr>
        <p:spPr/>
        <p:txBody>
          <a:bodyPr/>
          <a:lstStyle/>
          <a:p>
            <a:r>
              <a:rPr lang="en-GB" smtClean="0"/>
              <a:t>chengulabenitho455@gmail.com   |  Aru</a:t>
            </a:r>
            <a:endParaRPr lang="en-GB"/>
          </a:p>
        </p:txBody>
      </p:sp>
      <p:sp>
        <p:nvSpPr>
          <p:cNvPr id="4" name="Slide Number Placeholder 3"/>
          <p:cNvSpPr>
            <a:spLocks noGrp="1"/>
          </p:cNvSpPr>
          <p:nvPr>
            <p:ph type="sldNum" sz="quarter" idx="12"/>
          </p:nvPr>
        </p:nvSpPr>
        <p:spPr/>
        <p:txBody>
          <a:bodyPr/>
          <a:lstStyle/>
          <a:p>
            <a:fld id="{91C35110-EE7A-4747-9AD9-CC132F0031AC}" type="slidenum">
              <a:rPr lang="en-GB" smtClean="0"/>
              <a:pPr/>
              <a:t>28</a:t>
            </a:fld>
            <a:endParaRPr lang="en-GB"/>
          </a:p>
        </p:txBody>
      </p:sp>
      <p:graphicFrame>
        <p:nvGraphicFramePr>
          <p:cNvPr id="266240" name="Object 1024"/>
          <p:cNvGraphicFramePr>
            <a:graphicFrameLocks noChangeAspect="1"/>
          </p:cNvGraphicFramePr>
          <p:nvPr>
            <p:extLst>
              <p:ext uri="{D42A27DB-BD31-4B8C-83A1-F6EECF244321}">
                <p14:modId xmlns:p14="http://schemas.microsoft.com/office/powerpoint/2010/main" val="3799928745"/>
              </p:ext>
            </p:extLst>
          </p:nvPr>
        </p:nvGraphicFramePr>
        <p:xfrm>
          <a:off x="1752600" y="1447800"/>
          <a:ext cx="5110163" cy="5562600"/>
        </p:xfrm>
        <a:graphic>
          <a:graphicData uri="http://schemas.openxmlformats.org/presentationml/2006/ole">
            <mc:AlternateContent xmlns:mc="http://schemas.openxmlformats.org/markup-compatibility/2006">
              <mc:Choice xmlns:v="urn:schemas-microsoft-com:vml" Requires="v">
                <p:oleObj spid="_x0000_s266257" name="Document" r:id="rId3" imgW="5983200" imgH="6510600" progId="Word.Document.8">
                  <p:embed/>
                </p:oleObj>
              </mc:Choice>
              <mc:Fallback>
                <p:oleObj name="Document" r:id="rId3" imgW="5983200" imgH="6510600" progId="Word.Document.8">
                  <p:embed/>
                  <p:pic>
                    <p:nvPicPr>
                      <p:cNvPr id="0" name="Picture 102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52600" y="1447800"/>
                        <a:ext cx="5110163" cy="556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457200" y="274638"/>
            <a:ext cx="7620000" cy="944562"/>
          </a:xfrm>
        </p:spPr>
        <p:txBody>
          <a:bodyPr/>
          <a:lstStyle/>
          <a:p>
            <a:pPr>
              <a:spcAft>
                <a:spcPts val="1200"/>
              </a:spcAft>
            </a:pPr>
            <a:r>
              <a:rPr lang="en-US" dirty="0">
                <a:latin typeface="Helvetica" pitchFamily="34" charset="0"/>
              </a:rPr>
              <a:t>Non-</a:t>
            </a:r>
            <a:r>
              <a:rPr lang="en-US" dirty="0" err="1">
                <a:latin typeface="Helvetica" pitchFamily="34" charset="0"/>
              </a:rPr>
              <a:t>serialisable</a:t>
            </a:r>
            <a:r>
              <a:rPr lang="en-US" dirty="0">
                <a:latin typeface="Helvetica" pitchFamily="34" charset="0"/>
              </a:rPr>
              <a:t> schedule S that uses locks</a:t>
            </a:r>
          </a:p>
        </p:txBody>
      </p:sp>
      <p:sp>
        <p:nvSpPr>
          <p:cNvPr id="2" name="Date Placeholder 1"/>
          <p:cNvSpPr>
            <a:spLocks noGrp="1"/>
          </p:cNvSpPr>
          <p:nvPr>
            <p:ph type="dt" sz="half" idx="10"/>
          </p:nvPr>
        </p:nvSpPr>
        <p:spPr/>
        <p:txBody>
          <a:bodyPr/>
          <a:lstStyle/>
          <a:p>
            <a:fld id="{4FB4ADC1-4697-463F-86AC-FF4FC0088ACA}" type="datetime1">
              <a:rPr lang="en-US" smtClean="0"/>
              <a:t>6/15/2020</a:t>
            </a:fld>
            <a:endParaRPr lang="en-GB"/>
          </a:p>
        </p:txBody>
      </p:sp>
      <p:sp>
        <p:nvSpPr>
          <p:cNvPr id="3" name="Footer Placeholder 2"/>
          <p:cNvSpPr>
            <a:spLocks noGrp="1"/>
          </p:cNvSpPr>
          <p:nvPr>
            <p:ph type="ftr" sz="quarter" idx="11"/>
          </p:nvPr>
        </p:nvSpPr>
        <p:spPr/>
        <p:txBody>
          <a:bodyPr/>
          <a:lstStyle/>
          <a:p>
            <a:r>
              <a:rPr lang="en-GB" smtClean="0"/>
              <a:t>chengulabenitho455@gmail.com   |  Aru</a:t>
            </a:r>
            <a:endParaRPr lang="en-GB"/>
          </a:p>
        </p:txBody>
      </p:sp>
      <p:sp>
        <p:nvSpPr>
          <p:cNvPr id="4" name="Slide Number Placeholder 3"/>
          <p:cNvSpPr>
            <a:spLocks noGrp="1"/>
          </p:cNvSpPr>
          <p:nvPr>
            <p:ph type="sldNum" sz="quarter" idx="12"/>
          </p:nvPr>
        </p:nvSpPr>
        <p:spPr/>
        <p:txBody>
          <a:bodyPr/>
          <a:lstStyle/>
          <a:p>
            <a:fld id="{A3A36B46-B509-443D-8153-5DC4F6A43D7E}" type="slidenum">
              <a:rPr lang="en-GB" smtClean="0"/>
              <a:pPr/>
              <a:t>29</a:t>
            </a:fld>
            <a:endParaRPr lang="en-GB"/>
          </a:p>
        </p:txBody>
      </p:sp>
      <p:graphicFrame>
        <p:nvGraphicFramePr>
          <p:cNvPr id="28677" name="Object 5"/>
          <p:cNvGraphicFramePr>
            <a:graphicFrameLocks noChangeAspect="1"/>
          </p:cNvGraphicFramePr>
          <p:nvPr>
            <p:extLst>
              <p:ext uri="{D42A27DB-BD31-4B8C-83A1-F6EECF244321}">
                <p14:modId xmlns:p14="http://schemas.microsoft.com/office/powerpoint/2010/main" val="784708405"/>
              </p:ext>
            </p:extLst>
          </p:nvPr>
        </p:nvGraphicFramePr>
        <p:xfrm>
          <a:off x="1447800" y="1492762"/>
          <a:ext cx="5502275" cy="4450838"/>
        </p:xfrm>
        <a:graphic>
          <a:graphicData uri="http://schemas.openxmlformats.org/presentationml/2006/ole">
            <mc:AlternateContent xmlns:mc="http://schemas.openxmlformats.org/markup-compatibility/2006">
              <mc:Choice xmlns:v="urn:schemas-microsoft-com:vml" Requires="v">
                <p:oleObj spid="_x0000_s28694" name="Document" r:id="rId3" imgW="5597640" imgH="5139000" progId="Word.Document.8">
                  <p:embed/>
                </p:oleObj>
              </mc:Choice>
              <mc:Fallback>
                <p:oleObj name="Document" r:id="rId3" imgW="5597640" imgH="5139000" progId="Word.Document.8">
                  <p:embed/>
                  <p:pic>
                    <p:nvPicPr>
                      <p:cNvPr id="0"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47800" y="1492762"/>
                        <a:ext cx="5502275" cy="4450838"/>
                      </a:xfrm>
                      <a:prstGeom prst="rect">
                        <a:avLst/>
                      </a:prstGeom>
                      <a:noFill/>
                      <a:ln>
                        <a:noFill/>
                      </a:ln>
                      <a:effectLst/>
                    </p:spPr>
                  </p:pic>
                </p:oleObj>
              </mc:Fallback>
            </mc:AlternateContent>
          </a:graphicData>
        </a:graphic>
      </p:graphicFrame>
      <p:sp>
        <p:nvSpPr>
          <p:cNvPr id="28679" name="Text Box 7"/>
          <p:cNvSpPr txBox="1">
            <a:spLocks noChangeArrowheads="1"/>
          </p:cNvSpPr>
          <p:nvPr/>
        </p:nvSpPr>
        <p:spPr bwMode="auto">
          <a:xfrm>
            <a:off x="4708525" y="6130925"/>
            <a:ext cx="3717925" cy="457200"/>
          </a:xfrm>
          <a:prstGeom prst="rect">
            <a:avLst/>
          </a:prstGeom>
          <a:noFill/>
          <a:ln w="12700">
            <a:noFill/>
            <a:miter lim="800000"/>
            <a:headEnd/>
            <a:tailEnd/>
          </a:ln>
          <a:effectLst/>
        </p:spPr>
        <p:txBody>
          <a:bodyPr wrap="none">
            <a:spAutoFit/>
          </a:bodyPr>
          <a:lstStyle/>
          <a:p>
            <a:pPr eaLnBrk="0" hangingPunct="0"/>
            <a:r>
              <a:rPr lang="en-US">
                <a:latin typeface="Arial" charset="0"/>
              </a:rPr>
              <a:t>result of S </a:t>
            </a:r>
            <a:r>
              <a:rPr lang="en-US">
                <a:latin typeface="Times New Roman" charset="0"/>
                <a:sym typeface="Symbol" pitchFamily="18" charset="2"/>
              </a:rPr>
              <a:t></a:t>
            </a:r>
            <a:r>
              <a:rPr lang="en-US">
                <a:latin typeface="Arial" charset="0"/>
              </a:rPr>
              <a:t> X=50, Y=50 </a:t>
            </a:r>
          </a:p>
        </p:txBody>
      </p:sp>
      <p:sp>
        <p:nvSpPr>
          <p:cNvPr id="28680" name="Rectangle 8"/>
          <p:cNvSpPr>
            <a:spLocks noChangeArrowheads="1"/>
          </p:cNvSpPr>
          <p:nvPr/>
        </p:nvSpPr>
        <p:spPr bwMode="auto">
          <a:xfrm>
            <a:off x="304800" y="1219200"/>
            <a:ext cx="914400" cy="822325"/>
          </a:xfrm>
          <a:prstGeom prst="rect">
            <a:avLst/>
          </a:prstGeom>
          <a:noFill/>
          <a:ln w="12700">
            <a:noFill/>
            <a:miter lim="800000"/>
            <a:headEnd/>
            <a:tailEnd/>
          </a:ln>
          <a:effectLst/>
        </p:spPr>
        <p:txBody>
          <a:bodyPr>
            <a:spAutoFit/>
          </a:bodyPr>
          <a:lstStyle/>
          <a:p>
            <a:pPr eaLnBrk="0" hangingPunct="0"/>
            <a:r>
              <a:rPr lang="en-US" dirty="0">
                <a:latin typeface="Arial" charset="0"/>
              </a:rPr>
              <a:t>X=20Y=30 </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80" name="Rectangle 1028"/>
          <p:cNvSpPr>
            <a:spLocks noGrp="1" noChangeArrowheads="1"/>
          </p:cNvSpPr>
          <p:nvPr>
            <p:ph type="title"/>
          </p:nvPr>
        </p:nvSpPr>
        <p:spPr>
          <a:xfrm>
            <a:off x="457200" y="274638"/>
            <a:ext cx="8229600" cy="868362"/>
          </a:xfrm>
        </p:spPr>
        <p:txBody>
          <a:bodyPr>
            <a:normAutofit fontScale="90000"/>
          </a:bodyPr>
          <a:lstStyle/>
          <a:p>
            <a:r>
              <a:rPr lang="en-US" dirty="0"/>
              <a:t>Desirable Properties of  </a:t>
            </a:r>
            <a:r>
              <a:rPr lang="en-US" dirty="0">
                <a:solidFill>
                  <a:srgbClr val="FF0000"/>
                </a:solidFill>
              </a:rPr>
              <a:t>ACID</a:t>
            </a:r>
            <a:r>
              <a:rPr lang="en-US" dirty="0"/>
              <a:t> Transactions</a:t>
            </a:r>
          </a:p>
        </p:txBody>
      </p:sp>
      <p:sp>
        <p:nvSpPr>
          <p:cNvPr id="75781" name="Rectangle 1029"/>
          <p:cNvSpPr>
            <a:spLocks noGrp="1" noChangeArrowheads="1"/>
          </p:cNvSpPr>
          <p:nvPr>
            <p:ph idx="1"/>
          </p:nvPr>
        </p:nvSpPr>
        <p:spPr>
          <a:xfrm>
            <a:off x="228600" y="1219200"/>
            <a:ext cx="8686800" cy="5029200"/>
          </a:xfrm>
        </p:spPr>
        <p:txBody>
          <a:bodyPr>
            <a:normAutofit fontScale="85000" lnSpcReduction="10000"/>
          </a:bodyPr>
          <a:lstStyle/>
          <a:p>
            <a:pPr>
              <a:lnSpc>
                <a:spcPct val="90000"/>
              </a:lnSpc>
              <a:buFont typeface="Wingdings" pitchFamily="2" charset="2"/>
              <a:buNone/>
            </a:pPr>
            <a:r>
              <a:rPr lang="en-US" dirty="0">
                <a:solidFill>
                  <a:srgbClr val="FF0000"/>
                </a:solidFill>
              </a:rPr>
              <a:t>A</a:t>
            </a:r>
            <a:r>
              <a:rPr lang="en-US" dirty="0"/>
              <a:t>	</a:t>
            </a:r>
            <a:r>
              <a:rPr lang="en-US" i="1" dirty="0"/>
              <a:t>Atomicity</a:t>
            </a:r>
            <a:r>
              <a:rPr lang="en-US" dirty="0"/>
              <a:t>: a transaction is an atomic unit of processing and it is either performed entirely or not at all</a:t>
            </a:r>
          </a:p>
          <a:p>
            <a:pPr>
              <a:lnSpc>
                <a:spcPct val="90000"/>
              </a:lnSpc>
              <a:buFont typeface="Wingdings" pitchFamily="2" charset="2"/>
              <a:buNone/>
            </a:pPr>
            <a:r>
              <a:rPr lang="en-US" dirty="0">
                <a:solidFill>
                  <a:srgbClr val="FF0000"/>
                </a:solidFill>
              </a:rPr>
              <a:t>C</a:t>
            </a:r>
            <a:r>
              <a:rPr lang="en-US" dirty="0"/>
              <a:t>	</a:t>
            </a:r>
            <a:r>
              <a:rPr lang="en-US" i="1" dirty="0"/>
              <a:t>Consistency</a:t>
            </a:r>
            <a:r>
              <a:rPr lang="en-US" dirty="0"/>
              <a:t> Preservation: a transaction's correct execution must take the database from one correct state to another</a:t>
            </a:r>
          </a:p>
          <a:p>
            <a:pPr>
              <a:lnSpc>
                <a:spcPct val="90000"/>
              </a:lnSpc>
              <a:buFont typeface="Wingdings" pitchFamily="2" charset="2"/>
              <a:buNone/>
            </a:pPr>
            <a:r>
              <a:rPr lang="en-US" dirty="0">
                <a:solidFill>
                  <a:srgbClr val="FF0000"/>
                </a:solidFill>
              </a:rPr>
              <a:t>I</a:t>
            </a:r>
            <a:r>
              <a:rPr lang="en-US" dirty="0"/>
              <a:t>	</a:t>
            </a:r>
            <a:r>
              <a:rPr lang="en-US" i="1" dirty="0"/>
              <a:t>Isolation/Independence</a:t>
            </a:r>
            <a:r>
              <a:rPr lang="en-US" dirty="0"/>
              <a:t>: the updates of a transaction must not be made visible to other transactions until it is committed (solves the temporary update problem)</a:t>
            </a:r>
          </a:p>
          <a:p>
            <a:pPr>
              <a:lnSpc>
                <a:spcPct val="90000"/>
              </a:lnSpc>
              <a:buFont typeface="Wingdings" pitchFamily="2" charset="2"/>
              <a:buNone/>
            </a:pPr>
            <a:r>
              <a:rPr lang="en-US" dirty="0">
                <a:solidFill>
                  <a:srgbClr val="FF0000"/>
                </a:solidFill>
              </a:rPr>
              <a:t>D</a:t>
            </a:r>
            <a:r>
              <a:rPr lang="en-US" dirty="0"/>
              <a:t>	</a:t>
            </a:r>
            <a:r>
              <a:rPr lang="en-US" i="1" dirty="0"/>
              <a:t>Durability</a:t>
            </a:r>
            <a:r>
              <a:rPr lang="en-US" dirty="0"/>
              <a:t> (or Permanency): if a transaction changes the database and is committed, the changes must never be lost because of subsequent failure</a:t>
            </a:r>
          </a:p>
          <a:p>
            <a:pPr>
              <a:lnSpc>
                <a:spcPct val="90000"/>
              </a:lnSpc>
              <a:buFont typeface="Wingdings" pitchFamily="2" charset="2"/>
              <a:buChar char="v"/>
            </a:pPr>
            <a:r>
              <a:rPr lang="en-US" dirty="0"/>
              <a:t>	</a:t>
            </a:r>
            <a:r>
              <a:rPr lang="en-US" i="1" dirty="0" err="1">
                <a:solidFill>
                  <a:srgbClr val="FF0000"/>
                </a:solidFill>
              </a:rPr>
              <a:t>S</a:t>
            </a:r>
            <a:r>
              <a:rPr lang="en-US" i="1" dirty="0" err="1"/>
              <a:t>erialisability</a:t>
            </a:r>
            <a:r>
              <a:rPr lang="en-US" dirty="0"/>
              <a:t>: transactions are considered </a:t>
            </a:r>
            <a:r>
              <a:rPr lang="en-US" dirty="0" err="1"/>
              <a:t>serialisable</a:t>
            </a:r>
            <a:r>
              <a:rPr lang="en-US" dirty="0"/>
              <a:t> if the effect of running them in an interleaved fashion is equivalent to running them serially in some order</a:t>
            </a:r>
          </a:p>
        </p:txBody>
      </p:sp>
      <p:sp>
        <p:nvSpPr>
          <p:cNvPr id="2" name="Date Placeholder 1"/>
          <p:cNvSpPr>
            <a:spLocks noGrp="1"/>
          </p:cNvSpPr>
          <p:nvPr>
            <p:ph type="dt" sz="half" idx="10"/>
          </p:nvPr>
        </p:nvSpPr>
        <p:spPr/>
        <p:txBody>
          <a:bodyPr/>
          <a:lstStyle/>
          <a:p>
            <a:fld id="{89E9C549-D7B2-4016-8D24-DB6A5EAC5732}" type="datetime1">
              <a:rPr lang="en-US" smtClean="0"/>
              <a:t>6/15/2020</a:t>
            </a:fld>
            <a:endParaRPr lang="en-GB"/>
          </a:p>
        </p:txBody>
      </p:sp>
      <p:sp>
        <p:nvSpPr>
          <p:cNvPr id="3" name="Footer Placeholder 2"/>
          <p:cNvSpPr>
            <a:spLocks noGrp="1"/>
          </p:cNvSpPr>
          <p:nvPr>
            <p:ph type="ftr" sz="quarter" idx="11"/>
          </p:nvPr>
        </p:nvSpPr>
        <p:spPr/>
        <p:txBody>
          <a:bodyPr/>
          <a:lstStyle/>
          <a:p>
            <a:r>
              <a:rPr lang="en-GB" smtClean="0"/>
              <a:t>chengulabenitho455@gmail.com   |  Aru</a:t>
            </a:r>
            <a:endParaRPr lang="en-GB"/>
          </a:p>
        </p:txBody>
      </p:sp>
      <p:sp>
        <p:nvSpPr>
          <p:cNvPr id="4" name="Slide Number Placeholder 3"/>
          <p:cNvSpPr>
            <a:spLocks noGrp="1"/>
          </p:cNvSpPr>
          <p:nvPr>
            <p:ph type="sldNum" sz="quarter" idx="12"/>
          </p:nvPr>
        </p:nvSpPr>
        <p:spPr/>
        <p:txBody>
          <a:bodyPr/>
          <a:lstStyle/>
          <a:p>
            <a:fld id="{A3A36B46-B509-443D-8153-5DC4F6A43D7E}" type="slidenum">
              <a:rPr lang="en-GB" smtClean="0"/>
              <a:pPr/>
              <a:t>3</a:t>
            </a:fld>
            <a:endParaRPr lang="en-GB"/>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2" name="Rectangle 4"/>
          <p:cNvSpPr>
            <a:spLocks noGrp="1" noChangeArrowheads="1"/>
          </p:cNvSpPr>
          <p:nvPr>
            <p:ph type="title"/>
          </p:nvPr>
        </p:nvSpPr>
        <p:spPr>
          <a:xfrm>
            <a:off x="457200" y="274638"/>
            <a:ext cx="7620000" cy="563562"/>
          </a:xfrm>
        </p:spPr>
        <p:txBody>
          <a:bodyPr/>
          <a:lstStyle/>
          <a:p>
            <a:r>
              <a:rPr lang="en-US" dirty="0"/>
              <a:t>Ensuring </a:t>
            </a:r>
            <a:r>
              <a:rPr lang="en-US" dirty="0" err="1"/>
              <a:t>Serialisability</a:t>
            </a:r>
            <a:r>
              <a:rPr lang="en-US" dirty="0"/>
              <a:t>: Two-Phase Locking</a:t>
            </a:r>
          </a:p>
        </p:txBody>
      </p:sp>
      <p:sp>
        <p:nvSpPr>
          <p:cNvPr id="27653" name="Rectangle 5"/>
          <p:cNvSpPr>
            <a:spLocks noGrp="1" noChangeArrowheads="1"/>
          </p:cNvSpPr>
          <p:nvPr>
            <p:ph idx="1"/>
          </p:nvPr>
        </p:nvSpPr>
        <p:spPr>
          <a:xfrm>
            <a:off x="152400" y="1066800"/>
            <a:ext cx="8305800" cy="2590800"/>
          </a:xfrm>
        </p:spPr>
        <p:txBody>
          <a:bodyPr/>
          <a:lstStyle/>
          <a:p>
            <a:pPr>
              <a:lnSpc>
                <a:spcPct val="90000"/>
              </a:lnSpc>
            </a:pPr>
            <a:r>
              <a:rPr lang="en-US" dirty="0"/>
              <a:t>All locking operations (</a:t>
            </a:r>
            <a:r>
              <a:rPr lang="en-US" dirty="0" err="1"/>
              <a:t>read_lock</a:t>
            </a:r>
            <a:r>
              <a:rPr lang="en-US" dirty="0"/>
              <a:t>, </a:t>
            </a:r>
            <a:r>
              <a:rPr lang="en-US" dirty="0" err="1"/>
              <a:t>write_lock</a:t>
            </a:r>
            <a:r>
              <a:rPr lang="en-US" dirty="0"/>
              <a:t>) precede the first unlock operation in the transactions. </a:t>
            </a:r>
          </a:p>
          <a:p>
            <a:pPr>
              <a:lnSpc>
                <a:spcPct val="90000"/>
              </a:lnSpc>
            </a:pPr>
            <a:r>
              <a:rPr lang="en-US" dirty="0"/>
              <a:t>Two phases:</a:t>
            </a:r>
          </a:p>
          <a:p>
            <a:pPr lvl="1">
              <a:lnSpc>
                <a:spcPct val="90000"/>
              </a:lnSpc>
            </a:pPr>
            <a:r>
              <a:rPr lang="en-US" i="1" dirty="0"/>
              <a:t>expanding phase:</a:t>
            </a:r>
            <a:r>
              <a:rPr lang="en-US" dirty="0"/>
              <a:t> new locks on items can be acquired but none can be released</a:t>
            </a:r>
          </a:p>
          <a:p>
            <a:pPr lvl="1">
              <a:lnSpc>
                <a:spcPct val="90000"/>
              </a:lnSpc>
            </a:pPr>
            <a:r>
              <a:rPr lang="en-US" i="1" dirty="0"/>
              <a:t>shrinking phase:</a:t>
            </a:r>
            <a:r>
              <a:rPr lang="en-US" dirty="0"/>
              <a:t> existing locks can be released but no new ones can be acquired</a:t>
            </a:r>
          </a:p>
        </p:txBody>
      </p:sp>
      <p:sp>
        <p:nvSpPr>
          <p:cNvPr id="2" name="Date Placeholder 1"/>
          <p:cNvSpPr>
            <a:spLocks noGrp="1"/>
          </p:cNvSpPr>
          <p:nvPr>
            <p:ph type="dt" sz="half" idx="10"/>
          </p:nvPr>
        </p:nvSpPr>
        <p:spPr/>
        <p:txBody>
          <a:bodyPr/>
          <a:lstStyle/>
          <a:p>
            <a:fld id="{E0E57404-E1BB-49B0-9749-440850458B4C}" type="datetime1">
              <a:rPr lang="en-US" smtClean="0"/>
              <a:t>6/15/2020</a:t>
            </a:fld>
            <a:endParaRPr lang="en-GB"/>
          </a:p>
        </p:txBody>
      </p:sp>
      <p:sp>
        <p:nvSpPr>
          <p:cNvPr id="3" name="Footer Placeholder 2"/>
          <p:cNvSpPr>
            <a:spLocks noGrp="1"/>
          </p:cNvSpPr>
          <p:nvPr>
            <p:ph type="ftr" sz="quarter" idx="11"/>
          </p:nvPr>
        </p:nvSpPr>
        <p:spPr/>
        <p:txBody>
          <a:bodyPr/>
          <a:lstStyle/>
          <a:p>
            <a:r>
              <a:rPr lang="en-GB" smtClean="0"/>
              <a:t>chengulabenitho455@gmail.com   |  Aru</a:t>
            </a:r>
            <a:endParaRPr lang="en-GB"/>
          </a:p>
        </p:txBody>
      </p:sp>
      <p:sp>
        <p:nvSpPr>
          <p:cNvPr id="4" name="Slide Number Placeholder 3"/>
          <p:cNvSpPr>
            <a:spLocks noGrp="1"/>
          </p:cNvSpPr>
          <p:nvPr>
            <p:ph type="sldNum" sz="quarter" idx="12"/>
          </p:nvPr>
        </p:nvSpPr>
        <p:spPr/>
        <p:txBody>
          <a:bodyPr/>
          <a:lstStyle/>
          <a:p>
            <a:fld id="{A3A36B46-B509-443D-8153-5DC4F6A43D7E}" type="slidenum">
              <a:rPr lang="en-GB" smtClean="0"/>
              <a:pPr/>
              <a:t>30</a:t>
            </a:fld>
            <a:endParaRPr lang="en-GB"/>
          </a:p>
        </p:txBody>
      </p:sp>
      <p:graphicFrame>
        <p:nvGraphicFramePr>
          <p:cNvPr id="27654" name="Object 6"/>
          <p:cNvGraphicFramePr>
            <a:graphicFrameLocks noChangeAspect="1"/>
          </p:cNvGraphicFramePr>
          <p:nvPr>
            <p:extLst>
              <p:ext uri="{D42A27DB-BD31-4B8C-83A1-F6EECF244321}">
                <p14:modId xmlns:p14="http://schemas.microsoft.com/office/powerpoint/2010/main" val="3549191816"/>
              </p:ext>
            </p:extLst>
          </p:nvPr>
        </p:nvGraphicFramePr>
        <p:xfrm>
          <a:off x="1600200" y="3276600"/>
          <a:ext cx="5416550" cy="3370263"/>
        </p:xfrm>
        <a:graphic>
          <a:graphicData uri="http://schemas.openxmlformats.org/presentationml/2006/ole">
            <mc:AlternateContent xmlns:mc="http://schemas.openxmlformats.org/markup-compatibility/2006">
              <mc:Choice xmlns:v="urn:schemas-microsoft-com:vml" Requires="v">
                <p:oleObj spid="_x0000_s27671" name="Document" r:id="rId3" imgW="5512320" imgH="3429000" progId="Word.Document.8">
                  <p:embed/>
                </p:oleObj>
              </mc:Choice>
              <mc:Fallback>
                <p:oleObj name="Document" r:id="rId3" imgW="5512320" imgH="3429000" progId="Word.Document.8">
                  <p:embed/>
                  <p:pic>
                    <p:nvPicPr>
                      <p:cNvPr id="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00200" y="3276600"/>
                        <a:ext cx="5416550" cy="3370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584" name="Object 8"/>
          <p:cNvGraphicFramePr>
            <a:graphicFrameLocks noChangeAspect="1"/>
          </p:cNvGraphicFramePr>
          <p:nvPr>
            <p:extLst>
              <p:ext uri="{D42A27DB-BD31-4B8C-83A1-F6EECF244321}">
                <p14:modId xmlns:p14="http://schemas.microsoft.com/office/powerpoint/2010/main" val="1046372007"/>
              </p:ext>
            </p:extLst>
          </p:nvPr>
        </p:nvGraphicFramePr>
        <p:xfrm>
          <a:off x="1371600" y="1905000"/>
          <a:ext cx="5867400" cy="3657600"/>
        </p:xfrm>
        <a:graphic>
          <a:graphicData uri="http://schemas.openxmlformats.org/presentationml/2006/ole">
            <mc:AlternateContent xmlns:mc="http://schemas.openxmlformats.org/markup-compatibility/2006">
              <mc:Choice xmlns:v="urn:schemas-microsoft-com:vml" Requires="v">
                <p:oleObj spid="_x0000_s24602" name="Document" r:id="rId3" imgW="5597640" imgH="2288880" progId="Word.Document.8">
                  <p:embed/>
                </p:oleObj>
              </mc:Choice>
              <mc:Fallback>
                <p:oleObj name="Document" r:id="rId3" imgW="5597640" imgH="2288880" progId="Word.Document.8">
                  <p:embed/>
                  <p:pic>
                    <p:nvPicPr>
                      <p:cNvPr id="0"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71600" y="1905000"/>
                        <a:ext cx="5867400" cy="3657600"/>
                      </a:xfrm>
                      <a:prstGeom prst="rect">
                        <a:avLst/>
                      </a:prstGeom>
                      <a:noFill/>
                      <a:ln>
                        <a:noFill/>
                      </a:ln>
                      <a:effectLst/>
                    </p:spPr>
                  </p:pic>
                </p:oleObj>
              </mc:Fallback>
            </mc:AlternateContent>
          </a:graphicData>
        </a:graphic>
      </p:graphicFrame>
      <p:sp>
        <p:nvSpPr>
          <p:cNvPr id="24585" name="Rectangle 9"/>
          <p:cNvSpPr>
            <a:spLocks noGrp="1" noChangeArrowheads="1"/>
          </p:cNvSpPr>
          <p:nvPr>
            <p:ph type="title"/>
          </p:nvPr>
        </p:nvSpPr>
        <p:spPr>
          <a:xfrm>
            <a:off x="457200" y="274638"/>
            <a:ext cx="7620000" cy="792162"/>
          </a:xfrm>
        </p:spPr>
        <p:txBody>
          <a:bodyPr/>
          <a:lstStyle/>
          <a:p>
            <a:r>
              <a:rPr lang="en-US" dirty="0"/>
              <a:t>Locking Problems: Deadlock</a:t>
            </a:r>
          </a:p>
        </p:txBody>
      </p:sp>
      <p:sp>
        <p:nvSpPr>
          <p:cNvPr id="24586" name="Rectangle 10"/>
          <p:cNvSpPr>
            <a:spLocks noGrp="1" noChangeArrowheads="1"/>
          </p:cNvSpPr>
          <p:nvPr>
            <p:ph idx="1"/>
          </p:nvPr>
        </p:nvSpPr>
        <p:spPr>
          <a:xfrm>
            <a:off x="1066800" y="990600"/>
            <a:ext cx="7772400" cy="1062038"/>
          </a:xfrm>
        </p:spPr>
        <p:txBody>
          <a:bodyPr/>
          <a:lstStyle/>
          <a:p>
            <a:r>
              <a:rPr lang="en-US" sz="2000"/>
              <a:t>Each of two or more transactions is waiting for the other to release an item. Also called a deadly embrace</a:t>
            </a:r>
          </a:p>
        </p:txBody>
      </p:sp>
      <p:sp>
        <p:nvSpPr>
          <p:cNvPr id="2" name="Date Placeholder 1"/>
          <p:cNvSpPr>
            <a:spLocks noGrp="1"/>
          </p:cNvSpPr>
          <p:nvPr>
            <p:ph type="dt" sz="half" idx="10"/>
          </p:nvPr>
        </p:nvSpPr>
        <p:spPr/>
        <p:txBody>
          <a:bodyPr/>
          <a:lstStyle/>
          <a:p>
            <a:fld id="{B5218640-30FE-4F62-A5FD-475473767ED1}" type="datetime1">
              <a:rPr lang="en-US" smtClean="0"/>
              <a:t>6/15/2020</a:t>
            </a:fld>
            <a:endParaRPr lang="en-GB"/>
          </a:p>
        </p:txBody>
      </p:sp>
      <p:sp>
        <p:nvSpPr>
          <p:cNvPr id="3" name="Footer Placeholder 2"/>
          <p:cNvSpPr>
            <a:spLocks noGrp="1"/>
          </p:cNvSpPr>
          <p:nvPr>
            <p:ph type="ftr" sz="quarter" idx="11"/>
          </p:nvPr>
        </p:nvSpPr>
        <p:spPr/>
        <p:txBody>
          <a:bodyPr/>
          <a:lstStyle/>
          <a:p>
            <a:r>
              <a:rPr lang="en-GB" smtClean="0"/>
              <a:t>chengulabenitho455@gmail.com   |  Aru</a:t>
            </a:r>
            <a:endParaRPr lang="en-GB"/>
          </a:p>
        </p:txBody>
      </p:sp>
      <p:sp>
        <p:nvSpPr>
          <p:cNvPr id="4" name="Slide Number Placeholder 3"/>
          <p:cNvSpPr>
            <a:spLocks noGrp="1"/>
          </p:cNvSpPr>
          <p:nvPr>
            <p:ph type="sldNum" sz="quarter" idx="12"/>
          </p:nvPr>
        </p:nvSpPr>
        <p:spPr/>
        <p:txBody>
          <a:bodyPr/>
          <a:lstStyle/>
          <a:p>
            <a:fld id="{A3A36B46-B509-443D-8153-5DC4F6A43D7E}" type="slidenum">
              <a:rPr lang="en-GB" smtClean="0"/>
              <a:pPr/>
              <a:t>31</a:t>
            </a:fld>
            <a:endParaRPr lang="en-GB"/>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884" name="Rectangle 4"/>
          <p:cNvSpPr>
            <a:spLocks noGrp="1" noChangeArrowheads="1"/>
          </p:cNvSpPr>
          <p:nvPr>
            <p:ph type="title"/>
          </p:nvPr>
        </p:nvSpPr>
        <p:spPr/>
        <p:txBody>
          <a:bodyPr/>
          <a:lstStyle/>
          <a:p>
            <a:r>
              <a:rPr lang="en-US"/>
              <a:t>Deadlocks and Livelocks</a:t>
            </a:r>
          </a:p>
        </p:txBody>
      </p:sp>
      <p:sp>
        <p:nvSpPr>
          <p:cNvPr id="250885" name="Rectangle 5"/>
          <p:cNvSpPr>
            <a:spLocks noGrp="1" noChangeArrowheads="1"/>
          </p:cNvSpPr>
          <p:nvPr>
            <p:ph idx="1"/>
          </p:nvPr>
        </p:nvSpPr>
        <p:spPr>
          <a:xfrm>
            <a:off x="304800" y="990600"/>
            <a:ext cx="7772400" cy="5410200"/>
          </a:xfrm>
        </p:spPr>
        <p:txBody>
          <a:bodyPr/>
          <a:lstStyle/>
          <a:p>
            <a:pPr>
              <a:lnSpc>
                <a:spcPct val="90000"/>
              </a:lnSpc>
            </a:pPr>
            <a:r>
              <a:rPr lang="en-US" dirty="0"/>
              <a:t>Deadlock prevention protocol: </a:t>
            </a:r>
          </a:p>
          <a:p>
            <a:pPr lvl="2">
              <a:lnSpc>
                <a:spcPct val="90000"/>
              </a:lnSpc>
            </a:pPr>
            <a:r>
              <a:rPr lang="en-US" dirty="0" smtClean="0"/>
              <a:t>transaction </a:t>
            </a:r>
            <a:r>
              <a:rPr lang="en-US" dirty="0"/>
              <a:t>stamping (younger transactions aborted)</a:t>
            </a:r>
          </a:p>
          <a:p>
            <a:pPr lvl="3">
              <a:lnSpc>
                <a:spcPct val="90000"/>
              </a:lnSpc>
            </a:pPr>
            <a:r>
              <a:rPr lang="en-US" dirty="0"/>
              <a:t>no waiting</a:t>
            </a:r>
          </a:p>
          <a:p>
            <a:pPr lvl="3">
              <a:lnSpc>
                <a:spcPct val="90000"/>
              </a:lnSpc>
            </a:pPr>
            <a:r>
              <a:rPr lang="en-US" dirty="0"/>
              <a:t>cautious waiting</a:t>
            </a:r>
          </a:p>
          <a:p>
            <a:pPr lvl="3">
              <a:lnSpc>
                <a:spcPct val="90000"/>
              </a:lnSpc>
            </a:pPr>
            <a:r>
              <a:rPr lang="en-US" dirty="0"/>
              <a:t>time outs</a:t>
            </a:r>
          </a:p>
          <a:p>
            <a:pPr>
              <a:lnSpc>
                <a:spcPct val="90000"/>
              </a:lnSpc>
            </a:pPr>
            <a:r>
              <a:rPr lang="en-US" dirty="0"/>
              <a:t>Deadlock detection (if the transaction load is light or transactions are short and lock only a few items)</a:t>
            </a:r>
          </a:p>
          <a:p>
            <a:pPr lvl="2">
              <a:lnSpc>
                <a:spcPct val="90000"/>
              </a:lnSpc>
            </a:pPr>
            <a:r>
              <a:rPr lang="en-US" dirty="0"/>
              <a:t>wait-for graph for deadlock detection</a:t>
            </a:r>
          </a:p>
          <a:p>
            <a:pPr lvl="2">
              <a:lnSpc>
                <a:spcPct val="90000"/>
              </a:lnSpc>
            </a:pPr>
            <a:r>
              <a:rPr lang="en-US" dirty="0"/>
              <a:t>victim selection</a:t>
            </a:r>
          </a:p>
          <a:p>
            <a:pPr lvl="2">
              <a:lnSpc>
                <a:spcPct val="90000"/>
              </a:lnSpc>
            </a:pPr>
            <a:r>
              <a:rPr lang="en-US" dirty="0"/>
              <a:t>cyclic restarts</a:t>
            </a:r>
          </a:p>
          <a:p>
            <a:pPr>
              <a:lnSpc>
                <a:spcPct val="90000"/>
              </a:lnSpc>
            </a:pPr>
            <a:r>
              <a:rPr lang="en-US" dirty="0" err="1"/>
              <a:t>Livelock</a:t>
            </a:r>
            <a:r>
              <a:rPr lang="en-US" dirty="0"/>
              <a:t>: a transaction cannot proceed for an indefinite period of time while other transactions in the system continue normally. </a:t>
            </a:r>
          </a:p>
          <a:p>
            <a:pPr lvl="1">
              <a:lnSpc>
                <a:spcPct val="90000"/>
              </a:lnSpc>
            </a:pPr>
            <a:r>
              <a:rPr lang="en-US" dirty="0"/>
              <a:t>fair waiting schemes (i.e. first-come-first-served)</a:t>
            </a:r>
          </a:p>
        </p:txBody>
      </p:sp>
      <p:sp>
        <p:nvSpPr>
          <p:cNvPr id="2" name="Date Placeholder 1"/>
          <p:cNvSpPr>
            <a:spLocks noGrp="1"/>
          </p:cNvSpPr>
          <p:nvPr>
            <p:ph type="dt" sz="half" idx="10"/>
          </p:nvPr>
        </p:nvSpPr>
        <p:spPr/>
        <p:txBody>
          <a:bodyPr/>
          <a:lstStyle/>
          <a:p>
            <a:fld id="{705561CE-197D-4AC9-8F81-2708E75293D7}" type="datetime1">
              <a:rPr lang="en-US" smtClean="0"/>
              <a:t>6/15/2020</a:t>
            </a:fld>
            <a:endParaRPr lang="en-GB"/>
          </a:p>
        </p:txBody>
      </p:sp>
      <p:sp>
        <p:nvSpPr>
          <p:cNvPr id="3" name="Footer Placeholder 2"/>
          <p:cNvSpPr>
            <a:spLocks noGrp="1"/>
          </p:cNvSpPr>
          <p:nvPr>
            <p:ph type="ftr" sz="quarter" idx="11"/>
          </p:nvPr>
        </p:nvSpPr>
        <p:spPr/>
        <p:txBody>
          <a:bodyPr/>
          <a:lstStyle/>
          <a:p>
            <a:r>
              <a:rPr lang="en-GB" smtClean="0"/>
              <a:t>chengulabenitho455@gmail.com   |  Aru</a:t>
            </a:r>
            <a:endParaRPr lang="en-GB"/>
          </a:p>
        </p:txBody>
      </p:sp>
      <p:sp>
        <p:nvSpPr>
          <p:cNvPr id="4" name="Slide Number Placeholder 3"/>
          <p:cNvSpPr>
            <a:spLocks noGrp="1"/>
          </p:cNvSpPr>
          <p:nvPr>
            <p:ph type="sldNum" sz="quarter" idx="12"/>
          </p:nvPr>
        </p:nvSpPr>
        <p:spPr/>
        <p:txBody>
          <a:bodyPr/>
          <a:lstStyle/>
          <a:p>
            <a:fld id="{A3A36B46-B509-443D-8153-5DC4F6A43D7E}" type="slidenum">
              <a:rPr lang="en-GB" smtClean="0"/>
              <a:pPr/>
              <a:t>32</a:t>
            </a:fld>
            <a:endParaRPr lang="en-GB"/>
          </a:p>
        </p:txBody>
      </p:sp>
      <p:graphicFrame>
        <p:nvGraphicFramePr>
          <p:cNvPr id="250886" name="Object 6"/>
          <p:cNvGraphicFramePr>
            <a:graphicFrameLocks noChangeAspect="1"/>
          </p:cNvGraphicFramePr>
          <p:nvPr>
            <p:extLst>
              <p:ext uri="{D42A27DB-BD31-4B8C-83A1-F6EECF244321}">
                <p14:modId xmlns:p14="http://schemas.microsoft.com/office/powerpoint/2010/main" val="2314120714"/>
              </p:ext>
            </p:extLst>
          </p:nvPr>
        </p:nvGraphicFramePr>
        <p:xfrm>
          <a:off x="6172200" y="2743200"/>
          <a:ext cx="2320925" cy="1608138"/>
        </p:xfrm>
        <a:graphic>
          <a:graphicData uri="http://schemas.openxmlformats.org/presentationml/2006/ole">
            <mc:AlternateContent xmlns:mc="http://schemas.openxmlformats.org/markup-compatibility/2006">
              <mc:Choice xmlns:v="urn:schemas-microsoft-com:vml" Requires="v">
                <p:oleObj spid="_x0000_s250905" name="Document" r:id="rId3" imgW="4458240" imgH="3111480" progId="Word.Document.8">
                  <p:embed/>
                </p:oleObj>
              </mc:Choice>
              <mc:Fallback>
                <p:oleObj name="Document" r:id="rId3" imgW="4458240" imgH="3111480" progId="Word.Document.8">
                  <p:embed/>
                  <p:pic>
                    <p:nvPicPr>
                      <p:cNvPr id="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72200" y="2743200"/>
                        <a:ext cx="2320925" cy="160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60" name="Rectangle 4"/>
          <p:cNvSpPr>
            <a:spLocks noGrp="1" noChangeArrowheads="1"/>
          </p:cNvSpPr>
          <p:nvPr>
            <p:ph type="title"/>
          </p:nvPr>
        </p:nvSpPr>
        <p:spPr/>
        <p:txBody>
          <a:bodyPr/>
          <a:lstStyle/>
          <a:p>
            <a:r>
              <a:rPr lang="en-US"/>
              <a:t>Locking Granularity</a:t>
            </a:r>
          </a:p>
        </p:txBody>
      </p:sp>
      <p:sp>
        <p:nvSpPr>
          <p:cNvPr id="249861" name="Rectangle 5"/>
          <p:cNvSpPr>
            <a:spLocks noGrp="1" noChangeArrowheads="1"/>
          </p:cNvSpPr>
          <p:nvPr>
            <p:ph idx="1"/>
          </p:nvPr>
        </p:nvSpPr>
        <p:spPr/>
        <p:txBody>
          <a:bodyPr/>
          <a:lstStyle/>
          <a:p>
            <a:pPr>
              <a:lnSpc>
                <a:spcPct val="90000"/>
              </a:lnSpc>
            </a:pPr>
            <a:r>
              <a:rPr lang="en-US"/>
              <a:t>A database item could be </a:t>
            </a:r>
          </a:p>
          <a:p>
            <a:pPr lvl="1">
              <a:lnSpc>
                <a:spcPct val="90000"/>
              </a:lnSpc>
            </a:pPr>
            <a:r>
              <a:rPr lang="en-US"/>
              <a:t>a database record</a:t>
            </a:r>
          </a:p>
          <a:p>
            <a:pPr lvl="1">
              <a:lnSpc>
                <a:spcPct val="90000"/>
              </a:lnSpc>
            </a:pPr>
            <a:r>
              <a:rPr lang="en-US"/>
              <a:t>a field value of a database record</a:t>
            </a:r>
          </a:p>
          <a:p>
            <a:pPr lvl="1">
              <a:lnSpc>
                <a:spcPct val="90000"/>
              </a:lnSpc>
            </a:pPr>
            <a:r>
              <a:rPr lang="en-US"/>
              <a:t>a disk block</a:t>
            </a:r>
          </a:p>
          <a:p>
            <a:pPr lvl="1">
              <a:lnSpc>
                <a:spcPct val="90000"/>
              </a:lnSpc>
            </a:pPr>
            <a:r>
              <a:rPr lang="en-US"/>
              <a:t>the whole database</a:t>
            </a:r>
          </a:p>
          <a:p>
            <a:pPr>
              <a:lnSpc>
                <a:spcPct val="90000"/>
              </a:lnSpc>
            </a:pPr>
            <a:r>
              <a:rPr lang="en-US"/>
              <a:t>Trade-offs</a:t>
            </a:r>
          </a:p>
          <a:p>
            <a:pPr lvl="1">
              <a:lnSpc>
                <a:spcPct val="90000"/>
              </a:lnSpc>
            </a:pPr>
            <a:r>
              <a:rPr lang="en-US"/>
              <a:t>coarse granularity</a:t>
            </a:r>
          </a:p>
          <a:p>
            <a:pPr lvl="2">
              <a:lnSpc>
                <a:spcPct val="90000"/>
              </a:lnSpc>
            </a:pPr>
            <a:r>
              <a:rPr lang="en-US"/>
              <a:t>the larger the data item size, the lower the degree of concurrency</a:t>
            </a:r>
          </a:p>
          <a:p>
            <a:pPr lvl="1">
              <a:lnSpc>
                <a:spcPct val="90000"/>
              </a:lnSpc>
            </a:pPr>
            <a:r>
              <a:rPr lang="en-US"/>
              <a:t>fine granularity</a:t>
            </a:r>
          </a:p>
          <a:p>
            <a:pPr lvl="2">
              <a:lnSpc>
                <a:spcPct val="90000"/>
              </a:lnSpc>
            </a:pPr>
            <a:r>
              <a:rPr lang="en-US"/>
              <a:t>the smaller the data item size, the more locks to be managed and stored, and the more lock/unlock operations needed.</a:t>
            </a:r>
            <a:br>
              <a:rPr lang="en-US"/>
            </a:br>
            <a:r>
              <a:rPr lang="en-US"/>
              <a:t/>
            </a:r>
            <a:br>
              <a:rPr lang="en-US"/>
            </a:br>
            <a:endParaRPr lang="en-US"/>
          </a:p>
        </p:txBody>
      </p:sp>
      <p:sp>
        <p:nvSpPr>
          <p:cNvPr id="2" name="Date Placeholder 1"/>
          <p:cNvSpPr>
            <a:spLocks noGrp="1"/>
          </p:cNvSpPr>
          <p:nvPr>
            <p:ph type="dt" sz="half" idx="10"/>
          </p:nvPr>
        </p:nvSpPr>
        <p:spPr/>
        <p:txBody>
          <a:bodyPr/>
          <a:lstStyle/>
          <a:p>
            <a:fld id="{613665B1-B0F7-462E-BB25-7161BE7F3B14}" type="datetime1">
              <a:rPr lang="en-US" smtClean="0"/>
              <a:t>6/15/2020</a:t>
            </a:fld>
            <a:endParaRPr lang="en-GB"/>
          </a:p>
        </p:txBody>
      </p:sp>
      <p:sp>
        <p:nvSpPr>
          <p:cNvPr id="3" name="Footer Placeholder 2"/>
          <p:cNvSpPr>
            <a:spLocks noGrp="1"/>
          </p:cNvSpPr>
          <p:nvPr>
            <p:ph type="ftr" sz="quarter" idx="11"/>
          </p:nvPr>
        </p:nvSpPr>
        <p:spPr/>
        <p:txBody>
          <a:bodyPr/>
          <a:lstStyle/>
          <a:p>
            <a:r>
              <a:rPr lang="en-GB" smtClean="0"/>
              <a:t>chengulabenitho455@gmail.com   |  Aru</a:t>
            </a:r>
            <a:endParaRPr lang="en-GB"/>
          </a:p>
        </p:txBody>
      </p:sp>
      <p:sp>
        <p:nvSpPr>
          <p:cNvPr id="4" name="Slide Number Placeholder 3"/>
          <p:cNvSpPr>
            <a:spLocks noGrp="1"/>
          </p:cNvSpPr>
          <p:nvPr>
            <p:ph type="sldNum" sz="quarter" idx="12"/>
          </p:nvPr>
        </p:nvSpPr>
        <p:spPr/>
        <p:txBody>
          <a:bodyPr/>
          <a:lstStyle/>
          <a:p>
            <a:fld id="{A3A36B46-B509-443D-8153-5DC4F6A43D7E}" type="slidenum">
              <a:rPr lang="en-GB" smtClean="0"/>
              <a:pPr/>
              <a:t>33</a:t>
            </a:fld>
            <a:endParaRPr lang="en-GB"/>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60" name="Rectangle 1032"/>
          <p:cNvSpPr>
            <a:spLocks noGrp="1" noChangeArrowheads="1"/>
          </p:cNvSpPr>
          <p:nvPr>
            <p:ph type="title"/>
          </p:nvPr>
        </p:nvSpPr>
        <p:spPr/>
        <p:txBody>
          <a:bodyPr>
            <a:normAutofit fontScale="90000"/>
          </a:bodyPr>
          <a:lstStyle/>
          <a:p>
            <a:r>
              <a:rPr lang="en-US"/>
              <a:t>Requirements for Database Consistency</a:t>
            </a:r>
          </a:p>
        </p:txBody>
      </p:sp>
      <p:sp>
        <p:nvSpPr>
          <p:cNvPr id="74761" name="Rectangle 1033"/>
          <p:cNvSpPr>
            <a:spLocks noGrp="1" noChangeArrowheads="1"/>
          </p:cNvSpPr>
          <p:nvPr>
            <p:ph idx="1"/>
          </p:nvPr>
        </p:nvSpPr>
        <p:spPr/>
        <p:txBody>
          <a:bodyPr>
            <a:normAutofit fontScale="85000" lnSpcReduction="20000"/>
          </a:bodyPr>
          <a:lstStyle/>
          <a:p>
            <a:pPr>
              <a:lnSpc>
                <a:spcPct val="90000"/>
              </a:lnSpc>
            </a:pPr>
            <a:r>
              <a:rPr lang="en-US" sz="2800" dirty="0">
                <a:solidFill>
                  <a:srgbClr val="FF0000"/>
                </a:solidFill>
              </a:rPr>
              <a:t>Concurrency Control</a:t>
            </a:r>
          </a:p>
          <a:p>
            <a:pPr lvl="1">
              <a:lnSpc>
                <a:spcPct val="90000"/>
              </a:lnSpc>
            </a:pPr>
            <a:r>
              <a:rPr lang="en-US" dirty="0"/>
              <a:t>Most DBMS are multi-user systems.</a:t>
            </a:r>
            <a:r>
              <a:rPr lang="en-US" sz="2400" dirty="0"/>
              <a:t> </a:t>
            </a:r>
          </a:p>
          <a:p>
            <a:pPr lvl="1">
              <a:lnSpc>
                <a:spcPct val="90000"/>
              </a:lnSpc>
            </a:pPr>
            <a:r>
              <a:rPr lang="en-US" dirty="0"/>
              <a:t>The concurrent execution of many different transactions submitted by various users must be </a:t>
            </a:r>
            <a:r>
              <a:rPr lang="en-US" dirty="0" err="1"/>
              <a:t>organised</a:t>
            </a:r>
            <a:r>
              <a:rPr lang="en-US" dirty="0"/>
              <a:t> such that each transaction does not interfere with another transaction with one another in a way that produces incorrect results.</a:t>
            </a:r>
          </a:p>
          <a:p>
            <a:pPr lvl="1">
              <a:lnSpc>
                <a:spcPct val="90000"/>
              </a:lnSpc>
            </a:pPr>
            <a:r>
              <a:rPr lang="en-US" dirty="0"/>
              <a:t>The concurrent execution of transactions must be such that each transaction appears to execute in isolation. </a:t>
            </a:r>
          </a:p>
          <a:p>
            <a:pPr lvl="1">
              <a:lnSpc>
                <a:spcPct val="90000"/>
              </a:lnSpc>
            </a:pPr>
            <a:endParaRPr lang="en-US" sz="2400" dirty="0"/>
          </a:p>
          <a:p>
            <a:pPr lvl="1">
              <a:lnSpc>
                <a:spcPct val="90000"/>
              </a:lnSpc>
            </a:pPr>
            <a:endParaRPr lang="en-US" sz="2400" dirty="0"/>
          </a:p>
          <a:p>
            <a:pPr lvl="1">
              <a:lnSpc>
                <a:spcPct val="90000"/>
              </a:lnSpc>
            </a:pPr>
            <a:endParaRPr lang="en-US" sz="2400" dirty="0"/>
          </a:p>
          <a:p>
            <a:pPr>
              <a:lnSpc>
                <a:spcPct val="90000"/>
              </a:lnSpc>
            </a:pPr>
            <a:r>
              <a:rPr lang="en-US" sz="2800" dirty="0">
                <a:solidFill>
                  <a:srgbClr val="FF0000"/>
                </a:solidFill>
              </a:rPr>
              <a:t>Recovery</a:t>
            </a:r>
          </a:p>
          <a:p>
            <a:pPr lvl="1">
              <a:lnSpc>
                <a:spcPct val="90000"/>
              </a:lnSpc>
            </a:pPr>
            <a:r>
              <a:rPr lang="en-US" dirty="0"/>
              <a:t>System failures, either hardware or software, must not result in an inconsistent database</a:t>
            </a:r>
          </a:p>
        </p:txBody>
      </p:sp>
      <p:sp>
        <p:nvSpPr>
          <p:cNvPr id="2" name="Date Placeholder 1"/>
          <p:cNvSpPr>
            <a:spLocks noGrp="1"/>
          </p:cNvSpPr>
          <p:nvPr>
            <p:ph type="dt" sz="half" idx="10"/>
          </p:nvPr>
        </p:nvSpPr>
        <p:spPr/>
        <p:txBody>
          <a:bodyPr/>
          <a:lstStyle/>
          <a:p>
            <a:fld id="{337E3057-49E9-4B32-9E21-0F654018429C}" type="datetime1">
              <a:rPr lang="en-US" smtClean="0"/>
              <a:t>6/15/2020</a:t>
            </a:fld>
            <a:endParaRPr lang="en-GB"/>
          </a:p>
        </p:txBody>
      </p:sp>
      <p:sp>
        <p:nvSpPr>
          <p:cNvPr id="3" name="Footer Placeholder 2"/>
          <p:cNvSpPr>
            <a:spLocks noGrp="1"/>
          </p:cNvSpPr>
          <p:nvPr>
            <p:ph type="ftr" sz="quarter" idx="11"/>
          </p:nvPr>
        </p:nvSpPr>
        <p:spPr/>
        <p:txBody>
          <a:bodyPr/>
          <a:lstStyle/>
          <a:p>
            <a:r>
              <a:rPr lang="en-GB" smtClean="0"/>
              <a:t>chengulabenitho455@gmail.com   |  Aru</a:t>
            </a:r>
            <a:endParaRPr lang="en-GB"/>
          </a:p>
        </p:txBody>
      </p:sp>
      <p:sp>
        <p:nvSpPr>
          <p:cNvPr id="4" name="Slide Number Placeholder 3"/>
          <p:cNvSpPr>
            <a:spLocks noGrp="1"/>
          </p:cNvSpPr>
          <p:nvPr>
            <p:ph type="sldNum" sz="quarter" idx="12"/>
          </p:nvPr>
        </p:nvSpPr>
        <p:spPr/>
        <p:txBody>
          <a:bodyPr/>
          <a:lstStyle/>
          <a:p>
            <a:fld id="{A3A36B46-B509-443D-8153-5DC4F6A43D7E}" type="slidenum">
              <a:rPr lang="en-GB" smtClean="0"/>
              <a:pPr/>
              <a:t>4</a:t>
            </a:fld>
            <a:endParaRPr lang="en-GB"/>
          </a:p>
        </p:txBody>
      </p:sp>
      <p:sp>
        <p:nvSpPr>
          <p:cNvPr id="74762" name="AutoShape 1034"/>
          <p:cNvSpPr>
            <a:spLocks noChangeArrowheads="1"/>
          </p:cNvSpPr>
          <p:nvPr/>
        </p:nvSpPr>
        <p:spPr bwMode="auto">
          <a:xfrm>
            <a:off x="5715000" y="4572000"/>
            <a:ext cx="304800" cy="457200"/>
          </a:xfrm>
          <a:prstGeom prst="flowChartMagneticDisk">
            <a:avLst/>
          </a:prstGeom>
          <a:solidFill>
            <a:schemeClr val="accent1"/>
          </a:solidFill>
          <a:ln w="12700">
            <a:solidFill>
              <a:schemeClr val="tx1"/>
            </a:solidFill>
            <a:round/>
            <a:headEnd/>
            <a:tailEnd/>
          </a:ln>
          <a:effectLst/>
        </p:spPr>
        <p:txBody>
          <a:bodyPr wrap="none" anchor="ctr"/>
          <a:lstStyle/>
          <a:p>
            <a:endParaRPr lang="en-US"/>
          </a:p>
        </p:txBody>
      </p:sp>
      <p:graphicFrame>
        <p:nvGraphicFramePr>
          <p:cNvPr id="74764" name="Object 1036">
            <a:hlinkClick r:id="" action="ppaction://ole?verb=0"/>
          </p:cNvPr>
          <p:cNvGraphicFramePr>
            <a:graphicFrameLocks/>
          </p:cNvGraphicFramePr>
          <p:nvPr>
            <p:extLst>
              <p:ext uri="{D42A27DB-BD31-4B8C-83A1-F6EECF244321}">
                <p14:modId xmlns:p14="http://schemas.microsoft.com/office/powerpoint/2010/main" val="3866553673"/>
              </p:ext>
            </p:extLst>
          </p:nvPr>
        </p:nvGraphicFramePr>
        <p:xfrm>
          <a:off x="3895725" y="4414837"/>
          <a:ext cx="609600" cy="533400"/>
        </p:xfrm>
        <a:graphic>
          <a:graphicData uri="http://schemas.openxmlformats.org/presentationml/2006/ole">
            <mc:AlternateContent xmlns:mc="http://schemas.openxmlformats.org/markup-compatibility/2006">
              <mc:Choice xmlns:v="urn:schemas-microsoft-com:vml" Requires="v">
                <p:oleObj spid="_x0000_s74798" name="Microsoft ClipArt Gallery" r:id="rId3" imgW="6070320" imgH="4711680" progId="MS_ClipArt_Gallery">
                  <p:embed/>
                </p:oleObj>
              </mc:Choice>
              <mc:Fallback>
                <p:oleObj name="Microsoft ClipArt Gallery" r:id="rId3" imgW="6070320" imgH="4711680" progId="MS_ClipArt_Gallery">
                  <p:embed/>
                  <p:pic>
                    <p:nvPicPr>
                      <p:cNvPr id="0" name="Picture 1036"/>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95725" y="4414837"/>
                        <a:ext cx="6096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4765" name="Object 1037">
            <a:hlinkClick r:id="" action="ppaction://ole?verb=0"/>
          </p:cNvPr>
          <p:cNvGraphicFramePr>
            <a:graphicFrameLocks/>
          </p:cNvGraphicFramePr>
          <p:nvPr>
            <p:extLst>
              <p:ext uri="{D42A27DB-BD31-4B8C-83A1-F6EECF244321}">
                <p14:modId xmlns:p14="http://schemas.microsoft.com/office/powerpoint/2010/main" val="1196167067"/>
              </p:ext>
            </p:extLst>
          </p:nvPr>
        </p:nvGraphicFramePr>
        <p:xfrm>
          <a:off x="7696200" y="4267200"/>
          <a:ext cx="609600" cy="533400"/>
        </p:xfrm>
        <a:graphic>
          <a:graphicData uri="http://schemas.openxmlformats.org/presentationml/2006/ole">
            <mc:AlternateContent xmlns:mc="http://schemas.openxmlformats.org/markup-compatibility/2006">
              <mc:Choice xmlns:v="urn:schemas-microsoft-com:vml" Requires="v">
                <p:oleObj spid="_x0000_s74799" name="Microsoft ClipArt Gallery" r:id="rId5" imgW="6070320" imgH="4711680" progId="MS_ClipArt_Gallery">
                  <p:embed/>
                </p:oleObj>
              </mc:Choice>
              <mc:Fallback>
                <p:oleObj name="Microsoft ClipArt Gallery" r:id="rId5" imgW="6070320" imgH="4711680" progId="MS_ClipArt_Gallery">
                  <p:embed/>
                  <p:pic>
                    <p:nvPicPr>
                      <p:cNvPr id="0" name="Picture 1037"/>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96200" y="4267200"/>
                        <a:ext cx="6096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4766" name="Line 1038"/>
          <p:cNvSpPr>
            <a:spLocks noChangeShapeType="1"/>
          </p:cNvSpPr>
          <p:nvPr/>
        </p:nvSpPr>
        <p:spPr bwMode="auto">
          <a:xfrm>
            <a:off x="4491037" y="4610100"/>
            <a:ext cx="1219200" cy="381000"/>
          </a:xfrm>
          <a:prstGeom prst="line">
            <a:avLst/>
          </a:prstGeom>
          <a:noFill/>
          <a:ln w="12700">
            <a:solidFill>
              <a:schemeClr val="tx1"/>
            </a:solidFill>
            <a:round/>
            <a:headEnd/>
            <a:tailEnd type="triangle" w="med" len="med"/>
          </a:ln>
          <a:effectLst/>
        </p:spPr>
        <p:txBody>
          <a:bodyPr wrap="none" anchor="ctr"/>
          <a:lstStyle/>
          <a:p>
            <a:endParaRPr lang="en-US"/>
          </a:p>
        </p:txBody>
      </p:sp>
      <p:sp>
        <p:nvSpPr>
          <p:cNvPr id="74767" name="Line 1039"/>
          <p:cNvSpPr>
            <a:spLocks noChangeShapeType="1"/>
          </p:cNvSpPr>
          <p:nvPr/>
        </p:nvSpPr>
        <p:spPr bwMode="auto">
          <a:xfrm flipH="1">
            <a:off x="6019800" y="4610100"/>
            <a:ext cx="1676400" cy="228600"/>
          </a:xfrm>
          <a:prstGeom prst="line">
            <a:avLst/>
          </a:prstGeom>
          <a:noFill/>
          <a:ln w="12700">
            <a:solidFill>
              <a:schemeClr val="tx1"/>
            </a:solidFill>
            <a:round/>
            <a:headEnd/>
            <a:tailEnd type="triangle" w="med" len="med"/>
          </a:ln>
          <a:effectLst/>
        </p:spPr>
        <p:txBody>
          <a:bodyPr wrap="none" anchor="ctr"/>
          <a:lstStyle/>
          <a:p>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0" name="Rectangle 1028"/>
          <p:cNvSpPr>
            <a:spLocks noGrp="1" noChangeArrowheads="1"/>
          </p:cNvSpPr>
          <p:nvPr>
            <p:ph type="title"/>
          </p:nvPr>
        </p:nvSpPr>
        <p:spPr/>
        <p:txBody>
          <a:bodyPr/>
          <a:lstStyle/>
          <a:p>
            <a:r>
              <a:rPr lang="en-US"/>
              <a:t>Transaction as a Recovery Unit</a:t>
            </a:r>
          </a:p>
        </p:txBody>
      </p:sp>
      <p:sp>
        <p:nvSpPr>
          <p:cNvPr id="65541" name="Rectangle 1029"/>
          <p:cNvSpPr>
            <a:spLocks noGrp="1" noChangeArrowheads="1"/>
          </p:cNvSpPr>
          <p:nvPr>
            <p:ph idx="1"/>
          </p:nvPr>
        </p:nvSpPr>
        <p:spPr>
          <a:xfrm>
            <a:off x="228600" y="1066800"/>
            <a:ext cx="8763000" cy="5410200"/>
          </a:xfrm>
        </p:spPr>
        <p:txBody>
          <a:bodyPr/>
          <a:lstStyle/>
          <a:p>
            <a:r>
              <a:rPr lang="en-US" sz="2000" dirty="0"/>
              <a:t>If an error or hardware/software crash occurs between the begin and end, the database will be inconsistent</a:t>
            </a:r>
          </a:p>
          <a:p>
            <a:pPr lvl="1"/>
            <a:r>
              <a:rPr lang="en-US" sz="1800" dirty="0"/>
              <a:t>Computer Failure (system crash)</a:t>
            </a:r>
          </a:p>
          <a:p>
            <a:pPr lvl="1"/>
            <a:r>
              <a:rPr lang="en-US" sz="1800" dirty="0"/>
              <a:t>A transaction or system error</a:t>
            </a:r>
          </a:p>
          <a:p>
            <a:pPr lvl="1"/>
            <a:r>
              <a:rPr lang="en-US" sz="1800" dirty="0"/>
              <a:t>Local errors or exception conditions detected by the transaction</a:t>
            </a:r>
          </a:p>
          <a:p>
            <a:pPr lvl="1"/>
            <a:r>
              <a:rPr lang="en-US" sz="1800" dirty="0"/>
              <a:t>Concurrency control enforcement</a:t>
            </a:r>
          </a:p>
          <a:p>
            <a:pPr lvl="1"/>
            <a:r>
              <a:rPr lang="en-US" sz="1800" dirty="0"/>
              <a:t>Disk failure</a:t>
            </a:r>
          </a:p>
          <a:p>
            <a:pPr lvl="1"/>
            <a:r>
              <a:rPr lang="en-US" sz="1800" dirty="0"/>
              <a:t>Physical problems and catastrophes</a:t>
            </a:r>
          </a:p>
          <a:p>
            <a:r>
              <a:rPr lang="en-US" sz="2000" dirty="0"/>
              <a:t>The database is restored to some state from the past so that a correct state—close to the time of failure—can be reconstructed from the past state.</a:t>
            </a:r>
          </a:p>
          <a:p>
            <a:r>
              <a:rPr lang="en-US" sz="2000" dirty="0"/>
              <a:t>A DBMS ensures that if a transaction executes some updates and then a failure occurs before the transaction reaches normal termination, then those updates are undone.</a:t>
            </a:r>
          </a:p>
          <a:p>
            <a:r>
              <a:rPr lang="en-US" sz="2000" dirty="0"/>
              <a:t>The statements </a:t>
            </a:r>
            <a:r>
              <a:rPr lang="en-US" sz="2000" dirty="0">
                <a:solidFill>
                  <a:srgbClr val="FF0000"/>
                </a:solidFill>
              </a:rPr>
              <a:t>COMMIT</a:t>
            </a:r>
            <a:r>
              <a:rPr lang="en-US" sz="2000" dirty="0"/>
              <a:t> and </a:t>
            </a:r>
            <a:r>
              <a:rPr lang="en-US" sz="2000" dirty="0">
                <a:solidFill>
                  <a:srgbClr val="FF0000"/>
                </a:solidFill>
              </a:rPr>
              <a:t>ROLLBACK</a:t>
            </a:r>
            <a:r>
              <a:rPr lang="en-US" sz="2000" dirty="0"/>
              <a:t> (or their equivalent) ensure Transaction Atomicity</a:t>
            </a:r>
          </a:p>
        </p:txBody>
      </p:sp>
      <p:sp>
        <p:nvSpPr>
          <p:cNvPr id="2" name="Date Placeholder 1"/>
          <p:cNvSpPr>
            <a:spLocks noGrp="1"/>
          </p:cNvSpPr>
          <p:nvPr>
            <p:ph type="dt" sz="half" idx="10"/>
          </p:nvPr>
        </p:nvSpPr>
        <p:spPr/>
        <p:txBody>
          <a:bodyPr/>
          <a:lstStyle/>
          <a:p>
            <a:fld id="{4505F602-8990-4270-A667-A8D30EA69090}" type="datetime1">
              <a:rPr lang="en-US" smtClean="0"/>
              <a:t>6/15/2020</a:t>
            </a:fld>
            <a:endParaRPr lang="en-GB"/>
          </a:p>
        </p:txBody>
      </p:sp>
      <p:sp>
        <p:nvSpPr>
          <p:cNvPr id="3" name="Footer Placeholder 2"/>
          <p:cNvSpPr>
            <a:spLocks noGrp="1"/>
          </p:cNvSpPr>
          <p:nvPr>
            <p:ph type="ftr" sz="quarter" idx="11"/>
          </p:nvPr>
        </p:nvSpPr>
        <p:spPr/>
        <p:txBody>
          <a:bodyPr/>
          <a:lstStyle/>
          <a:p>
            <a:r>
              <a:rPr lang="en-GB" smtClean="0"/>
              <a:t>chengulabenitho455@gmail.com   |  Aru</a:t>
            </a:r>
            <a:endParaRPr lang="en-GB"/>
          </a:p>
        </p:txBody>
      </p:sp>
      <p:sp>
        <p:nvSpPr>
          <p:cNvPr id="4" name="Slide Number Placeholder 3"/>
          <p:cNvSpPr>
            <a:spLocks noGrp="1"/>
          </p:cNvSpPr>
          <p:nvPr>
            <p:ph type="sldNum" sz="quarter" idx="12"/>
          </p:nvPr>
        </p:nvSpPr>
        <p:spPr/>
        <p:txBody>
          <a:bodyPr/>
          <a:lstStyle/>
          <a:p>
            <a:fld id="{A3A36B46-B509-443D-8153-5DC4F6A43D7E}" type="slidenum">
              <a:rPr lang="en-GB" smtClean="0"/>
              <a:pPr/>
              <a:t>5</a:t>
            </a:fld>
            <a:endParaRPr lang="en-GB"/>
          </a:p>
        </p:txBody>
      </p:sp>
      <p:sp>
        <p:nvSpPr>
          <p:cNvPr id="65542" name="AutoShape 1030"/>
          <p:cNvSpPr>
            <a:spLocks noChangeArrowheads="1"/>
          </p:cNvSpPr>
          <p:nvPr/>
        </p:nvSpPr>
        <p:spPr bwMode="auto">
          <a:xfrm>
            <a:off x="7772400" y="2057400"/>
            <a:ext cx="914400" cy="1295400"/>
          </a:xfrm>
          <a:prstGeom prst="flowChartMagneticDisk">
            <a:avLst/>
          </a:prstGeom>
          <a:solidFill>
            <a:schemeClr val="accent1"/>
          </a:solidFill>
          <a:ln w="12700">
            <a:solidFill>
              <a:schemeClr val="tx1"/>
            </a:solidFill>
            <a:round/>
            <a:headEnd/>
            <a:tailEnd/>
          </a:ln>
          <a:effectLst/>
        </p:spPr>
        <p:txBody>
          <a:bodyPr wrap="none" anchor="ctr"/>
          <a:lstStyle/>
          <a:p>
            <a:endParaRPr lang="en-US"/>
          </a:p>
        </p:txBody>
      </p:sp>
      <p:sp>
        <p:nvSpPr>
          <p:cNvPr id="65543" name="AutoShape 1031"/>
          <p:cNvSpPr>
            <a:spLocks noChangeArrowheads="1"/>
          </p:cNvSpPr>
          <p:nvPr/>
        </p:nvSpPr>
        <p:spPr bwMode="auto">
          <a:xfrm>
            <a:off x="7543800" y="1905000"/>
            <a:ext cx="1143000" cy="1219200"/>
          </a:xfrm>
          <a:prstGeom prst="lightningBolt">
            <a:avLst/>
          </a:prstGeom>
          <a:solidFill>
            <a:schemeClr val="bg1"/>
          </a:solidFill>
          <a:ln w="12700">
            <a:solidFill>
              <a:schemeClr val="tx1"/>
            </a:solidFill>
            <a:miter lim="800000"/>
            <a:headEnd/>
            <a:tailEnd/>
          </a:ln>
          <a:effectLst/>
        </p:spPr>
        <p:txBody>
          <a:bodyPr wrap="none" anchor="ctr"/>
          <a:lstStyle/>
          <a:p>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3" name="AutoShape 7"/>
          <p:cNvSpPr>
            <a:spLocks noChangeArrowheads="1"/>
          </p:cNvSpPr>
          <p:nvPr/>
        </p:nvSpPr>
        <p:spPr bwMode="auto">
          <a:xfrm>
            <a:off x="5638800" y="2057400"/>
            <a:ext cx="762000" cy="381000"/>
          </a:xfrm>
          <a:prstGeom prst="flowChartMagneticDisk">
            <a:avLst/>
          </a:prstGeom>
          <a:solidFill>
            <a:schemeClr val="accent1"/>
          </a:solidFill>
          <a:ln w="12700">
            <a:solidFill>
              <a:schemeClr val="tx1"/>
            </a:solidFill>
            <a:round/>
            <a:headEnd/>
            <a:tailEnd/>
          </a:ln>
          <a:effectLst/>
        </p:spPr>
        <p:txBody>
          <a:bodyPr wrap="none" anchor="ctr"/>
          <a:lstStyle/>
          <a:p>
            <a:endParaRPr lang="en-US"/>
          </a:p>
        </p:txBody>
      </p:sp>
      <p:sp>
        <p:nvSpPr>
          <p:cNvPr id="19460" name="Rectangle 4"/>
          <p:cNvSpPr>
            <a:spLocks noGrp="1" noChangeArrowheads="1"/>
          </p:cNvSpPr>
          <p:nvPr>
            <p:ph type="title"/>
          </p:nvPr>
        </p:nvSpPr>
        <p:spPr/>
        <p:txBody>
          <a:bodyPr/>
          <a:lstStyle/>
          <a:p>
            <a:r>
              <a:rPr lang="en-US"/>
              <a:t>Recovery</a:t>
            </a:r>
          </a:p>
        </p:txBody>
      </p:sp>
      <p:sp>
        <p:nvSpPr>
          <p:cNvPr id="19461" name="Rectangle 5"/>
          <p:cNvSpPr>
            <a:spLocks noGrp="1" noChangeArrowheads="1"/>
          </p:cNvSpPr>
          <p:nvPr>
            <p:ph idx="1"/>
          </p:nvPr>
        </p:nvSpPr>
        <p:spPr>
          <a:xfrm>
            <a:off x="0" y="1066800"/>
            <a:ext cx="8839200" cy="5410200"/>
          </a:xfrm>
        </p:spPr>
        <p:txBody>
          <a:bodyPr>
            <a:normAutofit fontScale="92500" lnSpcReduction="20000"/>
          </a:bodyPr>
          <a:lstStyle/>
          <a:p>
            <a:r>
              <a:rPr lang="en-US" dirty="0">
                <a:solidFill>
                  <a:srgbClr val="FF0000"/>
                </a:solidFill>
              </a:rPr>
              <a:t>Mirroring</a:t>
            </a:r>
          </a:p>
          <a:p>
            <a:pPr lvl="1"/>
            <a:r>
              <a:rPr lang="en-US" dirty="0"/>
              <a:t>keep two copies of the database and maintain them simultaneously</a:t>
            </a:r>
          </a:p>
          <a:p>
            <a:pPr lvl="1"/>
            <a:endParaRPr lang="en-US" dirty="0"/>
          </a:p>
          <a:p>
            <a:pPr lvl="1"/>
            <a:endParaRPr lang="en-US" dirty="0"/>
          </a:p>
          <a:p>
            <a:r>
              <a:rPr lang="en-US" dirty="0">
                <a:solidFill>
                  <a:srgbClr val="FF0000"/>
                </a:solidFill>
              </a:rPr>
              <a:t>Backup</a:t>
            </a:r>
          </a:p>
          <a:p>
            <a:pPr lvl="1"/>
            <a:r>
              <a:rPr lang="en-US" dirty="0"/>
              <a:t>periodically dump the complete state of the database to some form of tertiary storage</a:t>
            </a:r>
          </a:p>
          <a:p>
            <a:endParaRPr lang="en-US" dirty="0"/>
          </a:p>
          <a:p>
            <a:r>
              <a:rPr lang="en-US" dirty="0">
                <a:solidFill>
                  <a:srgbClr val="FF0000"/>
                </a:solidFill>
              </a:rPr>
              <a:t>System Logging</a:t>
            </a:r>
          </a:p>
          <a:p>
            <a:pPr lvl="1"/>
            <a:r>
              <a:rPr lang="en-US" dirty="0"/>
              <a:t>the log keeps track of all transaction operations affecting the values of database items. The log is kept on disk so that it is not affected by failures except for disk and catastrophic failures. </a:t>
            </a:r>
          </a:p>
        </p:txBody>
      </p:sp>
      <p:sp>
        <p:nvSpPr>
          <p:cNvPr id="2" name="Date Placeholder 1"/>
          <p:cNvSpPr>
            <a:spLocks noGrp="1"/>
          </p:cNvSpPr>
          <p:nvPr>
            <p:ph type="dt" sz="half" idx="10"/>
          </p:nvPr>
        </p:nvSpPr>
        <p:spPr/>
        <p:txBody>
          <a:bodyPr/>
          <a:lstStyle/>
          <a:p>
            <a:fld id="{53EB4373-55C0-42C3-A416-B5E1FB9F87F3}" type="datetime1">
              <a:rPr lang="en-US" smtClean="0"/>
              <a:t>6/15/2020</a:t>
            </a:fld>
            <a:endParaRPr lang="en-GB"/>
          </a:p>
        </p:txBody>
      </p:sp>
      <p:sp>
        <p:nvSpPr>
          <p:cNvPr id="3" name="Footer Placeholder 2"/>
          <p:cNvSpPr>
            <a:spLocks noGrp="1"/>
          </p:cNvSpPr>
          <p:nvPr>
            <p:ph type="ftr" sz="quarter" idx="11"/>
          </p:nvPr>
        </p:nvSpPr>
        <p:spPr/>
        <p:txBody>
          <a:bodyPr/>
          <a:lstStyle/>
          <a:p>
            <a:r>
              <a:rPr lang="en-GB" smtClean="0"/>
              <a:t>chengulabenitho455@gmail.com   |  Aru</a:t>
            </a:r>
            <a:endParaRPr lang="en-GB"/>
          </a:p>
        </p:txBody>
      </p:sp>
      <p:sp>
        <p:nvSpPr>
          <p:cNvPr id="4" name="Slide Number Placeholder 3"/>
          <p:cNvSpPr>
            <a:spLocks noGrp="1"/>
          </p:cNvSpPr>
          <p:nvPr>
            <p:ph type="sldNum" sz="quarter" idx="12"/>
          </p:nvPr>
        </p:nvSpPr>
        <p:spPr/>
        <p:txBody>
          <a:bodyPr/>
          <a:lstStyle/>
          <a:p>
            <a:fld id="{A3A36B46-B509-443D-8153-5DC4F6A43D7E}" type="slidenum">
              <a:rPr lang="en-GB" smtClean="0"/>
              <a:pPr/>
              <a:t>6</a:t>
            </a:fld>
            <a:endParaRPr lang="en-GB"/>
          </a:p>
        </p:txBody>
      </p:sp>
      <p:sp>
        <p:nvSpPr>
          <p:cNvPr id="19462" name="AutoShape 6"/>
          <p:cNvSpPr>
            <a:spLocks noChangeArrowheads="1"/>
          </p:cNvSpPr>
          <p:nvPr/>
        </p:nvSpPr>
        <p:spPr bwMode="auto">
          <a:xfrm>
            <a:off x="5410200" y="2133600"/>
            <a:ext cx="762000" cy="381000"/>
          </a:xfrm>
          <a:prstGeom prst="flowChartMagneticDisk">
            <a:avLst/>
          </a:prstGeom>
          <a:solidFill>
            <a:schemeClr val="accent1"/>
          </a:solidFill>
          <a:ln w="12700">
            <a:solidFill>
              <a:schemeClr val="tx1"/>
            </a:solidFill>
            <a:round/>
            <a:headEnd/>
            <a:tailEnd/>
          </a:ln>
          <a:effectLst/>
        </p:spPr>
        <p:txBody>
          <a:bodyPr wrap="none" anchor="ctr"/>
          <a:lstStyle/>
          <a:p>
            <a:endParaRPr lang="en-US"/>
          </a:p>
        </p:txBody>
      </p:sp>
      <p:grpSp>
        <p:nvGrpSpPr>
          <p:cNvPr id="19471" name="Group 15"/>
          <p:cNvGrpSpPr>
            <a:grpSpLocks/>
          </p:cNvGrpSpPr>
          <p:nvPr/>
        </p:nvGrpSpPr>
        <p:grpSpPr bwMode="auto">
          <a:xfrm>
            <a:off x="3733800" y="1981200"/>
            <a:ext cx="457200" cy="685800"/>
            <a:chOff x="2352" y="1248"/>
            <a:chExt cx="288" cy="432"/>
          </a:xfrm>
        </p:grpSpPr>
        <p:sp>
          <p:nvSpPr>
            <p:cNvPr id="19464" name="Rectangle 8"/>
            <p:cNvSpPr>
              <a:spLocks noChangeArrowheads="1"/>
            </p:cNvSpPr>
            <p:nvPr/>
          </p:nvSpPr>
          <p:spPr bwMode="auto">
            <a:xfrm>
              <a:off x="2352" y="1248"/>
              <a:ext cx="288" cy="432"/>
            </a:xfrm>
            <a:prstGeom prst="rect">
              <a:avLst/>
            </a:prstGeom>
            <a:noFill/>
            <a:ln w="12700">
              <a:solidFill>
                <a:schemeClr val="tx1"/>
              </a:solidFill>
              <a:miter lim="800000"/>
              <a:headEnd/>
              <a:tailEnd/>
            </a:ln>
            <a:effectLst/>
          </p:spPr>
          <p:txBody>
            <a:bodyPr wrap="none" anchor="ctr"/>
            <a:lstStyle/>
            <a:p>
              <a:endParaRPr lang="en-US"/>
            </a:p>
          </p:txBody>
        </p:sp>
        <p:sp>
          <p:nvSpPr>
            <p:cNvPr id="19465" name="Line 9"/>
            <p:cNvSpPr>
              <a:spLocks noChangeShapeType="1"/>
            </p:cNvSpPr>
            <p:nvPr/>
          </p:nvSpPr>
          <p:spPr bwMode="auto">
            <a:xfrm>
              <a:off x="2400" y="1296"/>
              <a:ext cx="192" cy="0"/>
            </a:xfrm>
            <a:prstGeom prst="line">
              <a:avLst/>
            </a:prstGeom>
            <a:noFill/>
            <a:ln w="12700">
              <a:solidFill>
                <a:schemeClr val="tx1"/>
              </a:solidFill>
              <a:prstDash val="dashDot"/>
              <a:round/>
              <a:headEnd/>
              <a:tailEnd/>
            </a:ln>
            <a:effectLst/>
          </p:spPr>
          <p:txBody>
            <a:bodyPr wrap="none" anchor="ctr"/>
            <a:lstStyle/>
            <a:p>
              <a:endParaRPr lang="en-US"/>
            </a:p>
          </p:txBody>
        </p:sp>
        <p:sp>
          <p:nvSpPr>
            <p:cNvPr id="19466" name="Line 10"/>
            <p:cNvSpPr>
              <a:spLocks noChangeShapeType="1"/>
            </p:cNvSpPr>
            <p:nvPr/>
          </p:nvSpPr>
          <p:spPr bwMode="auto">
            <a:xfrm>
              <a:off x="2400" y="1344"/>
              <a:ext cx="192" cy="0"/>
            </a:xfrm>
            <a:prstGeom prst="line">
              <a:avLst/>
            </a:prstGeom>
            <a:noFill/>
            <a:ln w="12700">
              <a:solidFill>
                <a:schemeClr val="tx1"/>
              </a:solidFill>
              <a:prstDash val="dashDot"/>
              <a:round/>
              <a:headEnd/>
              <a:tailEnd/>
            </a:ln>
            <a:effectLst/>
          </p:spPr>
          <p:txBody>
            <a:bodyPr wrap="none" anchor="ctr"/>
            <a:lstStyle/>
            <a:p>
              <a:endParaRPr lang="en-US"/>
            </a:p>
          </p:txBody>
        </p:sp>
        <p:sp>
          <p:nvSpPr>
            <p:cNvPr id="19467" name="Line 11"/>
            <p:cNvSpPr>
              <a:spLocks noChangeShapeType="1"/>
            </p:cNvSpPr>
            <p:nvPr/>
          </p:nvSpPr>
          <p:spPr bwMode="auto">
            <a:xfrm>
              <a:off x="2400" y="1392"/>
              <a:ext cx="192" cy="0"/>
            </a:xfrm>
            <a:prstGeom prst="line">
              <a:avLst/>
            </a:prstGeom>
            <a:noFill/>
            <a:ln w="12700">
              <a:solidFill>
                <a:schemeClr val="tx1"/>
              </a:solidFill>
              <a:prstDash val="dashDot"/>
              <a:round/>
              <a:headEnd/>
              <a:tailEnd/>
            </a:ln>
            <a:effectLst/>
          </p:spPr>
          <p:txBody>
            <a:bodyPr wrap="none" anchor="ctr"/>
            <a:lstStyle/>
            <a:p>
              <a:endParaRPr lang="en-US"/>
            </a:p>
          </p:txBody>
        </p:sp>
        <p:sp>
          <p:nvSpPr>
            <p:cNvPr id="19468" name="Line 12"/>
            <p:cNvSpPr>
              <a:spLocks noChangeShapeType="1"/>
            </p:cNvSpPr>
            <p:nvPr/>
          </p:nvSpPr>
          <p:spPr bwMode="auto">
            <a:xfrm>
              <a:off x="2400" y="1440"/>
              <a:ext cx="192" cy="0"/>
            </a:xfrm>
            <a:prstGeom prst="line">
              <a:avLst/>
            </a:prstGeom>
            <a:noFill/>
            <a:ln w="12700">
              <a:solidFill>
                <a:schemeClr val="tx1"/>
              </a:solidFill>
              <a:prstDash val="dashDot"/>
              <a:round/>
              <a:headEnd/>
              <a:tailEnd/>
            </a:ln>
            <a:effectLst/>
          </p:spPr>
          <p:txBody>
            <a:bodyPr wrap="none" anchor="ctr"/>
            <a:lstStyle/>
            <a:p>
              <a:endParaRPr lang="en-US"/>
            </a:p>
          </p:txBody>
        </p:sp>
        <p:sp>
          <p:nvSpPr>
            <p:cNvPr id="19469" name="Line 13"/>
            <p:cNvSpPr>
              <a:spLocks noChangeShapeType="1"/>
            </p:cNvSpPr>
            <p:nvPr/>
          </p:nvSpPr>
          <p:spPr bwMode="auto">
            <a:xfrm>
              <a:off x="2400" y="1488"/>
              <a:ext cx="192" cy="0"/>
            </a:xfrm>
            <a:prstGeom prst="line">
              <a:avLst/>
            </a:prstGeom>
            <a:noFill/>
            <a:ln w="12700">
              <a:solidFill>
                <a:schemeClr val="tx1"/>
              </a:solidFill>
              <a:prstDash val="dashDot"/>
              <a:round/>
              <a:headEnd/>
              <a:tailEnd/>
            </a:ln>
            <a:effectLst/>
          </p:spPr>
          <p:txBody>
            <a:bodyPr wrap="none" anchor="ctr"/>
            <a:lstStyle/>
            <a:p>
              <a:endParaRPr lang="en-US"/>
            </a:p>
          </p:txBody>
        </p:sp>
        <p:sp>
          <p:nvSpPr>
            <p:cNvPr id="19470" name="Line 14"/>
            <p:cNvSpPr>
              <a:spLocks noChangeShapeType="1"/>
            </p:cNvSpPr>
            <p:nvPr/>
          </p:nvSpPr>
          <p:spPr bwMode="auto">
            <a:xfrm>
              <a:off x="2400" y="1536"/>
              <a:ext cx="192" cy="0"/>
            </a:xfrm>
            <a:prstGeom prst="line">
              <a:avLst/>
            </a:prstGeom>
            <a:noFill/>
            <a:ln w="12700">
              <a:solidFill>
                <a:schemeClr val="tx1"/>
              </a:solidFill>
              <a:prstDash val="dashDot"/>
              <a:round/>
              <a:headEnd/>
              <a:tailEnd/>
            </a:ln>
            <a:effectLst/>
          </p:spPr>
          <p:txBody>
            <a:bodyPr wrap="none" anchor="ctr"/>
            <a:lstStyle/>
            <a:p>
              <a:endParaRPr lang="en-US"/>
            </a:p>
          </p:txBody>
        </p:sp>
      </p:grpSp>
      <p:sp>
        <p:nvSpPr>
          <p:cNvPr id="19472" name="Line 16"/>
          <p:cNvSpPr>
            <a:spLocks noChangeShapeType="1"/>
          </p:cNvSpPr>
          <p:nvPr/>
        </p:nvSpPr>
        <p:spPr bwMode="auto">
          <a:xfrm>
            <a:off x="4191000" y="2286000"/>
            <a:ext cx="1295400" cy="0"/>
          </a:xfrm>
          <a:prstGeom prst="line">
            <a:avLst/>
          </a:prstGeom>
          <a:noFill/>
          <a:ln w="12700">
            <a:solidFill>
              <a:schemeClr val="tx1"/>
            </a:solidFill>
            <a:round/>
            <a:headEnd/>
            <a:tailEnd type="triangle" w="med" len="med"/>
          </a:ln>
          <a:effectLst/>
        </p:spPr>
        <p:txBody>
          <a:bodyPr wrap="none" anchor="ctr"/>
          <a:lstStyle/>
          <a:p>
            <a:endParaRPr lang="en-US"/>
          </a:p>
        </p:txBody>
      </p:sp>
      <p:sp>
        <p:nvSpPr>
          <p:cNvPr id="19475" name="AutoShape 19"/>
          <p:cNvSpPr>
            <a:spLocks noChangeArrowheads="1"/>
          </p:cNvSpPr>
          <p:nvPr/>
        </p:nvSpPr>
        <p:spPr bwMode="auto">
          <a:xfrm>
            <a:off x="4648200" y="3657600"/>
            <a:ext cx="762000" cy="381000"/>
          </a:xfrm>
          <a:prstGeom prst="flowChartMagneticDisk">
            <a:avLst/>
          </a:prstGeom>
          <a:solidFill>
            <a:schemeClr val="accent1"/>
          </a:solidFill>
          <a:ln w="12700">
            <a:solidFill>
              <a:schemeClr val="tx1"/>
            </a:solidFill>
            <a:round/>
            <a:headEnd/>
            <a:tailEnd/>
          </a:ln>
          <a:effectLst/>
        </p:spPr>
        <p:txBody>
          <a:bodyPr wrap="none" anchor="ctr"/>
          <a:lstStyle/>
          <a:p>
            <a:endParaRPr lang="en-US"/>
          </a:p>
        </p:txBody>
      </p:sp>
      <p:sp>
        <p:nvSpPr>
          <p:cNvPr id="19476" name="AutoShape 20"/>
          <p:cNvSpPr>
            <a:spLocks noChangeArrowheads="1"/>
          </p:cNvSpPr>
          <p:nvPr/>
        </p:nvSpPr>
        <p:spPr bwMode="auto">
          <a:xfrm>
            <a:off x="6781800" y="3429000"/>
            <a:ext cx="685800" cy="685800"/>
          </a:xfrm>
          <a:prstGeom prst="flowChartMagneticTape">
            <a:avLst/>
          </a:prstGeom>
          <a:solidFill>
            <a:schemeClr val="accent1"/>
          </a:solidFill>
          <a:ln w="12700">
            <a:solidFill>
              <a:schemeClr val="tx1"/>
            </a:solidFill>
            <a:miter lim="800000"/>
            <a:headEnd/>
            <a:tailEnd/>
          </a:ln>
          <a:effectLst/>
        </p:spPr>
        <p:txBody>
          <a:bodyPr wrap="none" anchor="ctr"/>
          <a:lstStyle/>
          <a:p>
            <a:endParaRPr lang="en-US"/>
          </a:p>
        </p:txBody>
      </p:sp>
      <p:sp>
        <p:nvSpPr>
          <p:cNvPr id="19477" name="Line 21"/>
          <p:cNvSpPr>
            <a:spLocks noChangeShapeType="1"/>
          </p:cNvSpPr>
          <p:nvPr/>
        </p:nvSpPr>
        <p:spPr bwMode="auto">
          <a:xfrm>
            <a:off x="5486400" y="3886200"/>
            <a:ext cx="1371600" cy="0"/>
          </a:xfrm>
          <a:prstGeom prst="line">
            <a:avLst/>
          </a:prstGeom>
          <a:noFill/>
          <a:ln w="12700">
            <a:solidFill>
              <a:schemeClr val="tx1"/>
            </a:solidFill>
            <a:round/>
            <a:headEnd/>
            <a:tailEnd type="triangle" w="med" len="med"/>
          </a:ln>
          <a:effectLst/>
        </p:spPr>
        <p:txBody>
          <a:bodyPr wrap="none" anchor="ctr"/>
          <a:lstStyle/>
          <a:p>
            <a:endParaRPr lang="en-US"/>
          </a:p>
        </p:txBody>
      </p:sp>
      <p:sp>
        <p:nvSpPr>
          <p:cNvPr id="19478" name="AutoShape 22"/>
          <p:cNvSpPr>
            <a:spLocks noChangeArrowheads="1"/>
          </p:cNvSpPr>
          <p:nvPr/>
        </p:nvSpPr>
        <p:spPr bwMode="auto">
          <a:xfrm>
            <a:off x="5791200" y="6248400"/>
            <a:ext cx="762000" cy="381000"/>
          </a:xfrm>
          <a:prstGeom prst="flowChartMagneticDisk">
            <a:avLst/>
          </a:prstGeom>
          <a:solidFill>
            <a:schemeClr val="accent1"/>
          </a:solidFill>
          <a:ln w="12700">
            <a:solidFill>
              <a:schemeClr val="tx1"/>
            </a:solidFill>
            <a:round/>
            <a:headEnd/>
            <a:tailEnd/>
          </a:ln>
          <a:effectLst/>
        </p:spPr>
        <p:txBody>
          <a:bodyPr wrap="none" anchor="ctr"/>
          <a:lstStyle/>
          <a:p>
            <a:endParaRPr lang="en-US"/>
          </a:p>
        </p:txBody>
      </p:sp>
      <p:grpSp>
        <p:nvGrpSpPr>
          <p:cNvPr id="19479" name="Group 23"/>
          <p:cNvGrpSpPr>
            <a:grpSpLocks/>
          </p:cNvGrpSpPr>
          <p:nvPr/>
        </p:nvGrpSpPr>
        <p:grpSpPr bwMode="auto">
          <a:xfrm>
            <a:off x="4267200" y="5715000"/>
            <a:ext cx="457200" cy="685800"/>
            <a:chOff x="2352" y="1248"/>
            <a:chExt cx="288" cy="432"/>
          </a:xfrm>
        </p:grpSpPr>
        <p:sp>
          <p:nvSpPr>
            <p:cNvPr id="19480" name="Rectangle 24"/>
            <p:cNvSpPr>
              <a:spLocks noChangeArrowheads="1"/>
            </p:cNvSpPr>
            <p:nvPr/>
          </p:nvSpPr>
          <p:spPr bwMode="auto">
            <a:xfrm>
              <a:off x="2352" y="1248"/>
              <a:ext cx="288" cy="432"/>
            </a:xfrm>
            <a:prstGeom prst="rect">
              <a:avLst/>
            </a:prstGeom>
            <a:noFill/>
            <a:ln w="12700">
              <a:solidFill>
                <a:schemeClr val="tx1"/>
              </a:solidFill>
              <a:miter lim="800000"/>
              <a:headEnd/>
              <a:tailEnd/>
            </a:ln>
            <a:effectLst/>
          </p:spPr>
          <p:txBody>
            <a:bodyPr wrap="none" anchor="ctr"/>
            <a:lstStyle/>
            <a:p>
              <a:endParaRPr lang="en-US"/>
            </a:p>
          </p:txBody>
        </p:sp>
        <p:sp>
          <p:nvSpPr>
            <p:cNvPr id="19481" name="Line 25"/>
            <p:cNvSpPr>
              <a:spLocks noChangeShapeType="1"/>
            </p:cNvSpPr>
            <p:nvPr/>
          </p:nvSpPr>
          <p:spPr bwMode="auto">
            <a:xfrm>
              <a:off x="2400" y="1296"/>
              <a:ext cx="192" cy="0"/>
            </a:xfrm>
            <a:prstGeom prst="line">
              <a:avLst/>
            </a:prstGeom>
            <a:noFill/>
            <a:ln w="12700">
              <a:solidFill>
                <a:schemeClr val="tx1"/>
              </a:solidFill>
              <a:prstDash val="dashDot"/>
              <a:round/>
              <a:headEnd/>
              <a:tailEnd/>
            </a:ln>
            <a:effectLst/>
          </p:spPr>
          <p:txBody>
            <a:bodyPr wrap="none" anchor="ctr"/>
            <a:lstStyle/>
            <a:p>
              <a:endParaRPr lang="en-US"/>
            </a:p>
          </p:txBody>
        </p:sp>
        <p:sp>
          <p:nvSpPr>
            <p:cNvPr id="19482" name="Line 26"/>
            <p:cNvSpPr>
              <a:spLocks noChangeShapeType="1"/>
            </p:cNvSpPr>
            <p:nvPr/>
          </p:nvSpPr>
          <p:spPr bwMode="auto">
            <a:xfrm>
              <a:off x="2400" y="1344"/>
              <a:ext cx="192" cy="0"/>
            </a:xfrm>
            <a:prstGeom prst="line">
              <a:avLst/>
            </a:prstGeom>
            <a:noFill/>
            <a:ln w="12700">
              <a:solidFill>
                <a:schemeClr val="tx1"/>
              </a:solidFill>
              <a:prstDash val="dashDot"/>
              <a:round/>
              <a:headEnd/>
              <a:tailEnd/>
            </a:ln>
            <a:effectLst/>
          </p:spPr>
          <p:txBody>
            <a:bodyPr wrap="none" anchor="ctr"/>
            <a:lstStyle/>
            <a:p>
              <a:endParaRPr lang="en-US"/>
            </a:p>
          </p:txBody>
        </p:sp>
        <p:sp>
          <p:nvSpPr>
            <p:cNvPr id="19483" name="Line 27"/>
            <p:cNvSpPr>
              <a:spLocks noChangeShapeType="1"/>
            </p:cNvSpPr>
            <p:nvPr/>
          </p:nvSpPr>
          <p:spPr bwMode="auto">
            <a:xfrm>
              <a:off x="2400" y="1392"/>
              <a:ext cx="192" cy="0"/>
            </a:xfrm>
            <a:prstGeom prst="line">
              <a:avLst/>
            </a:prstGeom>
            <a:noFill/>
            <a:ln w="12700">
              <a:solidFill>
                <a:schemeClr val="tx1"/>
              </a:solidFill>
              <a:prstDash val="dashDot"/>
              <a:round/>
              <a:headEnd/>
              <a:tailEnd/>
            </a:ln>
            <a:effectLst/>
          </p:spPr>
          <p:txBody>
            <a:bodyPr wrap="none" anchor="ctr"/>
            <a:lstStyle/>
            <a:p>
              <a:endParaRPr lang="en-US"/>
            </a:p>
          </p:txBody>
        </p:sp>
        <p:sp>
          <p:nvSpPr>
            <p:cNvPr id="19484" name="Line 28"/>
            <p:cNvSpPr>
              <a:spLocks noChangeShapeType="1"/>
            </p:cNvSpPr>
            <p:nvPr/>
          </p:nvSpPr>
          <p:spPr bwMode="auto">
            <a:xfrm>
              <a:off x="2400" y="1440"/>
              <a:ext cx="192" cy="0"/>
            </a:xfrm>
            <a:prstGeom prst="line">
              <a:avLst/>
            </a:prstGeom>
            <a:noFill/>
            <a:ln w="12700">
              <a:solidFill>
                <a:schemeClr val="tx1"/>
              </a:solidFill>
              <a:prstDash val="dashDot"/>
              <a:round/>
              <a:headEnd/>
              <a:tailEnd/>
            </a:ln>
            <a:effectLst/>
          </p:spPr>
          <p:txBody>
            <a:bodyPr wrap="none" anchor="ctr"/>
            <a:lstStyle/>
            <a:p>
              <a:endParaRPr lang="en-US"/>
            </a:p>
          </p:txBody>
        </p:sp>
        <p:sp>
          <p:nvSpPr>
            <p:cNvPr id="19485" name="Line 29"/>
            <p:cNvSpPr>
              <a:spLocks noChangeShapeType="1"/>
            </p:cNvSpPr>
            <p:nvPr/>
          </p:nvSpPr>
          <p:spPr bwMode="auto">
            <a:xfrm>
              <a:off x="2400" y="1488"/>
              <a:ext cx="192" cy="0"/>
            </a:xfrm>
            <a:prstGeom prst="line">
              <a:avLst/>
            </a:prstGeom>
            <a:noFill/>
            <a:ln w="12700">
              <a:solidFill>
                <a:schemeClr val="tx1"/>
              </a:solidFill>
              <a:prstDash val="dashDot"/>
              <a:round/>
              <a:headEnd/>
              <a:tailEnd/>
            </a:ln>
            <a:effectLst/>
          </p:spPr>
          <p:txBody>
            <a:bodyPr wrap="none" anchor="ctr"/>
            <a:lstStyle/>
            <a:p>
              <a:endParaRPr lang="en-US"/>
            </a:p>
          </p:txBody>
        </p:sp>
        <p:sp>
          <p:nvSpPr>
            <p:cNvPr id="19486" name="Line 30"/>
            <p:cNvSpPr>
              <a:spLocks noChangeShapeType="1"/>
            </p:cNvSpPr>
            <p:nvPr/>
          </p:nvSpPr>
          <p:spPr bwMode="auto">
            <a:xfrm>
              <a:off x="2400" y="1536"/>
              <a:ext cx="192" cy="0"/>
            </a:xfrm>
            <a:prstGeom prst="line">
              <a:avLst/>
            </a:prstGeom>
            <a:noFill/>
            <a:ln w="12700">
              <a:solidFill>
                <a:schemeClr val="tx1"/>
              </a:solidFill>
              <a:prstDash val="dashDot"/>
              <a:round/>
              <a:headEnd/>
              <a:tailEnd/>
            </a:ln>
            <a:effectLst/>
          </p:spPr>
          <p:txBody>
            <a:bodyPr wrap="none" anchor="ctr"/>
            <a:lstStyle/>
            <a:p>
              <a:endParaRPr lang="en-US"/>
            </a:p>
          </p:txBody>
        </p:sp>
      </p:grpSp>
      <p:sp>
        <p:nvSpPr>
          <p:cNvPr id="19511" name="AutoShape 55"/>
          <p:cNvSpPr>
            <a:spLocks noChangeArrowheads="1"/>
          </p:cNvSpPr>
          <p:nvPr/>
        </p:nvSpPr>
        <p:spPr bwMode="auto">
          <a:xfrm>
            <a:off x="5791200" y="5638800"/>
            <a:ext cx="762000" cy="381000"/>
          </a:xfrm>
          <a:prstGeom prst="flowChartMagneticDisk">
            <a:avLst/>
          </a:prstGeom>
          <a:solidFill>
            <a:schemeClr val="accent1"/>
          </a:solidFill>
          <a:ln w="12700">
            <a:solidFill>
              <a:schemeClr val="tx1"/>
            </a:solidFill>
            <a:round/>
            <a:headEnd/>
            <a:tailEnd/>
          </a:ln>
          <a:effectLst/>
        </p:spPr>
        <p:txBody>
          <a:bodyPr wrap="none" anchor="ctr"/>
          <a:lstStyle/>
          <a:p>
            <a:endParaRPr lang="en-US"/>
          </a:p>
        </p:txBody>
      </p:sp>
      <p:sp>
        <p:nvSpPr>
          <p:cNvPr id="19512" name="Line 56"/>
          <p:cNvSpPr>
            <a:spLocks noChangeShapeType="1"/>
          </p:cNvSpPr>
          <p:nvPr/>
        </p:nvSpPr>
        <p:spPr bwMode="auto">
          <a:xfrm>
            <a:off x="4724400" y="5867400"/>
            <a:ext cx="1066800" cy="0"/>
          </a:xfrm>
          <a:prstGeom prst="line">
            <a:avLst/>
          </a:prstGeom>
          <a:noFill/>
          <a:ln w="12700">
            <a:solidFill>
              <a:schemeClr val="tx1"/>
            </a:solidFill>
            <a:round/>
            <a:headEnd/>
            <a:tailEnd type="triangle" w="med" len="med"/>
          </a:ln>
          <a:effectLst/>
        </p:spPr>
        <p:txBody>
          <a:bodyPr wrap="none" anchor="ctr"/>
          <a:lstStyle/>
          <a:p>
            <a:endParaRPr lang="en-US"/>
          </a:p>
        </p:txBody>
      </p:sp>
      <p:sp>
        <p:nvSpPr>
          <p:cNvPr id="19513" name="Line 57"/>
          <p:cNvSpPr>
            <a:spLocks noChangeShapeType="1"/>
          </p:cNvSpPr>
          <p:nvPr/>
        </p:nvSpPr>
        <p:spPr bwMode="auto">
          <a:xfrm>
            <a:off x="4724400" y="6172200"/>
            <a:ext cx="1143000" cy="304800"/>
          </a:xfrm>
          <a:prstGeom prst="line">
            <a:avLst/>
          </a:prstGeom>
          <a:noFill/>
          <a:ln w="12700">
            <a:solidFill>
              <a:schemeClr val="tx1"/>
            </a:solidFill>
            <a:round/>
            <a:headEnd/>
            <a:tailEnd type="triangle" w="med" len="med"/>
          </a:ln>
          <a:effectLst/>
        </p:spPr>
        <p:txBody>
          <a:bodyPr wrap="none" anchor="ctr"/>
          <a:lstStyle/>
          <a:p>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6" name="Rectangle 6"/>
          <p:cNvSpPr>
            <a:spLocks noGrp="1" noChangeArrowheads="1"/>
          </p:cNvSpPr>
          <p:nvPr>
            <p:ph type="title"/>
          </p:nvPr>
        </p:nvSpPr>
        <p:spPr/>
        <p:txBody>
          <a:bodyPr/>
          <a:lstStyle/>
          <a:p>
            <a:r>
              <a:rPr lang="en-US"/>
              <a:t>Recovery from Transaction Failures</a:t>
            </a:r>
          </a:p>
        </p:txBody>
      </p:sp>
      <p:sp>
        <p:nvSpPr>
          <p:cNvPr id="20487" name="Rectangle 7"/>
          <p:cNvSpPr>
            <a:spLocks noGrp="1" noChangeArrowheads="1"/>
          </p:cNvSpPr>
          <p:nvPr>
            <p:ph idx="1"/>
          </p:nvPr>
        </p:nvSpPr>
        <p:spPr/>
        <p:txBody>
          <a:bodyPr>
            <a:normAutofit lnSpcReduction="10000"/>
          </a:bodyPr>
          <a:lstStyle/>
          <a:p>
            <a:pPr>
              <a:buFont typeface="Wingdings" pitchFamily="2" charset="2"/>
              <a:buNone/>
            </a:pPr>
            <a:r>
              <a:rPr lang="en-US"/>
              <a:t>Catastrophic failure</a:t>
            </a:r>
          </a:p>
          <a:p>
            <a:r>
              <a:rPr lang="en-US" sz="2000"/>
              <a:t>Restore a previous copy of the database from archival backup</a:t>
            </a:r>
          </a:p>
          <a:p>
            <a:r>
              <a:rPr lang="en-US" sz="2000"/>
              <a:t>Apply transaction log to copy to  reconstruct more current state by redoing committed transaction operations up to failure point</a:t>
            </a:r>
          </a:p>
          <a:p>
            <a:r>
              <a:rPr lang="en-US" sz="2000"/>
              <a:t>Incremental dump + log each transaction </a:t>
            </a:r>
          </a:p>
          <a:p>
            <a:endParaRPr lang="en-US"/>
          </a:p>
          <a:p>
            <a:pPr>
              <a:buFont typeface="Wingdings" pitchFamily="2" charset="2"/>
              <a:buNone/>
            </a:pPr>
            <a:r>
              <a:rPr lang="en-US"/>
              <a:t>Non-catastrophic failure</a:t>
            </a:r>
          </a:p>
          <a:p>
            <a:r>
              <a:rPr lang="en-US" sz="2000"/>
              <a:t>Reverse the changes that caused the inconsistency by </a:t>
            </a:r>
            <a:r>
              <a:rPr lang="en-US" sz="2000" i="1"/>
              <a:t>undoing</a:t>
            </a:r>
            <a:r>
              <a:rPr lang="en-US" sz="2000"/>
              <a:t> the operations and possibly </a:t>
            </a:r>
            <a:r>
              <a:rPr lang="en-US" sz="2000" i="1"/>
              <a:t> redoing</a:t>
            </a:r>
            <a:r>
              <a:rPr lang="en-US" sz="2000"/>
              <a:t> legitimate changes which were lost</a:t>
            </a:r>
          </a:p>
          <a:p>
            <a:r>
              <a:rPr lang="en-US" sz="2000"/>
              <a:t>The entries kept in the system log are consulted during recovery.</a:t>
            </a:r>
          </a:p>
          <a:p>
            <a:r>
              <a:rPr lang="en-US" sz="2000"/>
              <a:t>No need to use the complete archival copy of the database.</a:t>
            </a:r>
            <a:r>
              <a:rPr lang="en-US"/>
              <a:t> </a:t>
            </a:r>
          </a:p>
        </p:txBody>
      </p:sp>
      <p:sp>
        <p:nvSpPr>
          <p:cNvPr id="2" name="Date Placeholder 1"/>
          <p:cNvSpPr>
            <a:spLocks noGrp="1"/>
          </p:cNvSpPr>
          <p:nvPr>
            <p:ph type="dt" sz="half" idx="10"/>
          </p:nvPr>
        </p:nvSpPr>
        <p:spPr/>
        <p:txBody>
          <a:bodyPr/>
          <a:lstStyle/>
          <a:p>
            <a:fld id="{9ADD20E1-4254-4606-B6ED-4E08AF1B9EEE}" type="datetime1">
              <a:rPr lang="en-US" smtClean="0"/>
              <a:t>6/15/2020</a:t>
            </a:fld>
            <a:endParaRPr lang="en-GB"/>
          </a:p>
        </p:txBody>
      </p:sp>
      <p:sp>
        <p:nvSpPr>
          <p:cNvPr id="3" name="Footer Placeholder 2"/>
          <p:cNvSpPr>
            <a:spLocks noGrp="1"/>
          </p:cNvSpPr>
          <p:nvPr>
            <p:ph type="ftr" sz="quarter" idx="11"/>
          </p:nvPr>
        </p:nvSpPr>
        <p:spPr/>
        <p:txBody>
          <a:bodyPr/>
          <a:lstStyle/>
          <a:p>
            <a:r>
              <a:rPr lang="en-GB" smtClean="0"/>
              <a:t>chengulabenitho455@gmail.com   |  Aru</a:t>
            </a:r>
            <a:endParaRPr lang="en-GB"/>
          </a:p>
        </p:txBody>
      </p:sp>
      <p:sp>
        <p:nvSpPr>
          <p:cNvPr id="4" name="Slide Number Placeholder 3"/>
          <p:cNvSpPr>
            <a:spLocks noGrp="1"/>
          </p:cNvSpPr>
          <p:nvPr>
            <p:ph type="sldNum" sz="quarter" idx="12"/>
          </p:nvPr>
        </p:nvSpPr>
        <p:spPr/>
        <p:txBody>
          <a:bodyPr/>
          <a:lstStyle/>
          <a:p>
            <a:fld id="{A3A36B46-B509-443D-8153-5DC4F6A43D7E}" type="slidenum">
              <a:rPr lang="en-GB" smtClean="0"/>
              <a:pPr/>
              <a:t>7</a:t>
            </a:fld>
            <a:endParaRPr lang="en-GB"/>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8" name="Rectangle 4"/>
          <p:cNvSpPr>
            <a:spLocks noGrp="1" noChangeArrowheads="1"/>
          </p:cNvSpPr>
          <p:nvPr>
            <p:ph type="title"/>
          </p:nvPr>
        </p:nvSpPr>
        <p:spPr/>
        <p:txBody>
          <a:bodyPr/>
          <a:lstStyle/>
          <a:p>
            <a:r>
              <a:rPr lang="en-US"/>
              <a:t>Transaction States </a:t>
            </a:r>
          </a:p>
        </p:txBody>
      </p:sp>
      <p:sp>
        <p:nvSpPr>
          <p:cNvPr id="62469" name="Rectangle 5"/>
          <p:cNvSpPr>
            <a:spLocks noGrp="1" noChangeArrowheads="1"/>
          </p:cNvSpPr>
          <p:nvPr>
            <p:ph idx="1"/>
          </p:nvPr>
        </p:nvSpPr>
        <p:spPr>
          <a:xfrm>
            <a:off x="152400" y="1143000"/>
            <a:ext cx="8763000" cy="5029200"/>
          </a:xfrm>
        </p:spPr>
        <p:txBody>
          <a:bodyPr/>
          <a:lstStyle/>
          <a:p>
            <a:pPr>
              <a:lnSpc>
                <a:spcPct val="90000"/>
              </a:lnSpc>
            </a:pPr>
            <a:r>
              <a:rPr lang="en-US" sz="2000"/>
              <a:t>For recovery purposes the system needs to keep track of when a transaction starts, terminates and commits. </a:t>
            </a:r>
          </a:p>
          <a:p>
            <a:pPr>
              <a:lnSpc>
                <a:spcPct val="90000"/>
              </a:lnSpc>
            </a:pPr>
            <a:r>
              <a:rPr lang="en-US" sz="2000"/>
              <a:t>Begin_Transaction: </a:t>
            </a:r>
            <a:r>
              <a:rPr lang="en-US" sz="1800"/>
              <a:t>marks the beginning of a transaction execution;</a:t>
            </a:r>
            <a:endParaRPr lang="en-US" sz="2000"/>
          </a:p>
          <a:p>
            <a:pPr>
              <a:lnSpc>
                <a:spcPct val="90000"/>
              </a:lnSpc>
            </a:pPr>
            <a:r>
              <a:rPr lang="en-US" sz="2000"/>
              <a:t>End_Transaction: </a:t>
            </a:r>
            <a:r>
              <a:rPr lang="en-US" sz="1800"/>
              <a:t>specifies that the read and write operations have ended and marks the end limit of transaction execution (but may be aborted because of concurrency control);</a:t>
            </a:r>
            <a:endParaRPr lang="en-US" sz="2000"/>
          </a:p>
          <a:p>
            <a:pPr>
              <a:lnSpc>
                <a:spcPct val="90000"/>
              </a:lnSpc>
            </a:pPr>
            <a:r>
              <a:rPr lang="en-US" sz="2000"/>
              <a:t>Commit_Transaction: </a:t>
            </a:r>
            <a:r>
              <a:rPr lang="en-US" sz="1800"/>
              <a:t>signals a successful end of the transaction. Any updates executed by the transaction can be safely committed to the database and will not be undone;</a:t>
            </a:r>
            <a:endParaRPr lang="en-US" sz="2000"/>
          </a:p>
          <a:p>
            <a:pPr>
              <a:lnSpc>
                <a:spcPct val="90000"/>
              </a:lnSpc>
            </a:pPr>
            <a:r>
              <a:rPr lang="en-US" sz="2000"/>
              <a:t>Rollback (or Abort): </a:t>
            </a:r>
            <a:r>
              <a:rPr lang="en-US" sz="1800"/>
              <a:t>signals that the transaction has ended unsuccessfully. Any changes that the transaction may have applied to the database must be undone;</a:t>
            </a:r>
            <a:endParaRPr lang="en-US" sz="2000"/>
          </a:p>
          <a:p>
            <a:pPr>
              <a:lnSpc>
                <a:spcPct val="90000"/>
              </a:lnSpc>
            </a:pPr>
            <a:r>
              <a:rPr lang="en-US" sz="2000"/>
              <a:t>Undo: </a:t>
            </a:r>
            <a:r>
              <a:rPr lang="en-US" sz="1800"/>
              <a:t>similar to </a:t>
            </a:r>
            <a:r>
              <a:rPr lang="en-US" sz="1800" b="1"/>
              <a:t>ROLLBACK </a:t>
            </a:r>
            <a:r>
              <a:rPr lang="en-US" sz="1800"/>
              <a:t>but it applies to a single operation rather than to a whole transaction;</a:t>
            </a:r>
          </a:p>
          <a:p>
            <a:pPr>
              <a:lnSpc>
                <a:spcPct val="90000"/>
              </a:lnSpc>
            </a:pPr>
            <a:r>
              <a:rPr lang="en-US" sz="2000"/>
              <a:t>Redo: </a:t>
            </a:r>
            <a:r>
              <a:rPr lang="en-US" sz="1800"/>
              <a:t>specifies that certain transaction operations must be redone to ensure that all the operations of a committed transaction have been applied successfully to the database;</a:t>
            </a:r>
            <a:endParaRPr lang="en-US"/>
          </a:p>
        </p:txBody>
      </p:sp>
      <p:sp>
        <p:nvSpPr>
          <p:cNvPr id="2" name="Date Placeholder 1"/>
          <p:cNvSpPr>
            <a:spLocks noGrp="1"/>
          </p:cNvSpPr>
          <p:nvPr>
            <p:ph type="dt" sz="half" idx="10"/>
          </p:nvPr>
        </p:nvSpPr>
        <p:spPr/>
        <p:txBody>
          <a:bodyPr/>
          <a:lstStyle/>
          <a:p>
            <a:fld id="{3C5EC3FF-78A7-4D4E-AB71-8AE0EA75A5BE}" type="datetime1">
              <a:rPr lang="en-US" smtClean="0"/>
              <a:t>6/15/2020</a:t>
            </a:fld>
            <a:endParaRPr lang="en-GB"/>
          </a:p>
        </p:txBody>
      </p:sp>
      <p:sp>
        <p:nvSpPr>
          <p:cNvPr id="3" name="Footer Placeholder 2"/>
          <p:cNvSpPr>
            <a:spLocks noGrp="1"/>
          </p:cNvSpPr>
          <p:nvPr>
            <p:ph type="ftr" sz="quarter" idx="11"/>
          </p:nvPr>
        </p:nvSpPr>
        <p:spPr/>
        <p:txBody>
          <a:bodyPr/>
          <a:lstStyle/>
          <a:p>
            <a:r>
              <a:rPr lang="en-GB" smtClean="0"/>
              <a:t>chengulabenitho455@gmail.com   |  Aru</a:t>
            </a:r>
            <a:endParaRPr lang="en-GB"/>
          </a:p>
        </p:txBody>
      </p:sp>
      <p:sp>
        <p:nvSpPr>
          <p:cNvPr id="4" name="Slide Number Placeholder 3"/>
          <p:cNvSpPr>
            <a:spLocks noGrp="1"/>
          </p:cNvSpPr>
          <p:nvPr>
            <p:ph type="sldNum" sz="quarter" idx="12"/>
          </p:nvPr>
        </p:nvSpPr>
        <p:spPr/>
        <p:txBody>
          <a:bodyPr/>
          <a:lstStyle/>
          <a:p>
            <a:fld id="{A3A36B46-B509-443D-8153-5DC4F6A43D7E}" type="slidenum">
              <a:rPr lang="en-GB" smtClean="0"/>
              <a:pPr/>
              <a:t>8</a:t>
            </a:fld>
            <a:endParaRPr lang="en-GB"/>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2" name="Rectangle 4"/>
          <p:cNvSpPr>
            <a:spLocks noGrp="1" noChangeArrowheads="1"/>
          </p:cNvSpPr>
          <p:nvPr>
            <p:ph type="title"/>
          </p:nvPr>
        </p:nvSpPr>
        <p:spPr/>
        <p:txBody>
          <a:bodyPr/>
          <a:lstStyle/>
          <a:p>
            <a:r>
              <a:rPr lang="en-US"/>
              <a:t>Entries in the System Log</a:t>
            </a:r>
          </a:p>
        </p:txBody>
      </p:sp>
      <p:sp>
        <p:nvSpPr>
          <p:cNvPr id="58373" name="Rectangle 5"/>
          <p:cNvSpPr>
            <a:spLocks noGrp="1" noChangeArrowheads="1"/>
          </p:cNvSpPr>
          <p:nvPr>
            <p:ph idx="1"/>
          </p:nvPr>
        </p:nvSpPr>
        <p:spPr>
          <a:xfrm>
            <a:off x="0" y="1066800"/>
            <a:ext cx="6324600" cy="5410200"/>
          </a:xfrm>
        </p:spPr>
        <p:txBody>
          <a:bodyPr/>
          <a:lstStyle/>
          <a:p>
            <a:pPr>
              <a:buFont typeface="Wingdings" pitchFamily="2" charset="2"/>
              <a:buNone/>
            </a:pPr>
            <a:r>
              <a:rPr lang="en-US" sz="1800"/>
              <a:t>For every transaction a unique transaction-id is generated by the system.</a:t>
            </a:r>
          </a:p>
          <a:p>
            <a:r>
              <a:rPr lang="en-US" sz="1800" b="1"/>
              <a:t>[start_transaction, transaction-id]:</a:t>
            </a:r>
            <a:r>
              <a:rPr lang="en-US" sz="1800"/>
              <a:t>  the start of execution of the transaction identified by transaction-id</a:t>
            </a:r>
          </a:p>
          <a:p>
            <a:endParaRPr lang="en-US" sz="700"/>
          </a:p>
          <a:p>
            <a:r>
              <a:rPr lang="en-US" sz="1800" b="1"/>
              <a:t>[read_item, transaction-id, X]:</a:t>
            </a:r>
            <a:r>
              <a:rPr lang="en-US" sz="1800"/>
              <a:t> the transaction identified by transaction-id reads the value of database item X. Optional in some protocols.</a:t>
            </a:r>
          </a:p>
          <a:p>
            <a:r>
              <a:rPr lang="en-US" sz="1800" b="1"/>
              <a:t>[write_item, transaction-id, X, old_value, new_value]:</a:t>
            </a:r>
            <a:r>
              <a:rPr lang="en-US" sz="1800"/>
              <a:t> the transaction identified by transaction-id changes the value of database item X from old_value to new_value</a:t>
            </a:r>
          </a:p>
          <a:p>
            <a:endParaRPr lang="en-US" sz="500"/>
          </a:p>
          <a:p>
            <a:endParaRPr lang="en-US" sz="500"/>
          </a:p>
          <a:p>
            <a:r>
              <a:rPr lang="en-US" sz="1800" b="1"/>
              <a:t>[commit, transaction-id]:</a:t>
            </a:r>
            <a:r>
              <a:rPr lang="en-US" sz="1800"/>
              <a:t> the transaction identified by transaction-id has completed all accesses to the database successfully and its effect can be recorded permanently (committed)</a:t>
            </a:r>
          </a:p>
          <a:p>
            <a:endParaRPr lang="en-US" sz="600"/>
          </a:p>
          <a:p>
            <a:r>
              <a:rPr lang="en-US" sz="1800" b="1"/>
              <a:t>[abort, transaction-id]:</a:t>
            </a:r>
            <a:r>
              <a:rPr lang="en-US" sz="1800"/>
              <a:t> the transaction identified by transaction-id has been aborted</a:t>
            </a:r>
          </a:p>
        </p:txBody>
      </p:sp>
      <p:sp>
        <p:nvSpPr>
          <p:cNvPr id="2" name="Date Placeholder 1"/>
          <p:cNvSpPr>
            <a:spLocks noGrp="1"/>
          </p:cNvSpPr>
          <p:nvPr>
            <p:ph type="dt" sz="half" idx="10"/>
          </p:nvPr>
        </p:nvSpPr>
        <p:spPr/>
        <p:txBody>
          <a:bodyPr/>
          <a:lstStyle/>
          <a:p>
            <a:fld id="{68D193DF-BF62-451B-B5F8-7EC90648D9D3}" type="datetime1">
              <a:rPr lang="en-US" smtClean="0"/>
              <a:t>6/15/2020</a:t>
            </a:fld>
            <a:endParaRPr lang="en-GB"/>
          </a:p>
        </p:txBody>
      </p:sp>
      <p:sp>
        <p:nvSpPr>
          <p:cNvPr id="3" name="Footer Placeholder 2"/>
          <p:cNvSpPr>
            <a:spLocks noGrp="1"/>
          </p:cNvSpPr>
          <p:nvPr>
            <p:ph type="ftr" sz="quarter" idx="11"/>
          </p:nvPr>
        </p:nvSpPr>
        <p:spPr/>
        <p:txBody>
          <a:bodyPr/>
          <a:lstStyle/>
          <a:p>
            <a:r>
              <a:rPr lang="en-GB" smtClean="0"/>
              <a:t>chengulabenitho455@gmail.com   |  Aru</a:t>
            </a:r>
            <a:endParaRPr lang="en-GB"/>
          </a:p>
        </p:txBody>
      </p:sp>
      <p:sp>
        <p:nvSpPr>
          <p:cNvPr id="4" name="Slide Number Placeholder 3"/>
          <p:cNvSpPr>
            <a:spLocks noGrp="1"/>
          </p:cNvSpPr>
          <p:nvPr>
            <p:ph type="sldNum" sz="quarter" idx="12"/>
          </p:nvPr>
        </p:nvSpPr>
        <p:spPr/>
        <p:txBody>
          <a:bodyPr/>
          <a:lstStyle/>
          <a:p>
            <a:fld id="{A3A36B46-B509-443D-8153-5DC4F6A43D7E}" type="slidenum">
              <a:rPr lang="en-GB" smtClean="0"/>
              <a:pPr/>
              <a:t>9</a:t>
            </a:fld>
            <a:endParaRPr lang="en-GB"/>
          </a:p>
        </p:txBody>
      </p:sp>
      <p:sp>
        <p:nvSpPr>
          <p:cNvPr id="58376" name="Text Box 8"/>
          <p:cNvSpPr txBox="1">
            <a:spLocks noChangeArrowheads="1"/>
          </p:cNvSpPr>
          <p:nvPr/>
        </p:nvSpPr>
        <p:spPr bwMode="auto">
          <a:xfrm>
            <a:off x="6248400" y="1143000"/>
            <a:ext cx="2895600" cy="5635625"/>
          </a:xfrm>
          <a:prstGeom prst="rect">
            <a:avLst/>
          </a:prstGeom>
          <a:noFill/>
          <a:ln w="12700">
            <a:solidFill>
              <a:schemeClr val="tx1"/>
            </a:solidFill>
            <a:miter lim="800000"/>
            <a:headEnd/>
            <a:tailEnd/>
          </a:ln>
          <a:effectLst/>
        </p:spPr>
        <p:txBody>
          <a:bodyPr>
            <a:spAutoFit/>
          </a:bodyPr>
          <a:lstStyle/>
          <a:p>
            <a:pPr eaLnBrk="0" hangingPunct="0"/>
            <a:r>
              <a:rPr lang="en-US" sz="1400">
                <a:latin typeface="Courier New" pitchFamily="49" charset="0"/>
              </a:rPr>
              <a:t>Credit_labmark (sno NUMBER, cno CHAR, credit NUMBER)</a:t>
            </a:r>
          </a:p>
          <a:p>
            <a:pPr eaLnBrk="0" hangingPunct="0"/>
            <a:r>
              <a:rPr lang="en-US" sz="1400">
                <a:latin typeface="Courier New" pitchFamily="49" charset="0"/>
              </a:rPr>
              <a:t>old_mark  NUMBER; </a:t>
            </a:r>
          </a:p>
          <a:p>
            <a:pPr eaLnBrk="0" hangingPunct="0"/>
            <a:r>
              <a:rPr lang="en-US" sz="1400">
                <a:latin typeface="Courier New" pitchFamily="49" charset="0"/>
              </a:rPr>
              <a:t>new_mark  NUMBER;</a:t>
            </a:r>
            <a:r>
              <a:rPr lang="en-US" sz="1600">
                <a:latin typeface="Courier New" pitchFamily="49" charset="0"/>
              </a:rPr>
              <a:t> </a:t>
            </a:r>
          </a:p>
          <a:p>
            <a:pPr eaLnBrk="0" hangingPunct="0"/>
            <a:endParaRPr lang="en-US" sz="1400">
              <a:latin typeface="Courier New" pitchFamily="49" charset="0"/>
            </a:endParaRPr>
          </a:p>
          <a:p>
            <a:pPr eaLnBrk="0" hangingPunct="0"/>
            <a:r>
              <a:rPr lang="en-US" sz="1400">
                <a:latin typeface="Courier New" pitchFamily="49" charset="0"/>
              </a:rPr>
              <a:t>SELECT labmark INTO old_mark FROM enrol </a:t>
            </a:r>
          </a:p>
          <a:p>
            <a:pPr eaLnBrk="0" hangingPunct="0"/>
            <a:r>
              <a:rPr lang="en-US" sz="1400">
                <a:latin typeface="Courier New" pitchFamily="49" charset="0"/>
              </a:rPr>
              <a:t>WHERE studno = sno and courseno = cno FOR UPDATE OF labmark; </a:t>
            </a:r>
          </a:p>
          <a:p>
            <a:pPr eaLnBrk="0" hangingPunct="0"/>
            <a:endParaRPr lang="en-US" sz="1400">
              <a:latin typeface="Courier New" pitchFamily="49" charset="0"/>
            </a:endParaRPr>
          </a:p>
          <a:p>
            <a:pPr eaLnBrk="0" hangingPunct="0"/>
            <a:r>
              <a:rPr lang="en-US" sz="1400">
                <a:latin typeface="Courier New" pitchFamily="49" charset="0"/>
              </a:rPr>
              <a:t>new_ mark := old_ mark + credit;</a:t>
            </a:r>
          </a:p>
          <a:p>
            <a:pPr eaLnBrk="0" hangingPunct="0"/>
            <a:r>
              <a:rPr lang="en-US" sz="1400">
                <a:latin typeface="Courier New" pitchFamily="49" charset="0"/>
              </a:rPr>
              <a:t> </a:t>
            </a:r>
          </a:p>
          <a:p>
            <a:pPr eaLnBrk="0" hangingPunct="0"/>
            <a:r>
              <a:rPr lang="en-US" sz="1400">
                <a:latin typeface="Courier New" pitchFamily="49" charset="0"/>
              </a:rPr>
              <a:t>UPDATE enrol SET labmark = new_mark WHERE studno = sno and courseno = cno ;</a:t>
            </a:r>
          </a:p>
          <a:p>
            <a:pPr eaLnBrk="0" hangingPunct="0"/>
            <a:endParaRPr lang="en-US" sz="1400">
              <a:latin typeface="Courier New" pitchFamily="49" charset="0"/>
            </a:endParaRPr>
          </a:p>
          <a:p>
            <a:pPr eaLnBrk="0" hangingPunct="0"/>
            <a:r>
              <a:rPr lang="en-US" sz="1400">
                <a:latin typeface="Courier New" pitchFamily="49" charset="0"/>
              </a:rPr>
              <a:t>COMMIT;</a:t>
            </a:r>
          </a:p>
          <a:p>
            <a:pPr eaLnBrk="0" hangingPunct="0"/>
            <a:endParaRPr lang="en-US" sz="1400">
              <a:latin typeface="Courier New" pitchFamily="49" charset="0"/>
            </a:endParaRPr>
          </a:p>
          <a:p>
            <a:pPr eaLnBrk="0" hangingPunct="0"/>
            <a:r>
              <a:rPr lang="en-US" sz="1400">
                <a:latin typeface="Courier New" pitchFamily="49" charset="0"/>
              </a:rPr>
              <a:t>EXCEPTION </a:t>
            </a:r>
            <a:endParaRPr lang="en-US" sz="1400" b="1">
              <a:latin typeface="Courier New" pitchFamily="49" charset="0"/>
            </a:endParaRPr>
          </a:p>
          <a:p>
            <a:pPr eaLnBrk="0" hangingPunct="0"/>
            <a:r>
              <a:rPr lang="en-US" sz="1400">
                <a:latin typeface="Courier New" pitchFamily="49" charset="0"/>
              </a:rPr>
              <a:t>  WHEN OTHERS THEN  ROLLBACK;</a:t>
            </a:r>
          </a:p>
          <a:p>
            <a:pPr eaLnBrk="0" hangingPunct="0"/>
            <a:r>
              <a:rPr lang="en-US" sz="1400">
                <a:latin typeface="Courier New" pitchFamily="49" charset="0"/>
              </a:rPr>
              <a:t> </a:t>
            </a:r>
          </a:p>
          <a:p>
            <a:pPr eaLnBrk="0" hangingPunct="0"/>
            <a:r>
              <a:rPr lang="en-US" sz="1400">
                <a:latin typeface="Courier New" pitchFamily="49" charset="0"/>
              </a:rPr>
              <a:t>END credit_labmark; </a:t>
            </a:r>
            <a:endParaRPr lang="en-US" sz="1000">
              <a:latin typeface="Courier New" pitchFamily="49" charset="0"/>
            </a:endParaRPr>
          </a:p>
        </p:txBody>
      </p:sp>
      <p:sp>
        <p:nvSpPr>
          <p:cNvPr id="58377" name="Line 9"/>
          <p:cNvSpPr>
            <a:spLocks noChangeShapeType="1"/>
          </p:cNvSpPr>
          <p:nvPr/>
        </p:nvSpPr>
        <p:spPr bwMode="auto">
          <a:xfrm flipV="1">
            <a:off x="5638800" y="1295400"/>
            <a:ext cx="609600" cy="533400"/>
          </a:xfrm>
          <a:prstGeom prst="line">
            <a:avLst/>
          </a:prstGeom>
          <a:noFill/>
          <a:ln w="38100">
            <a:solidFill>
              <a:schemeClr val="tx1"/>
            </a:solidFill>
            <a:round/>
            <a:headEnd/>
            <a:tailEnd type="triangle" w="med" len="med"/>
          </a:ln>
          <a:effectLst/>
        </p:spPr>
        <p:txBody>
          <a:bodyPr wrap="none" anchor="ctr"/>
          <a:lstStyle/>
          <a:p>
            <a:endParaRPr lang="en-US"/>
          </a:p>
        </p:txBody>
      </p:sp>
      <p:sp>
        <p:nvSpPr>
          <p:cNvPr id="58378" name="Line 10"/>
          <p:cNvSpPr>
            <a:spLocks noChangeShapeType="1"/>
          </p:cNvSpPr>
          <p:nvPr/>
        </p:nvSpPr>
        <p:spPr bwMode="auto">
          <a:xfrm>
            <a:off x="5867400" y="4114800"/>
            <a:ext cx="457200" cy="609600"/>
          </a:xfrm>
          <a:prstGeom prst="line">
            <a:avLst/>
          </a:prstGeom>
          <a:noFill/>
          <a:ln w="38100">
            <a:solidFill>
              <a:schemeClr val="tx1"/>
            </a:solidFill>
            <a:round/>
            <a:headEnd/>
            <a:tailEnd type="triangle" w="med" len="med"/>
          </a:ln>
          <a:effectLst/>
        </p:spPr>
        <p:txBody>
          <a:bodyPr wrap="none" anchor="ctr"/>
          <a:lstStyle/>
          <a:p>
            <a:endParaRPr lang="en-US"/>
          </a:p>
        </p:txBody>
      </p:sp>
      <p:sp>
        <p:nvSpPr>
          <p:cNvPr id="58379" name="Line 11"/>
          <p:cNvSpPr>
            <a:spLocks noChangeShapeType="1"/>
          </p:cNvSpPr>
          <p:nvPr/>
        </p:nvSpPr>
        <p:spPr bwMode="auto">
          <a:xfrm flipV="1">
            <a:off x="5562600" y="2971800"/>
            <a:ext cx="762000" cy="0"/>
          </a:xfrm>
          <a:prstGeom prst="line">
            <a:avLst/>
          </a:prstGeom>
          <a:noFill/>
          <a:ln w="38100">
            <a:solidFill>
              <a:schemeClr val="tx1"/>
            </a:solidFill>
            <a:round/>
            <a:headEnd/>
            <a:tailEnd type="triangle" w="med" len="med"/>
          </a:ln>
          <a:effectLst/>
        </p:spPr>
        <p:txBody>
          <a:bodyPr wrap="none" anchor="ctr"/>
          <a:lstStyle/>
          <a:p>
            <a:endParaRPr lang="en-US"/>
          </a:p>
        </p:txBody>
      </p:sp>
      <p:sp>
        <p:nvSpPr>
          <p:cNvPr id="58380" name="Line 12"/>
          <p:cNvSpPr>
            <a:spLocks noChangeShapeType="1"/>
          </p:cNvSpPr>
          <p:nvPr/>
        </p:nvSpPr>
        <p:spPr bwMode="auto">
          <a:xfrm>
            <a:off x="5638800" y="4800600"/>
            <a:ext cx="609600" cy="457200"/>
          </a:xfrm>
          <a:prstGeom prst="line">
            <a:avLst/>
          </a:prstGeom>
          <a:noFill/>
          <a:ln w="38100">
            <a:solidFill>
              <a:schemeClr val="tx1"/>
            </a:solidFill>
            <a:round/>
            <a:headEnd/>
            <a:tailEnd type="triangle" w="med" len="med"/>
          </a:ln>
          <a:effectLst/>
        </p:spPr>
        <p:txBody>
          <a:bodyPr wrap="none" anchor="ctr"/>
          <a:lstStyle/>
          <a:p>
            <a:endParaRPr lang="en-US"/>
          </a:p>
        </p:txBody>
      </p:sp>
      <p:sp>
        <p:nvSpPr>
          <p:cNvPr id="58381" name="Line 13"/>
          <p:cNvSpPr>
            <a:spLocks noChangeShapeType="1"/>
          </p:cNvSpPr>
          <p:nvPr/>
        </p:nvSpPr>
        <p:spPr bwMode="auto">
          <a:xfrm>
            <a:off x="5029200" y="6019800"/>
            <a:ext cx="1219200" cy="152400"/>
          </a:xfrm>
          <a:prstGeom prst="line">
            <a:avLst/>
          </a:prstGeom>
          <a:noFill/>
          <a:ln w="38100">
            <a:solidFill>
              <a:schemeClr val="tx1"/>
            </a:solidFill>
            <a:round/>
            <a:headEnd/>
            <a:tailEnd type="triangle" w="med" len="med"/>
          </a:ln>
          <a:effectLst/>
        </p:spPr>
        <p:txBody>
          <a:bodyPr wrap="none" anchor="ctr"/>
          <a:lstStyle/>
          <a:p>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1725</TotalTime>
  <Words>2760</Words>
  <Application>Microsoft Office PowerPoint</Application>
  <PresentationFormat>On-screen Show (4:3)</PresentationFormat>
  <Paragraphs>451</Paragraphs>
  <Slides>33</Slides>
  <Notes>3</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33</vt:i4>
      </vt:variant>
    </vt:vector>
  </HeadingPairs>
  <TitlesOfParts>
    <vt:vector size="36" baseType="lpstr">
      <vt:lpstr>Office Theme</vt:lpstr>
      <vt:lpstr>Microsoft ClipArt Gallery</vt:lpstr>
      <vt:lpstr>Document</vt:lpstr>
      <vt:lpstr> DISTRIBUTED TRANSACTION</vt:lpstr>
      <vt:lpstr>What is a transaction</vt:lpstr>
      <vt:lpstr>Desirable Properties of  ACID Transactions</vt:lpstr>
      <vt:lpstr>Requirements for Database Consistency</vt:lpstr>
      <vt:lpstr>Transaction as a Recovery Unit</vt:lpstr>
      <vt:lpstr>Recovery</vt:lpstr>
      <vt:lpstr>Recovery from Transaction Failures</vt:lpstr>
      <vt:lpstr>Transaction States </vt:lpstr>
      <vt:lpstr>Entries in the System Log</vt:lpstr>
      <vt:lpstr>Transaction execution</vt:lpstr>
      <vt:lpstr>Read and Write Operations of a Transaction</vt:lpstr>
      <vt:lpstr>Checkpoints in the System Log</vt:lpstr>
      <vt:lpstr>“In place” updating protocols:  Overwriting data in situ </vt:lpstr>
      <vt:lpstr>Transaction as a Concurrency Unit</vt:lpstr>
      <vt:lpstr>Transaction scheduling algorithms</vt:lpstr>
      <vt:lpstr>The Lost Update  Problem</vt:lpstr>
      <vt:lpstr>The Incorrect Summary or Unrepeatable Read Problem</vt:lpstr>
      <vt:lpstr>Dirty Read or The Temporary Update Problem</vt:lpstr>
      <vt:lpstr>Schedules of Transactions</vt:lpstr>
      <vt:lpstr>Serial and Non-serial Schedules</vt:lpstr>
      <vt:lpstr>Example of Serial Schedules</vt:lpstr>
      <vt:lpstr>Example of Non-serial Schedules</vt:lpstr>
      <vt:lpstr>View Equivalence and View Serialisability</vt:lpstr>
      <vt:lpstr>Semantic Serialisability</vt:lpstr>
      <vt:lpstr>Methods for Serialisability</vt:lpstr>
      <vt:lpstr>Locking Techniques for Concurrency Control</vt:lpstr>
      <vt:lpstr>Types of Locks</vt:lpstr>
      <vt:lpstr>Locks don’t guarantee serialisability: Lost Update</vt:lpstr>
      <vt:lpstr>Non-serialisable schedule S that uses locks</vt:lpstr>
      <vt:lpstr>Ensuring Serialisability: Two-Phase Locking</vt:lpstr>
      <vt:lpstr>Locking Problems: Deadlock</vt:lpstr>
      <vt:lpstr>Deadlocks and Livelocks</vt:lpstr>
      <vt:lpstr>Locking Granularity</vt:lpstr>
    </vt:vector>
  </TitlesOfParts>
  <Company>University of Manchester IMG</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Transactions  Recovery &amp; Concurrency Control   CS2311     A transaction is ...  ... an atomic (all or nothing) program unit that performs database accesses or updates, taking a consistent (&amp; correct) database state into another consistent (&amp; correct) database state  A collection of actions that make consistent transformations of system states while preserving system consistency  indivisible unit of processing   update labmark recalculate totalmark update totalmark</dc:title>
  <dc:creator>Carole Goble</dc:creator>
  <cp:lastModifiedBy>CHENGULA</cp:lastModifiedBy>
  <cp:revision>53</cp:revision>
  <cp:lastPrinted>1998-11-20T09:16:07Z</cp:lastPrinted>
  <dcterms:created xsi:type="dcterms:W3CDTF">1997-12-03T11:00:06Z</dcterms:created>
  <dcterms:modified xsi:type="dcterms:W3CDTF">2020-06-15T08:18:31Z</dcterms:modified>
</cp:coreProperties>
</file>