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9"/>
  </p:notesMasterIdLst>
  <p:sldIdLst>
    <p:sldId id="256" r:id="rId3"/>
    <p:sldId id="321" r:id="rId4"/>
    <p:sldId id="318" r:id="rId5"/>
    <p:sldId id="259" r:id="rId6"/>
    <p:sldId id="261" r:id="rId7"/>
    <p:sldId id="296" r:id="rId8"/>
    <p:sldId id="297" r:id="rId9"/>
    <p:sldId id="301" r:id="rId10"/>
    <p:sldId id="298" r:id="rId11"/>
    <p:sldId id="300" r:id="rId12"/>
    <p:sldId id="299" r:id="rId13"/>
    <p:sldId id="303" r:id="rId14"/>
    <p:sldId id="302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22" r:id="rId25"/>
    <p:sldId id="319" r:id="rId26"/>
    <p:sldId id="320" r:id="rId27"/>
    <p:sldId id="315" r:id="rId28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30"/>
    </p:embeddedFont>
    <p:embeddedFont>
      <p:font typeface="Mulish" panose="020B0604020202020204" charset="0"/>
      <p:regular r:id="rId31"/>
      <p:bold r:id="rId32"/>
      <p:italic r:id="rId33"/>
      <p:boldItalic r:id="rId34"/>
    </p:embeddedFont>
    <p:embeddedFont>
      <p:font typeface="Mulish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FF94A-7AAB-62C1-F59E-FFCDB0929F37}" v="2802" dt="2024-04-21T20:49:02.339"/>
    <p1510:client id="{81994774-9166-0319-1738-3D7D24A7BCE7}" v="29" dt="2024-04-22T13:31:35.461"/>
    <p1510:client id="{C9BE6F77-8D88-AFF4-6B5F-82C90F20D448}" v="38" dt="2024-04-22T13:35:54.660"/>
    <p1510:client id="{EB7EDE1B-B7E0-E039-2DE6-EB4F27A5DE1A}" v="3483" dt="2024-04-21T16:08:37.177"/>
  </p1510:revLst>
</p1510:revInfo>
</file>

<file path=ppt/tableStyles.xml><?xml version="1.0" encoding="utf-8"?>
<a:tblStyleLst xmlns:a="http://schemas.openxmlformats.org/drawingml/2006/main" def="{3CA70C82-5154-43B4-A271-D50C04AE20CA}">
  <a:tblStyle styleId="{3CA70C82-5154-43B4-A271-D50C04AE2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256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1bf8d60a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1bf8d60a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58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512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33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43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2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0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69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5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3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149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141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1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64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609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b29acaaa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b29acaaa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04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42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9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2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2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61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9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70375" y="1282300"/>
            <a:ext cx="58167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0375" y="3626702"/>
            <a:ext cx="581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92175" y="1876250"/>
            <a:ext cx="1891175" cy="1269988"/>
            <a:chOff x="-792175" y="1876250"/>
            <a:chExt cx="1891175" cy="1269988"/>
          </a:xfrm>
        </p:grpSpPr>
        <p:sp>
          <p:nvSpPr>
            <p:cNvPr id="12" name="Google Shape;12;p2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0" y="4035875"/>
            <a:ext cx="914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 hasCustomPrompt="1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12"/>
          <p:cNvSpPr txBox="1">
            <a:spLocks noGrp="1"/>
          </p:cNvSpPr>
          <p:nvPr>
            <p:ph type="subTitle" idx="1"/>
          </p:nvPr>
        </p:nvSpPr>
        <p:spPr>
          <a:xfrm>
            <a:off x="1284000" y="30907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71" name="Google Shape;171;p12"/>
          <p:cNvGrpSpPr/>
          <p:nvPr/>
        </p:nvGrpSpPr>
        <p:grpSpPr>
          <a:xfrm>
            <a:off x="434100" y="369077"/>
            <a:ext cx="8275800" cy="4405347"/>
            <a:chOff x="497600" y="423613"/>
            <a:chExt cx="8275800" cy="4405347"/>
          </a:xfrm>
        </p:grpSpPr>
        <p:grpSp>
          <p:nvGrpSpPr>
            <p:cNvPr id="172" name="Google Shape;172;p12"/>
            <p:cNvGrpSpPr/>
            <p:nvPr/>
          </p:nvGrpSpPr>
          <p:grpSpPr>
            <a:xfrm>
              <a:off x="8612900" y="423613"/>
              <a:ext cx="160500" cy="601747"/>
              <a:chOff x="449500" y="4227400"/>
              <a:chExt cx="160500" cy="642000"/>
            </a:xfrm>
          </p:grpSpPr>
          <p:sp>
            <p:nvSpPr>
              <p:cNvPr id="173" name="Google Shape;173;p1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6" name="Google Shape;176;p1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77" name="Google Shape;177;p12"/>
            <p:cNvGrpSpPr/>
            <p:nvPr/>
          </p:nvGrpSpPr>
          <p:grpSpPr>
            <a:xfrm>
              <a:off x="497600" y="4227213"/>
              <a:ext cx="160500" cy="601747"/>
              <a:chOff x="449500" y="4227400"/>
              <a:chExt cx="160500" cy="642000"/>
            </a:xfrm>
          </p:grpSpPr>
          <p:sp>
            <p:nvSpPr>
              <p:cNvPr id="178" name="Google Shape;178;p12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81" name="Google Shape;181;p12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  <p:grpSp>
        <p:nvGrpSpPr>
          <p:cNvPr id="182" name="Google Shape;182;p12"/>
          <p:cNvGrpSpPr/>
          <p:nvPr/>
        </p:nvGrpSpPr>
        <p:grpSpPr>
          <a:xfrm>
            <a:off x="-792175" y="1876250"/>
            <a:ext cx="1891175" cy="1269988"/>
            <a:chOff x="-792175" y="1876250"/>
            <a:chExt cx="1891175" cy="1269988"/>
          </a:xfrm>
        </p:grpSpPr>
        <p:sp>
          <p:nvSpPr>
            <p:cNvPr id="183" name="Google Shape;183;p12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1"/>
          </p:nvPr>
        </p:nvSpPr>
        <p:spPr>
          <a:xfrm>
            <a:off x="2007600" y="2130420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subTitle" idx="2"/>
          </p:nvPr>
        </p:nvSpPr>
        <p:spPr>
          <a:xfrm>
            <a:off x="5366402" y="2130420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ubTitle" idx="3"/>
          </p:nvPr>
        </p:nvSpPr>
        <p:spPr>
          <a:xfrm>
            <a:off x="2007600" y="3397975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4"/>
          </p:nvPr>
        </p:nvSpPr>
        <p:spPr>
          <a:xfrm>
            <a:off x="5366402" y="3397975"/>
            <a:ext cx="2466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title" idx="5" hasCustomPrompt="1"/>
          </p:nvPr>
        </p:nvSpPr>
        <p:spPr>
          <a:xfrm>
            <a:off x="1311298" y="17034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4"/>
          <p:cNvSpPr txBox="1">
            <a:spLocks noGrp="1"/>
          </p:cNvSpPr>
          <p:nvPr>
            <p:ph type="title" idx="6" hasCustomPrompt="1"/>
          </p:nvPr>
        </p:nvSpPr>
        <p:spPr>
          <a:xfrm>
            <a:off x="1311298" y="29482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 idx="7" hasCustomPrompt="1"/>
          </p:nvPr>
        </p:nvSpPr>
        <p:spPr>
          <a:xfrm>
            <a:off x="4670095" y="17034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8" hasCustomPrompt="1"/>
          </p:nvPr>
        </p:nvSpPr>
        <p:spPr>
          <a:xfrm>
            <a:off x="4670095" y="2948281"/>
            <a:ext cx="696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9"/>
          </p:nvPr>
        </p:nvSpPr>
        <p:spPr>
          <a:xfrm>
            <a:off x="2007598" y="1841775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13"/>
          </p:nvPr>
        </p:nvSpPr>
        <p:spPr>
          <a:xfrm>
            <a:off x="5366402" y="1841775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4"/>
          </p:nvPr>
        </p:nvSpPr>
        <p:spPr>
          <a:xfrm>
            <a:off x="2007598" y="3143729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15"/>
          </p:nvPr>
        </p:nvSpPr>
        <p:spPr>
          <a:xfrm>
            <a:off x="5366402" y="3143729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 flipH="1">
            <a:off x="270488" y="4418075"/>
            <a:ext cx="385800" cy="381000"/>
            <a:chOff x="6069775" y="4352925"/>
            <a:chExt cx="385800" cy="381000"/>
          </a:xfrm>
        </p:grpSpPr>
        <p:sp>
          <p:nvSpPr>
            <p:cNvPr id="202" name="Google Shape;202;p14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03" name="Google Shape;203;p14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4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5" name="Google Shape;205;p14"/>
          <p:cNvGrpSpPr/>
          <p:nvPr/>
        </p:nvGrpSpPr>
        <p:grpSpPr>
          <a:xfrm flipH="1">
            <a:off x="8693663" y="4197338"/>
            <a:ext cx="160500" cy="601747"/>
            <a:chOff x="449500" y="4227400"/>
            <a:chExt cx="160500" cy="642000"/>
          </a:xfrm>
        </p:grpSpPr>
        <p:sp>
          <p:nvSpPr>
            <p:cNvPr id="206" name="Google Shape;206;p14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210" name="Google Shape;210;p14"/>
          <p:cNvGrpSpPr/>
          <p:nvPr/>
        </p:nvGrpSpPr>
        <p:grpSpPr>
          <a:xfrm flipH="1">
            <a:off x="8109888" y="1264600"/>
            <a:ext cx="1891175" cy="1269988"/>
            <a:chOff x="-792175" y="1876250"/>
            <a:chExt cx="1891175" cy="1269988"/>
          </a:xfrm>
        </p:grpSpPr>
        <p:sp>
          <p:nvSpPr>
            <p:cNvPr id="211" name="Google Shape;211;p14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subTitle" idx="1"/>
          </p:nvPr>
        </p:nvSpPr>
        <p:spPr>
          <a:xfrm>
            <a:off x="4804600" y="1628750"/>
            <a:ext cx="30168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2"/>
          </p:nvPr>
        </p:nvSpPr>
        <p:spPr>
          <a:xfrm>
            <a:off x="1322600" y="1628750"/>
            <a:ext cx="30168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15"/>
          <p:cNvGrpSpPr/>
          <p:nvPr/>
        </p:nvGrpSpPr>
        <p:grpSpPr>
          <a:xfrm>
            <a:off x="8546950" y="349000"/>
            <a:ext cx="385800" cy="381000"/>
            <a:chOff x="6069775" y="4352925"/>
            <a:chExt cx="385800" cy="381000"/>
          </a:xfrm>
        </p:grpSpPr>
        <p:sp>
          <p:nvSpPr>
            <p:cNvPr id="219" name="Google Shape;219;p15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20" name="Google Shape;220;p15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5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" name="Google Shape;222;p15"/>
          <p:cNvGrpSpPr/>
          <p:nvPr/>
        </p:nvGrpSpPr>
        <p:grpSpPr>
          <a:xfrm>
            <a:off x="335675" y="4267457"/>
            <a:ext cx="8484425" cy="601747"/>
            <a:chOff x="335675" y="4267457"/>
            <a:chExt cx="8484425" cy="601747"/>
          </a:xfrm>
        </p:grpSpPr>
        <p:grpSp>
          <p:nvGrpSpPr>
            <p:cNvPr id="223" name="Google Shape;223;p15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224" name="Google Shape;224;p15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228" name="Google Shape;228;p15"/>
            <p:cNvGrpSpPr/>
            <p:nvPr/>
          </p:nvGrpSpPr>
          <p:grpSpPr>
            <a:xfrm>
              <a:off x="8659600" y="4267457"/>
              <a:ext cx="160500" cy="601747"/>
              <a:chOff x="449500" y="4227400"/>
              <a:chExt cx="160500" cy="642000"/>
            </a:xfrm>
          </p:grpSpPr>
          <p:sp>
            <p:nvSpPr>
              <p:cNvPr id="229" name="Google Shape;229;p15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subTitle" idx="1"/>
          </p:nvPr>
        </p:nvSpPr>
        <p:spPr>
          <a:xfrm>
            <a:off x="1947450" y="1881600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subTitle" idx="2"/>
          </p:nvPr>
        </p:nvSpPr>
        <p:spPr>
          <a:xfrm>
            <a:off x="1947450" y="3559600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subTitle" idx="3"/>
          </p:nvPr>
        </p:nvSpPr>
        <p:spPr>
          <a:xfrm>
            <a:off x="1947450" y="1508700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ubTitle" idx="4"/>
          </p:nvPr>
        </p:nvSpPr>
        <p:spPr>
          <a:xfrm>
            <a:off x="1947450" y="3189700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 flipH="1">
            <a:off x="520313" y="4418075"/>
            <a:ext cx="385800" cy="381000"/>
            <a:chOff x="6069775" y="4352925"/>
            <a:chExt cx="385800" cy="381000"/>
          </a:xfrm>
        </p:grpSpPr>
        <p:sp>
          <p:nvSpPr>
            <p:cNvPr id="240" name="Google Shape;240;p16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41" name="Google Shape;241;p16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6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" name="Google Shape;243;p16"/>
          <p:cNvGrpSpPr/>
          <p:nvPr/>
        </p:nvGrpSpPr>
        <p:grpSpPr>
          <a:xfrm flipH="1">
            <a:off x="8109888" y="1264600"/>
            <a:ext cx="1891175" cy="1269988"/>
            <a:chOff x="-792175" y="1876250"/>
            <a:chExt cx="1891175" cy="1269988"/>
          </a:xfrm>
        </p:grpSpPr>
        <p:sp>
          <p:nvSpPr>
            <p:cNvPr id="244" name="Google Shape;244;p16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247" name="Google Shape;247;p16"/>
          <p:cNvGrpSpPr/>
          <p:nvPr/>
        </p:nvGrpSpPr>
        <p:grpSpPr>
          <a:xfrm>
            <a:off x="8659600" y="4267457"/>
            <a:ext cx="160500" cy="601747"/>
            <a:chOff x="449500" y="4227400"/>
            <a:chExt cx="160500" cy="642000"/>
          </a:xfrm>
        </p:grpSpPr>
        <p:sp>
          <p:nvSpPr>
            <p:cNvPr id="248" name="Google Shape;248;p16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>
            <a:spLocks noGrp="1"/>
          </p:cNvSpPr>
          <p:nvPr>
            <p:ph type="subTitle" idx="1"/>
          </p:nvPr>
        </p:nvSpPr>
        <p:spPr>
          <a:xfrm>
            <a:off x="948731" y="3310824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2"/>
          </p:nvPr>
        </p:nvSpPr>
        <p:spPr>
          <a:xfrm>
            <a:off x="3390671" y="3310824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3"/>
          </p:nvPr>
        </p:nvSpPr>
        <p:spPr>
          <a:xfrm>
            <a:off x="5889769" y="3310824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4"/>
          </p:nvPr>
        </p:nvSpPr>
        <p:spPr>
          <a:xfrm>
            <a:off x="948731" y="3000275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ubTitle" idx="5"/>
          </p:nvPr>
        </p:nvSpPr>
        <p:spPr>
          <a:xfrm>
            <a:off x="3390672" y="3000275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ubTitle" idx="6"/>
          </p:nvPr>
        </p:nvSpPr>
        <p:spPr>
          <a:xfrm>
            <a:off x="5889769" y="3000275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 flipH="1">
            <a:off x="520313" y="4418075"/>
            <a:ext cx="385800" cy="381000"/>
            <a:chOff x="6069775" y="4352925"/>
            <a:chExt cx="385800" cy="381000"/>
          </a:xfrm>
        </p:grpSpPr>
        <p:sp>
          <p:nvSpPr>
            <p:cNvPr id="261" name="Google Shape;261;p17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62" name="Google Shape;262;p17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7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4" name="Google Shape;264;p17"/>
          <p:cNvGrpSpPr/>
          <p:nvPr/>
        </p:nvGrpSpPr>
        <p:grpSpPr>
          <a:xfrm flipH="1">
            <a:off x="7984608" y="4172721"/>
            <a:ext cx="709065" cy="601645"/>
            <a:chOff x="8076238" y="467775"/>
            <a:chExt cx="709065" cy="601645"/>
          </a:xfrm>
        </p:grpSpPr>
        <p:sp>
          <p:nvSpPr>
            <p:cNvPr id="265" name="Google Shape;265;p1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67" name="Google Shape;267;p17"/>
            <p:cNvCxnSpPr>
              <a:stCxn id="265" idx="2"/>
              <a:endCxn id="266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8" name="Google Shape;268;p17"/>
          <p:cNvGrpSpPr/>
          <p:nvPr/>
        </p:nvGrpSpPr>
        <p:grpSpPr>
          <a:xfrm>
            <a:off x="8647800" y="369077"/>
            <a:ext cx="160500" cy="601747"/>
            <a:chOff x="449500" y="4227400"/>
            <a:chExt cx="160500" cy="642000"/>
          </a:xfrm>
        </p:grpSpPr>
        <p:sp>
          <p:nvSpPr>
            <p:cNvPr id="269" name="Google Shape;269;p17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1"/>
          </p:nvPr>
        </p:nvSpPr>
        <p:spPr>
          <a:xfrm>
            <a:off x="1324606" y="2040777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2"/>
          </p:nvPr>
        </p:nvSpPr>
        <p:spPr>
          <a:xfrm>
            <a:off x="3561760" y="2040777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subTitle" idx="3"/>
          </p:nvPr>
        </p:nvSpPr>
        <p:spPr>
          <a:xfrm>
            <a:off x="1324606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4"/>
          </p:nvPr>
        </p:nvSpPr>
        <p:spPr>
          <a:xfrm>
            <a:off x="3561760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5"/>
          </p:nvPr>
        </p:nvSpPr>
        <p:spPr>
          <a:xfrm>
            <a:off x="5798894" y="2040777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subTitle" idx="6"/>
          </p:nvPr>
        </p:nvSpPr>
        <p:spPr>
          <a:xfrm>
            <a:off x="5798894" y="3529975"/>
            <a:ext cx="2020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7"/>
          </p:nvPr>
        </p:nvSpPr>
        <p:spPr>
          <a:xfrm>
            <a:off x="1324600" y="1610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8"/>
          </p:nvPr>
        </p:nvSpPr>
        <p:spPr>
          <a:xfrm>
            <a:off x="3561758" y="1610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9"/>
          </p:nvPr>
        </p:nvSpPr>
        <p:spPr>
          <a:xfrm>
            <a:off x="1324600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13"/>
          </p:nvPr>
        </p:nvSpPr>
        <p:spPr>
          <a:xfrm>
            <a:off x="3561758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14"/>
          </p:nvPr>
        </p:nvSpPr>
        <p:spPr>
          <a:xfrm>
            <a:off x="5798896" y="1610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15"/>
          </p:nvPr>
        </p:nvSpPr>
        <p:spPr>
          <a:xfrm>
            <a:off x="5798896" y="309952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8237875" y="349000"/>
            <a:ext cx="385800" cy="381000"/>
            <a:chOff x="6069775" y="4352925"/>
            <a:chExt cx="385800" cy="381000"/>
          </a:xfrm>
        </p:grpSpPr>
        <p:sp>
          <p:nvSpPr>
            <p:cNvPr id="288" name="Google Shape;288;p18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289" name="Google Shape;289;p18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1" name="Google Shape;291;p18"/>
          <p:cNvGrpSpPr/>
          <p:nvPr/>
        </p:nvGrpSpPr>
        <p:grpSpPr>
          <a:xfrm>
            <a:off x="335675" y="4267457"/>
            <a:ext cx="160500" cy="601747"/>
            <a:chOff x="449500" y="4227400"/>
            <a:chExt cx="160500" cy="642000"/>
          </a:xfrm>
        </p:grpSpPr>
        <p:sp>
          <p:nvSpPr>
            <p:cNvPr id="292" name="Google Shape;292;p18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>
            <a:off x="720000" y="1259925"/>
            <a:ext cx="7704000" cy="17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grpSp>
        <p:nvGrpSpPr>
          <p:cNvPr id="299" name="Google Shape;299;p19"/>
          <p:cNvGrpSpPr/>
          <p:nvPr/>
        </p:nvGrpSpPr>
        <p:grpSpPr>
          <a:xfrm flipH="1">
            <a:off x="520313" y="4418075"/>
            <a:ext cx="385800" cy="381000"/>
            <a:chOff x="6069775" y="4352925"/>
            <a:chExt cx="385800" cy="381000"/>
          </a:xfrm>
        </p:grpSpPr>
        <p:sp>
          <p:nvSpPr>
            <p:cNvPr id="300" name="Google Shape;300;p19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01" name="Google Shape;301;p19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9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19"/>
          <p:cNvGrpSpPr/>
          <p:nvPr/>
        </p:nvGrpSpPr>
        <p:grpSpPr>
          <a:xfrm rot="-6299960" flipH="1">
            <a:off x="8076243" y="349342"/>
            <a:ext cx="709044" cy="764077"/>
            <a:chOff x="8076238" y="399675"/>
            <a:chExt cx="709065" cy="764100"/>
          </a:xfrm>
        </p:grpSpPr>
        <p:sp>
          <p:nvSpPr>
            <p:cNvPr id="304" name="Google Shape;304;p19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06" name="Google Shape;306;p19"/>
            <p:cNvCxnSpPr>
              <a:stCxn id="304" idx="2"/>
              <a:endCxn id="305" idx="1"/>
            </p:cNvCxnSpPr>
            <p:nvPr/>
          </p:nvCxnSpPr>
          <p:spPr>
            <a:xfrm rot="-6300372" flipH="1">
              <a:off x="8083178" y="548930"/>
              <a:ext cx="666220" cy="46559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7" name="Google Shape;307;p19"/>
          <p:cNvGrpSpPr/>
          <p:nvPr/>
        </p:nvGrpSpPr>
        <p:grpSpPr>
          <a:xfrm>
            <a:off x="8659600" y="4267457"/>
            <a:ext cx="160500" cy="601747"/>
            <a:chOff x="449500" y="4227400"/>
            <a:chExt cx="160500" cy="642000"/>
          </a:xfrm>
        </p:grpSpPr>
        <p:sp>
          <p:nvSpPr>
            <p:cNvPr id="308" name="Google Shape;308;p19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3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0"/>
          <p:cNvSpPr txBox="1">
            <a:spLocks noGrp="1"/>
          </p:cNvSpPr>
          <p:nvPr>
            <p:ph type="subTitle" idx="1"/>
          </p:nvPr>
        </p:nvSpPr>
        <p:spPr>
          <a:xfrm>
            <a:off x="720000" y="1025350"/>
            <a:ext cx="7704000" cy="3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15" name="Google Shape;315;p20"/>
          <p:cNvGrpSpPr/>
          <p:nvPr/>
        </p:nvGrpSpPr>
        <p:grpSpPr>
          <a:xfrm>
            <a:off x="8237875" y="4418075"/>
            <a:ext cx="385800" cy="381000"/>
            <a:chOff x="6069775" y="4352925"/>
            <a:chExt cx="385800" cy="381000"/>
          </a:xfrm>
        </p:grpSpPr>
        <p:sp>
          <p:nvSpPr>
            <p:cNvPr id="316" name="Google Shape;316;p20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17" name="Google Shape;317;p20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20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20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320" name="Google Shape;320;p20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321" name="Google Shape;321;p20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22" name="Google Shape;322;p20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24" name="Google Shape;324;p20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325" name="Google Shape;325;p20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326" name="Google Shape;326;p20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849850" y="3473425"/>
            <a:ext cx="42045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237875" y="3997725"/>
            <a:ext cx="385800" cy="381000"/>
            <a:chOff x="6069775" y="4352925"/>
            <a:chExt cx="385800" cy="381000"/>
          </a:xfrm>
        </p:grpSpPr>
        <p:sp>
          <p:nvSpPr>
            <p:cNvPr id="31" name="Google Shape;31;p3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2" name="Google Shape;32;p3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oogle Shape;34;p3"/>
          <p:cNvGrpSpPr/>
          <p:nvPr/>
        </p:nvGrpSpPr>
        <p:grpSpPr>
          <a:xfrm>
            <a:off x="-792175" y="539500"/>
            <a:ext cx="1891175" cy="1269988"/>
            <a:chOff x="-792175" y="1876250"/>
            <a:chExt cx="1891175" cy="1269988"/>
          </a:xfrm>
        </p:grpSpPr>
        <p:sp>
          <p:nvSpPr>
            <p:cNvPr id="35" name="Google Shape;35;p3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1849850" y="539500"/>
            <a:ext cx="4945800" cy="12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1"/>
          </p:nvPr>
        </p:nvSpPr>
        <p:spPr>
          <a:xfrm>
            <a:off x="1849850" y="1613830"/>
            <a:ext cx="49458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1849850" y="365720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100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1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 </a:t>
            </a:r>
            <a:r>
              <a:rPr lang="en" sz="11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1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334" name="Google Shape;334;p21"/>
          <p:cNvGrpSpPr/>
          <p:nvPr/>
        </p:nvGrpSpPr>
        <p:grpSpPr>
          <a:xfrm>
            <a:off x="8156950" y="4102500"/>
            <a:ext cx="385800" cy="381000"/>
            <a:chOff x="6069775" y="4352925"/>
            <a:chExt cx="385800" cy="381000"/>
          </a:xfrm>
        </p:grpSpPr>
        <p:sp>
          <p:nvSpPr>
            <p:cNvPr id="335" name="Google Shape;335;p21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36" name="Google Shape;336;p21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1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8" name="Google Shape;338;p21"/>
          <p:cNvGrpSpPr/>
          <p:nvPr/>
        </p:nvGrpSpPr>
        <p:grpSpPr>
          <a:xfrm>
            <a:off x="-792175" y="1876250"/>
            <a:ext cx="1891175" cy="1269988"/>
            <a:chOff x="-792175" y="1876250"/>
            <a:chExt cx="1891175" cy="1269988"/>
          </a:xfrm>
        </p:grpSpPr>
        <p:sp>
          <p:nvSpPr>
            <p:cNvPr id="339" name="Google Shape;339;p21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343" name="Google Shape;343;p21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344" name="Google Shape;344;p21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45" name="Google Shape;345;p21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348" name="Google Shape;348;p21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349" name="Google Shape;349;p21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50" name="Google Shape;350;p21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2"/>
          <p:cNvGrpSpPr/>
          <p:nvPr/>
        </p:nvGrpSpPr>
        <p:grpSpPr>
          <a:xfrm flipH="1">
            <a:off x="270488" y="4418075"/>
            <a:ext cx="385800" cy="381000"/>
            <a:chOff x="6069775" y="4352925"/>
            <a:chExt cx="385800" cy="381000"/>
          </a:xfrm>
        </p:grpSpPr>
        <p:sp>
          <p:nvSpPr>
            <p:cNvPr id="355" name="Google Shape;355;p22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56" name="Google Shape;356;p22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22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22"/>
          <p:cNvGrpSpPr/>
          <p:nvPr/>
        </p:nvGrpSpPr>
        <p:grpSpPr>
          <a:xfrm flipH="1">
            <a:off x="8693663" y="4197338"/>
            <a:ext cx="160500" cy="601747"/>
            <a:chOff x="449500" y="4227400"/>
            <a:chExt cx="160500" cy="642000"/>
          </a:xfrm>
        </p:grpSpPr>
        <p:sp>
          <p:nvSpPr>
            <p:cNvPr id="359" name="Google Shape;359;p22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363" name="Google Shape;363;p22"/>
          <p:cNvGrpSpPr/>
          <p:nvPr/>
        </p:nvGrpSpPr>
        <p:grpSpPr>
          <a:xfrm flipH="1">
            <a:off x="8109888" y="1264600"/>
            <a:ext cx="1891175" cy="1269988"/>
            <a:chOff x="-792175" y="1876250"/>
            <a:chExt cx="1891175" cy="1269988"/>
          </a:xfrm>
        </p:grpSpPr>
        <p:sp>
          <p:nvSpPr>
            <p:cNvPr id="364" name="Google Shape;364;p22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3"/>
          <p:cNvGrpSpPr/>
          <p:nvPr/>
        </p:nvGrpSpPr>
        <p:grpSpPr>
          <a:xfrm>
            <a:off x="257200" y="423613"/>
            <a:ext cx="8516200" cy="4405347"/>
            <a:chOff x="257200" y="423613"/>
            <a:chExt cx="8516200" cy="4405347"/>
          </a:xfrm>
        </p:grpSpPr>
        <p:grpSp>
          <p:nvGrpSpPr>
            <p:cNvPr id="369" name="Google Shape;369;p23"/>
            <p:cNvGrpSpPr/>
            <p:nvPr/>
          </p:nvGrpSpPr>
          <p:grpSpPr>
            <a:xfrm>
              <a:off x="8612900" y="423613"/>
              <a:ext cx="160500" cy="601747"/>
              <a:chOff x="449500" y="4227400"/>
              <a:chExt cx="160500" cy="642000"/>
            </a:xfrm>
          </p:grpSpPr>
          <p:sp>
            <p:nvSpPr>
              <p:cNvPr id="370" name="Google Shape;370;p2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374" name="Google Shape;374;p23"/>
            <p:cNvGrpSpPr/>
            <p:nvPr/>
          </p:nvGrpSpPr>
          <p:grpSpPr>
            <a:xfrm>
              <a:off x="257200" y="4227213"/>
              <a:ext cx="160500" cy="601747"/>
              <a:chOff x="449500" y="4227400"/>
              <a:chExt cx="160500" cy="642000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378" name="Google Shape;378;p23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  <p:grpSp>
        <p:nvGrpSpPr>
          <p:cNvPr id="379" name="Google Shape;379;p23"/>
          <p:cNvGrpSpPr/>
          <p:nvPr/>
        </p:nvGrpSpPr>
        <p:grpSpPr>
          <a:xfrm rot="-5400000">
            <a:off x="8248338" y="4307750"/>
            <a:ext cx="709065" cy="601645"/>
            <a:chOff x="8076238" y="467775"/>
            <a:chExt cx="709065" cy="601645"/>
          </a:xfrm>
        </p:grpSpPr>
        <p:sp>
          <p:nvSpPr>
            <p:cNvPr id="380" name="Google Shape;380;p23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382" name="Google Shape;382;p23"/>
            <p:cNvCxnSpPr>
              <a:stCxn id="380" idx="2"/>
              <a:endCxn id="381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08100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 rot="-5400000">
            <a:off x="8076238" y="4173600"/>
            <a:ext cx="709065" cy="601645"/>
            <a:chOff x="8076238" y="467775"/>
            <a:chExt cx="709065" cy="601645"/>
          </a:xfrm>
        </p:grpSpPr>
        <p:sp>
          <p:nvSpPr>
            <p:cNvPr id="53" name="Google Shape;53;p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5" name="Google Shape;55;p4"/>
            <p:cNvCxnSpPr>
              <a:stCxn id="53" idx="2"/>
              <a:endCxn id="5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" name="Google Shape;56;p4"/>
          <p:cNvGrpSpPr/>
          <p:nvPr/>
        </p:nvGrpSpPr>
        <p:grpSpPr>
          <a:xfrm>
            <a:off x="147875" y="349000"/>
            <a:ext cx="385800" cy="381000"/>
            <a:chOff x="6069775" y="4352925"/>
            <a:chExt cx="385800" cy="381000"/>
          </a:xfrm>
        </p:grpSpPr>
        <p:sp>
          <p:nvSpPr>
            <p:cNvPr id="57" name="Google Shape;57;p4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8" name="Google Shape;58;p4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4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" name="Google Shape;60;p4"/>
          <p:cNvGrpSpPr/>
          <p:nvPr/>
        </p:nvGrpSpPr>
        <p:grpSpPr>
          <a:xfrm>
            <a:off x="8224550" y="192225"/>
            <a:ext cx="1891175" cy="825488"/>
            <a:chOff x="8224550" y="192225"/>
            <a:chExt cx="1891175" cy="825488"/>
          </a:xfrm>
        </p:grpSpPr>
        <p:sp>
          <p:nvSpPr>
            <p:cNvPr id="61" name="Google Shape;61;p4"/>
            <p:cNvSpPr/>
            <p:nvPr/>
          </p:nvSpPr>
          <p:spPr>
            <a:xfrm>
              <a:off x="8610325" y="192225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224550" y="636713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335675" y="4267457"/>
            <a:ext cx="160500" cy="601747"/>
            <a:chOff x="449500" y="4227400"/>
            <a:chExt cx="160500" cy="642000"/>
          </a:xfrm>
        </p:grpSpPr>
        <p:sp>
          <p:nvSpPr>
            <p:cNvPr id="64" name="Google Shape;64;p4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4819122" y="2418850"/>
            <a:ext cx="2856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1468270" y="2418850"/>
            <a:ext cx="28566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4819130" y="2024050"/>
            <a:ext cx="28566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4"/>
          </p:nvPr>
        </p:nvSpPr>
        <p:spPr>
          <a:xfrm>
            <a:off x="1468270" y="2024050"/>
            <a:ext cx="28566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 flipH="1">
            <a:off x="520313" y="4418075"/>
            <a:ext cx="385800" cy="381000"/>
            <a:chOff x="6069775" y="4352925"/>
            <a:chExt cx="385800" cy="381000"/>
          </a:xfrm>
        </p:grpSpPr>
        <p:sp>
          <p:nvSpPr>
            <p:cNvPr id="75" name="Google Shape;75;p5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76" name="Google Shape;76;p5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5"/>
          <p:cNvGrpSpPr/>
          <p:nvPr/>
        </p:nvGrpSpPr>
        <p:grpSpPr>
          <a:xfrm flipH="1">
            <a:off x="8109888" y="1264600"/>
            <a:ext cx="1891175" cy="1269988"/>
            <a:chOff x="-792175" y="1876250"/>
            <a:chExt cx="1891175" cy="1269988"/>
          </a:xfrm>
        </p:grpSpPr>
        <p:sp>
          <p:nvSpPr>
            <p:cNvPr id="79" name="Google Shape;79;p5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8659600" y="4267457"/>
            <a:ext cx="160500" cy="601747"/>
            <a:chOff x="449500" y="4227400"/>
            <a:chExt cx="160500" cy="642000"/>
          </a:xfrm>
        </p:grpSpPr>
        <p:sp>
          <p:nvSpPr>
            <p:cNvPr id="83" name="Google Shape;83;p5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 rot="-5400000">
            <a:off x="8248338" y="4307750"/>
            <a:ext cx="709065" cy="601645"/>
            <a:chOff x="8076238" y="467775"/>
            <a:chExt cx="709065" cy="601645"/>
          </a:xfrm>
        </p:grpSpPr>
        <p:sp>
          <p:nvSpPr>
            <p:cNvPr id="90" name="Google Shape;90;p6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92" name="Google Shape;92;p6"/>
            <p:cNvCxnSpPr>
              <a:stCxn id="90" idx="2"/>
              <a:endCxn id="91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oogle Shape;93;p6"/>
          <p:cNvGrpSpPr/>
          <p:nvPr/>
        </p:nvGrpSpPr>
        <p:grpSpPr>
          <a:xfrm>
            <a:off x="335675" y="369077"/>
            <a:ext cx="8472625" cy="4500127"/>
            <a:chOff x="335675" y="369077"/>
            <a:chExt cx="8472625" cy="4500127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99" name="Google Shape;99;p6"/>
            <p:cNvGrpSpPr/>
            <p:nvPr/>
          </p:nvGrpSpPr>
          <p:grpSpPr>
            <a:xfrm>
              <a:off x="8647800" y="369077"/>
              <a:ext cx="160500" cy="601747"/>
              <a:chOff x="449500" y="4227400"/>
              <a:chExt cx="160500" cy="6420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7"/>
          <p:cNvGrpSpPr/>
          <p:nvPr/>
        </p:nvGrpSpPr>
        <p:grpSpPr>
          <a:xfrm>
            <a:off x="8546950" y="349000"/>
            <a:ext cx="385800" cy="381000"/>
            <a:chOff x="6069775" y="4352925"/>
            <a:chExt cx="385800" cy="381000"/>
          </a:xfrm>
        </p:grpSpPr>
        <p:sp>
          <p:nvSpPr>
            <p:cNvPr id="107" name="Google Shape;107;p7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108" name="Google Shape;108;p7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7"/>
          <p:cNvGrpSpPr/>
          <p:nvPr/>
        </p:nvGrpSpPr>
        <p:grpSpPr>
          <a:xfrm>
            <a:off x="335675" y="4267457"/>
            <a:ext cx="8484425" cy="601747"/>
            <a:chOff x="335675" y="4267457"/>
            <a:chExt cx="8484425" cy="601747"/>
          </a:xfrm>
        </p:grpSpPr>
        <p:grpSp>
          <p:nvGrpSpPr>
            <p:cNvPr id="111" name="Google Shape;111;p7"/>
            <p:cNvGrpSpPr/>
            <p:nvPr/>
          </p:nvGrpSpPr>
          <p:grpSpPr>
            <a:xfrm>
              <a:off x="335675" y="4267457"/>
              <a:ext cx="160500" cy="601747"/>
              <a:chOff x="449500" y="4227400"/>
              <a:chExt cx="160500" cy="642000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>
              <a:off x="8659600" y="4267457"/>
              <a:ext cx="160500" cy="601747"/>
              <a:chOff x="449500" y="4227400"/>
              <a:chExt cx="160500" cy="642000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49500" y="4227400"/>
                <a:ext cx="160500" cy="160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49500" y="4387900"/>
                <a:ext cx="1605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449500" y="4548400"/>
                <a:ext cx="1605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449500" y="4708900"/>
                <a:ext cx="1605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subTitle" idx="1"/>
          </p:nvPr>
        </p:nvSpPr>
        <p:spPr>
          <a:xfrm>
            <a:off x="713225" y="1151750"/>
            <a:ext cx="52539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 flipH="1">
            <a:off x="520313" y="4418075"/>
            <a:ext cx="385800" cy="381000"/>
            <a:chOff x="6069775" y="4352925"/>
            <a:chExt cx="385800" cy="381000"/>
          </a:xfrm>
        </p:grpSpPr>
        <p:sp>
          <p:nvSpPr>
            <p:cNvPr id="125" name="Google Shape;125;p8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126" name="Google Shape;126;p8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8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8"/>
          <p:cNvGrpSpPr/>
          <p:nvPr/>
        </p:nvGrpSpPr>
        <p:grpSpPr>
          <a:xfrm flipH="1">
            <a:off x="8145108" y="4197421"/>
            <a:ext cx="709065" cy="601645"/>
            <a:chOff x="8076238" y="467775"/>
            <a:chExt cx="709065" cy="601645"/>
          </a:xfrm>
        </p:grpSpPr>
        <p:sp>
          <p:nvSpPr>
            <p:cNvPr id="129" name="Google Shape;129;p8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131" name="Google Shape;131;p8"/>
            <p:cNvCxnSpPr>
              <a:stCxn id="129" idx="2"/>
              <a:endCxn id="13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" name="Google Shape;132;p8"/>
          <p:cNvGrpSpPr/>
          <p:nvPr/>
        </p:nvGrpSpPr>
        <p:grpSpPr>
          <a:xfrm rot="10800000">
            <a:off x="7846000" y="276675"/>
            <a:ext cx="1891175" cy="1269988"/>
            <a:chOff x="-792175" y="1876250"/>
            <a:chExt cx="1891175" cy="1269988"/>
          </a:xfrm>
        </p:grpSpPr>
        <p:sp>
          <p:nvSpPr>
            <p:cNvPr id="133" name="Google Shape;133;p8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1849850" y="2008438"/>
            <a:ext cx="5211600" cy="12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8" name="Google Shape;138;p9"/>
          <p:cNvGrpSpPr/>
          <p:nvPr/>
        </p:nvGrpSpPr>
        <p:grpSpPr>
          <a:xfrm rot="10800000">
            <a:off x="-792175" y="1180775"/>
            <a:ext cx="1891175" cy="1269988"/>
            <a:chOff x="-792175" y="1876250"/>
            <a:chExt cx="1891175" cy="1269988"/>
          </a:xfrm>
        </p:grpSpPr>
        <p:sp>
          <p:nvSpPr>
            <p:cNvPr id="139" name="Google Shape;139;p9"/>
            <p:cNvSpPr/>
            <p:nvPr/>
          </p:nvSpPr>
          <p:spPr>
            <a:xfrm>
              <a:off x="-406400" y="23207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-792175" y="1876250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-792175" y="2765238"/>
              <a:ext cx="1505400" cy="381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142" name="Google Shape;142;p9"/>
          <p:cNvGrpSpPr/>
          <p:nvPr/>
        </p:nvGrpSpPr>
        <p:grpSpPr>
          <a:xfrm>
            <a:off x="335675" y="4267457"/>
            <a:ext cx="160500" cy="601747"/>
            <a:chOff x="449500" y="4227400"/>
            <a:chExt cx="160500" cy="642000"/>
          </a:xfrm>
        </p:grpSpPr>
        <p:sp>
          <p:nvSpPr>
            <p:cNvPr id="143" name="Google Shape;143;p9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grpSp>
        <p:nvGrpSpPr>
          <p:cNvPr id="147" name="Google Shape;147;p9"/>
          <p:cNvGrpSpPr/>
          <p:nvPr/>
        </p:nvGrpSpPr>
        <p:grpSpPr>
          <a:xfrm>
            <a:off x="8647800" y="369077"/>
            <a:ext cx="160500" cy="601747"/>
            <a:chOff x="449500" y="4227400"/>
            <a:chExt cx="160500" cy="642000"/>
          </a:xfrm>
        </p:grpSpPr>
        <p:sp>
          <p:nvSpPr>
            <p:cNvPr id="148" name="Google Shape;148;p9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133125" y="909750"/>
            <a:ext cx="3159900" cy="14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ubTitle" idx="1"/>
          </p:nvPr>
        </p:nvSpPr>
        <p:spPr>
          <a:xfrm>
            <a:off x="1133125" y="2737050"/>
            <a:ext cx="3159900" cy="17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10"/>
          <p:cNvSpPr>
            <a:spLocks noGrp="1"/>
          </p:cNvSpPr>
          <p:nvPr>
            <p:ph type="pic" idx="2"/>
          </p:nvPr>
        </p:nvSpPr>
        <p:spPr>
          <a:xfrm>
            <a:off x="5172550" y="759150"/>
            <a:ext cx="2783700" cy="36252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56" name="Google Shape;156;p10"/>
          <p:cNvGrpSpPr/>
          <p:nvPr/>
        </p:nvGrpSpPr>
        <p:grpSpPr>
          <a:xfrm rot="-5400000">
            <a:off x="8128738" y="593200"/>
            <a:ext cx="709065" cy="601645"/>
            <a:chOff x="8076238" y="467775"/>
            <a:chExt cx="709065" cy="601645"/>
          </a:xfrm>
        </p:grpSpPr>
        <p:sp>
          <p:nvSpPr>
            <p:cNvPr id="157" name="Google Shape;157;p1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159" name="Google Shape;159;p10"/>
            <p:cNvCxnSpPr>
              <a:stCxn id="157" idx="2"/>
              <a:endCxn id="158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0" name="Google Shape;160;p10"/>
          <p:cNvGrpSpPr/>
          <p:nvPr/>
        </p:nvGrpSpPr>
        <p:grpSpPr>
          <a:xfrm>
            <a:off x="335675" y="4267457"/>
            <a:ext cx="160500" cy="601747"/>
            <a:chOff x="449500" y="4227400"/>
            <a:chExt cx="160500" cy="642000"/>
          </a:xfrm>
        </p:grpSpPr>
        <p:sp>
          <p:nvSpPr>
            <p:cNvPr id="161" name="Google Shape;161;p10"/>
            <p:cNvSpPr/>
            <p:nvPr/>
          </p:nvSpPr>
          <p:spPr>
            <a:xfrm>
              <a:off x="449500" y="4227400"/>
              <a:ext cx="160500" cy="16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449500" y="4387900"/>
              <a:ext cx="160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449500" y="4548400"/>
              <a:ext cx="1605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49500" y="4708900"/>
              <a:ext cx="1605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●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○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Char char="■"/>
              <a:defRPr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85" name="Google Shape;385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eopy.readthedocs.io/en/stable/" TargetMode="External"/><Relationship Id="rId3" Type="http://schemas.openxmlformats.org/officeDocument/2006/relationships/hyperlink" Target="https://www.crummy.com/software/BeautifulSoup/bs4/doc/" TargetMode="External"/><Relationship Id="rId7" Type="http://schemas.openxmlformats.org/officeDocument/2006/relationships/hyperlink" Target="https://www.mongodb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airbnb.gr/" TargetMode="External"/><Relationship Id="rId5" Type="http://schemas.openxmlformats.org/officeDocument/2006/relationships/hyperlink" Target="https://www.selenium.dev/" TargetMode="External"/><Relationship Id="rId4" Type="http://schemas.openxmlformats.org/officeDocument/2006/relationships/hyperlink" Target="https://docs.streamlit.io/get-started/tutorials/create-an-app" TargetMode="External"/><Relationship Id="rId9" Type="http://schemas.openxmlformats.org/officeDocument/2006/relationships/hyperlink" Target="https://python-visualization.github.io/folium/lates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ctrTitle"/>
          </p:nvPr>
        </p:nvSpPr>
        <p:spPr>
          <a:xfrm>
            <a:off x="1770375" y="582374"/>
            <a:ext cx="5816700" cy="2805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700" b="0" dirty="0"/>
              <a:t>Analysis and Scraping of Airbnb Listings</a:t>
            </a:r>
          </a:p>
        </p:txBody>
      </p:sp>
      <p:sp>
        <p:nvSpPr>
          <p:cNvPr id="394" name="Google Shape;394;p27"/>
          <p:cNvSpPr txBox="1">
            <a:spLocks noGrp="1"/>
          </p:cNvSpPr>
          <p:nvPr>
            <p:ph type="subTitle" idx="1"/>
          </p:nvPr>
        </p:nvSpPr>
        <p:spPr>
          <a:xfrm>
            <a:off x="1770375" y="3626702"/>
            <a:ext cx="581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Insights, Predictions, and Implications</a:t>
            </a:r>
            <a:endParaRPr lang="el-GR" dirty="0"/>
          </a:p>
        </p:txBody>
      </p:sp>
      <p:grpSp>
        <p:nvGrpSpPr>
          <p:cNvPr id="398" name="Google Shape;398;p27"/>
          <p:cNvGrpSpPr/>
          <p:nvPr/>
        </p:nvGrpSpPr>
        <p:grpSpPr>
          <a:xfrm>
            <a:off x="1416519" y="3624433"/>
            <a:ext cx="709065" cy="601645"/>
            <a:chOff x="8076238" y="467775"/>
            <a:chExt cx="709065" cy="601645"/>
          </a:xfrm>
        </p:grpSpPr>
        <p:sp>
          <p:nvSpPr>
            <p:cNvPr id="399" name="Google Shape;399;p2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01" name="Google Shape;401;p27"/>
            <p:cNvCxnSpPr>
              <a:stCxn id="399" idx="2"/>
              <a:endCxn id="40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2" name="Google Shape;402;p27"/>
          <p:cNvGrpSpPr/>
          <p:nvPr/>
        </p:nvGrpSpPr>
        <p:grpSpPr>
          <a:xfrm>
            <a:off x="8121450" y="4227225"/>
            <a:ext cx="385800" cy="381000"/>
            <a:chOff x="6069775" y="4352925"/>
            <a:chExt cx="385800" cy="381000"/>
          </a:xfrm>
        </p:grpSpPr>
        <p:sp>
          <p:nvSpPr>
            <p:cNvPr id="403" name="Google Shape;403;p27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04" name="Google Shape;404;p27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6" name="Google Shape;406;p27"/>
          <p:cNvCxnSpPr/>
          <p:nvPr/>
        </p:nvCxnSpPr>
        <p:spPr>
          <a:xfrm>
            <a:off x="1849850" y="3429000"/>
            <a:ext cx="73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27"/>
          <p:cNvGrpSpPr/>
          <p:nvPr/>
        </p:nvGrpSpPr>
        <p:grpSpPr>
          <a:xfrm rot="10800000">
            <a:off x="7149646" y="594787"/>
            <a:ext cx="709065" cy="601645"/>
            <a:chOff x="8076238" y="467775"/>
            <a:chExt cx="709065" cy="601645"/>
          </a:xfrm>
        </p:grpSpPr>
        <p:sp>
          <p:nvSpPr>
            <p:cNvPr id="408" name="Google Shape;408;p2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10" name="Google Shape;410;p27"/>
            <p:cNvCxnSpPr>
              <a:stCxn id="408" idx="2"/>
              <a:endCxn id="40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Εικόνα 1" descr="Εικόνα που περιέχει κείμενο, διάγραμμα, γραμματοσειρ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1ABCE27-217A-C735-3FA1-F2577FE7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1" y="4327506"/>
            <a:ext cx="1345381" cy="527516"/>
          </a:xfrm>
          <a:prstGeom prst="rect">
            <a:avLst/>
          </a:prstGeom>
        </p:spPr>
      </p:pic>
      <p:sp>
        <p:nvSpPr>
          <p:cNvPr id="4" name="Google Shape;394;p27">
            <a:extLst>
              <a:ext uri="{FF2B5EF4-FFF2-40B4-BE49-F238E27FC236}">
                <a16:creationId xmlns:a16="http://schemas.microsoft.com/office/drawing/2014/main" id="{6FE55155-4424-74DF-7897-DCAF8E2E0758}"/>
              </a:ext>
            </a:extLst>
          </p:cNvPr>
          <p:cNvSpPr txBox="1">
            <a:spLocks/>
          </p:cNvSpPr>
          <p:nvPr/>
        </p:nvSpPr>
        <p:spPr>
          <a:xfrm>
            <a:off x="5184819" y="4228595"/>
            <a:ext cx="3415116" cy="62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Marios Christos </a:t>
            </a:r>
            <a:r>
              <a:rPr lang="en" dirty="0" err="1"/>
              <a:t>Malamatinos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Nikos </a:t>
            </a:r>
            <a:r>
              <a:rPr lang="en" dirty="0" err="1"/>
              <a:t>Bouzianas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ubTitle" idx="2"/>
          </p:nvPr>
        </p:nvSpPr>
        <p:spPr>
          <a:xfrm>
            <a:off x="3191343" y="1786777"/>
            <a:ext cx="2020500" cy="1141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Transform text data to structured format according to their type.</a:t>
            </a:r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5"/>
          </p:nvPr>
        </p:nvSpPr>
        <p:spPr>
          <a:xfrm>
            <a:off x="5211519" y="1786777"/>
            <a:ext cx="2512625" cy="114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Train model to perform imputation on missing values according to the rest of the available data.</a:t>
            </a:r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Steps and Methodology</a:t>
            </a:r>
            <a:endParaRPr dirty="0"/>
          </a:p>
        </p:txBody>
      </p:sp>
      <p:sp>
        <p:nvSpPr>
          <p:cNvPr id="502" name="Google Shape;502;p34"/>
          <p:cNvSpPr txBox="1">
            <a:spLocks noGrp="1"/>
          </p:cNvSpPr>
          <p:nvPr>
            <p:ph type="subTitle" idx="1"/>
          </p:nvPr>
        </p:nvSpPr>
        <p:spPr>
          <a:xfrm>
            <a:off x="954189" y="1786777"/>
            <a:ext cx="2020500" cy="91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Fetch raw data and ensure data quality and validity.</a:t>
            </a:r>
          </a:p>
        </p:txBody>
      </p:sp>
      <p:sp>
        <p:nvSpPr>
          <p:cNvPr id="503" name="Google Shape;503;p34"/>
          <p:cNvSpPr txBox="1">
            <a:spLocks noGrp="1"/>
          </p:cNvSpPr>
          <p:nvPr>
            <p:ph type="subTitle" idx="3"/>
          </p:nvPr>
        </p:nvSpPr>
        <p:spPr>
          <a:xfrm>
            <a:off x="1007106" y="3323600"/>
            <a:ext cx="2020500" cy="168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Add preprocessed data to developed application and review summary statistics about the dataset.</a:t>
            </a: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6"/>
          </p:nvPr>
        </p:nvSpPr>
        <p:spPr>
          <a:xfrm>
            <a:off x="5433770" y="3318310"/>
            <a:ext cx="2015208" cy="1813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Train model and perform prediction according to user provided data. Also show interpretation of those results using SHAP library.</a:t>
            </a:r>
          </a:p>
        </p:txBody>
      </p:sp>
      <p:sp>
        <p:nvSpPr>
          <p:cNvPr id="506" name="Google Shape;506;p34"/>
          <p:cNvSpPr txBox="1">
            <a:spLocks noGrp="1"/>
          </p:cNvSpPr>
          <p:nvPr>
            <p:ph type="subTitle" idx="7"/>
          </p:nvPr>
        </p:nvSpPr>
        <p:spPr>
          <a:xfrm>
            <a:off x="954183" y="1356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Scraping</a:t>
            </a:r>
            <a:endParaRPr lang="el-GR" dirty="0"/>
          </a:p>
        </p:txBody>
      </p:sp>
      <p:sp>
        <p:nvSpPr>
          <p:cNvPr id="507" name="Google Shape;507;p34"/>
          <p:cNvSpPr txBox="1">
            <a:spLocks noGrp="1"/>
          </p:cNvSpPr>
          <p:nvPr>
            <p:ph type="subTitle" idx="8"/>
          </p:nvPr>
        </p:nvSpPr>
        <p:spPr>
          <a:xfrm>
            <a:off x="3191341" y="1356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Data Cleaning</a:t>
            </a:r>
            <a:endParaRPr lang="el-GR" dirty="0"/>
          </a:p>
        </p:txBody>
      </p:sp>
      <p:sp>
        <p:nvSpPr>
          <p:cNvPr id="508" name="Google Shape;508;p34"/>
          <p:cNvSpPr txBox="1">
            <a:spLocks noGrp="1"/>
          </p:cNvSpPr>
          <p:nvPr>
            <p:ph type="subTitle" idx="9"/>
          </p:nvPr>
        </p:nvSpPr>
        <p:spPr>
          <a:xfrm>
            <a:off x="1007100" y="2893151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Fetch Data to App</a:t>
            </a:r>
          </a:p>
        </p:txBody>
      </p:sp>
      <p:sp>
        <p:nvSpPr>
          <p:cNvPr id="509" name="Google Shape;509;p34"/>
          <p:cNvSpPr txBox="1">
            <a:spLocks noGrp="1"/>
          </p:cNvSpPr>
          <p:nvPr>
            <p:ph type="subTitle" idx="13"/>
          </p:nvPr>
        </p:nvSpPr>
        <p:spPr>
          <a:xfrm>
            <a:off x="3080216" y="2893151"/>
            <a:ext cx="2353875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Exploratory Analysis</a:t>
            </a:r>
            <a:endParaRPr dirty="0"/>
          </a:p>
        </p:txBody>
      </p:sp>
      <p:sp>
        <p:nvSpPr>
          <p:cNvPr id="510" name="Google Shape;510;p34"/>
          <p:cNvSpPr txBox="1">
            <a:spLocks noGrp="1"/>
          </p:cNvSpPr>
          <p:nvPr>
            <p:ph type="subTitle" idx="14"/>
          </p:nvPr>
        </p:nvSpPr>
        <p:spPr>
          <a:xfrm>
            <a:off x="5428479" y="1356350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Imputation</a:t>
            </a:r>
            <a:endParaRPr dirty="0"/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5"/>
          </p:nvPr>
        </p:nvSpPr>
        <p:spPr>
          <a:xfrm>
            <a:off x="5476104" y="2903734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Price Prediction</a:t>
            </a:r>
          </a:p>
        </p:txBody>
      </p:sp>
      <p:grpSp>
        <p:nvGrpSpPr>
          <p:cNvPr id="512" name="Google Shape;512;p34"/>
          <p:cNvGrpSpPr/>
          <p:nvPr/>
        </p:nvGrpSpPr>
        <p:grpSpPr>
          <a:xfrm rot="10800000">
            <a:off x="8097138" y="1017725"/>
            <a:ext cx="709065" cy="601645"/>
            <a:chOff x="8076238" y="467775"/>
            <a:chExt cx="709065" cy="601645"/>
          </a:xfrm>
        </p:grpSpPr>
        <p:sp>
          <p:nvSpPr>
            <p:cNvPr id="513" name="Google Shape;513;p3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15" name="Google Shape;515;p34"/>
            <p:cNvCxnSpPr>
              <a:stCxn id="513" idx="2"/>
              <a:endCxn id="51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Google Shape;503;p34">
            <a:extLst>
              <a:ext uri="{FF2B5EF4-FFF2-40B4-BE49-F238E27FC236}">
                <a16:creationId xmlns:a16="http://schemas.microsoft.com/office/drawing/2014/main" id="{27A7DB16-CFCA-0C23-0353-4C99441220CE}"/>
              </a:ext>
            </a:extLst>
          </p:cNvPr>
          <p:cNvSpPr txBox="1">
            <a:spLocks/>
          </p:cNvSpPr>
          <p:nvPr/>
        </p:nvSpPr>
        <p:spPr>
          <a:xfrm>
            <a:off x="3244423" y="3317250"/>
            <a:ext cx="2020500" cy="16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/>
            <a:r>
              <a:rPr lang="en" dirty="0"/>
              <a:t>Perform additional data exploration and analysis by performing clustering and rendering dynamic plots.</a:t>
            </a:r>
          </a:p>
        </p:txBody>
      </p:sp>
    </p:spTree>
    <p:extLst>
      <p:ext uri="{BB962C8B-B14F-4D97-AF65-F5344CB8AC3E}">
        <p14:creationId xmlns:p14="http://schemas.microsoft.com/office/powerpoint/2010/main" val="23127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  <p:bldP spid="500" grpId="0" build="p"/>
      <p:bldP spid="502" grpId="0" build="p"/>
      <p:bldP spid="503" grpId="0" build="p"/>
      <p:bldP spid="505" grpId="0" build="p"/>
      <p:bldP spid="506" grpId="0" build="p"/>
      <p:bldP spid="507" grpId="0" build="p"/>
      <p:bldP spid="508" grpId="0" build="p"/>
      <p:bldP spid="509" grpId="0" build="p"/>
      <p:bldP spid="510" grpId="0" build="p"/>
      <p:bldP spid="511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Steps and Methodology</a:t>
            </a:r>
          </a:p>
        </p:txBody>
      </p:sp>
      <p:sp>
        <p:nvSpPr>
          <p:cNvPr id="613" name="Google Shape;613;p40"/>
          <p:cNvSpPr txBox="1"/>
          <p:nvPr/>
        </p:nvSpPr>
        <p:spPr>
          <a:xfrm>
            <a:off x="720000" y="1720923"/>
            <a:ext cx="2338800" cy="85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</a:rPr>
              <a:t>Data Acquisition of Airbnb listings. Also load data into MongoDB.</a:t>
            </a:r>
          </a:p>
        </p:txBody>
      </p:sp>
      <p:sp>
        <p:nvSpPr>
          <p:cNvPr id="614" name="Google Shape;614;p40"/>
          <p:cNvSpPr txBox="1"/>
          <p:nvPr/>
        </p:nvSpPr>
        <p:spPr>
          <a:xfrm>
            <a:off x="720000" y="1260000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Fjalla One"/>
                <a:ea typeface="Fjalla One"/>
                <a:cs typeface="Fjalla One"/>
              </a:rPr>
              <a:t>Data</a:t>
            </a:r>
          </a:p>
        </p:txBody>
      </p:sp>
      <p:sp>
        <p:nvSpPr>
          <p:cNvPr id="615" name="Google Shape;615;p40"/>
          <p:cNvSpPr txBox="1"/>
          <p:nvPr/>
        </p:nvSpPr>
        <p:spPr>
          <a:xfrm>
            <a:off x="3402600" y="1720923"/>
            <a:ext cx="2338800" cy="85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</a:rPr>
              <a:t>Perform Preprocessing and Data Imputation for replacing missing values.</a:t>
            </a:r>
          </a:p>
        </p:txBody>
      </p:sp>
      <p:sp>
        <p:nvSpPr>
          <p:cNvPr id="616" name="Google Shape;616;p40"/>
          <p:cNvSpPr txBox="1"/>
          <p:nvPr/>
        </p:nvSpPr>
        <p:spPr>
          <a:xfrm>
            <a:off x="3402600" y="1260000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Fjalla One"/>
                <a:ea typeface="Fjalla One"/>
                <a:cs typeface="Fjalla One"/>
              </a:rPr>
              <a:t>Preprocessing</a:t>
            </a:r>
          </a:p>
        </p:txBody>
      </p:sp>
      <p:sp>
        <p:nvSpPr>
          <p:cNvPr id="617" name="Google Shape;617;p40"/>
          <p:cNvSpPr txBox="1"/>
          <p:nvPr/>
        </p:nvSpPr>
        <p:spPr>
          <a:xfrm>
            <a:off x="6085200" y="1720923"/>
            <a:ext cx="2338800" cy="85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</a:rPr>
              <a:t>Removed Duplicate listings and performed geo-filtering (polygons).</a:t>
            </a:r>
          </a:p>
        </p:txBody>
      </p:sp>
      <p:sp>
        <p:nvSpPr>
          <p:cNvPr id="618" name="Google Shape;618;p40"/>
          <p:cNvSpPr txBox="1"/>
          <p:nvPr/>
        </p:nvSpPr>
        <p:spPr>
          <a:xfrm>
            <a:off x="6085200" y="1260000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chemeClr val="accent2"/>
                </a:solidFill>
                <a:latin typeface="Fjalla One"/>
                <a:ea typeface="Fjalla One"/>
                <a:cs typeface="Fjalla One"/>
              </a:rPr>
              <a:t>Data filtering</a:t>
            </a:r>
          </a:p>
        </p:txBody>
      </p:sp>
      <p:sp>
        <p:nvSpPr>
          <p:cNvPr id="619" name="Google Shape;619;p40"/>
          <p:cNvSpPr txBox="1"/>
          <p:nvPr/>
        </p:nvSpPr>
        <p:spPr>
          <a:xfrm>
            <a:off x="720000" y="3562649"/>
            <a:ext cx="2338800" cy="8480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</a:rPr>
              <a:t>Development of the application and data integration.</a:t>
            </a:r>
          </a:p>
        </p:txBody>
      </p:sp>
      <p:sp>
        <p:nvSpPr>
          <p:cNvPr id="620" name="Google Shape;620;p40"/>
          <p:cNvSpPr txBox="1"/>
          <p:nvPr/>
        </p:nvSpPr>
        <p:spPr>
          <a:xfrm>
            <a:off x="720000" y="3091143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chemeClr val="accent2"/>
                </a:solidFill>
                <a:latin typeface="Fjalla One"/>
                <a:ea typeface="Fjalla One"/>
                <a:cs typeface="Fjalla One"/>
              </a:rPr>
              <a:t>Analysis App</a:t>
            </a:r>
          </a:p>
        </p:txBody>
      </p:sp>
      <p:sp>
        <p:nvSpPr>
          <p:cNvPr id="621" name="Google Shape;621;p40"/>
          <p:cNvSpPr txBox="1"/>
          <p:nvPr/>
        </p:nvSpPr>
        <p:spPr>
          <a:xfrm>
            <a:off x="3402600" y="3552066"/>
            <a:ext cx="2338800" cy="85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</a:rPr>
              <a:t>Exploratory data analysis on the scraped data.</a:t>
            </a:r>
          </a:p>
        </p:txBody>
      </p:sp>
      <p:sp>
        <p:nvSpPr>
          <p:cNvPr id="622" name="Google Shape;622;p40"/>
          <p:cNvSpPr txBox="1"/>
          <p:nvPr/>
        </p:nvSpPr>
        <p:spPr>
          <a:xfrm>
            <a:off x="3402600" y="3091143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EDA</a:t>
            </a:r>
            <a:endParaRPr sz="2000" b="1" dirty="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23" name="Google Shape;623;p40"/>
          <p:cNvSpPr txBox="1"/>
          <p:nvPr/>
        </p:nvSpPr>
        <p:spPr>
          <a:xfrm>
            <a:off x="6085200" y="3552066"/>
            <a:ext cx="2338800" cy="85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Mulish Medium"/>
                <a:ea typeface="Mulish Medium"/>
                <a:cs typeface="Mulish Medium"/>
              </a:rPr>
              <a:t>Final price suggestions and integration of SHAP library.</a:t>
            </a:r>
          </a:p>
        </p:txBody>
      </p:sp>
      <p:sp>
        <p:nvSpPr>
          <p:cNvPr id="624" name="Google Shape;624;p40"/>
          <p:cNvSpPr txBox="1"/>
          <p:nvPr/>
        </p:nvSpPr>
        <p:spPr>
          <a:xfrm>
            <a:off x="6085200" y="3091143"/>
            <a:ext cx="2338800" cy="47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Price Suggestion</a:t>
            </a:r>
            <a:endParaRPr sz="2000" b="1" dirty="0">
              <a:solidFill>
                <a:schemeClr val="accen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625" name="Google Shape;625;p40"/>
          <p:cNvCxnSpPr>
            <a:stCxn id="614" idx="3"/>
            <a:endCxn id="616" idx="1"/>
          </p:cNvCxnSpPr>
          <p:nvPr/>
        </p:nvCxnSpPr>
        <p:spPr>
          <a:xfrm>
            <a:off x="3058800" y="1497300"/>
            <a:ext cx="343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40"/>
          <p:cNvCxnSpPr>
            <a:stCxn id="616" idx="3"/>
            <a:endCxn id="618" idx="1"/>
          </p:cNvCxnSpPr>
          <p:nvPr/>
        </p:nvCxnSpPr>
        <p:spPr>
          <a:xfrm>
            <a:off x="5741400" y="1497300"/>
            <a:ext cx="343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40"/>
          <p:cNvCxnSpPr>
            <a:stCxn id="617" idx="2"/>
            <a:endCxn id="620" idx="0"/>
          </p:cNvCxnSpPr>
          <p:nvPr/>
        </p:nvCxnSpPr>
        <p:spPr>
          <a:xfrm rot="5400000">
            <a:off x="4316250" y="152673"/>
            <a:ext cx="511500" cy="5365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40"/>
          <p:cNvCxnSpPr>
            <a:stCxn id="620" idx="3"/>
            <a:endCxn id="622" idx="1"/>
          </p:cNvCxnSpPr>
          <p:nvPr/>
        </p:nvCxnSpPr>
        <p:spPr>
          <a:xfrm>
            <a:off x="3058800" y="3328443"/>
            <a:ext cx="343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40"/>
          <p:cNvCxnSpPr>
            <a:stCxn id="622" idx="3"/>
            <a:endCxn id="624" idx="1"/>
          </p:cNvCxnSpPr>
          <p:nvPr/>
        </p:nvCxnSpPr>
        <p:spPr>
          <a:xfrm>
            <a:off x="5741400" y="3328443"/>
            <a:ext cx="343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42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0" grpId="0" animBg="1"/>
      <p:bldP spid="621" grpId="0" animBg="1"/>
      <p:bldP spid="622" grpId="0" animBg="1"/>
      <p:bldP spid="623" grpId="0" animBg="1"/>
      <p:bldP spid="6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Tools - Libraries Used</a:t>
            </a:r>
            <a:endParaRPr dirty="0"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1"/>
          </p:nvPr>
        </p:nvSpPr>
        <p:spPr>
          <a:xfrm>
            <a:off x="895814" y="1548699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353334"/>
                </a:solidFill>
              </a:rPr>
              <a:t>Used for automating web browser interactions to scrape Airbnb listings data.</a:t>
            </a:r>
            <a:endParaRPr lang="el-GR" dirty="0"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2"/>
          </p:nvPr>
        </p:nvSpPr>
        <p:spPr>
          <a:xfrm>
            <a:off x="3337754" y="1548699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Employed for parsing HTML and extracting relevant information from the scraped data.</a:t>
            </a:r>
            <a:endParaRPr lang="el-GR"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3"/>
          </p:nvPr>
        </p:nvSpPr>
        <p:spPr>
          <a:xfrm>
            <a:off x="5836852" y="1548699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Simple and efficient tools for predictive data analysis.</a:t>
            </a:r>
            <a:endParaRPr lang="el-GR" dirty="0"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895814" y="1238150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Selenium</a:t>
            </a:r>
            <a:endParaRPr dirty="0"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5"/>
          </p:nvPr>
        </p:nvSpPr>
        <p:spPr>
          <a:xfrm>
            <a:off x="3337755" y="1238150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Beautiful Soup</a:t>
            </a:r>
            <a:endParaRPr dirty="0"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6"/>
          </p:nvPr>
        </p:nvSpPr>
        <p:spPr>
          <a:xfrm>
            <a:off x="5836852" y="1238150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Scikit Learn</a:t>
            </a:r>
            <a:endParaRPr lang="el-GR" dirty="0"/>
          </a:p>
        </p:txBody>
      </p:sp>
      <p:sp>
        <p:nvSpPr>
          <p:cNvPr id="3" name="Google Shape;489;p33">
            <a:extLst>
              <a:ext uri="{FF2B5EF4-FFF2-40B4-BE49-F238E27FC236}">
                <a16:creationId xmlns:a16="http://schemas.microsoft.com/office/drawing/2014/main" id="{C4E51681-E1AE-A72E-DA00-494DC4E83531}"/>
              </a:ext>
            </a:extLst>
          </p:cNvPr>
          <p:cNvSpPr txBox="1">
            <a:spLocks/>
          </p:cNvSpPr>
          <p:nvPr/>
        </p:nvSpPr>
        <p:spPr>
          <a:xfrm>
            <a:off x="820672" y="3113974"/>
            <a:ext cx="2305500" cy="133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An open source data analysis and manipulation tool, built on top of the Python programming language</a:t>
            </a:r>
            <a:endParaRPr lang="el-GR" dirty="0"/>
          </a:p>
        </p:txBody>
      </p:sp>
      <p:sp>
        <p:nvSpPr>
          <p:cNvPr id="5" name="Google Shape;490;p33">
            <a:extLst>
              <a:ext uri="{FF2B5EF4-FFF2-40B4-BE49-F238E27FC236}">
                <a16:creationId xmlns:a16="http://schemas.microsoft.com/office/drawing/2014/main" id="{7326A641-F420-B9A0-9951-8281C1B60BE8}"/>
              </a:ext>
            </a:extLst>
          </p:cNvPr>
          <p:cNvSpPr txBox="1">
            <a:spLocks/>
          </p:cNvSpPr>
          <p:nvPr/>
        </p:nvSpPr>
        <p:spPr>
          <a:xfrm>
            <a:off x="3262612" y="3113974"/>
            <a:ext cx="2305500" cy="14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af-ZA" dirty="0" err="1"/>
              <a:t>Streamlit</a:t>
            </a:r>
            <a:r>
              <a:rPr lang="af-ZA" dirty="0"/>
              <a:t> is </a:t>
            </a:r>
            <a:r>
              <a:rPr lang="af-ZA" dirty="0" err="1"/>
              <a:t>an</a:t>
            </a:r>
            <a:r>
              <a:rPr lang="af-ZA" dirty="0"/>
              <a:t> open-</a:t>
            </a:r>
            <a:r>
              <a:rPr lang="af-ZA" dirty="0" err="1"/>
              <a:t>source</a:t>
            </a:r>
            <a:r>
              <a:rPr lang="af-ZA" dirty="0"/>
              <a:t> </a:t>
            </a:r>
            <a:r>
              <a:rPr lang="af-ZA" dirty="0" err="1"/>
              <a:t>Python</a:t>
            </a:r>
            <a:r>
              <a:rPr lang="af-ZA" dirty="0"/>
              <a:t> </a:t>
            </a:r>
            <a:r>
              <a:rPr lang="af-ZA" dirty="0" err="1"/>
              <a:t>framework</a:t>
            </a:r>
            <a:r>
              <a:rPr lang="af-ZA" dirty="0"/>
              <a:t> </a:t>
            </a:r>
            <a:r>
              <a:rPr lang="af-ZA" dirty="0" err="1"/>
              <a:t>for</a:t>
            </a:r>
            <a:r>
              <a:rPr lang="af-ZA" dirty="0"/>
              <a:t> </a:t>
            </a:r>
            <a:r>
              <a:rPr lang="af-ZA" dirty="0" err="1"/>
              <a:t>delivering</a:t>
            </a:r>
            <a:r>
              <a:rPr lang="af-ZA" dirty="0"/>
              <a:t> </a:t>
            </a:r>
            <a:r>
              <a:rPr lang="af-ZA" dirty="0" err="1"/>
              <a:t>dynamic</a:t>
            </a:r>
            <a:r>
              <a:rPr lang="af-ZA" dirty="0"/>
              <a:t> data </a:t>
            </a:r>
            <a:r>
              <a:rPr lang="af-ZA" dirty="0" err="1"/>
              <a:t>apps</a:t>
            </a:r>
            <a:r>
              <a:rPr lang="af-ZA" dirty="0"/>
              <a:t> </a:t>
            </a:r>
            <a:r>
              <a:rPr lang="af-ZA" dirty="0" err="1"/>
              <a:t>with</a:t>
            </a:r>
            <a:r>
              <a:rPr lang="af-ZA" dirty="0"/>
              <a:t> </a:t>
            </a:r>
            <a:r>
              <a:rPr lang="af-ZA" dirty="0" err="1"/>
              <a:t>only</a:t>
            </a:r>
            <a:r>
              <a:rPr lang="af-ZA" dirty="0"/>
              <a:t> a </a:t>
            </a:r>
            <a:r>
              <a:rPr lang="af-ZA" dirty="0" err="1"/>
              <a:t>few</a:t>
            </a:r>
            <a:r>
              <a:rPr lang="af-ZA" dirty="0"/>
              <a:t> </a:t>
            </a:r>
            <a:r>
              <a:rPr lang="af-ZA" dirty="0" err="1"/>
              <a:t>lines</a:t>
            </a:r>
            <a:r>
              <a:rPr lang="af-ZA" dirty="0"/>
              <a:t> of </a:t>
            </a:r>
            <a:r>
              <a:rPr lang="af-ZA" dirty="0" err="1"/>
              <a:t>code</a:t>
            </a:r>
            <a:endParaRPr lang="el-GR" dirty="0" err="1"/>
          </a:p>
        </p:txBody>
      </p:sp>
      <p:sp>
        <p:nvSpPr>
          <p:cNvPr id="7" name="Google Shape;491;p33">
            <a:extLst>
              <a:ext uri="{FF2B5EF4-FFF2-40B4-BE49-F238E27FC236}">
                <a16:creationId xmlns:a16="http://schemas.microsoft.com/office/drawing/2014/main" id="{F0712E8C-C995-CEB0-8B4F-9B05C1A18E51}"/>
              </a:ext>
            </a:extLst>
          </p:cNvPr>
          <p:cNvSpPr txBox="1">
            <a:spLocks/>
          </p:cNvSpPr>
          <p:nvPr/>
        </p:nvSpPr>
        <p:spPr>
          <a:xfrm>
            <a:off x="5761710" y="3113974"/>
            <a:ext cx="2305500" cy="171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 err="1"/>
              <a:t>SHapley</a:t>
            </a:r>
            <a:r>
              <a:rPr lang="en" dirty="0"/>
              <a:t> Additive </a:t>
            </a:r>
            <a:r>
              <a:rPr lang="en" dirty="0" err="1"/>
              <a:t>exPlanations</a:t>
            </a:r>
            <a:r>
              <a:rPr lang="en" dirty="0"/>
              <a:t> is a library </a:t>
            </a:r>
            <a:r>
              <a:rPr lang="en"/>
              <a:t>utilizing the </a:t>
            </a:r>
            <a:r>
              <a:rPr lang="en" dirty="0"/>
              <a:t>game theoretic approach to explain the output of any machine learning model.</a:t>
            </a:r>
            <a:endParaRPr lang="el-GR" dirty="0"/>
          </a:p>
        </p:txBody>
      </p:sp>
      <p:sp>
        <p:nvSpPr>
          <p:cNvPr id="9" name="Google Shape;492;p33">
            <a:extLst>
              <a:ext uri="{FF2B5EF4-FFF2-40B4-BE49-F238E27FC236}">
                <a16:creationId xmlns:a16="http://schemas.microsoft.com/office/drawing/2014/main" id="{F55A8D97-1143-667A-6B09-E99222B49BDF}"/>
              </a:ext>
            </a:extLst>
          </p:cNvPr>
          <p:cNvSpPr txBox="1">
            <a:spLocks/>
          </p:cNvSpPr>
          <p:nvPr/>
        </p:nvSpPr>
        <p:spPr>
          <a:xfrm>
            <a:off x="820672" y="2803425"/>
            <a:ext cx="2305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dirty="0"/>
              <a:t>Pandas</a:t>
            </a:r>
          </a:p>
        </p:txBody>
      </p:sp>
      <p:sp>
        <p:nvSpPr>
          <p:cNvPr id="11" name="Google Shape;493;p33">
            <a:extLst>
              <a:ext uri="{FF2B5EF4-FFF2-40B4-BE49-F238E27FC236}">
                <a16:creationId xmlns:a16="http://schemas.microsoft.com/office/drawing/2014/main" id="{4883872F-807C-EE53-B0FD-F1A5B40011D0}"/>
              </a:ext>
            </a:extLst>
          </p:cNvPr>
          <p:cNvSpPr txBox="1">
            <a:spLocks/>
          </p:cNvSpPr>
          <p:nvPr/>
        </p:nvSpPr>
        <p:spPr>
          <a:xfrm>
            <a:off x="3262613" y="2803425"/>
            <a:ext cx="2305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 err="1"/>
              <a:t>Streamlit</a:t>
            </a:r>
            <a:endParaRPr lang="el-GR" dirty="0" err="1"/>
          </a:p>
        </p:txBody>
      </p:sp>
      <p:sp>
        <p:nvSpPr>
          <p:cNvPr id="13" name="Google Shape;494;p33">
            <a:extLst>
              <a:ext uri="{FF2B5EF4-FFF2-40B4-BE49-F238E27FC236}">
                <a16:creationId xmlns:a16="http://schemas.microsoft.com/office/drawing/2014/main" id="{D241AD13-0C2C-EF4A-E3AC-1D05EF5CDC1D}"/>
              </a:ext>
            </a:extLst>
          </p:cNvPr>
          <p:cNvSpPr txBox="1">
            <a:spLocks/>
          </p:cNvSpPr>
          <p:nvPr/>
        </p:nvSpPr>
        <p:spPr>
          <a:xfrm>
            <a:off x="5761710" y="2803425"/>
            <a:ext cx="2305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SHAP</a:t>
            </a:r>
            <a:endParaRPr lang="el-GR" dirty="0"/>
          </a:p>
        </p:txBody>
      </p:sp>
      <p:pic>
        <p:nvPicPr>
          <p:cNvPr id="14" name="Γραφικό 13">
            <a:extLst>
              <a:ext uri="{FF2B5EF4-FFF2-40B4-BE49-F238E27FC236}">
                <a16:creationId xmlns:a16="http://schemas.microsoft.com/office/drawing/2014/main" id="{94E9C811-ADA7-B20A-2F3B-A8ACACF66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1666" y="1211792"/>
            <a:ext cx="375709" cy="338667"/>
          </a:xfrm>
          <a:prstGeom prst="rect">
            <a:avLst/>
          </a:prstGeom>
        </p:spPr>
      </p:pic>
      <p:pic>
        <p:nvPicPr>
          <p:cNvPr id="16" name="Εικόνα 1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E1B783D8-CE5E-2BFB-86BF-FFE09A037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54" y="1161522"/>
            <a:ext cx="370417" cy="386292"/>
          </a:xfrm>
          <a:prstGeom prst="rect">
            <a:avLst/>
          </a:prstGeom>
        </p:spPr>
      </p:pic>
      <p:pic>
        <p:nvPicPr>
          <p:cNvPr id="17" name="Εικόνα 16" descr="Εικόνα που περιέχει γραφικά, γραμματοσειρά, λογότυπο, κύκλος&#10;&#10;Περιγραφή που δημιουργήθηκε αυτόματα">
            <a:extLst>
              <a:ext uri="{FF2B5EF4-FFF2-40B4-BE49-F238E27FC236}">
                <a16:creationId xmlns:a16="http://schemas.microsoft.com/office/drawing/2014/main" id="{22AA5B5C-9BF6-E3D6-FCE6-9138B8A96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834" y="1164167"/>
            <a:ext cx="698501" cy="381000"/>
          </a:xfrm>
          <a:prstGeom prst="rect">
            <a:avLst/>
          </a:prstGeom>
        </p:spPr>
      </p:pic>
      <p:pic>
        <p:nvPicPr>
          <p:cNvPr id="18" name="Γραφικό 17">
            <a:extLst>
              <a:ext uri="{FF2B5EF4-FFF2-40B4-BE49-F238E27FC236}">
                <a16:creationId xmlns:a16="http://schemas.microsoft.com/office/drawing/2014/main" id="{B4175F26-00E2-CB18-CA3E-5628BD873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9482" y="2803524"/>
            <a:ext cx="488951" cy="393702"/>
          </a:xfrm>
          <a:prstGeom prst="rect">
            <a:avLst/>
          </a:prstGeom>
        </p:spPr>
      </p:pic>
      <p:pic>
        <p:nvPicPr>
          <p:cNvPr id="21" name="Εικόνα 20" descr="Εικόνα που περιέχει γραμματοσειρά, στιγμιότυπο οθόνης, κείμενο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0E7D2B3E-F81D-4185-633D-34B820718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6851" y="2645304"/>
            <a:ext cx="371173" cy="540809"/>
          </a:xfrm>
          <a:prstGeom prst="rect">
            <a:avLst/>
          </a:prstGeom>
          <a:effectLst>
            <a:outerShdw blurRad="101600">
              <a:srgbClr val="353334">
                <a:alpha val="87000"/>
              </a:srgbClr>
            </a:outerShdw>
          </a:effectLst>
        </p:spPr>
      </p:pic>
      <p:pic>
        <p:nvPicPr>
          <p:cNvPr id="2" name="Γραφικό 1">
            <a:extLst>
              <a:ext uri="{FF2B5EF4-FFF2-40B4-BE49-F238E27FC236}">
                <a16:creationId xmlns:a16="http://schemas.microsoft.com/office/drawing/2014/main" id="{79B138AF-90E9-E37A-B2DD-C6D3FF0FB5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5859" y="2678482"/>
            <a:ext cx="463724" cy="4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618358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Main Observations</a:t>
            </a:r>
            <a:endParaRPr lang="el-GR" dirty="0"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13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303281" y="230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Main Observations</a:t>
            </a:r>
            <a:endParaRPr dirty="0"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1"/>
          </p:nvPr>
        </p:nvSpPr>
        <p:spPr>
          <a:xfrm>
            <a:off x="924919" y="1774917"/>
            <a:ext cx="3043687" cy="969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Most of the listings are located in the </a:t>
            </a:r>
            <a:r>
              <a:rPr lang="en" b="1" dirty="0" err="1"/>
              <a:t>Evosmos</a:t>
            </a:r>
            <a:r>
              <a:rPr lang="en" b="1" dirty="0"/>
              <a:t> and </a:t>
            </a:r>
            <a:r>
              <a:rPr lang="en" b="1" dirty="0" err="1"/>
              <a:t>Stavroupoli</a:t>
            </a:r>
            <a:r>
              <a:rPr lang="en" b="1" dirty="0"/>
              <a:t> Municipalities.</a:t>
            </a:r>
            <a:endParaRPr lang="el-GR" b="1" dirty="0"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3"/>
          </p:nvPr>
        </p:nvSpPr>
        <p:spPr>
          <a:xfrm>
            <a:off x="889144" y="3554903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Most listings tend to have prices </a:t>
            </a:r>
            <a:r>
              <a:rPr lang="en" b="1" dirty="0"/>
              <a:t>between 30 and 70</a:t>
            </a:r>
            <a:r>
              <a:rPr lang="en" dirty="0"/>
              <a:t> with some outliers being present (above 190 euros price.)</a:t>
            </a:r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924919" y="1464368"/>
            <a:ext cx="2436468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Listings per Municipality</a:t>
            </a:r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6"/>
          </p:nvPr>
        </p:nvSpPr>
        <p:spPr>
          <a:xfrm>
            <a:off x="889144" y="3244354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Price Distribution</a:t>
            </a:r>
          </a:p>
        </p:txBody>
      </p:sp>
      <p:pic>
        <p:nvPicPr>
          <p:cNvPr id="4" name="Εικόνα 3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5C52555-8A21-D397-61D2-5A9DAA69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281" y="1110521"/>
            <a:ext cx="4077891" cy="1749693"/>
          </a:xfrm>
          <a:prstGeom prst="rect">
            <a:avLst/>
          </a:prstGeom>
        </p:spPr>
      </p:pic>
      <p:cxnSp>
        <p:nvCxnSpPr>
          <p:cNvPr id="10" name="Google Shape;523;p35">
            <a:extLst>
              <a:ext uri="{FF2B5EF4-FFF2-40B4-BE49-F238E27FC236}">
                <a16:creationId xmlns:a16="http://schemas.microsoft.com/office/drawing/2014/main" id="{1899B453-01CC-D8D7-D24C-1724DE2DBEC9}"/>
              </a:ext>
            </a:extLst>
          </p:cNvPr>
          <p:cNvCxnSpPr/>
          <p:nvPr/>
        </p:nvCxnSpPr>
        <p:spPr>
          <a:xfrm>
            <a:off x="2568419" y="3000375"/>
            <a:ext cx="447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Εικόνα 10" descr="Εικόνα που περιέχει κείμενο, διάγραμμα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658992F-099E-78DF-CE54-B4CB122B1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844" y="3246847"/>
            <a:ext cx="4071938" cy="14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uild="p"/>
      <p:bldP spid="491" grpId="0" build="p"/>
      <p:bldP spid="492" grpId="0" build="p"/>
      <p:bldP spid="49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303281" y="230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Main Observations</a:t>
            </a:r>
            <a:endParaRPr dirty="0"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1"/>
          </p:nvPr>
        </p:nvSpPr>
        <p:spPr>
          <a:xfrm>
            <a:off x="871341" y="1643948"/>
            <a:ext cx="2638875" cy="1225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All listings available had review index values between </a:t>
            </a:r>
            <a:r>
              <a:rPr lang="en" b="1" dirty="0"/>
              <a:t>3.9 and 5</a:t>
            </a:r>
            <a:r>
              <a:rPr lang="en" dirty="0"/>
              <a:t>. Most listings have review index </a:t>
            </a:r>
            <a:r>
              <a:rPr lang="en" b="1" dirty="0"/>
              <a:t>appr. 4 stars</a:t>
            </a:r>
            <a:r>
              <a:rPr lang="en" dirty="0"/>
              <a:t>.</a:t>
            </a:r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3"/>
          </p:nvPr>
        </p:nvSpPr>
        <p:spPr>
          <a:xfrm>
            <a:off x="865332" y="3554903"/>
            <a:ext cx="2817468" cy="158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Most listings have </a:t>
            </a:r>
            <a:r>
              <a:rPr lang="en" b="1" dirty="0"/>
              <a:t>free cancellation and self check in</a:t>
            </a:r>
            <a:r>
              <a:rPr lang="en" dirty="0"/>
              <a:t>. The most </a:t>
            </a:r>
            <a:r>
              <a:rPr lang="en" b="1" dirty="0"/>
              <a:t>uncommon </a:t>
            </a:r>
            <a:r>
              <a:rPr lang="en" dirty="0"/>
              <a:t>characteristics are </a:t>
            </a:r>
            <a:r>
              <a:rPr lang="en" b="1" dirty="0"/>
              <a:t>great location, experienced host and remote work characteristics</a:t>
            </a:r>
            <a:r>
              <a:rPr lang="en" dirty="0"/>
              <a:t>.</a:t>
            </a:r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871341" y="934540"/>
            <a:ext cx="2430515" cy="793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Review Index Distribution</a:t>
            </a:r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6"/>
          </p:nvPr>
        </p:nvSpPr>
        <p:spPr>
          <a:xfrm>
            <a:off x="889144" y="3244354"/>
            <a:ext cx="23055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Characteristics</a:t>
            </a:r>
            <a:endParaRPr lang="el-GR" dirty="0"/>
          </a:p>
        </p:txBody>
      </p:sp>
      <p:cxnSp>
        <p:nvCxnSpPr>
          <p:cNvPr id="10" name="Google Shape;523;p35">
            <a:extLst>
              <a:ext uri="{FF2B5EF4-FFF2-40B4-BE49-F238E27FC236}">
                <a16:creationId xmlns:a16="http://schemas.microsoft.com/office/drawing/2014/main" id="{1899B453-01CC-D8D7-D24C-1724DE2DBEC9}"/>
              </a:ext>
            </a:extLst>
          </p:cNvPr>
          <p:cNvCxnSpPr/>
          <p:nvPr/>
        </p:nvCxnSpPr>
        <p:spPr>
          <a:xfrm>
            <a:off x="2568419" y="3000375"/>
            <a:ext cx="447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Εικόνα 1" descr="Εικόνα που περιέχει κείμενο, στιγμιότυπο οθόνης, γραμμή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A4229331-174D-90ED-FB99-D764DC8D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53" y="1095216"/>
            <a:ext cx="4167191" cy="1542174"/>
          </a:xfrm>
          <a:prstGeom prst="rect">
            <a:avLst/>
          </a:prstGeom>
        </p:spPr>
      </p:pic>
      <p:pic>
        <p:nvPicPr>
          <p:cNvPr id="3" name="Εικόνα 2" descr="Εικόνα που περιέχει κείμενο, στιγμιότυπο οθόνης, διάγραμμα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F1F964B5-9B40-A630-61D5-5E2500A8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6" y="3078726"/>
            <a:ext cx="4089797" cy="18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uild="p"/>
      <p:bldP spid="491" grpId="0" build="p"/>
      <p:bldP spid="492" grpId="0" build="p"/>
      <p:bldP spid="49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303281" y="2307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Main Observations</a:t>
            </a:r>
            <a:endParaRPr dirty="0"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1"/>
          </p:nvPr>
        </p:nvSpPr>
        <p:spPr>
          <a:xfrm>
            <a:off x="97436" y="1518932"/>
            <a:ext cx="3305624" cy="117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/>
              <a:t>Strong positive correlation of Price and Visitors</a:t>
            </a:r>
            <a:r>
              <a:rPr lang="en" dirty="0"/>
              <a:t>. Slight </a:t>
            </a:r>
            <a:r>
              <a:rPr lang="en" b="1" dirty="0"/>
              <a:t>negative correlation</a:t>
            </a:r>
            <a:r>
              <a:rPr lang="en" dirty="0"/>
              <a:t> is observed between </a:t>
            </a:r>
            <a:r>
              <a:rPr lang="en" b="1" dirty="0"/>
              <a:t>review index</a:t>
            </a:r>
            <a:r>
              <a:rPr lang="en" dirty="0"/>
              <a:t> and </a:t>
            </a:r>
            <a:r>
              <a:rPr lang="en" b="1" dirty="0"/>
              <a:t>reviews number</a:t>
            </a:r>
            <a:r>
              <a:rPr lang="en" dirty="0"/>
              <a:t>.</a:t>
            </a:r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3"/>
          </p:nvPr>
        </p:nvSpPr>
        <p:spPr>
          <a:xfrm>
            <a:off x="145005" y="3370356"/>
            <a:ext cx="3365155" cy="108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The </a:t>
            </a:r>
            <a:r>
              <a:rPr lang="en" b="1" dirty="0"/>
              <a:t>remote work and free cancellation</a:t>
            </a:r>
            <a:r>
              <a:rPr lang="en" dirty="0"/>
              <a:t> characteristics seem to have a slight </a:t>
            </a:r>
            <a:r>
              <a:rPr lang="en" b="1" dirty="0"/>
              <a:t>negative correlation with the review index</a:t>
            </a:r>
            <a:r>
              <a:rPr lang="en" dirty="0"/>
              <a:t>.</a:t>
            </a:r>
            <a:endParaRPr lang="en" b="1" dirty="0"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4"/>
          </p:nvPr>
        </p:nvSpPr>
        <p:spPr>
          <a:xfrm>
            <a:off x="526060" y="803571"/>
            <a:ext cx="3323483" cy="799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Correlations of Features</a:t>
            </a:r>
            <a:endParaRPr lang="el-GR" dirty="0"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6"/>
          </p:nvPr>
        </p:nvSpPr>
        <p:spPr>
          <a:xfrm>
            <a:off x="442660" y="2583558"/>
            <a:ext cx="3496124" cy="894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Reviews vs Characteristics</a:t>
            </a:r>
          </a:p>
        </p:txBody>
      </p:sp>
      <p:cxnSp>
        <p:nvCxnSpPr>
          <p:cNvPr id="10" name="Google Shape;523;p35">
            <a:extLst>
              <a:ext uri="{FF2B5EF4-FFF2-40B4-BE49-F238E27FC236}">
                <a16:creationId xmlns:a16="http://schemas.microsoft.com/office/drawing/2014/main" id="{1899B453-01CC-D8D7-D24C-1724DE2DBEC9}"/>
              </a:ext>
            </a:extLst>
          </p:cNvPr>
          <p:cNvCxnSpPr/>
          <p:nvPr/>
        </p:nvCxnSpPr>
        <p:spPr>
          <a:xfrm>
            <a:off x="2568419" y="3000375"/>
            <a:ext cx="447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Εικόνα 3" descr="Εικόνα που περιέχει κείμενο, στιγμιότυπο οθόνης, τετράγωνο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BA9EB47C-DF0C-E04A-6719-212BBE93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343" y="935975"/>
            <a:ext cx="4774406" cy="1747551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78E81793-CE7D-89EB-34BC-2EC15D5AB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344" y="3243655"/>
            <a:ext cx="4768455" cy="160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uild="p"/>
      <p:bldP spid="491" grpId="0" build="p"/>
      <p:bldP spid="492" grpId="0" build="p"/>
      <p:bldP spid="49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618358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Engaging Points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297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5687" y="296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Interactive App Features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1"/>
          </p:nvPr>
        </p:nvSpPr>
        <p:spPr>
          <a:xfrm>
            <a:off x="417496" y="1173178"/>
            <a:ext cx="3939411" cy="1321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 dirty="0"/>
              <a:t>Dynamic selection of filters</a:t>
            </a:r>
            <a:r>
              <a:rPr lang="en" dirty="0"/>
              <a:t> for rendering summary and general statistics plots. Selections vary to municipalities, price range, visitor range. </a:t>
            </a:r>
          </a:p>
        </p:txBody>
      </p:sp>
      <p:grpSp>
        <p:nvGrpSpPr>
          <p:cNvPr id="667" name="Google Shape;667;p43"/>
          <p:cNvGrpSpPr/>
          <p:nvPr/>
        </p:nvGrpSpPr>
        <p:grpSpPr>
          <a:xfrm rot="-5400000" flipH="1">
            <a:off x="6529635" y="430550"/>
            <a:ext cx="709065" cy="601645"/>
            <a:chOff x="8076238" y="467775"/>
            <a:chExt cx="709065" cy="601645"/>
          </a:xfrm>
        </p:grpSpPr>
        <p:sp>
          <p:nvSpPr>
            <p:cNvPr id="668" name="Google Shape;668;p43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670" name="Google Shape;670;p43"/>
            <p:cNvCxnSpPr>
              <a:stCxn id="668" idx="2"/>
              <a:endCxn id="66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1" name="Google Shape;671;p43"/>
          <p:cNvCxnSpPr/>
          <p:nvPr/>
        </p:nvCxnSpPr>
        <p:spPr>
          <a:xfrm>
            <a:off x="0" y="2856950"/>
            <a:ext cx="788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Εικόνα 11" descr="Εικόνα που περιέχει κείμενο, στιγμιότυπο οθόνης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AB2F520A-7669-A3F4-4047-E3A099BC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31" y="2952750"/>
            <a:ext cx="3173987" cy="1976438"/>
          </a:xfrm>
          <a:prstGeom prst="rect">
            <a:avLst/>
          </a:prstGeom>
        </p:spPr>
      </p:pic>
      <p:sp>
        <p:nvSpPr>
          <p:cNvPr id="14" name="Google Shape;663;p43">
            <a:extLst>
              <a:ext uri="{FF2B5EF4-FFF2-40B4-BE49-F238E27FC236}">
                <a16:creationId xmlns:a16="http://schemas.microsoft.com/office/drawing/2014/main" id="{0079E90C-2DDB-0E72-A5B3-38C4881088E9}"/>
              </a:ext>
            </a:extLst>
          </p:cNvPr>
          <p:cNvSpPr txBox="1">
            <a:spLocks/>
          </p:cNvSpPr>
          <p:nvPr/>
        </p:nvSpPr>
        <p:spPr>
          <a:xfrm>
            <a:off x="4088193" y="3373453"/>
            <a:ext cx="3939411" cy="132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/>
            <a:r>
              <a:rPr lang="en" b="1" dirty="0"/>
              <a:t>Interactive clustering</a:t>
            </a:r>
            <a:r>
              <a:rPr lang="en" dirty="0"/>
              <a:t> widget for enhancing analysis workflow and derive type of properties according to selected features.</a:t>
            </a:r>
          </a:p>
        </p:txBody>
      </p:sp>
      <p:pic>
        <p:nvPicPr>
          <p:cNvPr id="2" name="Εικόνα 1" descr="Εικόνα που περιέχει κείμενο, στιγμιότυπο οθόνης, αριθμό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AF5A5C52-FD24-71FD-B2EB-F7765044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995" y="512002"/>
            <a:ext cx="1480739" cy="22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 build="p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5687" y="2961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Interpretability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1"/>
          </p:nvPr>
        </p:nvSpPr>
        <p:spPr>
          <a:xfrm>
            <a:off x="506793" y="1095787"/>
            <a:ext cx="2957146" cy="1618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Visualization of SHAP values to </a:t>
            </a:r>
            <a:r>
              <a:rPr lang="en" b="1" dirty="0"/>
              <a:t>interpret the model predictions</a:t>
            </a:r>
            <a:r>
              <a:rPr lang="en" dirty="0"/>
              <a:t> and understand feature contributions. Understanding which feature impacted the model and how?</a:t>
            </a:r>
            <a:endParaRPr lang="el-GR" dirty="0"/>
          </a:p>
        </p:txBody>
      </p:sp>
      <p:grpSp>
        <p:nvGrpSpPr>
          <p:cNvPr id="667" name="Google Shape;667;p43"/>
          <p:cNvGrpSpPr/>
          <p:nvPr/>
        </p:nvGrpSpPr>
        <p:grpSpPr>
          <a:xfrm rot="16200000" flipH="1">
            <a:off x="8035776" y="347206"/>
            <a:ext cx="709065" cy="601645"/>
            <a:chOff x="8076238" y="467775"/>
            <a:chExt cx="709065" cy="601645"/>
          </a:xfrm>
        </p:grpSpPr>
        <p:sp>
          <p:nvSpPr>
            <p:cNvPr id="668" name="Google Shape;668;p43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670" name="Google Shape;670;p43"/>
            <p:cNvCxnSpPr>
              <a:cxnSpLocks/>
              <a:stCxn id="668" idx="2"/>
              <a:endCxn id="66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1" name="Google Shape;671;p43"/>
          <p:cNvCxnSpPr/>
          <p:nvPr/>
        </p:nvCxnSpPr>
        <p:spPr>
          <a:xfrm>
            <a:off x="0" y="2856950"/>
            <a:ext cx="788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663;p43">
            <a:extLst>
              <a:ext uri="{FF2B5EF4-FFF2-40B4-BE49-F238E27FC236}">
                <a16:creationId xmlns:a16="http://schemas.microsoft.com/office/drawing/2014/main" id="{0079E90C-2DDB-0E72-A5B3-38C4881088E9}"/>
              </a:ext>
            </a:extLst>
          </p:cNvPr>
          <p:cNvSpPr txBox="1">
            <a:spLocks/>
          </p:cNvSpPr>
          <p:nvPr/>
        </p:nvSpPr>
        <p:spPr>
          <a:xfrm>
            <a:off x="4153677" y="3188906"/>
            <a:ext cx="3939411" cy="132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/>
            <a:r>
              <a:rPr lang="en" b="1" dirty="0"/>
              <a:t>Model selection </a:t>
            </a:r>
            <a:r>
              <a:rPr lang="en" dirty="0"/>
              <a:t>has been implemented to enable </a:t>
            </a:r>
            <a:r>
              <a:rPr lang="en" b="1" dirty="0"/>
              <a:t>comparison between different model predictions</a:t>
            </a:r>
            <a:r>
              <a:rPr lang="en" dirty="0"/>
              <a:t>. Available models are </a:t>
            </a:r>
            <a:r>
              <a:rPr lang="en" err="1"/>
              <a:t>ElasticNet</a:t>
            </a:r>
            <a:r>
              <a:rPr lang="en" dirty="0"/>
              <a:t>, Random Forest and Gradient Boosting Trees framework </a:t>
            </a:r>
            <a:r>
              <a:rPr lang="en" err="1"/>
              <a:t>LightGBM</a:t>
            </a:r>
            <a:r>
              <a:rPr lang="en" dirty="0"/>
              <a:t>.</a:t>
            </a:r>
          </a:p>
        </p:txBody>
      </p:sp>
      <p:pic>
        <p:nvPicPr>
          <p:cNvPr id="2" name="Εικόνα 1" descr="Εικόνα που περιέχει κείμενο, στιγμιότυπο οθόνης, γραμματοσειρά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124D236-B4E4-9104-6921-8D4B62F36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077" y="1096370"/>
            <a:ext cx="4214814" cy="1408900"/>
          </a:xfrm>
          <a:prstGeom prst="rect">
            <a:avLst/>
          </a:prstGeom>
        </p:spPr>
      </p:pic>
      <p:pic>
        <p:nvPicPr>
          <p:cNvPr id="4" name="Εικόνα 3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3EDEC669-8C9B-6E12-78B0-3A00C5F77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53" y="3008709"/>
            <a:ext cx="2540794" cy="16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" grpId="0" build="p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29" name="Google Shape;429;p29"/>
          <p:cNvSpPr txBox="1">
            <a:spLocks noGrp="1"/>
          </p:cNvSpPr>
          <p:nvPr>
            <p:ph type="title" idx="5"/>
          </p:nvPr>
        </p:nvSpPr>
        <p:spPr>
          <a:xfrm>
            <a:off x="1180329" y="2018997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title" idx="7"/>
          </p:nvPr>
        </p:nvSpPr>
        <p:spPr>
          <a:xfrm>
            <a:off x="4539126" y="2018997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29"/>
          <p:cNvSpPr txBox="1">
            <a:spLocks noGrp="1"/>
          </p:cNvSpPr>
          <p:nvPr>
            <p:ph type="title" idx="8"/>
          </p:nvPr>
        </p:nvSpPr>
        <p:spPr>
          <a:xfrm>
            <a:off x="4503407" y="2829219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title" idx="6"/>
          </p:nvPr>
        </p:nvSpPr>
        <p:spPr>
          <a:xfrm>
            <a:off x="1144610" y="2829219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9"/>
          </p:nvPr>
        </p:nvSpPr>
        <p:spPr>
          <a:xfrm>
            <a:off x="1876629" y="2157291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lang="el-GR"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13"/>
          </p:nvPr>
        </p:nvSpPr>
        <p:spPr>
          <a:xfrm>
            <a:off x="5235433" y="2157291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Team Work Plan</a:t>
            </a:r>
            <a:endParaRPr lang="el-GR"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14"/>
          </p:nvPr>
        </p:nvSpPr>
        <p:spPr>
          <a:xfrm>
            <a:off x="1840910" y="3024667"/>
            <a:ext cx="2656799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Steps and Methodology</a:t>
            </a:r>
            <a:endParaRPr dirty="0"/>
          </a:p>
        </p:txBody>
      </p:sp>
      <p:sp>
        <p:nvSpPr>
          <p:cNvPr id="436" name="Google Shape;436;p29"/>
          <p:cNvSpPr txBox="1">
            <a:spLocks noGrp="1"/>
          </p:cNvSpPr>
          <p:nvPr>
            <p:ph type="subTitle" idx="15"/>
          </p:nvPr>
        </p:nvSpPr>
        <p:spPr>
          <a:xfrm>
            <a:off x="5199714" y="3024667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Main Observations</a:t>
            </a:r>
            <a:endParaRPr lang="el-GR" dirty="0"/>
          </a:p>
        </p:txBody>
      </p:sp>
      <p:grpSp>
        <p:nvGrpSpPr>
          <p:cNvPr id="437" name="Google Shape;437;p29"/>
          <p:cNvGrpSpPr/>
          <p:nvPr/>
        </p:nvGrpSpPr>
        <p:grpSpPr>
          <a:xfrm rot="-5400000" flipH="1">
            <a:off x="6891585" y="430550"/>
            <a:ext cx="709065" cy="601645"/>
            <a:chOff x="8076238" y="467775"/>
            <a:chExt cx="709065" cy="601645"/>
          </a:xfrm>
        </p:grpSpPr>
        <p:sp>
          <p:nvSpPr>
            <p:cNvPr id="438" name="Google Shape;438;p29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40" name="Google Shape;440;p29"/>
            <p:cNvCxnSpPr>
              <a:stCxn id="438" idx="2"/>
              <a:endCxn id="43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88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618358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Conclusions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7601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ubTitle" idx="2"/>
          </p:nvPr>
        </p:nvSpPr>
        <p:spPr>
          <a:xfrm>
            <a:off x="3543901" y="1588339"/>
            <a:ext cx="2324109" cy="1458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Developed a </a:t>
            </a:r>
            <a:r>
              <a:rPr lang="en" dirty="0" err="1"/>
              <a:t>Streamlit</a:t>
            </a:r>
            <a:r>
              <a:rPr lang="en" dirty="0"/>
              <a:t> app with interactive features for data exploration and price prediction.</a:t>
            </a:r>
            <a:endParaRPr lang="el-GR" dirty="0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5"/>
          </p:nvPr>
        </p:nvSpPr>
        <p:spPr>
          <a:xfrm>
            <a:off x="6215613" y="1588339"/>
            <a:ext cx="2020500" cy="1220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Identified significant factors influencing Airbnb listing prices.</a:t>
            </a:r>
            <a:endParaRPr lang="el-GR" dirty="0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Accomplishments</a:t>
            </a:r>
          </a:p>
        </p:txBody>
      </p:sp>
      <p:sp>
        <p:nvSpPr>
          <p:cNvPr id="502" name="Google Shape;502;p34"/>
          <p:cNvSpPr txBox="1">
            <a:spLocks noGrp="1"/>
          </p:cNvSpPr>
          <p:nvPr>
            <p:ph type="subTitle" idx="1"/>
          </p:nvPr>
        </p:nvSpPr>
        <p:spPr>
          <a:xfrm>
            <a:off x="318528" y="1600247"/>
            <a:ext cx="2907516" cy="1446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Successfully scraped preprocessed and analyzed Airbnb listings data to gain valuable insights for the specific municipalities assigned.</a:t>
            </a:r>
            <a:endParaRPr lang="el-GR" dirty="0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6" name="Google Shape;506;p34"/>
          <p:cNvSpPr txBox="1">
            <a:spLocks noGrp="1"/>
          </p:cNvSpPr>
          <p:nvPr>
            <p:ph type="subTitle" idx="7"/>
          </p:nvPr>
        </p:nvSpPr>
        <p:spPr>
          <a:xfrm>
            <a:off x="717381" y="116386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Scraping</a:t>
            </a:r>
          </a:p>
        </p:txBody>
      </p:sp>
      <p:sp>
        <p:nvSpPr>
          <p:cNvPr id="507" name="Google Shape;507;p34"/>
          <p:cNvSpPr txBox="1">
            <a:spLocks noGrp="1"/>
          </p:cNvSpPr>
          <p:nvPr>
            <p:ph type="subTitle" idx="8"/>
          </p:nvPr>
        </p:nvSpPr>
        <p:spPr>
          <a:xfrm>
            <a:off x="3698679" y="1175772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 err="1"/>
              <a:t>Streamlit</a:t>
            </a:r>
            <a:r>
              <a:rPr lang="en" dirty="0"/>
              <a:t> App</a:t>
            </a:r>
            <a:endParaRPr dirty="0"/>
          </a:p>
        </p:txBody>
      </p:sp>
      <p:sp>
        <p:nvSpPr>
          <p:cNvPr id="510" name="Google Shape;510;p34"/>
          <p:cNvSpPr txBox="1">
            <a:spLocks noGrp="1"/>
          </p:cNvSpPr>
          <p:nvPr>
            <p:ph type="subTitle" idx="14"/>
          </p:nvPr>
        </p:nvSpPr>
        <p:spPr>
          <a:xfrm>
            <a:off x="6215615" y="1157912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Data Analysis</a:t>
            </a:r>
            <a:endParaRPr dirty="0"/>
          </a:p>
        </p:txBody>
      </p:sp>
      <p:grpSp>
        <p:nvGrpSpPr>
          <p:cNvPr id="512" name="Google Shape;512;p34"/>
          <p:cNvGrpSpPr/>
          <p:nvPr/>
        </p:nvGrpSpPr>
        <p:grpSpPr>
          <a:xfrm rot="10800000">
            <a:off x="8097138" y="1017725"/>
            <a:ext cx="709065" cy="601645"/>
            <a:chOff x="8076238" y="467775"/>
            <a:chExt cx="709065" cy="601645"/>
          </a:xfrm>
        </p:grpSpPr>
        <p:sp>
          <p:nvSpPr>
            <p:cNvPr id="513" name="Google Shape;513;p3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15" name="Google Shape;515;p34"/>
            <p:cNvCxnSpPr>
              <a:stCxn id="513" idx="2"/>
              <a:endCxn id="51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499;p34">
            <a:extLst>
              <a:ext uri="{FF2B5EF4-FFF2-40B4-BE49-F238E27FC236}">
                <a16:creationId xmlns:a16="http://schemas.microsoft.com/office/drawing/2014/main" id="{DAAD1051-375C-A0F6-AE50-4135D2F3A0E3}"/>
              </a:ext>
            </a:extLst>
          </p:cNvPr>
          <p:cNvSpPr txBox="1">
            <a:spLocks/>
          </p:cNvSpPr>
          <p:nvPr/>
        </p:nvSpPr>
        <p:spPr>
          <a:xfrm>
            <a:off x="5011941" y="3485004"/>
            <a:ext cx="2312203" cy="14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/>
              <a:t>Utilized SHAP (</a:t>
            </a:r>
            <a:r>
              <a:rPr lang="en" err="1"/>
              <a:t>SHapley</a:t>
            </a:r>
            <a:r>
              <a:rPr lang="en"/>
              <a:t> Additive exPlanations) values for model interpretability and feature importance analysis.</a:t>
            </a:r>
            <a:endParaRPr lang="el-GR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  <p:sp>
        <p:nvSpPr>
          <p:cNvPr id="19" name="Google Shape;502;p34">
            <a:extLst>
              <a:ext uri="{FF2B5EF4-FFF2-40B4-BE49-F238E27FC236}">
                <a16:creationId xmlns:a16="http://schemas.microsoft.com/office/drawing/2014/main" id="{9F1FA5D3-97A6-F4BD-456A-4D777BB2E963}"/>
              </a:ext>
            </a:extLst>
          </p:cNvPr>
          <p:cNvSpPr txBox="1">
            <a:spLocks/>
          </p:cNvSpPr>
          <p:nvPr/>
        </p:nvSpPr>
        <p:spPr>
          <a:xfrm>
            <a:off x="1780616" y="3514771"/>
            <a:ext cx="2895610" cy="1155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Utilized clustering to segment the market and derive types of properties.</a:t>
            </a:r>
            <a:endParaRPr lang="el-GR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  <p:sp>
        <p:nvSpPr>
          <p:cNvPr id="21" name="Google Shape;506;p34">
            <a:extLst>
              <a:ext uri="{FF2B5EF4-FFF2-40B4-BE49-F238E27FC236}">
                <a16:creationId xmlns:a16="http://schemas.microsoft.com/office/drawing/2014/main" id="{F1BB0864-317B-6E4A-1C9A-55FDED6A3EC9}"/>
              </a:ext>
            </a:extLst>
          </p:cNvPr>
          <p:cNvSpPr txBox="1">
            <a:spLocks/>
          </p:cNvSpPr>
          <p:nvPr/>
        </p:nvSpPr>
        <p:spPr>
          <a:xfrm>
            <a:off x="2179468" y="3060532"/>
            <a:ext cx="20205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dirty="0"/>
              <a:t>Clustering</a:t>
            </a:r>
          </a:p>
        </p:txBody>
      </p:sp>
      <p:sp>
        <p:nvSpPr>
          <p:cNvPr id="23" name="Google Shape;507;p34">
            <a:extLst>
              <a:ext uri="{FF2B5EF4-FFF2-40B4-BE49-F238E27FC236}">
                <a16:creationId xmlns:a16="http://schemas.microsoft.com/office/drawing/2014/main" id="{52C0EE0D-203A-EBEF-7589-EA5E66881889}"/>
              </a:ext>
            </a:extLst>
          </p:cNvPr>
          <p:cNvSpPr txBox="1">
            <a:spLocks/>
          </p:cNvSpPr>
          <p:nvPr/>
        </p:nvSpPr>
        <p:spPr>
          <a:xfrm>
            <a:off x="5154814" y="3072438"/>
            <a:ext cx="20205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SHAP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16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  <p:bldP spid="500" grpId="0" build="p"/>
      <p:bldP spid="502" grpId="0" build="p"/>
      <p:bldP spid="506" grpId="0" build="p"/>
      <p:bldP spid="507" grpId="0" build="p"/>
      <p:bldP spid="510" grpId="0" build="p"/>
      <p:bldP spid="15" grpId="0"/>
      <p:bldP spid="19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ubTitle" idx="2"/>
          </p:nvPr>
        </p:nvSpPr>
        <p:spPr>
          <a:xfrm>
            <a:off x="3299822" y="1594292"/>
            <a:ext cx="2705109" cy="1452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Airbnb site updates, impacted our scraping scripts which needed to be updated almost weekly. 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5"/>
          </p:nvPr>
        </p:nvSpPr>
        <p:spPr>
          <a:xfrm>
            <a:off x="6004237" y="1596167"/>
            <a:ext cx="2787718" cy="1584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Airbnb website mostly fetched data outside the requested region leading to many data being filtered out. 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</a:p>
        </p:txBody>
      </p:sp>
      <p:sp>
        <p:nvSpPr>
          <p:cNvPr id="502" name="Google Shape;502;p34"/>
          <p:cNvSpPr txBox="1">
            <a:spLocks noGrp="1"/>
          </p:cNvSpPr>
          <p:nvPr>
            <p:ph type="subTitle" idx="1"/>
          </p:nvPr>
        </p:nvSpPr>
        <p:spPr>
          <a:xfrm>
            <a:off x="318528" y="1600247"/>
            <a:ext cx="2907516" cy="171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Faced challenges due to the availability of only approximately 80 listings in the assigned municipalities.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6" name="Google Shape;506;p34"/>
          <p:cNvSpPr txBox="1">
            <a:spLocks noGrp="1"/>
          </p:cNvSpPr>
          <p:nvPr>
            <p:ph type="subTitle" idx="7"/>
          </p:nvPr>
        </p:nvSpPr>
        <p:spPr>
          <a:xfrm>
            <a:off x="717381" y="116386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Limited Data</a:t>
            </a:r>
          </a:p>
        </p:txBody>
      </p:sp>
      <p:sp>
        <p:nvSpPr>
          <p:cNvPr id="507" name="Google Shape;507;p34"/>
          <p:cNvSpPr txBox="1">
            <a:spLocks noGrp="1"/>
          </p:cNvSpPr>
          <p:nvPr>
            <p:ph type="subTitle" idx="8"/>
          </p:nvPr>
        </p:nvSpPr>
        <p:spPr>
          <a:xfrm>
            <a:off x="3645101" y="1157913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UI Changes</a:t>
            </a:r>
          </a:p>
        </p:txBody>
      </p:sp>
      <p:sp>
        <p:nvSpPr>
          <p:cNvPr id="510" name="Google Shape;510;p34"/>
          <p:cNvSpPr txBox="1">
            <a:spLocks noGrp="1"/>
          </p:cNvSpPr>
          <p:nvPr>
            <p:ph type="subTitle" idx="14"/>
          </p:nvPr>
        </p:nvSpPr>
        <p:spPr>
          <a:xfrm>
            <a:off x="6227359" y="1114854"/>
            <a:ext cx="2341479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Erroneous Data Fetch</a:t>
            </a:r>
          </a:p>
        </p:txBody>
      </p:sp>
      <p:grpSp>
        <p:nvGrpSpPr>
          <p:cNvPr id="512" name="Google Shape;512;p34"/>
          <p:cNvGrpSpPr/>
          <p:nvPr/>
        </p:nvGrpSpPr>
        <p:grpSpPr>
          <a:xfrm rot="10800000">
            <a:off x="8097138" y="1017725"/>
            <a:ext cx="709065" cy="601645"/>
            <a:chOff x="8076238" y="467775"/>
            <a:chExt cx="709065" cy="601645"/>
          </a:xfrm>
        </p:grpSpPr>
        <p:sp>
          <p:nvSpPr>
            <p:cNvPr id="513" name="Google Shape;513;p3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15" name="Google Shape;515;p34"/>
            <p:cNvCxnSpPr>
              <a:stCxn id="513" idx="2"/>
              <a:endCxn id="51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499;p34">
            <a:extLst>
              <a:ext uri="{FF2B5EF4-FFF2-40B4-BE49-F238E27FC236}">
                <a16:creationId xmlns:a16="http://schemas.microsoft.com/office/drawing/2014/main" id="{DAAD1051-375C-A0F6-AE50-4135D2F3A0E3}"/>
              </a:ext>
            </a:extLst>
          </p:cNvPr>
          <p:cNvSpPr txBox="1">
            <a:spLocks/>
          </p:cNvSpPr>
          <p:nvPr/>
        </p:nvSpPr>
        <p:spPr>
          <a:xfrm>
            <a:off x="4607048" y="3435584"/>
            <a:ext cx="3235997" cy="14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Scripts to run, took several hours and often were concluded with exceptions leading to code changes with Try – Excepts.</a:t>
            </a:r>
            <a:endParaRPr lang="el-GR" dirty="0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  <p:sp>
        <p:nvSpPr>
          <p:cNvPr id="21" name="Google Shape;506;p34">
            <a:extLst>
              <a:ext uri="{FF2B5EF4-FFF2-40B4-BE49-F238E27FC236}">
                <a16:creationId xmlns:a16="http://schemas.microsoft.com/office/drawing/2014/main" id="{F1BB0864-317B-6E4A-1C9A-55FDED6A3EC9}"/>
              </a:ext>
            </a:extLst>
          </p:cNvPr>
          <p:cNvSpPr txBox="1">
            <a:spLocks/>
          </p:cNvSpPr>
          <p:nvPr/>
        </p:nvSpPr>
        <p:spPr>
          <a:xfrm>
            <a:off x="2103382" y="2928911"/>
            <a:ext cx="20205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Dynamic Website</a:t>
            </a:r>
            <a:endParaRPr lang="el-GR" dirty="0" err="1"/>
          </a:p>
        </p:txBody>
      </p:sp>
      <p:sp>
        <p:nvSpPr>
          <p:cNvPr id="23" name="Google Shape;507;p34">
            <a:extLst>
              <a:ext uri="{FF2B5EF4-FFF2-40B4-BE49-F238E27FC236}">
                <a16:creationId xmlns:a16="http://schemas.microsoft.com/office/drawing/2014/main" id="{52C0EE0D-203A-EBEF-7589-EA5E66881889}"/>
              </a:ext>
            </a:extLst>
          </p:cNvPr>
          <p:cNvSpPr txBox="1">
            <a:spLocks/>
          </p:cNvSpPr>
          <p:nvPr/>
        </p:nvSpPr>
        <p:spPr>
          <a:xfrm>
            <a:off x="4992612" y="2929073"/>
            <a:ext cx="20205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Execution Time</a:t>
            </a:r>
            <a:endParaRPr lang="el-GR" dirty="0"/>
          </a:p>
        </p:txBody>
      </p:sp>
      <p:sp>
        <p:nvSpPr>
          <p:cNvPr id="3" name="Google Shape;499;p34">
            <a:extLst>
              <a:ext uri="{FF2B5EF4-FFF2-40B4-BE49-F238E27FC236}">
                <a16:creationId xmlns:a16="http://schemas.microsoft.com/office/drawing/2014/main" id="{3A2DFC77-B4F0-4478-AA86-D4CEC9BFB2A8}"/>
              </a:ext>
            </a:extLst>
          </p:cNvPr>
          <p:cNvSpPr txBox="1">
            <a:spLocks/>
          </p:cNvSpPr>
          <p:nvPr/>
        </p:nvSpPr>
        <p:spPr>
          <a:xfrm>
            <a:off x="1761209" y="3363333"/>
            <a:ext cx="2705109" cy="14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Pagination and lazy loaded is implemented in the </a:t>
            </a:r>
            <a:r>
              <a:rPr lang="en" dirty="0" err="1"/>
              <a:t>AirBnB</a:t>
            </a:r>
            <a:r>
              <a:rPr lang="en" dirty="0"/>
              <a:t> website which needed additional implementations for the scraping to be performed.</a:t>
            </a:r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140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  <p:bldP spid="500" grpId="0" build="p"/>
      <p:bldP spid="502" grpId="0" build="p"/>
      <p:bldP spid="506" grpId="0" build="p"/>
      <p:bldP spid="507" grpId="0" build="p"/>
      <p:bldP spid="510" grpId="0" build="p"/>
      <p:bldP spid="15" grpId="0"/>
      <p:bldP spid="21" grpId="0"/>
      <p:bldP spid="23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>
            <a:spLocks noGrp="1"/>
          </p:cNvSpPr>
          <p:nvPr>
            <p:ph type="subTitle" idx="2"/>
          </p:nvPr>
        </p:nvSpPr>
        <p:spPr>
          <a:xfrm>
            <a:off x="3299822" y="1594292"/>
            <a:ext cx="2705109" cy="1452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Implement error metrics to evaluate and compare the performance of predictive models more effectively.</a:t>
            </a:r>
            <a:endParaRPr lang="el-GR" dirty="0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5"/>
          </p:nvPr>
        </p:nvSpPr>
        <p:spPr>
          <a:xfrm>
            <a:off x="6051209" y="1670541"/>
            <a:ext cx="2756404" cy="1205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Incorporate additional features and refine existing models to improve price prediction accuracy.</a:t>
            </a:r>
            <a:endParaRPr lang="el-GR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Future Ideas</a:t>
            </a:r>
          </a:p>
        </p:txBody>
      </p:sp>
      <p:sp>
        <p:nvSpPr>
          <p:cNvPr id="502" name="Google Shape;502;p34"/>
          <p:cNvSpPr txBox="1">
            <a:spLocks noGrp="1"/>
          </p:cNvSpPr>
          <p:nvPr>
            <p:ph type="subTitle" idx="1"/>
          </p:nvPr>
        </p:nvSpPr>
        <p:spPr>
          <a:xfrm>
            <a:off x="318528" y="1600247"/>
            <a:ext cx="2907516" cy="1714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Fine-tuning of machine learning models to optimize performance and generalize better to new data.</a:t>
            </a:r>
            <a:endParaRPr lang="el-GR" dirty="0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06" name="Google Shape;506;p34"/>
          <p:cNvSpPr txBox="1">
            <a:spLocks noGrp="1"/>
          </p:cNvSpPr>
          <p:nvPr>
            <p:ph type="subTitle" idx="7"/>
          </p:nvPr>
        </p:nvSpPr>
        <p:spPr>
          <a:xfrm>
            <a:off x="717381" y="1163866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Fine Tuning</a:t>
            </a:r>
            <a:endParaRPr lang="el-GR" dirty="0"/>
          </a:p>
        </p:txBody>
      </p:sp>
      <p:sp>
        <p:nvSpPr>
          <p:cNvPr id="507" name="Google Shape;507;p34"/>
          <p:cNvSpPr txBox="1">
            <a:spLocks noGrp="1"/>
          </p:cNvSpPr>
          <p:nvPr>
            <p:ph type="subTitle" idx="8"/>
          </p:nvPr>
        </p:nvSpPr>
        <p:spPr>
          <a:xfrm>
            <a:off x="3645101" y="1157913"/>
            <a:ext cx="2020500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Error Metrics</a:t>
            </a:r>
          </a:p>
        </p:txBody>
      </p:sp>
      <p:sp>
        <p:nvSpPr>
          <p:cNvPr id="510" name="Google Shape;510;p34"/>
          <p:cNvSpPr txBox="1">
            <a:spLocks noGrp="1"/>
          </p:cNvSpPr>
          <p:nvPr>
            <p:ph type="subTitle" idx="14"/>
          </p:nvPr>
        </p:nvSpPr>
        <p:spPr>
          <a:xfrm>
            <a:off x="6317389" y="1165742"/>
            <a:ext cx="2220133" cy="5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Feature Engineering</a:t>
            </a:r>
            <a:endParaRPr lang="el-GR" dirty="0"/>
          </a:p>
        </p:txBody>
      </p:sp>
      <p:grpSp>
        <p:nvGrpSpPr>
          <p:cNvPr id="512" name="Google Shape;512;p34"/>
          <p:cNvGrpSpPr/>
          <p:nvPr/>
        </p:nvGrpSpPr>
        <p:grpSpPr>
          <a:xfrm rot="10800000">
            <a:off x="8097138" y="1017725"/>
            <a:ext cx="709065" cy="601645"/>
            <a:chOff x="8076238" y="467775"/>
            <a:chExt cx="709065" cy="601645"/>
          </a:xfrm>
        </p:grpSpPr>
        <p:sp>
          <p:nvSpPr>
            <p:cNvPr id="513" name="Google Shape;513;p34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515" name="Google Shape;515;p34"/>
            <p:cNvCxnSpPr>
              <a:stCxn id="513" idx="2"/>
              <a:endCxn id="514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499;p34">
            <a:extLst>
              <a:ext uri="{FF2B5EF4-FFF2-40B4-BE49-F238E27FC236}">
                <a16:creationId xmlns:a16="http://schemas.microsoft.com/office/drawing/2014/main" id="{DAAD1051-375C-A0F6-AE50-4135D2F3A0E3}"/>
              </a:ext>
            </a:extLst>
          </p:cNvPr>
          <p:cNvSpPr txBox="1">
            <a:spLocks/>
          </p:cNvSpPr>
          <p:nvPr/>
        </p:nvSpPr>
        <p:spPr>
          <a:xfrm>
            <a:off x="4849739" y="3459070"/>
            <a:ext cx="3333857" cy="14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/>
              <a:t>Gather user feedback to identify areas for app enhancement and implement improvements for a better user experience.</a:t>
            </a:r>
            <a:endParaRPr lang="el-GR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  <p:sp>
        <p:nvSpPr>
          <p:cNvPr id="21" name="Google Shape;506;p34">
            <a:extLst>
              <a:ext uri="{FF2B5EF4-FFF2-40B4-BE49-F238E27FC236}">
                <a16:creationId xmlns:a16="http://schemas.microsoft.com/office/drawing/2014/main" id="{F1BB0864-317B-6E4A-1C9A-55FDED6A3EC9}"/>
              </a:ext>
            </a:extLst>
          </p:cNvPr>
          <p:cNvSpPr txBox="1">
            <a:spLocks/>
          </p:cNvSpPr>
          <p:nvPr/>
        </p:nvSpPr>
        <p:spPr>
          <a:xfrm>
            <a:off x="1598426" y="2952397"/>
            <a:ext cx="25920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/>
              <a:t>MongoDB Integration</a:t>
            </a:r>
          </a:p>
        </p:txBody>
      </p:sp>
      <p:sp>
        <p:nvSpPr>
          <p:cNvPr id="23" name="Google Shape;507;p34">
            <a:extLst>
              <a:ext uri="{FF2B5EF4-FFF2-40B4-BE49-F238E27FC236}">
                <a16:creationId xmlns:a16="http://schemas.microsoft.com/office/drawing/2014/main" id="{52C0EE0D-203A-EBEF-7589-EA5E66881889}"/>
              </a:ext>
            </a:extLst>
          </p:cNvPr>
          <p:cNvSpPr txBox="1">
            <a:spLocks/>
          </p:cNvSpPr>
          <p:nvPr/>
        </p:nvSpPr>
        <p:spPr>
          <a:xfrm>
            <a:off x="5376221" y="2952559"/>
            <a:ext cx="20205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/>
              <a:t>App Improvement</a:t>
            </a:r>
            <a:endParaRPr lang="el-GR"/>
          </a:p>
        </p:txBody>
      </p:sp>
      <p:sp>
        <p:nvSpPr>
          <p:cNvPr id="2" name="Google Shape;499;p34">
            <a:extLst>
              <a:ext uri="{FF2B5EF4-FFF2-40B4-BE49-F238E27FC236}">
                <a16:creationId xmlns:a16="http://schemas.microsoft.com/office/drawing/2014/main" id="{DC2F2661-AC4B-50E6-6F66-5CDB42C48FC6}"/>
              </a:ext>
            </a:extLst>
          </p:cNvPr>
          <p:cNvSpPr txBox="1">
            <a:spLocks/>
          </p:cNvSpPr>
          <p:nvPr/>
        </p:nvSpPr>
        <p:spPr>
          <a:xfrm>
            <a:off x="1318965" y="3459070"/>
            <a:ext cx="3153795" cy="14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>
                <a:solidFill>
                  <a:srgbClr val="353334"/>
                </a:solidFill>
              </a:rPr>
              <a:t>Integrate MongoDB for efficient data storage, retrieval, and management to support scalability and real-time data updates.</a:t>
            </a:r>
            <a:endParaRPr lang="el-GR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995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build="p"/>
      <p:bldP spid="500" grpId="0" build="p"/>
      <p:bldP spid="502" grpId="0" build="p"/>
      <p:bldP spid="506" grpId="0" build="p"/>
      <p:bldP spid="507" grpId="0" build="p"/>
      <p:bldP spid="510" grpId="0" build="p"/>
      <p:bldP spid="15" grpId="0"/>
      <p:bldP spid="21" grpId="0"/>
      <p:bldP spid="23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618358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References</a:t>
            </a:r>
            <a:endParaRPr lang="el-GR" dirty="0"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3344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AB1DE-FA35-16B9-D5A9-F9CB11F7ED1E}"/>
              </a:ext>
            </a:extLst>
          </p:cNvPr>
          <p:cNvSpPr txBox="1"/>
          <p:nvPr/>
        </p:nvSpPr>
        <p:spPr>
          <a:xfrm>
            <a:off x="839635" y="1215416"/>
            <a:ext cx="765653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 dirty="0">
                <a:solidFill>
                  <a:srgbClr val="353334"/>
                </a:solidFill>
              </a:rPr>
              <a:t>Beautiful Soup Docs, 2024. </a:t>
            </a:r>
            <a:r>
              <a:rPr lang="en" dirty="0">
                <a:solidFill>
                  <a:srgbClr val="353334"/>
                </a:solidFill>
                <a:hlinkClick r:id="rId3"/>
              </a:rPr>
              <a:t>https://www.crummy.com/software/BeautifulSoup/bs4/doc/</a:t>
            </a:r>
            <a:endParaRPr lang="en" dirty="0">
              <a:solidFill>
                <a:srgbClr val="353334"/>
              </a:solidFill>
            </a:endParaRPr>
          </a:p>
          <a:p>
            <a:pPr marL="285750" indent="-285750">
              <a:buChar char="•"/>
            </a:pPr>
            <a:r>
              <a:rPr lang="en" dirty="0" err="1">
                <a:solidFill>
                  <a:srgbClr val="353334"/>
                </a:solidFill>
              </a:rPr>
              <a:t>Streamlit</a:t>
            </a:r>
            <a:r>
              <a:rPr lang="en" dirty="0">
                <a:solidFill>
                  <a:srgbClr val="353334"/>
                </a:solidFill>
              </a:rPr>
              <a:t> Docs, 2024. </a:t>
            </a:r>
            <a:r>
              <a:rPr lang="en" dirty="0">
                <a:solidFill>
                  <a:srgbClr val="353334"/>
                </a:solidFill>
                <a:hlinkClick r:id="rId4"/>
              </a:rPr>
              <a:t>https://docs.streamlit.io/get-started/tutorials/create-an-app</a:t>
            </a:r>
            <a:endParaRPr lang="en" dirty="0">
              <a:solidFill>
                <a:srgbClr val="353334"/>
              </a:solidFill>
            </a:endParaRPr>
          </a:p>
          <a:p>
            <a:pPr marL="285750" indent="-285750">
              <a:buChar char="•"/>
            </a:pPr>
            <a:r>
              <a:rPr lang="en" dirty="0">
                <a:solidFill>
                  <a:srgbClr val="353334"/>
                </a:solidFill>
              </a:rPr>
              <a:t>Selenium Docs, 2024. </a:t>
            </a:r>
            <a:r>
              <a:rPr lang="en" dirty="0">
                <a:solidFill>
                  <a:srgbClr val="353334"/>
                </a:solidFill>
                <a:hlinkClick r:id="rId5"/>
              </a:rPr>
              <a:t>https://www.selenium.dev/</a:t>
            </a:r>
            <a:endParaRPr lang="en" dirty="0">
              <a:solidFill>
                <a:srgbClr val="353334"/>
              </a:solidFill>
            </a:endParaRPr>
          </a:p>
          <a:p>
            <a:pPr marL="285750" indent="-285750">
              <a:buChar char="•"/>
            </a:pPr>
            <a:r>
              <a:rPr lang="en" dirty="0">
                <a:solidFill>
                  <a:srgbClr val="353334"/>
                </a:solidFill>
              </a:rPr>
              <a:t>Airbnb, 2024. </a:t>
            </a:r>
            <a:r>
              <a:rPr lang="en" dirty="0">
                <a:solidFill>
                  <a:srgbClr val="353334"/>
                </a:solidFill>
                <a:hlinkClick r:id="rId6"/>
              </a:rPr>
              <a:t>https://www.airbnb.gr/</a:t>
            </a:r>
            <a:endParaRPr lang="en" dirty="0">
              <a:solidFill>
                <a:srgbClr val="353334"/>
              </a:solidFill>
            </a:endParaRPr>
          </a:p>
          <a:p>
            <a:pPr marL="285750" indent="-285750">
              <a:buChar char="•"/>
            </a:pPr>
            <a:r>
              <a:rPr lang="en" dirty="0">
                <a:solidFill>
                  <a:srgbClr val="353334"/>
                </a:solidFill>
              </a:rPr>
              <a:t>MongoDB Docs, 2024. </a:t>
            </a:r>
            <a:r>
              <a:rPr lang="en" dirty="0">
                <a:solidFill>
                  <a:srgbClr val="353334"/>
                </a:solidFill>
                <a:hlinkClick r:id="rId7"/>
              </a:rPr>
              <a:t>https://www.mongodb.com/</a:t>
            </a:r>
            <a:endParaRPr lang="en" dirty="0">
              <a:solidFill>
                <a:srgbClr val="353334"/>
              </a:solidFill>
            </a:endParaRPr>
          </a:p>
          <a:p>
            <a:pPr marL="285750" indent="-285750">
              <a:buChar char="•"/>
            </a:pPr>
            <a:r>
              <a:rPr lang="en" dirty="0" err="1">
                <a:solidFill>
                  <a:srgbClr val="353334"/>
                </a:solidFill>
              </a:rPr>
              <a:t>GeoPy</a:t>
            </a:r>
            <a:r>
              <a:rPr lang="en" dirty="0">
                <a:solidFill>
                  <a:srgbClr val="353334"/>
                </a:solidFill>
              </a:rPr>
              <a:t> Docs, 2024. </a:t>
            </a:r>
            <a:r>
              <a:rPr lang="en" dirty="0">
                <a:solidFill>
                  <a:srgbClr val="353334"/>
                </a:solidFill>
                <a:hlinkClick r:id="rId8"/>
              </a:rPr>
              <a:t>https://geopy.readthedocs.io/en/stable/</a:t>
            </a:r>
            <a:endParaRPr lang="en" dirty="0">
              <a:solidFill>
                <a:srgbClr val="353334"/>
              </a:solidFill>
            </a:endParaRPr>
          </a:p>
          <a:p>
            <a:pPr marL="285750" indent="-285750">
              <a:buChar char="•"/>
            </a:pPr>
            <a:r>
              <a:rPr lang="en" dirty="0">
                <a:solidFill>
                  <a:srgbClr val="353334"/>
                </a:solidFill>
              </a:rPr>
              <a:t>Folium, 2024. </a:t>
            </a:r>
            <a:r>
              <a:rPr lang="en" dirty="0">
                <a:solidFill>
                  <a:srgbClr val="353334"/>
                </a:solidFill>
                <a:hlinkClick r:id="rId9"/>
              </a:rPr>
              <a:t>https://python-visualization.github.io/folium/latest/</a:t>
            </a:r>
          </a:p>
          <a:p>
            <a:pPr marL="285750" indent="-285750">
              <a:buChar char="•"/>
            </a:pPr>
            <a:r>
              <a:rPr lang="en" dirty="0">
                <a:solidFill>
                  <a:srgbClr val="353334"/>
                </a:solidFill>
              </a:rPr>
              <a:t>SHAP, 2024. https://shap.readthedocs.io/en/latest/</a:t>
            </a:r>
          </a:p>
          <a:p>
            <a:endParaRPr lang="en" dirty="0">
              <a:solidFill>
                <a:srgbClr val="3533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52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27"/>
          <p:cNvGrpSpPr/>
          <p:nvPr/>
        </p:nvGrpSpPr>
        <p:grpSpPr>
          <a:xfrm>
            <a:off x="1416519" y="3624433"/>
            <a:ext cx="709065" cy="601645"/>
            <a:chOff x="8076238" y="467775"/>
            <a:chExt cx="709065" cy="601645"/>
          </a:xfrm>
        </p:grpSpPr>
        <p:sp>
          <p:nvSpPr>
            <p:cNvPr id="399" name="Google Shape;399;p2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01" name="Google Shape;401;p27"/>
            <p:cNvCxnSpPr>
              <a:stCxn id="399" idx="2"/>
              <a:endCxn id="40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2" name="Google Shape;402;p27"/>
          <p:cNvGrpSpPr/>
          <p:nvPr/>
        </p:nvGrpSpPr>
        <p:grpSpPr>
          <a:xfrm>
            <a:off x="8121450" y="4227225"/>
            <a:ext cx="385800" cy="381000"/>
            <a:chOff x="6069775" y="4352925"/>
            <a:chExt cx="385800" cy="381000"/>
          </a:xfrm>
        </p:grpSpPr>
        <p:sp>
          <p:nvSpPr>
            <p:cNvPr id="403" name="Google Shape;403;p27"/>
            <p:cNvSpPr/>
            <p:nvPr/>
          </p:nvSpPr>
          <p:spPr>
            <a:xfrm>
              <a:off x="6182425" y="4452875"/>
              <a:ext cx="160500" cy="164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04" name="Google Shape;404;p27"/>
            <p:cNvCxnSpPr/>
            <p:nvPr/>
          </p:nvCxnSpPr>
          <p:spPr>
            <a:xfrm>
              <a:off x="6262675" y="4352925"/>
              <a:ext cx="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 rot="10800000">
              <a:off x="6069775" y="4535225"/>
              <a:ext cx="3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6" name="Google Shape;406;p27"/>
          <p:cNvCxnSpPr/>
          <p:nvPr/>
        </p:nvCxnSpPr>
        <p:spPr>
          <a:xfrm>
            <a:off x="1849850" y="3429000"/>
            <a:ext cx="73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27"/>
          <p:cNvGrpSpPr/>
          <p:nvPr/>
        </p:nvGrpSpPr>
        <p:grpSpPr>
          <a:xfrm rot="10800000">
            <a:off x="7149646" y="594787"/>
            <a:ext cx="709065" cy="601645"/>
            <a:chOff x="8076238" y="467775"/>
            <a:chExt cx="709065" cy="601645"/>
          </a:xfrm>
        </p:grpSpPr>
        <p:sp>
          <p:nvSpPr>
            <p:cNvPr id="408" name="Google Shape;408;p27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10" name="Google Shape;410;p27"/>
            <p:cNvCxnSpPr>
              <a:stCxn id="408" idx="2"/>
              <a:endCxn id="40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Εικόνα 1" descr="Εικόνα που περιέχει κείμενο, διάγραμμα, γραμματοσειρά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31ABCE27-217A-C735-3FA1-F2577FE7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1" y="4327506"/>
            <a:ext cx="1345381" cy="527516"/>
          </a:xfrm>
          <a:prstGeom prst="rect">
            <a:avLst/>
          </a:prstGeom>
        </p:spPr>
      </p:pic>
      <p:sp>
        <p:nvSpPr>
          <p:cNvPr id="7" name="Google Shape;718;p46">
            <a:extLst>
              <a:ext uri="{FF2B5EF4-FFF2-40B4-BE49-F238E27FC236}">
                <a16:creationId xmlns:a16="http://schemas.microsoft.com/office/drawing/2014/main" id="{B7AE8576-64A4-1E58-F9CD-B4E7BB83A95A}"/>
              </a:ext>
            </a:extLst>
          </p:cNvPr>
          <p:cNvSpPr txBox="1">
            <a:spLocks/>
          </p:cNvSpPr>
          <p:nvPr/>
        </p:nvSpPr>
        <p:spPr>
          <a:xfrm>
            <a:off x="1736741" y="980031"/>
            <a:ext cx="49458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jalla One"/>
              <a:buNone/>
              <a:defRPr sz="5200" b="1" i="0" u="none" strike="noStrike" cap="none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Thanks!</a:t>
            </a:r>
          </a:p>
        </p:txBody>
      </p:sp>
      <p:sp>
        <p:nvSpPr>
          <p:cNvPr id="9" name="Google Shape;719;p46">
            <a:extLst>
              <a:ext uri="{FF2B5EF4-FFF2-40B4-BE49-F238E27FC236}">
                <a16:creationId xmlns:a16="http://schemas.microsoft.com/office/drawing/2014/main" id="{DC0F0CED-E5A7-0116-910F-D1101B1ED906}"/>
              </a:ext>
            </a:extLst>
          </p:cNvPr>
          <p:cNvSpPr txBox="1">
            <a:spLocks/>
          </p:cNvSpPr>
          <p:nvPr/>
        </p:nvSpPr>
        <p:spPr>
          <a:xfrm>
            <a:off x="1736741" y="2054361"/>
            <a:ext cx="49458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 Medium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 Medium"/>
              <a:buNone/>
              <a:defRPr sz="1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/>
            <a:r>
              <a:rPr lang="en" b="1" dirty="0">
                <a:latin typeface="Fjalla One"/>
                <a:ea typeface="Fjalla One"/>
                <a:cs typeface="Fjalla One"/>
                <a:sym typeface="Fjalla One"/>
              </a:rPr>
              <a:t>Do you have any questions?</a:t>
            </a:r>
          </a:p>
          <a:p>
            <a:pPr marL="0" indent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231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29" name="Google Shape;429;p29"/>
          <p:cNvSpPr txBox="1">
            <a:spLocks noGrp="1"/>
          </p:cNvSpPr>
          <p:nvPr>
            <p:ph type="title" idx="5"/>
          </p:nvPr>
        </p:nvSpPr>
        <p:spPr>
          <a:xfrm>
            <a:off x="1293439" y="2042809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0" name="Google Shape;430;p29"/>
          <p:cNvSpPr txBox="1">
            <a:spLocks noGrp="1"/>
          </p:cNvSpPr>
          <p:nvPr>
            <p:ph type="title" idx="7"/>
          </p:nvPr>
        </p:nvSpPr>
        <p:spPr>
          <a:xfrm>
            <a:off x="4652236" y="2042809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32" name="Google Shape;432;p29"/>
          <p:cNvSpPr txBox="1">
            <a:spLocks noGrp="1"/>
          </p:cNvSpPr>
          <p:nvPr>
            <p:ph type="title" idx="6"/>
          </p:nvPr>
        </p:nvSpPr>
        <p:spPr>
          <a:xfrm>
            <a:off x="1257720" y="2853031"/>
            <a:ext cx="6963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9"/>
          </p:nvPr>
        </p:nvSpPr>
        <p:spPr>
          <a:xfrm>
            <a:off x="1989739" y="2181103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Engaging Points</a:t>
            </a:r>
            <a:endParaRPr lang="el-GR" dirty="0"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13"/>
          </p:nvPr>
        </p:nvSpPr>
        <p:spPr>
          <a:xfrm>
            <a:off x="5348543" y="2181103"/>
            <a:ext cx="24663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Conclusions</a:t>
            </a:r>
            <a:endParaRPr lang="el-GR" dirty="0"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14"/>
          </p:nvPr>
        </p:nvSpPr>
        <p:spPr>
          <a:xfrm>
            <a:off x="1954020" y="3048479"/>
            <a:ext cx="2656799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References</a:t>
            </a:r>
            <a:endParaRPr lang="el-GR" dirty="0"/>
          </a:p>
        </p:txBody>
      </p:sp>
      <p:grpSp>
        <p:nvGrpSpPr>
          <p:cNvPr id="437" name="Google Shape;437;p29"/>
          <p:cNvGrpSpPr/>
          <p:nvPr/>
        </p:nvGrpSpPr>
        <p:grpSpPr>
          <a:xfrm rot="-5400000" flipH="1">
            <a:off x="6891585" y="430550"/>
            <a:ext cx="709065" cy="601645"/>
            <a:chOff x="8076238" y="467775"/>
            <a:chExt cx="709065" cy="601645"/>
          </a:xfrm>
        </p:grpSpPr>
        <p:sp>
          <p:nvSpPr>
            <p:cNvPr id="438" name="Google Shape;438;p29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40" name="Google Shape;440;p29"/>
            <p:cNvCxnSpPr>
              <a:stCxn id="438" idx="2"/>
              <a:endCxn id="43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9701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</a:p>
        </p:txBody>
      </p:sp>
      <p:sp>
        <p:nvSpPr>
          <p:cNvPr id="473" name="Google Shape;473;p32"/>
          <p:cNvSpPr txBox="1">
            <a:spLocks noGrp="1"/>
          </p:cNvSpPr>
          <p:nvPr>
            <p:ph type="subTitle" idx="1"/>
          </p:nvPr>
        </p:nvSpPr>
        <p:spPr>
          <a:xfrm>
            <a:off x="2953438" y="1739739"/>
            <a:ext cx="2851673" cy="1188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353334"/>
                </a:solidFill>
              </a:rPr>
              <a:t>Developed </a:t>
            </a:r>
            <a:r>
              <a:rPr lang="en" b="1" dirty="0" err="1">
                <a:solidFill>
                  <a:srgbClr val="353334"/>
                </a:solidFill>
              </a:rPr>
              <a:t>Streamlit</a:t>
            </a:r>
            <a:r>
              <a:rPr lang="en" b="1" dirty="0">
                <a:solidFill>
                  <a:srgbClr val="353334"/>
                </a:solidFill>
              </a:rPr>
              <a:t> application</a:t>
            </a:r>
            <a:r>
              <a:rPr lang="en" dirty="0">
                <a:solidFill>
                  <a:srgbClr val="353334"/>
                </a:solidFill>
              </a:rPr>
              <a:t> that serves as a user-friendly interface for exploring the Airbnb listings dataset.</a:t>
            </a:r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b="1" dirty="0"/>
          </a:p>
        </p:txBody>
      </p:sp>
      <p:sp>
        <p:nvSpPr>
          <p:cNvPr id="474" name="Google Shape;474;p32"/>
          <p:cNvSpPr txBox="1">
            <a:spLocks noGrp="1"/>
          </p:cNvSpPr>
          <p:nvPr>
            <p:ph type="subTitle" idx="2"/>
          </p:nvPr>
        </p:nvSpPr>
        <p:spPr>
          <a:xfrm>
            <a:off x="193688" y="1769880"/>
            <a:ext cx="2856132" cy="259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This project aims to </a:t>
            </a:r>
            <a:r>
              <a:rPr lang="en" b="1" dirty="0"/>
              <a:t>scrape</a:t>
            </a:r>
            <a:r>
              <a:rPr lang="en" dirty="0"/>
              <a:t> listings data from Airbnb, perform comprehensive </a:t>
            </a:r>
            <a:r>
              <a:rPr lang="en" b="1" dirty="0"/>
              <a:t>analysis</a:t>
            </a:r>
            <a:r>
              <a:rPr lang="en" dirty="0"/>
              <a:t>, and develop a predictive model to </a:t>
            </a:r>
            <a:r>
              <a:rPr lang="en" b="1" dirty="0"/>
              <a:t>suggest prices</a:t>
            </a:r>
            <a:r>
              <a:rPr lang="en" dirty="0"/>
              <a:t> for listings. The listings are located within the municipalities of </a:t>
            </a:r>
            <a:r>
              <a:rPr lang="en" b="1" dirty="0" err="1"/>
              <a:t>Ampelokipoi-Menemeni</a:t>
            </a:r>
            <a:r>
              <a:rPr lang="en" b="1" dirty="0"/>
              <a:t>, </a:t>
            </a:r>
            <a:r>
              <a:rPr lang="en" b="1" dirty="0" err="1"/>
              <a:t>Evosmos</a:t>
            </a:r>
            <a:r>
              <a:rPr lang="en" b="1" dirty="0"/>
              <a:t> and </a:t>
            </a:r>
            <a:r>
              <a:rPr lang="en" b="1" dirty="0" err="1"/>
              <a:t>Stavroupoli</a:t>
            </a:r>
            <a:r>
              <a:rPr lang="en" dirty="0"/>
              <a:t>.</a:t>
            </a:r>
            <a:endParaRPr lang="el-GR" dirty="0"/>
          </a:p>
        </p:txBody>
      </p:sp>
      <p:sp>
        <p:nvSpPr>
          <p:cNvPr id="475" name="Google Shape;475;p32"/>
          <p:cNvSpPr txBox="1">
            <a:spLocks noGrp="1"/>
          </p:cNvSpPr>
          <p:nvPr>
            <p:ph type="subTitle" idx="3"/>
          </p:nvPr>
        </p:nvSpPr>
        <p:spPr>
          <a:xfrm>
            <a:off x="2947025" y="1349865"/>
            <a:ext cx="28566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lang="el-GR" dirty="0"/>
          </a:p>
        </p:txBody>
      </p:sp>
      <p:sp>
        <p:nvSpPr>
          <p:cNvPr id="476" name="Google Shape;476;p32"/>
          <p:cNvSpPr txBox="1">
            <a:spLocks noGrp="1"/>
          </p:cNvSpPr>
          <p:nvPr>
            <p:ph type="subTitle" idx="4"/>
          </p:nvPr>
        </p:nvSpPr>
        <p:spPr>
          <a:xfrm>
            <a:off x="193688" y="1399828"/>
            <a:ext cx="28566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</a:p>
        </p:txBody>
      </p:sp>
      <p:grpSp>
        <p:nvGrpSpPr>
          <p:cNvPr id="477" name="Google Shape;477;p32"/>
          <p:cNvGrpSpPr/>
          <p:nvPr/>
        </p:nvGrpSpPr>
        <p:grpSpPr>
          <a:xfrm rot="-5400000" flipH="1">
            <a:off x="6529635" y="430550"/>
            <a:ext cx="709065" cy="601645"/>
            <a:chOff x="8076238" y="467775"/>
            <a:chExt cx="709065" cy="601645"/>
          </a:xfrm>
        </p:grpSpPr>
        <p:sp>
          <p:nvSpPr>
            <p:cNvPr id="478" name="Google Shape;478;p32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80" name="Google Shape;480;p32"/>
            <p:cNvCxnSpPr>
              <a:stCxn id="478" idx="2"/>
              <a:endCxn id="479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473;p32">
            <a:extLst>
              <a:ext uri="{FF2B5EF4-FFF2-40B4-BE49-F238E27FC236}">
                <a16:creationId xmlns:a16="http://schemas.microsoft.com/office/drawing/2014/main" id="{FC09E6D0-EB1C-AAAA-5961-0C44DB1042EE}"/>
              </a:ext>
            </a:extLst>
          </p:cNvPr>
          <p:cNvSpPr txBox="1">
            <a:spLocks/>
          </p:cNvSpPr>
          <p:nvPr/>
        </p:nvSpPr>
        <p:spPr>
          <a:xfrm>
            <a:off x="6091093" y="1762385"/>
            <a:ext cx="2856600" cy="259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 algn="l"/>
            <a:r>
              <a:rPr lang="en" dirty="0"/>
              <a:t>Scraping and Data Collection Process</a:t>
            </a:r>
            <a:endParaRPr lang="el-GR" dirty="0"/>
          </a:p>
          <a:p>
            <a:pPr marL="0" indent="0" algn="l">
              <a:lnSpc>
                <a:spcPct val="114999"/>
              </a:lnSpc>
            </a:pPr>
            <a:r>
              <a:rPr lang="en" dirty="0"/>
              <a:t>Data Analysis Methodology</a:t>
            </a:r>
          </a:p>
          <a:p>
            <a:pPr marL="0" indent="0" algn="l">
              <a:lnSpc>
                <a:spcPct val="114999"/>
              </a:lnSpc>
            </a:pPr>
            <a:r>
              <a:rPr lang="en" dirty="0"/>
              <a:t>Development of predictive models</a:t>
            </a:r>
          </a:p>
          <a:p>
            <a:pPr marL="0" indent="0" algn="l">
              <a:lnSpc>
                <a:spcPct val="114999"/>
              </a:lnSpc>
            </a:pPr>
            <a:r>
              <a:rPr lang="en" dirty="0"/>
              <a:t>Experimentation with interpretability </a:t>
            </a:r>
          </a:p>
          <a:p>
            <a:pPr marL="0" indent="0" algn="l">
              <a:lnSpc>
                <a:spcPct val="114999"/>
              </a:lnSpc>
            </a:pPr>
            <a:r>
              <a:rPr lang="en" dirty="0"/>
              <a:t>Key observations insights and implications</a:t>
            </a:r>
          </a:p>
        </p:txBody>
      </p:sp>
      <p:sp>
        <p:nvSpPr>
          <p:cNvPr id="5" name="Google Shape;475;p32">
            <a:extLst>
              <a:ext uri="{FF2B5EF4-FFF2-40B4-BE49-F238E27FC236}">
                <a16:creationId xmlns:a16="http://schemas.microsoft.com/office/drawing/2014/main" id="{9A158BAC-9213-6138-9F57-6B09573D9A40}"/>
              </a:ext>
            </a:extLst>
          </p:cNvPr>
          <p:cNvSpPr txBox="1">
            <a:spLocks/>
          </p:cNvSpPr>
          <p:nvPr/>
        </p:nvSpPr>
        <p:spPr>
          <a:xfrm>
            <a:off x="5750205" y="1347532"/>
            <a:ext cx="2856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dirty="0"/>
              <a:t>Objectives</a:t>
            </a:r>
          </a:p>
        </p:txBody>
      </p:sp>
      <p:sp>
        <p:nvSpPr>
          <p:cNvPr id="7" name="Google Shape;884;p53">
            <a:extLst>
              <a:ext uri="{FF2B5EF4-FFF2-40B4-BE49-F238E27FC236}">
                <a16:creationId xmlns:a16="http://schemas.microsoft.com/office/drawing/2014/main" id="{A56B6CD8-AD39-8872-4768-27452675377E}"/>
              </a:ext>
            </a:extLst>
          </p:cNvPr>
          <p:cNvSpPr/>
          <p:nvPr/>
        </p:nvSpPr>
        <p:spPr>
          <a:xfrm>
            <a:off x="3417433" y="3418068"/>
            <a:ext cx="210299" cy="148462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4;p53">
            <a:extLst>
              <a:ext uri="{FF2B5EF4-FFF2-40B4-BE49-F238E27FC236}">
                <a16:creationId xmlns:a16="http://schemas.microsoft.com/office/drawing/2014/main" id="{7F597D14-5ADA-8787-DE4D-2074D659226C}"/>
              </a:ext>
            </a:extLst>
          </p:cNvPr>
          <p:cNvSpPr/>
          <p:nvPr/>
        </p:nvSpPr>
        <p:spPr>
          <a:xfrm>
            <a:off x="3417433" y="3660862"/>
            <a:ext cx="210299" cy="148462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84;p53">
            <a:extLst>
              <a:ext uri="{FF2B5EF4-FFF2-40B4-BE49-F238E27FC236}">
                <a16:creationId xmlns:a16="http://schemas.microsoft.com/office/drawing/2014/main" id="{A965E4FC-C4B8-57CC-79DB-4EADD546FF52}"/>
              </a:ext>
            </a:extLst>
          </p:cNvPr>
          <p:cNvSpPr/>
          <p:nvPr/>
        </p:nvSpPr>
        <p:spPr>
          <a:xfrm>
            <a:off x="3417433" y="3911127"/>
            <a:ext cx="210299" cy="148462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73;p32">
            <a:extLst>
              <a:ext uri="{FF2B5EF4-FFF2-40B4-BE49-F238E27FC236}">
                <a16:creationId xmlns:a16="http://schemas.microsoft.com/office/drawing/2014/main" id="{31EFE589-06E9-A783-1F5B-E699F50DBF70}"/>
              </a:ext>
            </a:extLst>
          </p:cNvPr>
          <p:cNvSpPr txBox="1">
            <a:spLocks/>
          </p:cNvSpPr>
          <p:nvPr/>
        </p:nvSpPr>
        <p:spPr>
          <a:xfrm>
            <a:off x="2977744" y="3268981"/>
            <a:ext cx="2851673" cy="118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14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 Medium"/>
              <a:buNone/>
              <a:defRPr sz="28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dirty="0">
                <a:solidFill>
                  <a:srgbClr val="353334"/>
                </a:solidFill>
              </a:rPr>
              <a:t>General Statistics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Detailed Analysis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Price Suggestion </a:t>
            </a:r>
          </a:p>
          <a:p>
            <a:pPr marL="0" indent="0">
              <a:lnSpc>
                <a:spcPct val="114999"/>
              </a:lnSpc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b="1" dirty="0"/>
          </a:p>
        </p:txBody>
      </p:sp>
      <p:sp>
        <p:nvSpPr>
          <p:cNvPr id="17" name="Google Shape;884;p53">
            <a:extLst>
              <a:ext uri="{FF2B5EF4-FFF2-40B4-BE49-F238E27FC236}">
                <a16:creationId xmlns:a16="http://schemas.microsoft.com/office/drawing/2014/main" id="{5A3D9E49-FBBD-6FBC-0544-AC5DCA5F10E9}"/>
              </a:ext>
            </a:extLst>
          </p:cNvPr>
          <p:cNvSpPr/>
          <p:nvPr/>
        </p:nvSpPr>
        <p:spPr>
          <a:xfrm>
            <a:off x="5920293" y="1928884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884;p53">
            <a:extLst>
              <a:ext uri="{FF2B5EF4-FFF2-40B4-BE49-F238E27FC236}">
                <a16:creationId xmlns:a16="http://schemas.microsoft.com/office/drawing/2014/main" id="{37667C10-35CC-BA8B-F206-2318A3CDFD65}"/>
              </a:ext>
            </a:extLst>
          </p:cNvPr>
          <p:cNvSpPr/>
          <p:nvPr/>
        </p:nvSpPr>
        <p:spPr>
          <a:xfrm>
            <a:off x="5920292" y="2396022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84;p53">
            <a:extLst>
              <a:ext uri="{FF2B5EF4-FFF2-40B4-BE49-F238E27FC236}">
                <a16:creationId xmlns:a16="http://schemas.microsoft.com/office/drawing/2014/main" id="{76412B18-9572-17DF-9B8B-C51387FD1526}"/>
              </a:ext>
            </a:extLst>
          </p:cNvPr>
          <p:cNvSpPr/>
          <p:nvPr/>
        </p:nvSpPr>
        <p:spPr>
          <a:xfrm>
            <a:off x="5920292" y="2643267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84;p53">
            <a:extLst>
              <a:ext uri="{FF2B5EF4-FFF2-40B4-BE49-F238E27FC236}">
                <a16:creationId xmlns:a16="http://schemas.microsoft.com/office/drawing/2014/main" id="{F4451C53-9B4A-640E-D17F-D767808CD5C0}"/>
              </a:ext>
            </a:extLst>
          </p:cNvPr>
          <p:cNvSpPr/>
          <p:nvPr/>
        </p:nvSpPr>
        <p:spPr>
          <a:xfrm>
            <a:off x="5920292" y="3137756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84;p53">
            <a:extLst>
              <a:ext uri="{FF2B5EF4-FFF2-40B4-BE49-F238E27FC236}">
                <a16:creationId xmlns:a16="http://schemas.microsoft.com/office/drawing/2014/main" id="{871C3367-7EF4-DF12-1059-74364B46A3FA}"/>
              </a:ext>
            </a:extLst>
          </p:cNvPr>
          <p:cNvSpPr/>
          <p:nvPr/>
        </p:nvSpPr>
        <p:spPr>
          <a:xfrm>
            <a:off x="5920292" y="3660617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" grpId="0" build="p"/>
      <p:bldP spid="474" grpId="0" build="p"/>
      <p:bldP spid="475" grpId="0" build="p"/>
      <p:bldP spid="476" grpId="0" build="p"/>
      <p:bldP spid="3" grpId="0"/>
      <p:bldP spid="5" grpId="0"/>
      <p:bldP spid="7" grpId="0" animBg="1"/>
      <p:bldP spid="8" grpId="0" animBg="1"/>
      <p:bldP spid="9" grpId="0" animBg="1"/>
      <p:bldP spid="15" grpId="0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4204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Team Work Plan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5542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4"/>
          <p:cNvSpPr/>
          <p:nvPr/>
        </p:nvSpPr>
        <p:spPr>
          <a:xfrm>
            <a:off x="6131600" y="2883100"/>
            <a:ext cx="1916400" cy="152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1105575" y="2883100"/>
            <a:ext cx="1916400" cy="152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78" name="Google Shape;67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79" name="Google Shape;679;p44"/>
          <p:cNvSpPr/>
          <p:nvPr/>
        </p:nvSpPr>
        <p:spPr>
          <a:xfrm>
            <a:off x="2893497" y="2883100"/>
            <a:ext cx="1678500" cy="15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"/>
          <p:cNvSpPr/>
          <p:nvPr/>
        </p:nvSpPr>
        <p:spPr>
          <a:xfrm>
            <a:off x="4572019" y="2883100"/>
            <a:ext cx="16785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1" name="Google Shape;681;p44"/>
          <p:cNvCxnSpPr>
            <a:stCxn id="682" idx="0"/>
            <a:endCxn id="683" idx="2"/>
          </p:cNvCxnSpPr>
          <p:nvPr/>
        </p:nvCxnSpPr>
        <p:spPr>
          <a:xfrm flipV="1">
            <a:off x="2054200" y="2569758"/>
            <a:ext cx="0" cy="3134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44"/>
          <p:cNvSpPr txBox="1"/>
          <p:nvPr/>
        </p:nvSpPr>
        <p:spPr>
          <a:xfrm flipH="1">
            <a:off x="982600" y="2108658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</a:rPr>
              <a:t>Early March</a:t>
            </a:r>
          </a:p>
        </p:txBody>
      </p:sp>
      <p:sp>
        <p:nvSpPr>
          <p:cNvPr id="684" name="Google Shape;684;p44"/>
          <p:cNvSpPr txBox="1"/>
          <p:nvPr/>
        </p:nvSpPr>
        <p:spPr>
          <a:xfrm flipH="1">
            <a:off x="374061" y="1018047"/>
            <a:ext cx="3481991" cy="106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Split initial responsibilities, created </a:t>
            </a:r>
            <a:r>
              <a:rPr lang="en" dirty="0" err="1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Github</a:t>
            </a: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 repo and started searching for resources on how to scrape Airbnb Listing Data</a:t>
            </a:r>
            <a:endParaRPr lang="el-GR"/>
          </a:p>
        </p:txBody>
      </p:sp>
      <p:sp>
        <p:nvSpPr>
          <p:cNvPr id="685" name="Google Shape;685;p44"/>
          <p:cNvSpPr txBox="1"/>
          <p:nvPr/>
        </p:nvSpPr>
        <p:spPr>
          <a:xfrm flipH="1">
            <a:off x="266345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</a:rPr>
              <a:t>Late March</a:t>
            </a:r>
          </a:p>
        </p:txBody>
      </p:sp>
      <p:sp>
        <p:nvSpPr>
          <p:cNvPr id="686" name="Google Shape;686;p44"/>
          <p:cNvSpPr txBox="1"/>
          <p:nvPr/>
        </p:nvSpPr>
        <p:spPr>
          <a:xfrm flipH="1">
            <a:off x="2116085" y="3769624"/>
            <a:ext cx="3190950" cy="125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Initial version of scraping script was implemented and focused on bug fixes. Also created script to add data and perform queries on </a:t>
            </a:r>
            <a:r>
              <a:rPr lang="en" dirty="0" err="1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Mongodb</a:t>
            </a: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.</a:t>
            </a:r>
          </a:p>
        </p:txBody>
      </p:sp>
      <p:cxnSp>
        <p:nvCxnSpPr>
          <p:cNvPr id="687" name="Google Shape;687;p44"/>
          <p:cNvCxnSpPr>
            <a:stCxn id="685" idx="0"/>
            <a:endCxn id="679" idx="2"/>
          </p:cNvCxnSpPr>
          <p:nvPr/>
        </p:nvCxnSpPr>
        <p:spPr>
          <a:xfrm rot="10800000">
            <a:off x="3732650" y="3035100"/>
            <a:ext cx="2400" cy="3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8" name="Google Shape;688;p44"/>
          <p:cNvSpPr txBox="1"/>
          <p:nvPr/>
        </p:nvSpPr>
        <p:spPr>
          <a:xfrm flipH="1">
            <a:off x="4810633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</a:rPr>
              <a:t>Early April</a:t>
            </a:r>
          </a:p>
        </p:txBody>
      </p:sp>
      <p:sp>
        <p:nvSpPr>
          <p:cNvPr id="689" name="Google Shape;689;p44"/>
          <p:cNvSpPr txBox="1"/>
          <p:nvPr/>
        </p:nvSpPr>
        <p:spPr>
          <a:xfrm flipH="1">
            <a:off x="4027469" y="1018046"/>
            <a:ext cx="3746574" cy="106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Started designing and development of our Data Analysis and Price Suggestion </a:t>
            </a:r>
            <a:r>
              <a:rPr lang="en" dirty="0" err="1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Streamlit</a:t>
            </a: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 App. Also implemented a fully working alpha version.</a:t>
            </a:r>
          </a:p>
        </p:txBody>
      </p:sp>
      <p:sp>
        <p:nvSpPr>
          <p:cNvPr id="690" name="Google Shape;690;p44"/>
          <p:cNvSpPr txBox="1"/>
          <p:nvPr/>
        </p:nvSpPr>
        <p:spPr>
          <a:xfrm flipH="1">
            <a:off x="601820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 b="1" dirty="0">
                <a:solidFill>
                  <a:srgbClr val="333333"/>
                </a:solidFill>
                <a:latin typeface="Fjalla One"/>
                <a:ea typeface="Fjalla One"/>
                <a:cs typeface="Fjalla One"/>
                <a:sym typeface="Fjalla One"/>
              </a:rPr>
              <a:t>Late April</a:t>
            </a:r>
            <a:endParaRPr sz="2000" b="1" dirty="0">
              <a:solidFill>
                <a:srgbClr val="33333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cxnSp>
        <p:nvCxnSpPr>
          <p:cNvPr id="692" name="Google Shape;692;p44"/>
          <p:cNvCxnSpPr>
            <a:cxnSpLocks/>
          </p:cNvCxnSpPr>
          <p:nvPr/>
        </p:nvCxnSpPr>
        <p:spPr>
          <a:xfrm flipV="1">
            <a:off x="5898102" y="2495575"/>
            <a:ext cx="6" cy="419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44"/>
          <p:cNvCxnSpPr>
            <a:stCxn id="690" idx="0"/>
            <a:endCxn id="694" idx="2"/>
          </p:cNvCxnSpPr>
          <p:nvPr/>
        </p:nvCxnSpPr>
        <p:spPr>
          <a:xfrm rot="10800000">
            <a:off x="7089800" y="3035100"/>
            <a:ext cx="0" cy="3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89;p44">
            <a:extLst>
              <a:ext uri="{FF2B5EF4-FFF2-40B4-BE49-F238E27FC236}">
                <a16:creationId xmlns:a16="http://schemas.microsoft.com/office/drawing/2014/main" id="{9E092178-0C88-2869-5834-F28E8C7FF492}"/>
              </a:ext>
            </a:extLst>
          </p:cNvPr>
          <p:cNvSpPr txBox="1"/>
          <p:nvPr/>
        </p:nvSpPr>
        <p:spPr>
          <a:xfrm flipH="1">
            <a:off x="5757845" y="3769713"/>
            <a:ext cx="2714699" cy="106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Final enhancements and bug fixes on </a:t>
            </a:r>
            <a:r>
              <a:rPr lang="en" dirty="0" err="1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streamlit</a:t>
            </a:r>
            <a:r>
              <a:rPr lang="en" dirty="0">
                <a:solidFill>
                  <a:srgbClr val="333333"/>
                </a:solidFill>
                <a:latin typeface="Mulish Medium"/>
                <a:ea typeface="Mulish Medium"/>
                <a:cs typeface="Mulish Medium"/>
              </a:rPr>
              <a:t> app, finalization of Medium article and Final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7254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  <p:bldP spid="684" grpId="0"/>
      <p:bldP spid="685" grpId="0"/>
      <p:bldP spid="686" grpId="0"/>
      <p:bldP spid="688" grpId="0"/>
      <p:bldP spid="689" grpId="0"/>
      <p:bldP spid="69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Responsibilities</a:t>
            </a:r>
            <a:endParaRPr lang="el-GR" dirty="0"/>
          </a:p>
        </p:txBody>
      </p:sp>
      <p:graphicFrame>
        <p:nvGraphicFramePr>
          <p:cNvPr id="635" name="Google Shape;635;p41"/>
          <p:cNvGraphicFramePr/>
          <p:nvPr>
            <p:extLst>
              <p:ext uri="{D42A27DB-BD31-4B8C-83A1-F6EECF244321}">
                <p14:modId xmlns:p14="http://schemas.microsoft.com/office/powerpoint/2010/main" val="3167018431"/>
              </p:ext>
            </p:extLst>
          </p:nvPr>
        </p:nvGraphicFramePr>
        <p:xfrm>
          <a:off x="1307374" y="1448425"/>
          <a:ext cx="6527000" cy="2387414"/>
        </p:xfrm>
        <a:graphic>
          <a:graphicData uri="http://schemas.openxmlformats.org/drawingml/2006/table">
            <a:tbl>
              <a:tblPr>
                <a:noFill/>
                <a:tableStyleId>{3CA70C82-5154-43B4-A271-D50C04AE20CA}</a:tableStyleId>
              </a:tblPr>
              <a:tblGrid>
                <a:gridCol w="326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2"/>
                          </a:solidFill>
                          <a:latin typeface="Fjalla One"/>
                          <a:ea typeface="Fjalla One"/>
                          <a:cs typeface="Fjalla One"/>
                        </a:rPr>
                        <a:t>Marios</a:t>
                      </a:r>
                      <a:endParaRPr sz="2000" b="1" dirty="0">
                        <a:solidFill>
                          <a:schemeClr val="accent2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2"/>
                          </a:solidFill>
                          <a:latin typeface="Fjalla One"/>
                        </a:rPr>
                        <a:t>Nikos</a:t>
                      </a:r>
                      <a:endParaRPr dirty="0">
                        <a:sym typeface="Fjalla One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75"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Data Scraping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Preprocessing / Imputation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App Analysis Page</a:t>
                      </a:r>
                      <a:endParaRPr lang="en"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Interpretation of Price Suggestions</a:t>
                      </a:r>
                    </a:p>
                    <a:p>
                      <a:pPr marL="457200" lvl="0" indent="-3048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D1485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Article Medium (secondary)</a:t>
                      </a:r>
                    </a:p>
                    <a:p>
                      <a:pPr marL="457200" lvl="0" indent="-3048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D1485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Presentation (main)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Data Scraping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Preprocessing / Imputation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MongoDB Data Integration</a:t>
                      </a:r>
                      <a:endParaRPr dirty="0">
                        <a:solidFill>
                          <a:schemeClr val="dk1"/>
                        </a:solidFill>
                        <a:latin typeface="Mulish Medium"/>
                        <a:ea typeface="Mulish Medium"/>
                        <a:cs typeface="Mulish Medium"/>
                        <a:sym typeface="Mulish Medium"/>
                      </a:endParaRPr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Price Suggestion Models Development</a:t>
                      </a:r>
                    </a:p>
                    <a:p>
                      <a:pPr marL="457200" lvl="0" indent="-3048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D1485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Article Medium (main)</a:t>
                      </a:r>
                    </a:p>
                    <a:p>
                      <a:pPr marL="457200" lvl="0" indent="-30480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D1485"/>
                        </a:buClr>
                        <a:buSzPts val="1200"/>
                        <a:buFont typeface="Mulish Medium"/>
                        <a:buChar char="●"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ulish Medium"/>
                          <a:ea typeface="Mulish Medium"/>
                          <a:cs typeface="Mulish Medium"/>
                        </a:rPr>
                        <a:t>Presentation (secondary)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82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>
            <a:spLocks noGrp="1"/>
          </p:cNvSpPr>
          <p:nvPr>
            <p:ph type="title"/>
          </p:nvPr>
        </p:nvSpPr>
        <p:spPr>
          <a:xfrm>
            <a:off x="1849850" y="2303250"/>
            <a:ext cx="618358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Steps and Methodology</a:t>
            </a:r>
          </a:p>
        </p:txBody>
      </p:sp>
      <p:sp>
        <p:nvSpPr>
          <p:cNvPr id="447" name="Google Shape;447;p30"/>
          <p:cNvSpPr txBox="1">
            <a:spLocks noGrp="1"/>
          </p:cNvSpPr>
          <p:nvPr>
            <p:ph type="title" idx="2"/>
          </p:nvPr>
        </p:nvSpPr>
        <p:spPr>
          <a:xfrm>
            <a:off x="1849850" y="1159350"/>
            <a:ext cx="1702500" cy="11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48" name="Google Shape;448;p30"/>
          <p:cNvGrpSpPr/>
          <p:nvPr/>
        </p:nvGrpSpPr>
        <p:grpSpPr>
          <a:xfrm>
            <a:off x="1384412" y="3727175"/>
            <a:ext cx="709065" cy="601645"/>
            <a:chOff x="8076238" y="467775"/>
            <a:chExt cx="709065" cy="601645"/>
          </a:xfrm>
        </p:grpSpPr>
        <p:sp>
          <p:nvSpPr>
            <p:cNvPr id="449" name="Google Shape;449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1" name="Google Shape;451;p30"/>
            <p:cNvCxnSpPr>
              <a:stCxn id="449" idx="2"/>
              <a:endCxn id="450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2" name="Google Shape;452;p30"/>
          <p:cNvCxnSpPr/>
          <p:nvPr/>
        </p:nvCxnSpPr>
        <p:spPr>
          <a:xfrm>
            <a:off x="1849850" y="3279600"/>
            <a:ext cx="731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3" name="Google Shape;453;p30"/>
          <p:cNvGrpSpPr/>
          <p:nvPr/>
        </p:nvGrpSpPr>
        <p:grpSpPr>
          <a:xfrm rot="10800000">
            <a:off x="6176063" y="1012175"/>
            <a:ext cx="709065" cy="601645"/>
            <a:chOff x="8076238" y="467775"/>
            <a:chExt cx="709065" cy="601645"/>
          </a:xfrm>
        </p:grpSpPr>
        <p:sp>
          <p:nvSpPr>
            <p:cNvPr id="454" name="Google Shape;454;p30"/>
            <p:cNvSpPr/>
            <p:nvPr/>
          </p:nvSpPr>
          <p:spPr>
            <a:xfrm>
              <a:off x="8076238" y="467775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8727403" y="1016920"/>
              <a:ext cx="57900" cy="525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cxnSp>
          <p:nvCxnSpPr>
            <p:cNvPr id="456" name="Google Shape;456;p30"/>
            <p:cNvCxnSpPr>
              <a:stCxn id="454" idx="2"/>
              <a:endCxn id="455" idx="1"/>
            </p:cNvCxnSpPr>
            <p:nvPr/>
          </p:nvCxnSpPr>
          <p:spPr>
            <a:xfrm rot="-5400000" flipH="1">
              <a:off x="8154838" y="470625"/>
              <a:ext cx="522900" cy="622200"/>
            </a:xfrm>
            <a:prstGeom prst="curved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5901026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Workshop by Slidesgo">
  <a:themeElements>
    <a:clrScheme name="Simple Light">
      <a:dk1>
        <a:srgbClr val="353334"/>
      </a:dk1>
      <a:lt1>
        <a:srgbClr val="FFFFF1"/>
      </a:lt1>
      <a:dk2>
        <a:srgbClr val="FFB903"/>
      </a:dk2>
      <a:lt2>
        <a:srgbClr val="079ED2"/>
      </a:lt2>
      <a:accent1>
        <a:srgbClr val="FD148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Προβολή στην οθόνη (16:9)</PresentationFormat>
  <Slides>26</Slides>
  <Notes>26</Notes>
  <HiddenSlides>0</HiddenSlides>
  <ScaleCrop>false</ScaleCrop>
  <HeadingPairs>
    <vt:vector size="4" baseType="variant">
      <vt:variant>
        <vt:lpstr>Θέμα</vt:lpstr>
      </vt:variant>
      <vt:variant>
        <vt:i4>2</vt:i4>
      </vt:variant>
      <vt:variant>
        <vt:lpstr>Τίτλοι διαφανειών</vt:lpstr>
      </vt:variant>
      <vt:variant>
        <vt:i4>26</vt:i4>
      </vt:variant>
    </vt:vector>
  </HeadingPairs>
  <TitlesOfParts>
    <vt:vector size="28" baseType="lpstr">
      <vt:lpstr>Design Inspiration Workshop by Slidesgo</vt:lpstr>
      <vt:lpstr>Slidesgo Final Pages</vt:lpstr>
      <vt:lpstr>Analysis and Scraping of Airbnb Listings</vt:lpstr>
      <vt:lpstr>Table of contents</vt:lpstr>
      <vt:lpstr>Table of contents</vt:lpstr>
      <vt:lpstr>Introduction</vt:lpstr>
      <vt:lpstr>Introduction</vt:lpstr>
      <vt:lpstr>Team Work Plan</vt:lpstr>
      <vt:lpstr>Timeline</vt:lpstr>
      <vt:lpstr>Responsibilities</vt:lpstr>
      <vt:lpstr>Steps and Methodology</vt:lpstr>
      <vt:lpstr>Steps and Methodology</vt:lpstr>
      <vt:lpstr>Steps and Methodology</vt:lpstr>
      <vt:lpstr>Tools - Libraries Used</vt:lpstr>
      <vt:lpstr>Main Observations</vt:lpstr>
      <vt:lpstr>Main Observations</vt:lpstr>
      <vt:lpstr>Main Observations</vt:lpstr>
      <vt:lpstr>Main Observations</vt:lpstr>
      <vt:lpstr>Engaging Points</vt:lpstr>
      <vt:lpstr>Interactive App Features</vt:lpstr>
      <vt:lpstr>Interpretability</vt:lpstr>
      <vt:lpstr>Conclusions</vt:lpstr>
      <vt:lpstr>Accomplishments</vt:lpstr>
      <vt:lpstr>Challenges</vt:lpstr>
      <vt:lpstr>Future Ideas</vt:lpstr>
      <vt:lpstr>References</vt:lpstr>
      <vt:lpstr>References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Listings Using Data Science Techniques</dc:title>
  <cp:revision>1141</cp:revision>
  <dcterms:modified xsi:type="dcterms:W3CDTF">2024-04-22T19:14:06Z</dcterms:modified>
</cp:coreProperties>
</file>