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03" r:id="rId2"/>
  </p:sldMasterIdLst>
  <p:notesMasterIdLst>
    <p:notesMasterId r:id="rId35"/>
  </p:notesMasterIdLst>
  <p:sldIdLst>
    <p:sldId id="256" r:id="rId3"/>
    <p:sldId id="735" r:id="rId4"/>
    <p:sldId id="756" r:id="rId5"/>
    <p:sldId id="757" r:id="rId6"/>
    <p:sldId id="759" r:id="rId7"/>
    <p:sldId id="823" r:id="rId8"/>
    <p:sldId id="741" r:id="rId9"/>
    <p:sldId id="763" r:id="rId10"/>
    <p:sldId id="764" r:id="rId11"/>
    <p:sldId id="765" r:id="rId12"/>
    <p:sldId id="740" r:id="rId13"/>
    <p:sldId id="742" r:id="rId14"/>
    <p:sldId id="743" r:id="rId15"/>
    <p:sldId id="744" r:id="rId16"/>
    <p:sldId id="772" r:id="rId17"/>
    <p:sldId id="746" r:id="rId18"/>
    <p:sldId id="773" r:id="rId19"/>
    <p:sldId id="774" r:id="rId20"/>
    <p:sldId id="824" r:id="rId21"/>
    <p:sldId id="257" r:id="rId22"/>
    <p:sldId id="775" r:id="rId23"/>
    <p:sldId id="760" r:id="rId24"/>
    <p:sldId id="771" r:id="rId25"/>
    <p:sldId id="753" r:id="rId26"/>
    <p:sldId id="755" r:id="rId27"/>
    <p:sldId id="766" r:id="rId28"/>
    <p:sldId id="767" r:id="rId29"/>
    <p:sldId id="768" r:id="rId30"/>
    <p:sldId id="769" r:id="rId31"/>
    <p:sldId id="770" r:id="rId32"/>
    <p:sldId id="825" r:id="rId33"/>
    <p:sldId id="281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7" autoAdjust="0"/>
    <p:restoredTop sz="95256" autoAdjust="0"/>
  </p:normalViewPr>
  <p:slideViewPr>
    <p:cSldViewPr snapToGrid="0">
      <p:cViewPr varScale="1">
        <p:scale>
          <a:sx n="83" d="100"/>
          <a:sy n="83" d="100"/>
        </p:scale>
        <p:origin x="136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6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2B7A51B-3492-4C85-91F6-D7E17D3821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73A90F-8A74-4F6B-B4B7-A42C12BF8B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4C4E0C1-5366-4D52-BBFC-01D1AB6250D4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5714253-8F1D-499D-929C-F5DE774193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1007D39-FBDE-492B-8CAD-FB54DF989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4961FD-0222-4348-A599-75BF2D357F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DAA888-05E2-42CF-9073-75C10D818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851678A-174B-42D2-9B39-12A831A6BF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0F0F18C7-BBCE-4DC5-91CE-4BA156C65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BD69C28D-4EF4-40F8-9035-524FE2E95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3FD423B-0C58-4E1A-9317-0C4E8EE9FC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ABABED7-05E9-4845-87DC-51838E96D55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FD006212-D1B3-488C-AF31-39F2E7507F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817FE669-B65B-4EC7-B42A-D31CFD3D8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516C5ADD-996A-4D3E-A38A-869CBD2FF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A6A828-4DD3-4F89-B652-8DCDB9F81B0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9791D48E-2E6D-4A88-8ABA-6FDA82FFF1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CDD0569A-5725-4E21-9C59-EB722EC77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C80D97DF-ADB5-4314-971E-98D7DBF49C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F6E497-935E-497A-B28F-F73BC845272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C7833CC-940D-4E9A-BB4B-72E581ABCC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2A1C096E-7AE1-4311-A36E-6F87CD7B5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4ABE3F13-0113-4966-86F6-253721F50F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6788BC-9871-47F2-AB00-650F3CFBCB6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35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C7833CC-940D-4E9A-BB4B-72E581ABCC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2A1C096E-7AE1-4311-A36E-6F87CD7B5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4ABE3F13-0113-4966-86F6-253721F50F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6788BC-9871-47F2-AB00-650F3CFBCB6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B284CE36-9709-49C0-AC65-ADD4781720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4A4D5D2A-5F1D-4923-9B21-B454B685C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A503620E-F592-4821-ACE4-EC54A8E48D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B182B0-4A80-4F39-A985-65AB9B2D1FF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751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B8D9BF80-B760-4299-8F54-8B890EE2C6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BEB2191-6C78-45BB-A3A8-2D7783442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80853005-3210-4BA8-8810-EA5639CB2B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C4C919-1770-4D2D-9DA6-8689C7BD73A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F54FBE03-D445-4213-9F4A-38035C1DA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3B69B62-66CE-425B-84DD-A703DE058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7EBF754D-0498-4A34-BCAA-85B2DDA2B3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583127-9D17-4C28-851B-B31ECAC9372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Verilog HDL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程序可以利用两个系统任务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$readmemb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$readmemh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，从文件中读取数据来初始化存储器。其语法格式（以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$readmemb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为例，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$readmemh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类似）如下： 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$readmemh("&lt;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数据文件名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&gt;",&lt;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存储器名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起始地址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终止地址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&gt;);</a:t>
            </a:r>
          </a:p>
          <a:p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数据文件是文本格式，只能包含空白（空格、换行、制表格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）、注释和二进制（对于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 readmemb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）或十六进制数据（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$readmemh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），数据中可以有不定值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、高阻值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、或者下画线，但不能包含位宽书名和格式说明。起始地址和结束地址是可选的。当地址出现在数据文件中时，其格式是字符“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@”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后跟上十六进制数据，例如：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@hhhh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。当读取中遇到地址说明符，会将地址后的数据存放到相应的地址中。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例如，从文件“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rx.vec”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中读取的第一个数字被存储在地址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中，下一个存储在地址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，并以此类推直到地址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$readmemb("rx.vex", MemA, 15, 30);</a:t>
            </a:r>
          </a:p>
          <a:p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例如，文件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init.vec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内容如下：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@002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11111111  01010101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00000000  10101010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@008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1111zzzz  00001111</a:t>
            </a:r>
          </a:p>
          <a:p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Verilog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程序如下：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 [7:0] mem[0:9];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initial $readmemb("init.vec", mem);</a:t>
            </a:r>
          </a:p>
          <a:p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则存储器中的内容如下：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mem[0]=xxxxxxxx;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mem[1]=xxxxxxxx;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mem[2]=11111111;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mem[3]=01010101;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mem[4]=00000000;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mem[5]=10101010;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mem[6]=xxxxxxxx;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mem[7]=xxxxxxxx;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mem[8]=1111zzzz;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mem[9]=00001111;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51678A-174B-42D2-9B39-12A831A6BFE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61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CDD90BFA-646A-4A1A-9D90-38F05F8D60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D5A29C6-8474-4CE2-8F0C-DD46F7753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1808263D-90E1-4DD5-8309-74825F81FE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0550BB-484C-40C2-8BFC-137E2608DFE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DC9E73C5-95AF-4F61-901D-275D9633C4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8B551EAB-A955-47F7-8F42-DA93D7486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9C6CE15F-D06C-420C-9223-650D487C24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65C12F-46AD-4D48-A936-E7D1FF32568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45ECA576-9A78-4718-A90E-45E3EAD7FE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CE9958DD-68F3-4481-B1D7-4599B99F2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040DADC1-EF61-4EA1-B75A-CC075044EE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CB5A0E-9701-4B6F-AB52-ADA55B56100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E9F9BDB1-E757-4B01-84CF-70ED4FA340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D01169AA-C682-4DA7-8614-7E0BC962F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D30505EA-B4D8-4DE5-A2E8-79B6837881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1898D5-08F0-4BC4-9F30-C6C9C91306B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646B6930-2C27-4481-AB38-5178FF31A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69DD5428-3C06-419A-9BB4-3D8C51C71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F7E0EBE1-4614-42E3-B523-2BE5073DB1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AB22425-9499-45B9-B808-14698817A6A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3CBB070A-8F12-4416-8BD2-842B7FFEC61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ADD0EE-9B5A-40F3-8629-4ECEEDE358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E288AC49-4879-4A49-AF2E-10911E3372D8}" type="datetime1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7F27AE-70C8-43D8-868A-E6B34129F2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9421DE-86D5-4EAD-A4CC-587F86B956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27E3CBEE-0CCF-46D5-AE6F-248136ACB0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58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90E814D1-FE9B-46C4-BD01-F0368821B1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C45FB-190A-4564-8A89-1B83597754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B25B8E8D-89D8-4032-BA86-2913A1742342}" type="datetime1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5023E-A740-4E34-A235-C7FCCFB9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0E9EC8-F791-49AD-9FED-790BAB7C30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8FAB8FDC-3F75-4365-B746-A6BDF6636B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18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86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3CBB070A-8F12-4416-8BD2-842B7FFEC61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ADD0EE-9B5A-40F3-8629-4ECEEDE358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E288AC49-4879-4A49-AF2E-10911E3372D8}" type="datetime1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7F27AE-70C8-43D8-868A-E6B34129F2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2023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9421DE-86D5-4EAD-A4CC-587F86B956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27E3CBEE-0CCF-46D5-AE6F-248136ACB0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90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90E814D1-FE9B-46C4-BD01-F0368821B1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C45FB-190A-4564-8A89-1B83597754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B25B8E8D-89D8-4032-BA86-2913A1742342}" type="datetime1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5023E-A740-4E34-A235-C7FCCFB9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2023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0E9EC8-F791-49AD-9FED-790BAB7C30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8FAB8FDC-3F75-4365-B746-A6BDF6636B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34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34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02FD42A-5743-49EB-8346-16E43324B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E6D9F8E-FFB1-4840-864A-68B081B09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E773954-0D86-49B1-ABEF-6281F55815C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E17394F-E351-4672-8A67-322340BCBE32}" type="datetime1">
              <a:rPr lang="zh-CN" altLang="en-US" smtClean="0"/>
              <a:t>2024/3/18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A89D307-BA9E-4B5A-AA47-30652CAAE3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505F0DD-4CE4-4DB9-8F65-A8F9294932B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C5BC3A2-A45A-4D80-BE81-FEB45D3247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7C8B4D17-45B4-475B-8A90-1B13C39FCD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02FD42A-5743-49EB-8346-16E43324B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E6D9F8E-FFB1-4840-864A-68B081B09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E773954-0D86-49B1-ABEF-6281F55815C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E17394F-E351-4672-8A67-322340BCBE32}" type="datetime1">
              <a:rPr lang="zh-CN" altLang="en-US" smtClean="0"/>
              <a:t>2024/3/18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A89D307-BA9E-4B5A-AA47-30652CAAE3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2023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505F0DD-4CE4-4DB9-8F65-A8F9294932B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C5BC3A2-A45A-4D80-BE81-FEB45D3247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7C8B4D17-45B4-475B-8A90-1B13C39FCD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3955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0A59A81-2E76-4E8C-8AEF-2F3873CFD98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</a:t>
            </a:r>
            <a:r>
              <a:rPr lang="zh-CN" altLang="en-US"/>
              <a:t>一  运算器与存储器</a:t>
            </a:r>
            <a:endParaRPr lang="zh-CN" altLang="en-US" dirty="0"/>
          </a:p>
        </p:txBody>
      </p:sp>
      <p:sp>
        <p:nvSpPr>
          <p:cNvPr id="6147" name="页脚占位符 1">
            <a:extLst>
              <a:ext uri="{FF2B5EF4-FFF2-40B4-BE49-F238E27FC236}">
                <a16:creationId xmlns:a16="http://schemas.microsoft.com/office/drawing/2014/main" id="{4EB9147E-DF19-4520-94D5-4555C449BC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148" name="灯片编号占位符 2">
            <a:extLst>
              <a:ext uri="{FF2B5EF4-FFF2-40B4-BE49-F238E27FC236}">
                <a16:creationId xmlns:a16="http://schemas.microsoft.com/office/drawing/2014/main" id="{C1AE66AD-8FA0-4833-BFCC-AA3A701037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8E6BCC-159E-4C15-8781-C05FDEEE6C9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6149" name="日期占位符 3">
            <a:extLst>
              <a:ext uri="{FF2B5EF4-FFF2-40B4-BE49-F238E27FC236}">
                <a16:creationId xmlns:a16="http://schemas.microsoft.com/office/drawing/2014/main" id="{63D4BF7F-76AE-4F38-B33F-F66DB373476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06F495-C91B-46E1-8744-1E27A5D4AFB4}" type="datetime1">
              <a:rPr lang="zh-CN" altLang="en-US" sz="1600" b="0" smtClean="0">
                <a:latin typeface="Arial" panose="020B0604020202020204" pitchFamily="34" charset="0"/>
              </a:rPr>
              <a:t>2024/3/18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EC0B9E54-7346-4CCD-93C1-2D698C37D44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692525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/>
              <a:t>2024</a:t>
            </a:r>
            <a:r>
              <a:rPr lang="zh-CN" altLang="en-US" sz="3200"/>
              <a:t>春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sz="3200" dirty="0"/>
              <a:t>zjx@ustc.edu.cn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92FBB39A-C649-4351-8056-FFD0F230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COE</a:t>
            </a:r>
            <a:r>
              <a:rPr lang="zh-CN" altLang="en-US"/>
              <a:t>文件格式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A105C2B2-4843-4454-ADE2-EA800553D8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example COE file:</a:t>
            </a:r>
          </a:p>
          <a:p>
            <a:pPr marL="400050" lvl="1" indent="0">
              <a:spcBef>
                <a:spcPts val="1200"/>
              </a:spcBef>
              <a:buFontTx/>
              <a:buNone/>
            </a:pPr>
            <a:r>
              <a:rPr lang="en-US" altLang="zh-CN" dirty="0"/>
              <a:t>; Sample Initialization file for a 32x16 distributed ROM</a:t>
            </a:r>
          </a:p>
          <a:p>
            <a:pPr marL="400050" lvl="1" indent="0">
              <a:buFontTx/>
              <a:buNone/>
            </a:pPr>
            <a:r>
              <a:rPr lang="en-US" altLang="zh-CN" dirty="0" err="1"/>
              <a:t>memory_initialization_radix</a:t>
            </a:r>
            <a:r>
              <a:rPr lang="en-US" altLang="zh-CN" dirty="0"/>
              <a:t> = 16;</a:t>
            </a:r>
          </a:p>
          <a:p>
            <a:pPr marL="400050" lvl="1" indent="0">
              <a:buFontTx/>
              <a:buNone/>
            </a:pPr>
            <a:r>
              <a:rPr lang="en-US" altLang="zh-CN" dirty="0" err="1"/>
              <a:t>memory_initialization_vector</a:t>
            </a:r>
            <a:r>
              <a:rPr lang="en-US" altLang="zh-CN" dirty="0"/>
              <a:t> =</a:t>
            </a:r>
          </a:p>
          <a:p>
            <a:pPr marL="400050" lvl="1" indent="0">
              <a:spcBef>
                <a:spcPts val="1200"/>
              </a:spcBef>
              <a:buFontTx/>
              <a:buNone/>
            </a:pPr>
            <a:r>
              <a:rPr lang="en-US" altLang="zh-CN" dirty="0"/>
              <a:t>23f4 0721 11ff ABe1 0001 1 0A 0</a:t>
            </a:r>
          </a:p>
          <a:p>
            <a:pPr marL="400050" lvl="1" indent="0">
              <a:buFontTx/>
              <a:buNone/>
            </a:pPr>
            <a:r>
              <a:rPr lang="en-US" altLang="zh-CN" dirty="0"/>
              <a:t>23f4 0721 11ff ABe1 0001 1 0A 0</a:t>
            </a:r>
          </a:p>
          <a:p>
            <a:pPr marL="400050" lvl="1" indent="0">
              <a:buFontTx/>
              <a:buNone/>
            </a:pPr>
            <a:r>
              <a:rPr lang="en-US" altLang="zh-CN" dirty="0"/>
              <a:t>23f4  721  11ff  ABe1  1  1  A  0</a:t>
            </a:r>
          </a:p>
          <a:p>
            <a:pPr marL="400050" lvl="1" indent="0">
              <a:buFontTx/>
              <a:buNone/>
            </a:pPr>
            <a:r>
              <a:rPr lang="en-US" altLang="zh-CN" dirty="0"/>
              <a:t>23f4  721  11ff  ABe1  1  1  A  0;</a:t>
            </a:r>
            <a:endParaRPr lang="zh-CN" altLang="en-US" sz="3200" dirty="0"/>
          </a:p>
        </p:txBody>
      </p:sp>
      <p:sp>
        <p:nvSpPr>
          <p:cNvPr id="31751" name="TextBox 34">
            <a:extLst>
              <a:ext uri="{FF2B5EF4-FFF2-40B4-BE49-F238E27FC236}">
                <a16:creationId xmlns:a16="http://schemas.microsoft.com/office/drawing/2014/main" id="{00161CED-093B-46D3-959D-AB8A7A5C5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00" y="3356992"/>
            <a:ext cx="2881313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ts val="600"/>
              </a:spcBef>
              <a:buFontTx/>
              <a:buNone/>
            </a:pPr>
            <a:r>
              <a:rPr lang="zh-CN" altLang="en-US" sz="2000" b="0" dirty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逗号或空格分隔每项数据 </a:t>
            </a:r>
            <a:r>
              <a:rPr lang="en-US" altLang="zh-CN" sz="2000" b="0" dirty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000" b="0" dirty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不允许为负数</a:t>
            </a:r>
            <a:r>
              <a:rPr lang="en-US" altLang="zh-CN" sz="2000" b="0" dirty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en-US" sz="2000" b="0" dirty="0">
              <a:solidFill>
                <a:srgbClr val="0070C0"/>
              </a:solidFill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533" name="页脚占位符 1">
            <a:extLst>
              <a:ext uri="{FF2B5EF4-FFF2-40B4-BE49-F238E27FC236}">
                <a16:creationId xmlns:a16="http://schemas.microsoft.com/office/drawing/2014/main" id="{01E72755-4A84-4983-A1C9-F1C7C5C3F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2534" name="灯片编号占位符 2">
            <a:extLst>
              <a:ext uri="{FF2B5EF4-FFF2-40B4-BE49-F238E27FC236}">
                <a16:creationId xmlns:a16="http://schemas.microsoft.com/office/drawing/2014/main" id="{EDA94DDC-C1F6-4D93-A92E-A23C6DE466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E05AC3-8A6B-47EB-84FE-4E6E4FB05CC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2535" name="日期占位符 3">
            <a:extLst>
              <a:ext uri="{FF2B5EF4-FFF2-40B4-BE49-F238E27FC236}">
                <a16:creationId xmlns:a16="http://schemas.microsoft.com/office/drawing/2014/main" id="{AEE5C44C-2F8D-4B0F-8EB8-B9BD657D97B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0CF71E-C779-4365-B847-9C1EE0ACCA34}" type="datetime1">
              <a:rPr lang="zh-CN" altLang="en-US" sz="1600" b="0" smtClean="0">
                <a:latin typeface="Arial" panose="020B0604020202020204" pitchFamily="34" charset="0"/>
              </a:rPr>
              <a:t>2024/3/18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399C18EE-178B-4A77-8D87-8156FC301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3555" name="图片 26">
            <a:extLst>
              <a:ext uri="{FF2B5EF4-FFF2-40B4-BE49-F238E27FC236}">
                <a16:creationId xmlns:a16="http://schemas.microsoft.com/office/drawing/2014/main" id="{F0740ADE-177C-4535-8C86-CC37038EB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9075"/>
            <a:ext cx="6324600" cy="588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B28339B-9493-4D92-AB46-29F3A7102C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2E4DD8CD-3F87-4D9A-8541-085CEB292E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CF728C-199C-4B67-8A64-DF883EE16C1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043212B3-7CFF-411F-9D43-535857BA2B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20F76C-9922-4D28-8806-41312E56C421}" type="datetime1">
              <a:rPr lang="zh-CN" altLang="en-US" sz="1600" b="0" smtClean="0">
                <a:latin typeface="Arial" panose="020B0604020202020204" pitchFamily="34" charset="0"/>
              </a:rPr>
              <a:t>2024/3/18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278DEBB0-A443-466E-9D51-2A664E758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5603" name="图片 6">
            <a:extLst>
              <a:ext uri="{FF2B5EF4-FFF2-40B4-BE49-F238E27FC236}">
                <a16:creationId xmlns:a16="http://schemas.microsoft.com/office/drawing/2014/main" id="{4657BFFA-C0F5-4992-AE7D-74FDCFC11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638"/>
            <a:ext cx="54102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页脚占位符 1">
            <a:extLst>
              <a:ext uri="{FF2B5EF4-FFF2-40B4-BE49-F238E27FC236}">
                <a16:creationId xmlns:a16="http://schemas.microsoft.com/office/drawing/2014/main" id="{AC7DD362-D9EB-4A80-89FC-A63B627B8F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5605" name="灯片编号占位符 2">
            <a:extLst>
              <a:ext uri="{FF2B5EF4-FFF2-40B4-BE49-F238E27FC236}">
                <a16:creationId xmlns:a16="http://schemas.microsoft.com/office/drawing/2014/main" id="{65F00609-D1C1-4567-8E4D-C26178F89F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6247C3-5281-4DFD-B2EE-0800F1E7D39D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5606" name="日期占位符 3">
            <a:extLst>
              <a:ext uri="{FF2B5EF4-FFF2-40B4-BE49-F238E27FC236}">
                <a16:creationId xmlns:a16="http://schemas.microsoft.com/office/drawing/2014/main" id="{134BEB1D-12DB-4798-9C4F-81F1F02DF5A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63CA04-DF11-4CD7-8943-A19280617F3F}" type="datetime1">
              <a:rPr lang="zh-CN" altLang="en-US" sz="1600" b="0" smtClean="0">
                <a:latin typeface="Arial" panose="020B0604020202020204" pitchFamily="34" charset="0"/>
              </a:rPr>
              <a:t>2024/3/18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67B0D9AD-3BB4-4485-89C0-B25F80F37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7651" name="图片 6">
            <a:extLst>
              <a:ext uri="{FF2B5EF4-FFF2-40B4-BE49-F238E27FC236}">
                <a16:creationId xmlns:a16="http://schemas.microsoft.com/office/drawing/2014/main" id="{C9D2FA7D-D0DD-47D2-9ABA-AABD1F12E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1066800"/>
            <a:ext cx="6843712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页脚占位符 1">
            <a:extLst>
              <a:ext uri="{FF2B5EF4-FFF2-40B4-BE49-F238E27FC236}">
                <a16:creationId xmlns:a16="http://schemas.microsoft.com/office/drawing/2014/main" id="{BCF007D1-02FF-4746-9EE4-4747AAFE5E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7653" name="灯片编号占位符 2">
            <a:extLst>
              <a:ext uri="{FF2B5EF4-FFF2-40B4-BE49-F238E27FC236}">
                <a16:creationId xmlns:a16="http://schemas.microsoft.com/office/drawing/2014/main" id="{83166B72-6BA7-41FF-A3BE-05F6A3F5B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4999DC-ADD2-4548-89CF-8A23EA8DCAE0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7654" name="日期占位符 3">
            <a:extLst>
              <a:ext uri="{FF2B5EF4-FFF2-40B4-BE49-F238E27FC236}">
                <a16:creationId xmlns:a16="http://schemas.microsoft.com/office/drawing/2014/main" id="{7CAA8739-AC88-4DB1-AFAE-88880D49351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70A896-001C-4214-AA2A-2CED548A1ABA}" type="datetime1">
              <a:rPr lang="zh-CN" altLang="en-US" sz="1600" b="0" smtClean="0">
                <a:latin typeface="Arial" panose="020B0604020202020204" pitchFamily="34" charset="0"/>
              </a:rPr>
              <a:t>2024/3/18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72AECF72-BCDF-41A7-8FAC-C4888BCE5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9699" name="图片 8">
            <a:extLst>
              <a:ext uri="{FF2B5EF4-FFF2-40B4-BE49-F238E27FC236}">
                <a16:creationId xmlns:a16="http://schemas.microsoft.com/office/drawing/2014/main" id="{412CA457-6F9E-4351-8587-187481D01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71628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页脚占位符 1">
            <a:extLst>
              <a:ext uri="{FF2B5EF4-FFF2-40B4-BE49-F238E27FC236}">
                <a16:creationId xmlns:a16="http://schemas.microsoft.com/office/drawing/2014/main" id="{5391249B-4D09-485A-9E39-8C43484532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9701" name="灯片编号占位符 2">
            <a:extLst>
              <a:ext uri="{FF2B5EF4-FFF2-40B4-BE49-F238E27FC236}">
                <a16:creationId xmlns:a16="http://schemas.microsoft.com/office/drawing/2014/main" id="{F33F9C62-8FF7-486D-9D0D-DA83970F1B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5A58D-C9EE-44F3-8CEC-5405ABBCAD8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9702" name="日期占位符 3">
            <a:extLst>
              <a:ext uri="{FF2B5EF4-FFF2-40B4-BE49-F238E27FC236}">
                <a16:creationId xmlns:a16="http://schemas.microsoft.com/office/drawing/2014/main" id="{47A9A5F6-A8AB-410C-B2DB-FB871AA974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FC28EA-904C-4782-AA44-3FD03E4079AE}" type="datetime1">
              <a:rPr lang="zh-CN" altLang="en-US" sz="1600" b="0" smtClean="0">
                <a:latin typeface="Arial" panose="020B0604020202020204" pitchFamily="34" charset="0"/>
              </a:rPr>
              <a:t>2024/3/18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A640A18C-2774-4A21-905F-630A0C693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31747" name="图片 6">
            <a:extLst>
              <a:ext uri="{FF2B5EF4-FFF2-40B4-BE49-F238E27FC236}">
                <a16:creationId xmlns:a16="http://schemas.microsoft.com/office/drawing/2014/main" id="{534B695E-8D0D-4B55-B53F-E2FF9F1BB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27063"/>
            <a:ext cx="70723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页脚占位符 1">
            <a:extLst>
              <a:ext uri="{FF2B5EF4-FFF2-40B4-BE49-F238E27FC236}">
                <a16:creationId xmlns:a16="http://schemas.microsoft.com/office/drawing/2014/main" id="{38415664-AD46-4E07-AEDA-B50786DE04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1749" name="灯片编号占位符 2">
            <a:extLst>
              <a:ext uri="{FF2B5EF4-FFF2-40B4-BE49-F238E27FC236}">
                <a16:creationId xmlns:a16="http://schemas.microsoft.com/office/drawing/2014/main" id="{DB76D81D-DB00-423C-8F2B-7CE984A01E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BA1F3-42EA-4740-B5B7-3F653F8BF641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1750" name="日期占位符 3">
            <a:extLst>
              <a:ext uri="{FF2B5EF4-FFF2-40B4-BE49-F238E27FC236}">
                <a16:creationId xmlns:a16="http://schemas.microsoft.com/office/drawing/2014/main" id="{85AB538D-A7FB-4F65-8969-0B1DF32447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C9B780-608A-49DB-82B9-69BD06F13755}" type="datetime1">
              <a:rPr lang="zh-CN" altLang="en-US" sz="1600" b="0" smtClean="0">
                <a:latin typeface="Arial" panose="020B0604020202020204" pitchFamily="34" charset="0"/>
              </a:rPr>
              <a:t>2024/3/18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8BADC031-A77D-436C-A0F7-0C120A7B1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33795" name="图片 7">
            <a:extLst>
              <a:ext uri="{FF2B5EF4-FFF2-40B4-BE49-F238E27FC236}">
                <a16:creationId xmlns:a16="http://schemas.microsoft.com/office/drawing/2014/main" id="{0EB69395-B142-4CA3-8EA6-EB91A5766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"/>
            <a:ext cx="6096000" cy="563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页脚占位符 1">
            <a:extLst>
              <a:ext uri="{FF2B5EF4-FFF2-40B4-BE49-F238E27FC236}">
                <a16:creationId xmlns:a16="http://schemas.microsoft.com/office/drawing/2014/main" id="{6FAD013A-596D-42A8-9AAF-9C69378AE9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3797" name="灯片编号占位符 2">
            <a:extLst>
              <a:ext uri="{FF2B5EF4-FFF2-40B4-BE49-F238E27FC236}">
                <a16:creationId xmlns:a16="http://schemas.microsoft.com/office/drawing/2014/main" id="{FF0A6BF0-89B3-4F26-ACA9-FD8B2E8D94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3729D6-6BC4-46FB-A653-ACED1CFC7C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3798" name="日期占位符 3">
            <a:extLst>
              <a:ext uri="{FF2B5EF4-FFF2-40B4-BE49-F238E27FC236}">
                <a16:creationId xmlns:a16="http://schemas.microsoft.com/office/drawing/2014/main" id="{A8AFC63E-8F0D-4F07-8FB8-4F9C76DA9E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E5FCDA-3ACD-4154-8183-5C81F2222A4C}" type="datetime1">
              <a:rPr lang="zh-CN" altLang="en-US" sz="1600" b="0" smtClean="0">
                <a:latin typeface="Arial" panose="020B0604020202020204" pitchFamily="34" charset="0"/>
              </a:rPr>
              <a:t>2024/3/18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83AACFA5-7295-4C64-A515-48515662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存储器时序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6A2F053A-0075-460C-B9BA-155067CF7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44525"/>
          </a:xfrm>
        </p:spPr>
        <p:txBody>
          <a:bodyPr/>
          <a:lstStyle/>
          <a:p>
            <a:r>
              <a:rPr lang="en-US" altLang="zh-CN"/>
              <a:t>Read First Mode</a:t>
            </a:r>
            <a:endParaRPr lang="zh-CN" altLang="en-US"/>
          </a:p>
        </p:txBody>
      </p:sp>
      <p:sp>
        <p:nvSpPr>
          <p:cNvPr id="35846" name="灯片编号占位符 5">
            <a:extLst>
              <a:ext uri="{FF2B5EF4-FFF2-40B4-BE49-F238E27FC236}">
                <a16:creationId xmlns:a16="http://schemas.microsoft.com/office/drawing/2014/main" id="{F61ACDA1-23D5-4431-82AF-8E97330C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37B043-3F14-4A36-B56A-81B6B7A19BD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5847" name="图片 7">
            <a:extLst>
              <a:ext uri="{FF2B5EF4-FFF2-40B4-BE49-F238E27FC236}">
                <a16:creationId xmlns:a16="http://schemas.microsoft.com/office/drawing/2014/main" id="{BAB90CFB-305B-4690-9561-369C252C7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241550"/>
            <a:ext cx="7715250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>
            <a:extLst>
              <a:ext uri="{FF2B5EF4-FFF2-40B4-BE49-F238E27FC236}">
                <a16:creationId xmlns:a16="http://schemas.microsoft.com/office/drawing/2014/main" id="{DBD1D55C-A744-4212-B5E3-A4A2EE44A4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0E6E699F-D9EA-40C7-8B09-5F38F9F38B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8DFEAA-897F-4A2F-A133-D87C9369D07E}" type="datetime1">
              <a:rPr lang="zh-CN" altLang="en-US" sz="1600" b="0" smtClean="0">
                <a:latin typeface="Arial" panose="020B0604020202020204" pitchFamily="34" charset="0"/>
              </a:rPr>
              <a:t>2024/3/18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A6D640F-9EAD-4F4B-9C4A-62C8AE29BC32}"/>
              </a:ext>
            </a:extLst>
          </p:cNvPr>
          <p:cNvCxnSpPr>
            <a:cxnSpLocks/>
          </p:cNvCxnSpPr>
          <p:nvPr/>
        </p:nvCxnSpPr>
        <p:spPr bwMode="auto">
          <a:xfrm>
            <a:off x="4238728" y="2241550"/>
            <a:ext cx="0" cy="379253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1221750-3352-4BD7-980A-0414F10A8E26}"/>
              </a:ext>
            </a:extLst>
          </p:cNvPr>
          <p:cNvCxnSpPr>
            <a:cxnSpLocks/>
          </p:cNvCxnSpPr>
          <p:nvPr/>
        </p:nvCxnSpPr>
        <p:spPr bwMode="auto">
          <a:xfrm>
            <a:off x="5517340" y="2276872"/>
            <a:ext cx="0" cy="37572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4D18B489-31F8-4969-8004-620EE7B5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存储器时序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3BDE819D-E786-4AD6-BFAA-457E518AC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44525"/>
          </a:xfrm>
        </p:spPr>
        <p:txBody>
          <a:bodyPr/>
          <a:lstStyle/>
          <a:p>
            <a:r>
              <a:rPr lang="en-US" altLang="zh-CN"/>
              <a:t>Write First Mode</a:t>
            </a:r>
            <a:endParaRPr lang="zh-CN" altLang="en-US"/>
          </a:p>
        </p:txBody>
      </p:sp>
      <p:sp>
        <p:nvSpPr>
          <p:cNvPr id="36870" name="灯片编号占位符 5">
            <a:extLst>
              <a:ext uri="{FF2B5EF4-FFF2-40B4-BE49-F238E27FC236}">
                <a16:creationId xmlns:a16="http://schemas.microsoft.com/office/drawing/2014/main" id="{25926E26-81C7-4CC9-974E-B3DFCF61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C049AB-6DF2-4369-BE65-F68FA53AE97A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6871" name="图片 9">
            <a:extLst>
              <a:ext uri="{FF2B5EF4-FFF2-40B4-BE49-F238E27FC236}">
                <a16:creationId xmlns:a16="http://schemas.microsoft.com/office/drawing/2014/main" id="{E4B4C83E-9FEA-41C0-B519-4F2A1BF7A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2241550"/>
            <a:ext cx="7823200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>
            <a:extLst>
              <a:ext uri="{FF2B5EF4-FFF2-40B4-BE49-F238E27FC236}">
                <a16:creationId xmlns:a16="http://schemas.microsoft.com/office/drawing/2014/main" id="{428D8CD4-339F-4E9C-A192-B48B84776B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3E05B4A7-9B9B-4377-A9B7-2628F995830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4A35F2-FE97-43B9-BD55-03850ED55363}" type="datetime1">
              <a:rPr lang="zh-CN" altLang="en-US" sz="1600" b="0" smtClean="0">
                <a:latin typeface="Arial" panose="020B0604020202020204" pitchFamily="34" charset="0"/>
              </a:rPr>
              <a:t>2024/3/18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A491E22-6FDF-4861-BFA2-F253E6D60091}"/>
              </a:ext>
            </a:extLst>
          </p:cNvPr>
          <p:cNvCxnSpPr>
            <a:cxnSpLocks/>
          </p:cNvCxnSpPr>
          <p:nvPr/>
        </p:nvCxnSpPr>
        <p:spPr bwMode="auto">
          <a:xfrm>
            <a:off x="4266436" y="2241550"/>
            <a:ext cx="0" cy="3567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043F85F-4C8F-4798-82AC-500614E8EF7C}"/>
              </a:ext>
            </a:extLst>
          </p:cNvPr>
          <p:cNvCxnSpPr>
            <a:cxnSpLocks/>
          </p:cNvCxnSpPr>
          <p:nvPr/>
        </p:nvCxnSpPr>
        <p:spPr bwMode="auto">
          <a:xfrm>
            <a:off x="5544108" y="2276872"/>
            <a:ext cx="0" cy="3567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FE73B138-E404-4C6C-9AF3-FC8ECDDE4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排序器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E0F76E86-9381-4B26-A173-2CB5734DF0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7967227" cy="4827587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/>
              <a:t>排序存储器中数据，记录排序所耗时间，查看排序结果</a:t>
            </a:r>
            <a:endParaRPr lang="en-US" altLang="zh-CN" sz="2400"/>
          </a:p>
          <a:p>
            <a:pPr lvl="1" indent="-342900" eaLnBrk="1" hangingPunct="1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/>
              <a:t>up</a:t>
            </a:r>
            <a:r>
              <a:rPr lang="zh-CN" altLang="en-US" sz="2000"/>
              <a:t>：</a:t>
            </a:r>
            <a:r>
              <a:rPr lang="en-US" altLang="zh-CN" sz="2000"/>
              <a:t>0 -- </a:t>
            </a:r>
            <a:r>
              <a:rPr lang="zh-CN" altLang="en-US" sz="2000"/>
              <a:t>降序，</a:t>
            </a:r>
            <a:r>
              <a:rPr lang="en-US" altLang="zh-CN" sz="2000"/>
              <a:t>1 -- </a:t>
            </a:r>
            <a:r>
              <a:rPr lang="zh-CN" altLang="en-US" sz="2000"/>
              <a:t>升序</a:t>
            </a:r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/>
              <a:t>start</a:t>
            </a:r>
            <a:r>
              <a:rPr lang="zh-CN" altLang="en-US" sz="2000"/>
              <a:t>：启动排序</a:t>
            </a:r>
            <a:endParaRPr lang="en-US" altLang="zh-CN" sz="2000"/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/>
              <a:t>prior</a:t>
            </a:r>
            <a:r>
              <a:rPr lang="zh-CN" altLang="en-US" sz="2000"/>
              <a:t>：查看前一个数据</a:t>
            </a:r>
            <a:endParaRPr lang="en-US" altLang="zh-CN" sz="2000"/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/>
              <a:t>next</a:t>
            </a:r>
            <a:r>
              <a:rPr lang="zh-CN" altLang="en-US" sz="2000"/>
              <a:t>：查看后一个数据</a:t>
            </a:r>
            <a:endParaRPr lang="en-US" altLang="zh-CN" sz="2000"/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/>
              <a:t>done</a:t>
            </a:r>
            <a:r>
              <a:rPr lang="zh-CN" altLang="en-US" sz="2000"/>
              <a:t>：排序结束标志</a:t>
            </a:r>
            <a:endParaRPr lang="en-US" altLang="zh-CN" sz="2000"/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/>
              <a:t>index</a:t>
            </a:r>
            <a:r>
              <a:rPr lang="zh-CN" altLang="en-US" sz="2000"/>
              <a:t>：输出数据序号</a:t>
            </a:r>
            <a:endParaRPr lang="en-US" altLang="zh-CN" sz="2000"/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/>
              <a:t>data</a:t>
            </a:r>
            <a:r>
              <a:rPr lang="zh-CN" altLang="en-US" sz="2000"/>
              <a:t>：输出数据</a:t>
            </a:r>
            <a:endParaRPr lang="en-US" altLang="zh-CN" sz="2000"/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/>
              <a:t>count</a:t>
            </a:r>
            <a:r>
              <a:rPr lang="zh-CN" altLang="en-US" sz="2000"/>
              <a:t>：时钟周期数</a:t>
            </a:r>
            <a:endParaRPr lang="en-US" altLang="zh-CN" sz="2000"/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/>
              <a:t>clk, rstn</a:t>
            </a:r>
            <a:r>
              <a:rPr lang="zh-CN" altLang="en-US" sz="2000"/>
              <a:t>：时钟，复位</a:t>
            </a:r>
            <a:endParaRPr lang="zh-CN" altLang="en-US" sz="2400" dirty="0"/>
          </a:p>
        </p:txBody>
      </p:sp>
      <p:sp>
        <p:nvSpPr>
          <p:cNvPr id="10246" name="页脚占位符 1">
            <a:extLst>
              <a:ext uri="{FF2B5EF4-FFF2-40B4-BE49-F238E27FC236}">
                <a16:creationId xmlns:a16="http://schemas.microsoft.com/office/drawing/2014/main" id="{38189D95-5A88-46C9-8CE2-0E61E6BFE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0247" name="灯片编号占位符 2">
            <a:extLst>
              <a:ext uri="{FF2B5EF4-FFF2-40B4-BE49-F238E27FC236}">
                <a16:creationId xmlns:a16="http://schemas.microsoft.com/office/drawing/2014/main" id="{614684B3-53BE-4A04-8912-F502EAA81B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A3F142-3633-4726-8A46-4C30C00A57E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248" name="日期占位符 3">
            <a:extLst>
              <a:ext uri="{FF2B5EF4-FFF2-40B4-BE49-F238E27FC236}">
                <a16:creationId xmlns:a16="http://schemas.microsoft.com/office/drawing/2014/main" id="{838C2CE3-17EB-4935-9BC1-A5D54CF45F4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5506D2-FE0C-4249-9BB1-28335225EFAE}" type="datetime1">
              <a:rPr lang="zh-CN" altLang="en-US" sz="1600" b="0" smtClean="0">
                <a:latin typeface="Arial" panose="020B0604020202020204" pitchFamily="34" charset="0"/>
              </a:rPr>
              <a:t>2024/3/18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83A1425-F23B-45E6-92D9-96F26629387A}"/>
              </a:ext>
            </a:extLst>
          </p:cNvPr>
          <p:cNvGrpSpPr/>
          <p:nvPr/>
        </p:nvGrpSpPr>
        <p:grpSpPr>
          <a:xfrm>
            <a:off x="6084168" y="2803796"/>
            <a:ext cx="2343997" cy="2173376"/>
            <a:chOff x="6084168" y="2384884"/>
            <a:chExt cx="2343997" cy="1742360"/>
          </a:xfrm>
        </p:grpSpPr>
        <p:sp>
          <p:nvSpPr>
            <p:cNvPr id="44" name="文本框 149">
              <a:extLst>
                <a:ext uri="{FF2B5EF4-FFF2-40B4-BE49-F238E27FC236}">
                  <a16:creationId xmlns:a16="http://schemas.microsoft.com/office/drawing/2014/main" id="{54814422-3F94-4B99-8958-39B0B7A12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4246" y="2384884"/>
              <a:ext cx="1402130" cy="17423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tIns="72000" rIns="0" bIns="0" anchor="t" anchorCtr="0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SRT 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32">
              <a:extLst>
                <a:ext uri="{FF2B5EF4-FFF2-40B4-BE49-F238E27FC236}">
                  <a16:creationId xmlns:a16="http://schemas.microsoft.com/office/drawing/2014/main" id="{CE01103E-AC3C-4E9E-9E40-A400C860B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9030" y="3713361"/>
              <a:ext cx="294750" cy="28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9540DB31-F829-4A5D-8A1C-182240044E8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85827" y="3874095"/>
              <a:ext cx="45443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154">
              <a:extLst>
                <a:ext uri="{FF2B5EF4-FFF2-40B4-BE49-F238E27FC236}">
                  <a16:creationId xmlns:a16="http://schemas.microsoft.com/office/drawing/2014/main" id="{6E36FB7E-2469-4CDF-B9EE-602B1BDB3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650" y="2720636"/>
              <a:ext cx="633507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E660BAB-BBB7-42EA-95E9-821BA86587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85827" y="2917207"/>
              <a:ext cx="45443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32">
              <a:extLst>
                <a:ext uri="{FF2B5EF4-FFF2-40B4-BE49-F238E27FC236}">
                  <a16:creationId xmlns:a16="http://schemas.microsoft.com/office/drawing/2014/main" id="{5F6A9480-BF23-404C-BF41-71B194483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8052" y="3490434"/>
              <a:ext cx="401932" cy="28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FA4BE9E1-9A37-43CD-94EF-AA8EE28C852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84168" y="3645250"/>
              <a:ext cx="45609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155">
              <a:extLst>
                <a:ext uri="{FF2B5EF4-FFF2-40B4-BE49-F238E27FC236}">
                  <a16:creationId xmlns:a16="http://schemas.microsoft.com/office/drawing/2014/main" id="{DC2AB3D1-CC3C-46D6-831F-F86C9DBE3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3236" y="2722665"/>
              <a:ext cx="728836" cy="34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done</a:t>
              </a: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E2067C8-9E1E-4590-A5D5-389237ADAA1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55533" y="2919794"/>
              <a:ext cx="45609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155">
              <a:extLst>
                <a:ext uri="{FF2B5EF4-FFF2-40B4-BE49-F238E27FC236}">
                  <a16:creationId xmlns:a16="http://schemas.microsoft.com/office/drawing/2014/main" id="{69D1C30D-7793-44EA-8A3F-B43FEA126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8412" y="2984143"/>
              <a:ext cx="736100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index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3A8449AE-DD23-4D1B-8AFE-D0186287BE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72072" y="3180237"/>
              <a:ext cx="456093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155">
              <a:extLst>
                <a:ext uri="{FF2B5EF4-FFF2-40B4-BE49-F238E27FC236}">
                  <a16:creationId xmlns:a16="http://schemas.microsoft.com/office/drawing/2014/main" id="{91534A4F-CA06-47B8-88ED-571D0B73C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1517" y="3242828"/>
              <a:ext cx="633507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1EE1686-5DF1-4BBC-BB84-DD5C05F045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52584" y="3439114"/>
              <a:ext cx="456093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155">
              <a:extLst>
                <a:ext uri="{FF2B5EF4-FFF2-40B4-BE49-F238E27FC236}">
                  <a16:creationId xmlns:a16="http://schemas.microsoft.com/office/drawing/2014/main" id="{EAB91AA8-F230-44D4-A185-EFAB97F59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5683" y="3488554"/>
              <a:ext cx="748923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count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28056E39-818D-496A-993A-05B99BA7B91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52166" y="3684293"/>
              <a:ext cx="456093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154">
              <a:extLst>
                <a:ext uri="{FF2B5EF4-FFF2-40B4-BE49-F238E27FC236}">
                  <a16:creationId xmlns:a16="http://schemas.microsoft.com/office/drawing/2014/main" id="{8D316F03-1AF8-4F61-B069-14DC0AFAD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4732" y="2954956"/>
              <a:ext cx="646331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prior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5119EEE6-BF8F-48F2-AC0E-0C12029A195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85801" y="3150360"/>
              <a:ext cx="45443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154">
              <a:extLst>
                <a:ext uri="{FF2B5EF4-FFF2-40B4-BE49-F238E27FC236}">
                  <a16:creationId xmlns:a16="http://schemas.microsoft.com/office/drawing/2014/main" id="{8E8AF90D-348F-41A7-B11B-8142FB1C2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280" y="3197593"/>
              <a:ext cx="620683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next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C2AAD0E6-D07E-4085-A8FB-68B4EEABB7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85801" y="3395351"/>
              <a:ext cx="45443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154">
              <a:extLst>
                <a:ext uri="{FF2B5EF4-FFF2-40B4-BE49-F238E27FC236}">
                  <a16:creationId xmlns:a16="http://schemas.microsoft.com/office/drawing/2014/main" id="{8D1F9B80-43F5-436A-8F7C-47F61F676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895" y="2460976"/>
              <a:ext cx="441146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6EAA3BEB-4E4A-4C1E-9BA9-25F7DDA869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5448" y="2675132"/>
              <a:ext cx="45443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526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7A9C552A-E099-4805-8F86-8B63933F3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</a:p>
        </p:txBody>
      </p:sp>
      <p:sp>
        <p:nvSpPr>
          <p:cNvPr id="8195" name="页脚占位符 1">
            <a:extLst>
              <a:ext uri="{FF2B5EF4-FFF2-40B4-BE49-F238E27FC236}">
                <a16:creationId xmlns:a16="http://schemas.microsoft.com/office/drawing/2014/main" id="{EED3E586-9E77-4EE9-A1A8-443D7BA7DF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196" name="灯片编号占位符 2">
            <a:extLst>
              <a:ext uri="{FF2B5EF4-FFF2-40B4-BE49-F238E27FC236}">
                <a16:creationId xmlns:a16="http://schemas.microsoft.com/office/drawing/2014/main" id="{7C85968C-B026-43E9-8E1E-D2A335F4EC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827B9E-3C2D-4380-9FDF-C6312FB6155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197" name="日期占位符 3">
            <a:extLst>
              <a:ext uri="{FF2B5EF4-FFF2-40B4-BE49-F238E27FC236}">
                <a16:creationId xmlns:a16="http://schemas.microsoft.com/office/drawing/2014/main" id="{314DC43A-3838-4F4F-B8F3-8CA40130BAF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6B8AA7-7849-42C5-8959-C586F6395846}" type="datetime1">
              <a:rPr lang="zh-CN" altLang="en-US" sz="1600" b="0" smtClean="0">
                <a:latin typeface="Arial" panose="020B0604020202020204" pitchFamily="34" charset="0"/>
              </a:rPr>
              <a:t>2024/3/18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198" name="内容占位符 1">
            <a:extLst>
              <a:ext uri="{FF2B5EF4-FFF2-40B4-BE49-F238E27FC236}">
                <a16:creationId xmlns:a16="http://schemas.microsoft.com/office/drawing/2014/main" id="{DE3B3327-D4F7-443B-96A5-A9F133E28F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075240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/>
              <a:t>熟练掌握</a:t>
            </a:r>
            <a:r>
              <a:rPr lang="zh-CN" altLang="en-US" sz="2400" dirty="0"/>
              <a:t>算术逻辑单元 </a:t>
            </a:r>
            <a:r>
              <a:rPr lang="en-US" altLang="zh-CN" sz="2400" dirty="0"/>
              <a:t>(ALU</a:t>
            </a:r>
            <a:r>
              <a:rPr lang="en-US" altLang="zh-CN" sz="2400"/>
              <a:t>) </a:t>
            </a:r>
            <a:r>
              <a:rPr lang="zh-CN" altLang="en-US" sz="2400"/>
              <a:t>、寄存器堆 </a:t>
            </a:r>
            <a:r>
              <a:rPr lang="en-US" altLang="zh-CN" sz="2400"/>
              <a:t>(RF)</a:t>
            </a:r>
            <a:r>
              <a:rPr lang="zh-CN" altLang="en-US" sz="2400"/>
              <a:t>和存储器</a:t>
            </a:r>
            <a:r>
              <a:rPr lang="en-US" altLang="zh-CN" sz="2400"/>
              <a:t> </a:t>
            </a:r>
            <a:r>
              <a:rPr lang="zh-CN" altLang="en-US" sz="2400"/>
              <a:t>的功能、时序及其应用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/>
              <a:t>掌握数据通路和控制器的设计和描述方法</a:t>
            </a:r>
            <a:endParaRPr lang="en-US" altLang="zh-CN" sz="2400"/>
          </a:p>
          <a:p>
            <a:pPr>
              <a:spcBef>
                <a:spcPts val="1200"/>
              </a:spcBef>
            </a:pPr>
            <a:r>
              <a:rPr lang="zh-CN" altLang="en-US" sz="2400"/>
              <a:t>了解查看电路性能和资源使用情况</a:t>
            </a:r>
            <a:endParaRPr lang="en-US" altLang="zh-CN" sz="240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FE73B138-E404-4C6C-9AF3-FC8ECDDE4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排序器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E0F76E86-9381-4B26-A173-2CB5734DF0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5750847" cy="4827587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/>
              <a:t>工作过程</a:t>
            </a:r>
            <a:endParaRPr lang="en-US" altLang="zh-CN" sz="240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000"/>
              <a:t>复位后，</a:t>
            </a:r>
            <a:r>
              <a:rPr lang="en-US" altLang="zh-CN" sz="2000"/>
              <a:t>done =1</a:t>
            </a:r>
            <a:r>
              <a:rPr lang="zh-CN" altLang="en-US" sz="2000"/>
              <a:t>，</a:t>
            </a:r>
            <a:r>
              <a:rPr lang="en-US" altLang="zh-CN" sz="2000"/>
              <a:t>index = count =0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000"/>
              <a:t>启动排序后，</a:t>
            </a:r>
            <a:r>
              <a:rPr lang="en-US" altLang="zh-CN" sz="2000"/>
              <a:t>done = 0</a:t>
            </a:r>
            <a:r>
              <a:rPr lang="zh-CN" altLang="en-US" sz="2000"/>
              <a:t>，</a:t>
            </a:r>
            <a:r>
              <a:rPr lang="en-US" altLang="zh-CN" sz="2000"/>
              <a:t>count</a:t>
            </a:r>
            <a:r>
              <a:rPr lang="zh-CN" altLang="en-US" sz="2000"/>
              <a:t>递增计数；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000"/>
              <a:t>排序结束后，</a:t>
            </a:r>
            <a:r>
              <a:rPr lang="en-US" altLang="zh-CN" sz="2000"/>
              <a:t>done = 1</a:t>
            </a:r>
            <a:r>
              <a:rPr lang="zh-CN" altLang="en-US" sz="2000"/>
              <a:t>，</a:t>
            </a:r>
            <a:r>
              <a:rPr lang="en-US" altLang="zh-CN" sz="2000"/>
              <a:t>count</a:t>
            </a:r>
            <a:r>
              <a:rPr lang="zh-CN" altLang="en-US" sz="2000"/>
              <a:t>停止计数；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000"/>
              <a:t>通过</a:t>
            </a:r>
            <a:r>
              <a:rPr lang="en-US" altLang="zh-CN" sz="2000"/>
              <a:t>prior</a:t>
            </a:r>
            <a:r>
              <a:rPr lang="zh-CN" altLang="en-US" sz="2000"/>
              <a:t>或</a:t>
            </a:r>
            <a:r>
              <a:rPr lang="en-US" altLang="zh-CN" sz="2000"/>
              <a:t>next</a:t>
            </a:r>
            <a:r>
              <a:rPr lang="zh-CN" altLang="en-US" sz="2000"/>
              <a:t>，依次查看数据</a:t>
            </a:r>
            <a:endParaRPr lang="en-US" altLang="zh-CN" sz="200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/>
              <a:t>实现要求</a:t>
            </a:r>
            <a:endParaRPr lang="en-US" altLang="zh-CN" sz="240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000"/>
              <a:t>存储器类型：分布式单端口</a:t>
            </a:r>
            <a:endParaRPr lang="en-US" altLang="zh-CN" sz="200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000"/>
              <a:t>存储器容量：</a:t>
            </a:r>
            <a:r>
              <a:rPr lang="en-US" altLang="zh-CN" sz="2000"/>
              <a:t>1024</a:t>
            </a:r>
            <a:r>
              <a:rPr lang="zh-CN" altLang="en-US" sz="2000"/>
              <a:t>*</a:t>
            </a:r>
            <a:r>
              <a:rPr lang="en-US" altLang="zh-CN" sz="2000"/>
              <a:t>32</a:t>
            </a:r>
            <a:r>
              <a:rPr lang="zh-CN" altLang="en-US" sz="2000"/>
              <a:t>位</a:t>
            </a:r>
            <a:endParaRPr lang="en-US" altLang="zh-CN" sz="200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000"/>
              <a:t>数据类型：</a:t>
            </a:r>
            <a:r>
              <a:rPr lang="en-US" altLang="zh-CN" sz="2000"/>
              <a:t>32</a:t>
            </a:r>
            <a:r>
              <a:rPr lang="zh-CN" altLang="en-US" sz="2000"/>
              <a:t>位无符号数</a:t>
            </a:r>
            <a:endParaRPr lang="en-US" altLang="zh-CN" sz="200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000"/>
              <a:t>排序算法：冒泡排序</a:t>
            </a:r>
            <a:endParaRPr lang="en-US" altLang="zh-CN" sz="200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000"/>
              <a:t>用</a:t>
            </a:r>
            <a:r>
              <a:rPr lang="en-US" altLang="zh-CN" sz="2000"/>
              <a:t>ALU</a:t>
            </a:r>
            <a:r>
              <a:rPr lang="zh-CN" altLang="en-US" sz="2000"/>
              <a:t>实现待排序数据的比较</a:t>
            </a:r>
            <a:endParaRPr lang="en-US" altLang="zh-CN" sz="2000"/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endParaRPr lang="zh-CN" altLang="en-US" sz="2400" dirty="0"/>
          </a:p>
        </p:txBody>
      </p:sp>
      <p:sp>
        <p:nvSpPr>
          <p:cNvPr id="10246" name="页脚占位符 1">
            <a:extLst>
              <a:ext uri="{FF2B5EF4-FFF2-40B4-BE49-F238E27FC236}">
                <a16:creationId xmlns:a16="http://schemas.microsoft.com/office/drawing/2014/main" id="{38189D95-5A88-46C9-8CE2-0E61E6BFE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0247" name="灯片编号占位符 2">
            <a:extLst>
              <a:ext uri="{FF2B5EF4-FFF2-40B4-BE49-F238E27FC236}">
                <a16:creationId xmlns:a16="http://schemas.microsoft.com/office/drawing/2014/main" id="{614684B3-53BE-4A04-8912-F502EAA81B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A3F142-3633-4726-8A46-4C30C00A57E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248" name="日期占位符 3">
            <a:extLst>
              <a:ext uri="{FF2B5EF4-FFF2-40B4-BE49-F238E27FC236}">
                <a16:creationId xmlns:a16="http://schemas.microsoft.com/office/drawing/2014/main" id="{838C2CE3-17EB-4935-9BC1-A5D54CF45F4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5506D2-FE0C-4249-9BB1-28335225EFAE}" type="datetime1">
              <a:rPr lang="zh-CN" altLang="en-US" sz="1600" b="0" smtClean="0">
                <a:latin typeface="Arial" panose="020B0604020202020204" pitchFamily="34" charset="0"/>
              </a:rPr>
              <a:t>2024/3/18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E928328-E9DF-44F0-A963-ED022A78C449}"/>
              </a:ext>
            </a:extLst>
          </p:cNvPr>
          <p:cNvGrpSpPr/>
          <p:nvPr/>
        </p:nvGrpSpPr>
        <p:grpSpPr>
          <a:xfrm>
            <a:off x="6084168" y="2803796"/>
            <a:ext cx="2343997" cy="2173376"/>
            <a:chOff x="6084168" y="2384884"/>
            <a:chExt cx="2343997" cy="1742360"/>
          </a:xfrm>
        </p:grpSpPr>
        <p:sp>
          <p:nvSpPr>
            <p:cNvPr id="30" name="文本框 149">
              <a:extLst>
                <a:ext uri="{FF2B5EF4-FFF2-40B4-BE49-F238E27FC236}">
                  <a16:creationId xmlns:a16="http://schemas.microsoft.com/office/drawing/2014/main" id="{0F677B06-E366-41A0-A4A0-9324CA142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4246" y="2384884"/>
              <a:ext cx="1402130" cy="17423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tIns="72000" rIns="0" bIns="0" anchor="t" anchorCtr="0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SRT 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2">
              <a:extLst>
                <a:ext uri="{FF2B5EF4-FFF2-40B4-BE49-F238E27FC236}">
                  <a16:creationId xmlns:a16="http://schemas.microsoft.com/office/drawing/2014/main" id="{AC43DE9A-0771-42F9-AADE-1B68636F8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9030" y="3713361"/>
              <a:ext cx="294750" cy="28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A59D6A5-0F3E-4AE5-8104-B63D359107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85827" y="3874095"/>
              <a:ext cx="45443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154">
              <a:extLst>
                <a:ext uri="{FF2B5EF4-FFF2-40B4-BE49-F238E27FC236}">
                  <a16:creationId xmlns:a16="http://schemas.microsoft.com/office/drawing/2014/main" id="{7BF4FC86-AF41-4082-8F1C-2B6D5BE61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650" y="2720636"/>
              <a:ext cx="633507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25C6D1D-EC80-4492-8AE7-D8C07B70CA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85827" y="2917207"/>
              <a:ext cx="45443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2">
              <a:extLst>
                <a:ext uri="{FF2B5EF4-FFF2-40B4-BE49-F238E27FC236}">
                  <a16:creationId xmlns:a16="http://schemas.microsoft.com/office/drawing/2014/main" id="{AA3764BE-8A12-4788-9978-B6603FCFB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8052" y="3490434"/>
              <a:ext cx="401932" cy="28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797A43ED-6F07-4155-AD74-E85A2553268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84168" y="3645250"/>
              <a:ext cx="45609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155">
              <a:extLst>
                <a:ext uri="{FF2B5EF4-FFF2-40B4-BE49-F238E27FC236}">
                  <a16:creationId xmlns:a16="http://schemas.microsoft.com/office/drawing/2014/main" id="{F1DB05E3-2CEE-42B8-8038-35F3FD07E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3236" y="2722665"/>
              <a:ext cx="728836" cy="34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done</a:t>
              </a: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CC8D51D-6A5A-4764-B56A-4548049614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55533" y="2919794"/>
              <a:ext cx="45609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155">
              <a:extLst>
                <a:ext uri="{FF2B5EF4-FFF2-40B4-BE49-F238E27FC236}">
                  <a16:creationId xmlns:a16="http://schemas.microsoft.com/office/drawing/2014/main" id="{75313C28-A1EA-441A-A104-5743D4FFB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8412" y="2984143"/>
              <a:ext cx="736100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index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E36DBFB-F51E-4D77-A5DE-8EA0016A48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72072" y="3180237"/>
              <a:ext cx="456093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155">
              <a:extLst>
                <a:ext uri="{FF2B5EF4-FFF2-40B4-BE49-F238E27FC236}">
                  <a16:creationId xmlns:a16="http://schemas.microsoft.com/office/drawing/2014/main" id="{850C9831-6CBA-402A-BDA9-C79AD5BD3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1517" y="3242828"/>
              <a:ext cx="633507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03FBA586-7BAD-4826-9233-37BD1855E0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52584" y="3439114"/>
              <a:ext cx="456093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155">
              <a:extLst>
                <a:ext uri="{FF2B5EF4-FFF2-40B4-BE49-F238E27FC236}">
                  <a16:creationId xmlns:a16="http://schemas.microsoft.com/office/drawing/2014/main" id="{C3BCB3E4-10E4-4624-9CFF-BC5DEF7CF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5683" y="3488554"/>
              <a:ext cx="748923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count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F036773-13B5-4B20-905F-5AD73DC5C3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52166" y="3684293"/>
              <a:ext cx="456093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154">
              <a:extLst>
                <a:ext uri="{FF2B5EF4-FFF2-40B4-BE49-F238E27FC236}">
                  <a16:creationId xmlns:a16="http://schemas.microsoft.com/office/drawing/2014/main" id="{41B38846-9036-495C-ABD8-D69F0420F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4732" y="2954956"/>
              <a:ext cx="646331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prior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7D2204F-26DE-4FD0-949A-F487CD81F1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85801" y="3150360"/>
              <a:ext cx="45443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154">
              <a:extLst>
                <a:ext uri="{FF2B5EF4-FFF2-40B4-BE49-F238E27FC236}">
                  <a16:creationId xmlns:a16="http://schemas.microsoft.com/office/drawing/2014/main" id="{D7E8E700-0D0D-44FC-B735-969441312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280" y="3197593"/>
              <a:ext cx="620683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next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197DD4F7-9765-4D61-B016-BD99F2CBCD5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85801" y="3395351"/>
              <a:ext cx="45443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154">
              <a:extLst>
                <a:ext uri="{FF2B5EF4-FFF2-40B4-BE49-F238E27FC236}">
                  <a16:creationId xmlns:a16="http://schemas.microsoft.com/office/drawing/2014/main" id="{CDC7CA44-495F-4511-AA84-97425D785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895" y="2460976"/>
              <a:ext cx="441146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9A4EE205-F19F-409C-ACFC-99F7D89A5E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5448" y="2675132"/>
              <a:ext cx="45443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2385BB3E-7D27-4BC1-B31E-8FC93538A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448780"/>
            <a:ext cx="8060812" cy="472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zh-CN" altLang="en-US" sz="2400"/>
              <a:t>利用</a:t>
            </a:r>
            <a:r>
              <a:rPr lang="en-US" altLang="zh-CN" sz="2400"/>
              <a:t>ALU</a:t>
            </a:r>
            <a:r>
              <a:rPr lang="zh-CN" altLang="en-US" sz="2400"/>
              <a:t>和</a:t>
            </a:r>
            <a:r>
              <a:rPr lang="en-US" altLang="zh-CN" sz="2400"/>
              <a:t>RF</a:t>
            </a:r>
            <a:r>
              <a:rPr lang="zh-CN" altLang="en-US" sz="2400"/>
              <a:t>，设计数列计算器</a:t>
            </a:r>
            <a:r>
              <a:rPr lang="en-US" altLang="zh-CN" sz="2400"/>
              <a:t>(Series Calculator, SC)</a:t>
            </a:r>
            <a:endParaRPr lang="en-US" altLang="zh-CN" sz="2400" ker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kern="0"/>
              <a:t>工作过程</a:t>
            </a:r>
            <a:endParaRPr lang="en-US" altLang="zh-CN" sz="2400" kern="0"/>
          </a:p>
          <a:p>
            <a:pPr lvl="1" eaLnBrk="1" hangingPunct="1">
              <a:spcBef>
                <a:spcPts val="600"/>
              </a:spcBef>
              <a:spcAft>
                <a:spcPts val="300"/>
              </a:spcAft>
            </a:pPr>
            <a:r>
              <a:rPr lang="zh-CN" altLang="en-US" sz="2000" kern="0"/>
              <a:t>输入运算符</a:t>
            </a:r>
            <a:r>
              <a:rPr lang="en-US" altLang="zh-CN" sz="2000" kern="0"/>
              <a:t>(f)</a:t>
            </a:r>
            <a:r>
              <a:rPr lang="zh-CN" altLang="en-US" sz="2000" kern="0"/>
              <a:t>和初始项</a:t>
            </a:r>
            <a:r>
              <a:rPr lang="en-US" altLang="zh-CN" sz="2000" kern="0"/>
              <a:t>(q</a:t>
            </a:r>
            <a:r>
              <a:rPr lang="en-US" altLang="zh-CN" sz="2000" kern="0" baseline="-10000"/>
              <a:t>1</a:t>
            </a:r>
            <a:r>
              <a:rPr lang="en-US" altLang="zh-CN" sz="2000" kern="0"/>
              <a:t>, q</a:t>
            </a:r>
            <a:r>
              <a:rPr lang="en-US" altLang="zh-CN" sz="2000" kern="0" baseline="-10000"/>
              <a:t>2</a:t>
            </a:r>
            <a:r>
              <a:rPr lang="en-US" altLang="zh-CN" sz="2000" kern="0"/>
              <a:t>), </a:t>
            </a:r>
            <a:r>
              <a:rPr lang="zh-CN" altLang="en-US" sz="2000" kern="0"/>
              <a:t>存入</a:t>
            </a:r>
            <a:r>
              <a:rPr lang="en-US" altLang="zh-CN" sz="2000" kern="0"/>
              <a:t>RF</a:t>
            </a:r>
            <a:r>
              <a:rPr lang="zh-CN" altLang="en-US" sz="2000" kern="0"/>
              <a:t>中</a:t>
            </a:r>
            <a:r>
              <a:rPr lang="en-US" altLang="zh-CN" sz="2000" kern="0"/>
              <a:t>x0 ~ x2</a:t>
            </a:r>
          </a:p>
          <a:p>
            <a:pPr lvl="2" eaLnBrk="1" hangingPunct="1">
              <a:spcBef>
                <a:spcPts val="600"/>
              </a:spcBef>
              <a:spcAft>
                <a:spcPts val="300"/>
              </a:spcAft>
            </a:pPr>
            <a:r>
              <a:rPr lang="zh-CN" altLang="en-US" kern="0"/>
              <a:t>通过</a:t>
            </a:r>
            <a:r>
              <a:rPr lang="en-US" altLang="zh-CN" kern="0"/>
              <a:t>d</a:t>
            </a:r>
            <a:r>
              <a:rPr lang="zh-CN" altLang="en-US" kern="0"/>
              <a:t>和</a:t>
            </a:r>
            <a:r>
              <a:rPr lang="en-US" altLang="zh-CN" kern="0"/>
              <a:t>en</a:t>
            </a:r>
            <a:r>
              <a:rPr lang="zh-CN" altLang="en-US" kern="0"/>
              <a:t>依次分时输入</a:t>
            </a:r>
            <a:endParaRPr lang="en-US" altLang="zh-CN" kern="0"/>
          </a:p>
          <a:p>
            <a:pPr lvl="1" eaLnBrk="1" hangingPunct="1">
              <a:spcBef>
                <a:spcPts val="600"/>
              </a:spcBef>
              <a:spcAft>
                <a:spcPts val="300"/>
              </a:spcAft>
            </a:pPr>
            <a:r>
              <a:rPr lang="zh-CN" altLang="en-US" sz="2000" kern="0"/>
              <a:t>计算数列后续项，存入</a:t>
            </a:r>
            <a:r>
              <a:rPr lang="en-US" altLang="zh-CN" sz="2000" kern="0"/>
              <a:t>RF</a:t>
            </a:r>
            <a:r>
              <a:rPr lang="zh-CN" altLang="en-US" sz="2000" kern="0"/>
              <a:t>中</a:t>
            </a:r>
            <a:r>
              <a:rPr lang="en-US" altLang="zh-CN" sz="2000" kern="0"/>
              <a:t>x3 ~ x31</a:t>
            </a:r>
          </a:p>
          <a:p>
            <a:pPr lvl="2" eaLnBrk="1" hangingPunct="1">
              <a:spcBef>
                <a:spcPts val="600"/>
              </a:spcBef>
              <a:spcAft>
                <a:spcPts val="300"/>
              </a:spcAft>
            </a:pPr>
            <a:r>
              <a:rPr lang="en-US" altLang="zh-CN" kern="0"/>
              <a:t>q</a:t>
            </a:r>
            <a:r>
              <a:rPr lang="en-US" altLang="zh-CN" kern="0" baseline="-10000"/>
              <a:t>n</a:t>
            </a:r>
            <a:r>
              <a:rPr lang="en-US" altLang="zh-CN" kern="0"/>
              <a:t> = q</a:t>
            </a:r>
            <a:r>
              <a:rPr lang="en-US" altLang="zh-CN" kern="0" baseline="-10000"/>
              <a:t>n-2  </a:t>
            </a:r>
            <a:r>
              <a:rPr lang="en-US" altLang="zh-CN" kern="0"/>
              <a:t>    q</a:t>
            </a:r>
            <a:r>
              <a:rPr lang="en-US" altLang="zh-CN" kern="0" baseline="-10000"/>
              <a:t>n-1</a:t>
            </a:r>
            <a:r>
              <a:rPr lang="en-US" altLang="zh-CN" kern="0"/>
              <a:t>, n = 3 ~ 31</a:t>
            </a:r>
          </a:p>
          <a:p>
            <a:pPr lvl="2" eaLnBrk="1" hangingPunct="1">
              <a:spcBef>
                <a:spcPts val="600"/>
              </a:spcBef>
              <a:spcAft>
                <a:spcPts val="300"/>
              </a:spcAft>
            </a:pPr>
            <a:r>
              <a:rPr lang="en-US" altLang="zh-CN" kern="0"/>
              <a:t>f </a:t>
            </a:r>
            <a:r>
              <a:rPr lang="zh-CN" altLang="en-US" kern="0"/>
              <a:t>运算功能由</a:t>
            </a:r>
            <a:r>
              <a:rPr lang="en-US" altLang="zh-CN" kern="0"/>
              <a:t>ALU</a:t>
            </a:r>
            <a:r>
              <a:rPr lang="zh-CN" altLang="en-US" kern="0"/>
              <a:t>定义</a:t>
            </a:r>
            <a:endParaRPr lang="en-US" altLang="zh-CN" kern="0"/>
          </a:p>
          <a:p>
            <a:pPr lvl="1" eaLnBrk="1" hangingPunct="1">
              <a:spcBef>
                <a:spcPts val="600"/>
              </a:spcBef>
              <a:spcAft>
                <a:spcPts val="300"/>
              </a:spcAft>
            </a:pPr>
            <a:r>
              <a:rPr lang="zh-CN" altLang="en-US" sz="2000" kern="0"/>
              <a:t>输出</a:t>
            </a:r>
            <a:r>
              <a:rPr lang="en-US" altLang="zh-CN" sz="2000" kern="0"/>
              <a:t>RF</a:t>
            </a:r>
            <a:r>
              <a:rPr lang="zh-CN" altLang="en-US" sz="2000" kern="0"/>
              <a:t>中内容</a:t>
            </a:r>
            <a:endParaRPr lang="en-US" altLang="zh-CN" sz="2000" kern="0"/>
          </a:p>
          <a:p>
            <a:pPr lvl="2" eaLnBrk="1" hangingPunct="1">
              <a:spcBef>
                <a:spcPts val="600"/>
              </a:spcBef>
              <a:spcAft>
                <a:spcPts val="300"/>
              </a:spcAft>
            </a:pPr>
            <a:r>
              <a:rPr lang="en-US" altLang="zh-CN" kern="0"/>
              <a:t>q, n</a:t>
            </a:r>
            <a:r>
              <a:rPr lang="zh-CN" altLang="en-US" kern="0"/>
              <a:t>：输出数据和序号</a:t>
            </a:r>
            <a:endParaRPr lang="en-US" altLang="zh-CN" kern="0"/>
          </a:p>
          <a:p>
            <a:pPr lvl="2" eaLnBrk="1" hangingPunct="1">
              <a:spcBef>
                <a:spcPts val="600"/>
              </a:spcBef>
              <a:spcAft>
                <a:spcPts val="300"/>
              </a:spcAft>
            </a:pPr>
            <a:r>
              <a:rPr lang="en-US" altLang="zh-CN" kern="0"/>
              <a:t>pri, nxt</a:t>
            </a:r>
            <a:r>
              <a:rPr lang="zh-CN" altLang="en-US" kern="0"/>
              <a:t>：控制输出顺序</a:t>
            </a:r>
            <a:endParaRPr lang="en-US" altLang="zh-CN" kern="0"/>
          </a:p>
        </p:txBody>
      </p:sp>
      <p:sp>
        <p:nvSpPr>
          <p:cNvPr id="9218" name="标题 1">
            <a:extLst>
              <a:ext uri="{FF2B5EF4-FFF2-40B4-BE49-F238E27FC236}">
                <a16:creationId xmlns:a16="http://schemas.microsoft.com/office/drawing/2014/main" id="{CB1819A8-3C7A-41BC-95FA-C8ACAC2D1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示例：数列计算器</a:t>
            </a:r>
            <a:endParaRPr lang="zh-CN" altLang="en-US" dirty="0"/>
          </a:p>
        </p:txBody>
      </p:sp>
      <p:sp>
        <p:nvSpPr>
          <p:cNvPr id="9228" name="灯片编号占位符 5">
            <a:extLst>
              <a:ext uri="{FF2B5EF4-FFF2-40B4-BE49-F238E27FC236}">
                <a16:creationId xmlns:a16="http://schemas.microsoft.com/office/drawing/2014/main" id="{B0E60316-4F55-452B-9B81-34B89C0AA0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5225"/>
            <a:ext cx="1600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E79E9E-291B-4F30-8768-0FB1A6DF201D}" type="slidenum">
              <a:rPr lang="en-US" altLang="zh-CN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114" name="页脚占位符 1">
            <a:extLst>
              <a:ext uri="{FF2B5EF4-FFF2-40B4-BE49-F238E27FC236}">
                <a16:creationId xmlns:a16="http://schemas.microsoft.com/office/drawing/2014/main" id="{808FE206-83EE-4DD9-B59B-D6B10191D2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16" name="日期占位符 3">
            <a:extLst>
              <a:ext uri="{FF2B5EF4-FFF2-40B4-BE49-F238E27FC236}">
                <a16:creationId xmlns:a16="http://schemas.microsoft.com/office/drawing/2014/main" id="{4C0BD000-475B-4334-84F7-CCF88899EE5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4F7EF7-6571-4EAA-9BD3-4C304C487879}" type="datetime1">
              <a:rPr lang="zh-CN" altLang="en-US" sz="1600" b="0" smtClean="0">
                <a:latin typeface="Arial" panose="020B0604020202020204" pitchFamily="34" charset="0"/>
              </a:rPr>
              <a:t>2024/3/18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B524CC0-910D-482D-918A-2076A0AE8D33}"/>
              </a:ext>
            </a:extLst>
          </p:cNvPr>
          <p:cNvGrpSpPr/>
          <p:nvPr/>
        </p:nvGrpSpPr>
        <p:grpSpPr>
          <a:xfrm>
            <a:off x="6624228" y="3429000"/>
            <a:ext cx="1588439" cy="1960199"/>
            <a:chOff x="6823257" y="3228632"/>
            <a:chExt cx="1588439" cy="2069574"/>
          </a:xfrm>
        </p:grpSpPr>
        <p:sp>
          <p:nvSpPr>
            <p:cNvPr id="9320" name="TextBox 32">
              <a:extLst>
                <a:ext uri="{FF2B5EF4-FFF2-40B4-BE49-F238E27FC236}">
                  <a16:creationId xmlns:a16="http://schemas.microsoft.com/office/drawing/2014/main" id="{CA7F62AF-54DD-408F-A11B-4B8AD2987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0563" y="3340750"/>
              <a:ext cx="128241" cy="283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0BB9EBC-47EE-4C49-9560-113EB0BE5E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0542" y="3488850"/>
              <a:ext cx="3824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DA324D92-EC3F-4024-AA4F-FBB8AAD1E1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29259" y="4594867"/>
              <a:ext cx="3824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" name="TextBox 34">
              <a:extLst>
                <a:ext uri="{FF2B5EF4-FFF2-40B4-BE49-F238E27FC236}">
                  <a16:creationId xmlns:a16="http://schemas.microsoft.com/office/drawing/2014/main" id="{EE5A11C2-3996-491B-A788-680B7C829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6949" y="4386413"/>
              <a:ext cx="283339" cy="355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EA78BEB9-100A-442E-AE04-CA42E569723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0542" y="4131254"/>
              <a:ext cx="3824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5" name="TextBox 34">
              <a:extLst>
                <a:ext uri="{FF2B5EF4-FFF2-40B4-BE49-F238E27FC236}">
                  <a16:creationId xmlns:a16="http://schemas.microsoft.com/office/drawing/2014/main" id="{D24F703F-D8CB-4567-90B2-D998145A8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2342" y="3916097"/>
              <a:ext cx="283339" cy="355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cs typeface="Arial" panose="020B0604020202020204" pitchFamily="34" charset="0"/>
                </a:rPr>
                <a:t>pri</a:t>
              </a:r>
              <a:endParaRPr lang="zh-CN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5E34EAEF-D815-4035-9D99-1CE7BFDB4F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23257" y="4447012"/>
              <a:ext cx="3824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7" name="TextBox 34">
              <a:extLst>
                <a:ext uri="{FF2B5EF4-FFF2-40B4-BE49-F238E27FC236}">
                  <a16:creationId xmlns:a16="http://schemas.microsoft.com/office/drawing/2014/main" id="{874FA3A9-D232-4C07-88DF-2B4F39CB5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9876" y="4239107"/>
              <a:ext cx="283339" cy="355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cs typeface="Arial" panose="020B0604020202020204" pitchFamily="34" charset="0"/>
                </a:rPr>
                <a:t>nxt</a:t>
              </a:r>
              <a:endParaRPr lang="zh-CN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28" name="矩形 1">
              <a:extLst>
                <a:ext uri="{FF2B5EF4-FFF2-40B4-BE49-F238E27FC236}">
                  <a16:creationId xmlns:a16="http://schemas.microsoft.com/office/drawing/2014/main" id="{39213C1B-F5BD-460F-A441-D27B1DBF2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8758" y="3245509"/>
              <a:ext cx="820501" cy="205269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4E2F4DF0-F897-4E2A-A453-8A4D98B92B84}"/>
                </a:ext>
              </a:extLst>
            </p:cNvPr>
            <p:cNvSpPr txBox="1"/>
            <p:nvPr/>
          </p:nvSpPr>
          <p:spPr bwMode="auto">
            <a:xfrm rot="5400000">
              <a:off x="7518222" y="3265878"/>
              <a:ext cx="487425" cy="41293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/>
                <a:t>SC</a:t>
              </a:r>
              <a:endParaRPr lang="zh-CN" altLang="en-US" dirty="0"/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72E2A9B4-1CFA-4063-AA5D-7876FFA671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0542" y="3800525"/>
              <a:ext cx="3824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31" name="TextBox 34">
              <a:extLst>
                <a:ext uri="{FF2B5EF4-FFF2-40B4-BE49-F238E27FC236}">
                  <a16:creationId xmlns:a16="http://schemas.microsoft.com/office/drawing/2014/main" id="{D4F1F656-A2CE-4A5E-9A24-34C860F5C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2342" y="3594345"/>
              <a:ext cx="283339" cy="355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endParaRPr lang="zh-CN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4E2617C9-17B7-4D66-9932-127145F43F7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0542" y="4758567"/>
              <a:ext cx="3824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34">
              <a:extLst>
                <a:ext uri="{FF2B5EF4-FFF2-40B4-BE49-F238E27FC236}">
                  <a16:creationId xmlns:a16="http://schemas.microsoft.com/office/drawing/2014/main" id="{C0BA5C10-8A6F-4754-B8DE-581BA2391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6866" y="4554027"/>
              <a:ext cx="283339" cy="355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374A38A5-EA4A-428F-88D8-00AC2B7EB45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23257" y="5074324"/>
              <a:ext cx="3824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34">
              <a:extLst>
                <a:ext uri="{FF2B5EF4-FFF2-40B4-BE49-F238E27FC236}">
                  <a16:creationId xmlns:a16="http://schemas.microsoft.com/office/drawing/2014/main" id="{C3A90BE3-9919-4FAA-A295-B118E0C0B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9876" y="4866419"/>
              <a:ext cx="283339" cy="355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931EEA9C-3393-4D7B-8EF8-7A80B482D3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15372" y="3950032"/>
              <a:ext cx="3824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34">
              <a:extLst>
                <a:ext uri="{FF2B5EF4-FFF2-40B4-BE49-F238E27FC236}">
                  <a16:creationId xmlns:a16="http://schemas.microsoft.com/office/drawing/2014/main" id="{8FA5ACCF-3DAB-44E4-AD7F-615E7A0D7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2998" y="3730318"/>
              <a:ext cx="283339" cy="355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zh-CN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椭圆 42">
            <a:extLst>
              <a:ext uri="{FF2B5EF4-FFF2-40B4-BE49-F238E27FC236}">
                <a16:creationId xmlns:a16="http://schemas.microsoft.com/office/drawing/2014/main" id="{6FF8A9EA-865D-477E-892A-56ACFC6B78DB}"/>
              </a:ext>
            </a:extLst>
          </p:cNvPr>
          <p:cNvSpPr/>
          <p:nvPr/>
        </p:nvSpPr>
        <p:spPr bwMode="auto">
          <a:xfrm>
            <a:off x="2590800" y="3887582"/>
            <a:ext cx="198582" cy="21765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0" lang="zh-CN" altLang="en-US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53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内容占位符 2">
            <a:extLst>
              <a:ext uri="{FF2B5EF4-FFF2-40B4-BE49-F238E27FC236}">
                <a16:creationId xmlns:a16="http://schemas.microsoft.com/office/drawing/2014/main" id="{194698D4-0BCA-4347-8211-C326FC74AE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6590" y="1448780"/>
            <a:ext cx="2981572" cy="4796441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</a:pPr>
            <a:r>
              <a:rPr lang="zh-CN" altLang="en-US" sz="2400"/>
              <a:t>数据通路</a:t>
            </a:r>
            <a:endParaRPr lang="en-US" altLang="zh-CN" sz="2400"/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</a:pPr>
            <a:r>
              <a:rPr lang="zh-CN" altLang="en-US" sz="2000"/>
              <a:t>输入初始值</a:t>
            </a:r>
            <a:endParaRPr lang="en-US" altLang="zh-CN" sz="2000"/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</a:pPr>
            <a:r>
              <a:rPr lang="zh-CN" altLang="en-US" sz="2000"/>
              <a:t>计算数列</a:t>
            </a:r>
            <a:endParaRPr lang="en-US" altLang="zh-CN" sz="2000"/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</a:pPr>
            <a:r>
              <a:rPr lang="zh-CN" altLang="en-US" sz="2000"/>
              <a:t>输出数列</a:t>
            </a:r>
            <a:endParaRPr lang="en-US" altLang="zh-CN" sz="2400"/>
          </a:p>
          <a:p>
            <a:pPr eaLnBrk="1" hangingPunct="1">
              <a:spcBef>
                <a:spcPts val="0"/>
              </a:spcBef>
              <a:spcAft>
                <a:spcPts val="1200"/>
              </a:spcAft>
            </a:pPr>
            <a:endParaRPr lang="en-US" altLang="zh-CN" sz="2400"/>
          </a:p>
          <a:p>
            <a:pPr eaLnBrk="1" hangingPunct="1">
              <a:spcBef>
                <a:spcPts val="0"/>
              </a:spcBef>
              <a:spcAft>
                <a:spcPts val="1200"/>
              </a:spcAft>
            </a:pPr>
            <a:endParaRPr lang="en-US" altLang="zh-CN" sz="2400"/>
          </a:p>
          <a:p>
            <a:pPr eaLnBrk="1" hangingPunct="1">
              <a:spcBef>
                <a:spcPts val="0"/>
              </a:spcBef>
              <a:spcAft>
                <a:spcPts val="1200"/>
              </a:spcAft>
            </a:pPr>
            <a:endParaRPr lang="en-US" altLang="zh-CN" sz="2400"/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控制单元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en, pri, nxt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：均为单脉冲信号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E34188A-F73F-4007-B4FC-EC085A04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示例：数列计算器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1)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A80A3-913F-438B-94B9-9BADEB02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5B8E8D-89D8-4032-BA86-2913A1742342}" type="datetime1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CFB2C-1F82-43E7-9D26-8AD58515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B8FDC-3F75-4365-B746-A6BDF6636B7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09370D0-A714-45A5-94EA-5642A120F1AA}"/>
              </a:ext>
            </a:extLst>
          </p:cNvPr>
          <p:cNvGrpSpPr/>
          <p:nvPr/>
        </p:nvGrpSpPr>
        <p:grpSpPr>
          <a:xfrm>
            <a:off x="5428761" y="2043429"/>
            <a:ext cx="1877776" cy="2052317"/>
            <a:chOff x="6066162" y="1622513"/>
            <a:chExt cx="2071480" cy="1417284"/>
          </a:xfrm>
        </p:grpSpPr>
        <p:sp>
          <p:nvSpPr>
            <p:cNvPr id="8" name="文本框 149">
              <a:extLst>
                <a:ext uri="{FF2B5EF4-FFF2-40B4-BE49-F238E27FC236}">
                  <a16:creationId xmlns:a16="http://schemas.microsoft.com/office/drawing/2014/main" id="{4501C8D8-08DF-420C-9166-B76C700B1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9569" y="1622513"/>
              <a:ext cx="1131510" cy="14172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RF</a:t>
              </a:r>
            </a:p>
          </p:txBody>
        </p:sp>
        <p:sp>
          <p:nvSpPr>
            <p:cNvPr id="9" name="文本框 155">
              <a:extLst>
                <a:ext uri="{FF2B5EF4-FFF2-40B4-BE49-F238E27FC236}">
                  <a16:creationId xmlns:a16="http://schemas.microsoft.com/office/drawing/2014/main" id="{0476DF57-DD7E-46E1-95D9-B016CD4ED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0665" y="2484811"/>
              <a:ext cx="571535" cy="292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rd1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115C0C3-DF66-45D6-8133-3355E558912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25665" y="1845479"/>
              <a:ext cx="4349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ECA22A0-D3D3-4464-B2D0-0528E89580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01079" y="2656757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59">
              <a:extLst>
                <a:ext uri="{FF2B5EF4-FFF2-40B4-BE49-F238E27FC236}">
                  <a16:creationId xmlns:a16="http://schemas.microsoft.com/office/drawing/2014/main" id="{6FB688E0-EE2E-42AE-9D49-66940F3A1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0665" y="2060848"/>
              <a:ext cx="571535" cy="292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rd0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7A0DE3D-D9DD-48B7-838B-460BF817463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01079" y="2246870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36936C0-0606-4154-8664-A90E335C42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25661" y="2098463"/>
              <a:ext cx="45050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2B6B27D-9638-4C7F-B27F-BA88D76CD43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3" y="2306787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C2D819F-6861-46FF-A16D-5C4B2F79C1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66162" y="2624135"/>
              <a:ext cx="5020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66267F0-CFC4-44EB-AA85-661B18E208A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3" y="284728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6819996-A43F-48E6-8427-72246363DE14}"/>
                </a:ext>
              </a:extLst>
            </p:cNvPr>
            <p:cNvGrpSpPr/>
            <p:nvPr/>
          </p:nvGrpSpPr>
          <p:grpSpPr>
            <a:xfrm>
              <a:off x="6666446" y="1760664"/>
              <a:ext cx="382317" cy="1203995"/>
              <a:chOff x="6711902" y="1752034"/>
              <a:chExt cx="292184" cy="1042435"/>
            </a:xfrm>
          </p:grpSpPr>
          <p:sp>
            <p:nvSpPr>
              <p:cNvPr id="20" name="TextBox 32">
                <a:extLst>
                  <a:ext uri="{FF2B5EF4-FFF2-40B4-BE49-F238E27FC236}">
                    <a16:creationId xmlns:a16="http://schemas.microsoft.com/office/drawing/2014/main" id="{AF8611AB-A8D3-446A-A06D-E73FA59E18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2981" y="1955981"/>
                <a:ext cx="281104" cy="1656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ra1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Box 32">
                <a:extLst>
                  <a:ext uri="{FF2B5EF4-FFF2-40B4-BE49-F238E27FC236}">
                    <a16:creationId xmlns:a16="http://schemas.microsoft.com/office/drawing/2014/main" id="{16723E0D-A2B4-4354-8123-3E064548F3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2981" y="1752034"/>
                <a:ext cx="281105" cy="1656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ra0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Box 32">
                <a:extLst>
                  <a:ext uri="{FF2B5EF4-FFF2-40B4-BE49-F238E27FC236}">
                    <a16:creationId xmlns:a16="http://schemas.microsoft.com/office/drawing/2014/main" id="{6767177D-5B79-45F1-A6D2-9999C2619E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1429" y="2383825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32">
                <a:extLst>
                  <a:ext uri="{FF2B5EF4-FFF2-40B4-BE49-F238E27FC236}">
                    <a16:creationId xmlns:a16="http://schemas.microsoft.com/office/drawing/2014/main" id="{DABEF79F-86F5-4DB9-93FF-491E2D93ED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6762" y="2106750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wa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34">
                <a:extLst>
                  <a:ext uri="{FF2B5EF4-FFF2-40B4-BE49-F238E27FC236}">
                    <a16:creationId xmlns:a16="http://schemas.microsoft.com/office/drawing/2014/main" id="{645C9203-05E5-4E1C-BDBF-6CF8D31544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1902" y="2562840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6" name="文本框 149">
            <a:extLst>
              <a:ext uri="{FF2B5EF4-FFF2-40B4-BE49-F238E27FC236}">
                <a16:creationId xmlns:a16="http://schemas.microsoft.com/office/drawing/2014/main" id="{B3CD1961-5C4F-4A7D-AA34-339EAD751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1010" y="2852738"/>
            <a:ext cx="303763" cy="35180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 anchorCtr="0"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1400" b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altLang="zh-CN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A1BA722-49D2-4CE5-85B0-A2B81BD31191}"/>
              </a:ext>
            </a:extLst>
          </p:cNvPr>
          <p:cNvCxnSpPr>
            <a:cxnSpLocks/>
          </p:cNvCxnSpPr>
          <p:nvPr/>
        </p:nvCxnSpPr>
        <p:spPr bwMode="auto">
          <a:xfrm>
            <a:off x="4143900" y="3033293"/>
            <a:ext cx="1410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A2B7C17-955F-4383-BAF9-4B354B5483C9}"/>
              </a:ext>
            </a:extLst>
          </p:cNvPr>
          <p:cNvCxnSpPr>
            <a:cxnSpLocks/>
          </p:cNvCxnSpPr>
          <p:nvPr/>
        </p:nvCxnSpPr>
        <p:spPr bwMode="auto">
          <a:xfrm>
            <a:off x="3253966" y="3352568"/>
            <a:ext cx="18950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967AFCAE-2870-49C8-A97F-D844A082AFCE}"/>
              </a:ext>
            </a:extLst>
          </p:cNvPr>
          <p:cNvGrpSpPr/>
          <p:nvPr/>
        </p:nvGrpSpPr>
        <p:grpSpPr>
          <a:xfrm>
            <a:off x="4767114" y="2448460"/>
            <a:ext cx="3675261" cy="1880640"/>
            <a:chOff x="3020975" y="2691423"/>
            <a:chExt cx="3675261" cy="1880640"/>
          </a:xfrm>
        </p:grpSpPr>
        <p:grpSp>
          <p:nvGrpSpPr>
            <p:cNvPr id="29" name="组合 13">
              <a:extLst>
                <a:ext uri="{FF2B5EF4-FFF2-40B4-BE49-F238E27FC236}">
                  <a16:creationId xmlns:a16="http://schemas.microsoft.com/office/drawing/2014/main" id="{67934A6A-A409-46DE-B122-767F33AC4A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5411" y="2691423"/>
              <a:ext cx="1520825" cy="1288919"/>
              <a:chOff x="6514743" y="2076854"/>
              <a:chExt cx="1929662" cy="1836334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35D5859F-DA48-4CFB-86A3-94C2787F74CE}"/>
                  </a:ext>
                </a:extLst>
              </p:cNvPr>
              <p:cNvCxnSpPr/>
              <p:nvPr/>
            </p:nvCxnSpPr>
            <p:spPr bwMode="auto">
              <a:xfrm>
                <a:off x="6514743" y="2787893"/>
                <a:ext cx="644563" cy="19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20EE682B-6A9D-426B-AF5F-45737F3AC23B}"/>
                  </a:ext>
                </a:extLst>
              </p:cNvPr>
              <p:cNvCxnSpPr/>
              <p:nvPr/>
            </p:nvCxnSpPr>
            <p:spPr bwMode="auto">
              <a:xfrm>
                <a:off x="6514743" y="3633519"/>
                <a:ext cx="6445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9DA6E71C-C62F-4ABA-B66E-6DF47772726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515830" y="2076854"/>
                <a:ext cx="0" cy="55897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任意多边形 21">
                <a:extLst>
                  <a:ext uri="{FF2B5EF4-FFF2-40B4-BE49-F238E27FC236}">
                    <a16:creationId xmlns:a16="http://schemas.microsoft.com/office/drawing/2014/main" id="{CC3A9EB0-47E8-4E6D-B687-69AEA6C1A143}"/>
                  </a:ext>
                </a:extLst>
              </p:cNvPr>
              <p:cNvSpPr/>
              <p:nvPr/>
            </p:nvSpPr>
            <p:spPr bwMode="auto">
              <a:xfrm>
                <a:off x="7159307" y="2491038"/>
                <a:ext cx="660677" cy="1422150"/>
              </a:xfrm>
              <a:custGeom>
                <a:avLst/>
                <a:gdLst>
                  <a:gd name="connsiteX0" fmla="*/ 10633 w 659219"/>
                  <a:gd name="connsiteY0" fmla="*/ 0 h 1424763"/>
                  <a:gd name="connsiteX1" fmla="*/ 659219 w 659219"/>
                  <a:gd name="connsiteY1" fmla="*/ 276446 h 1424763"/>
                  <a:gd name="connsiteX2" fmla="*/ 659219 w 659219"/>
                  <a:gd name="connsiteY2" fmla="*/ 1137684 h 1424763"/>
                  <a:gd name="connsiteX3" fmla="*/ 10633 w 659219"/>
                  <a:gd name="connsiteY3" fmla="*/ 1424763 h 1424763"/>
                  <a:gd name="connsiteX4" fmla="*/ 0 w 659219"/>
                  <a:gd name="connsiteY4" fmla="*/ 925032 h 1424763"/>
                  <a:gd name="connsiteX5" fmla="*/ 212651 w 659219"/>
                  <a:gd name="connsiteY5" fmla="*/ 712381 h 1424763"/>
                  <a:gd name="connsiteX6" fmla="*/ 0 w 659219"/>
                  <a:gd name="connsiteY6" fmla="*/ 499730 h 1424763"/>
                  <a:gd name="connsiteX7" fmla="*/ 10633 w 659219"/>
                  <a:gd name="connsiteY7" fmla="*/ 0 h 1424763"/>
                  <a:gd name="connsiteX0" fmla="*/ 10633 w 659219"/>
                  <a:gd name="connsiteY0" fmla="*/ 0 h 1424763"/>
                  <a:gd name="connsiteX1" fmla="*/ 659219 w 659219"/>
                  <a:gd name="connsiteY1" fmla="*/ 276446 h 1424763"/>
                  <a:gd name="connsiteX2" fmla="*/ 659219 w 659219"/>
                  <a:gd name="connsiteY2" fmla="*/ 1137684 h 1424763"/>
                  <a:gd name="connsiteX3" fmla="*/ 10633 w 659219"/>
                  <a:gd name="connsiteY3" fmla="*/ 1424763 h 1424763"/>
                  <a:gd name="connsiteX4" fmla="*/ 0 w 659219"/>
                  <a:gd name="connsiteY4" fmla="*/ 925032 h 1424763"/>
                  <a:gd name="connsiteX5" fmla="*/ 156279 w 659219"/>
                  <a:gd name="connsiteY5" fmla="*/ 712382 h 1424763"/>
                  <a:gd name="connsiteX6" fmla="*/ 0 w 659219"/>
                  <a:gd name="connsiteY6" fmla="*/ 499730 h 1424763"/>
                  <a:gd name="connsiteX7" fmla="*/ 10633 w 659219"/>
                  <a:gd name="connsiteY7" fmla="*/ 0 h 1424763"/>
                  <a:gd name="connsiteX0" fmla="*/ 10633 w 659219"/>
                  <a:gd name="connsiteY0" fmla="*/ 0 h 1424763"/>
                  <a:gd name="connsiteX1" fmla="*/ 659219 w 659219"/>
                  <a:gd name="connsiteY1" fmla="*/ 276446 h 1424763"/>
                  <a:gd name="connsiteX2" fmla="*/ 659219 w 659219"/>
                  <a:gd name="connsiteY2" fmla="*/ 1137684 h 1424763"/>
                  <a:gd name="connsiteX3" fmla="*/ 10633 w 659219"/>
                  <a:gd name="connsiteY3" fmla="*/ 1424763 h 1424763"/>
                  <a:gd name="connsiteX4" fmla="*/ 0 w 659219"/>
                  <a:gd name="connsiteY4" fmla="*/ 869365 h 1424763"/>
                  <a:gd name="connsiteX5" fmla="*/ 156279 w 659219"/>
                  <a:gd name="connsiteY5" fmla="*/ 712382 h 1424763"/>
                  <a:gd name="connsiteX6" fmla="*/ 0 w 659219"/>
                  <a:gd name="connsiteY6" fmla="*/ 499730 h 1424763"/>
                  <a:gd name="connsiteX7" fmla="*/ 10633 w 659219"/>
                  <a:gd name="connsiteY7" fmla="*/ 0 h 1424763"/>
                  <a:gd name="connsiteX0" fmla="*/ 10633 w 659219"/>
                  <a:gd name="connsiteY0" fmla="*/ 0 h 1424763"/>
                  <a:gd name="connsiteX1" fmla="*/ 659219 w 659219"/>
                  <a:gd name="connsiteY1" fmla="*/ 276446 h 1424763"/>
                  <a:gd name="connsiteX2" fmla="*/ 659219 w 659219"/>
                  <a:gd name="connsiteY2" fmla="*/ 1137684 h 1424763"/>
                  <a:gd name="connsiteX3" fmla="*/ 10633 w 659219"/>
                  <a:gd name="connsiteY3" fmla="*/ 1424763 h 1424763"/>
                  <a:gd name="connsiteX4" fmla="*/ 0 w 659219"/>
                  <a:gd name="connsiteY4" fmla="*/ 869365 h 1424763"/>
                  <a:gd name="connsiteX5" fmla="*/ 156279 w 659219"/>
                  <a:gd name="connsiteY5" fmla="*/ 712382 h 1424763"/>
                  <a:gd name="connsiteX6" fmla="*/ 0 w 659219"/>
                  <a:gd name="connsiteY6" fmla="*/ 544264 h 1424763"/>
                  <a:gd name="connsiteX7" fmla="*/ 10633 w 659219"/>
                  <a:gd name="connsiteY7" fmla="*/ 0 h 1424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9219" h="1424763">
                    <a:moveTo>
                      <a:pt x="10633" y="0"/>
                    </a:moveTo>
                    <a:lnTo>
                      <a:pt x="659219" y="276446"/>
                    </a:lnTo>
                    <a:lnTo>
                      <a:pt x="659219" y="1137684"/>
                    </a:lnTo>
                    <a:lnTo>
                      <a:pt x="10633" y="1424763"/>
                    </a:lnTo>
                    <a:lnTo>
                      <a:pt x="0" y="869365"/>
                    </a:lnTo>
                    <a:lnTo>
                      <a:pt x="156279" y="712382"/>
                    </a:lnTo>
                    <a:lnTo>
                      <a:pt x="0" y="544264"/>
                    </a:lnTo>
                    <a:lnTo>
                      <a:pt x="1063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EF19597-223D-4531-91C3-50D06388DB5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19984" y="3230784"/>
                <a:ext cx="62442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8C03ADC-B081-471B-9E00-B48ACB0DCA7C}"/>
                  </a:ext>
                </a:extLst>
              </p:cNvPr>
              <p:cNvSpPr txBox="1"/>
              <p:nvPr/>
            </p:nvSpPr>
            <p:spPr bwMode="auto">
              <a:xfrm>
                <a:off x="7249532" y="2911876"/>
                <a:ext cx="546785" cy="612109"/>
              </a:xfrm>
              <a:prstGeom prst="rect">
                <a:avLst/>
              </a:prstGeom>
              <a:noFill/>
            </p:spPr>
            <p:txBody>
              <a:bodyPr vert="vert270"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ALU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9075DA1-5930-4C73-9768-AF16FB9232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20975" y="4572063"/>
              <a:ext cx="36752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4F6781A3-7459-4A8A-B8CB-2CC4B2D565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96236" y="3513882"/>
              <a:ext cx="0" cy="1058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AA3F1D39-5E20-42D7-89FB-D59F52A116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20975" y="3885987"/>
              <a:ext cx="0" cy="6860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181C672-7741-4A53-A01E-E840922C7A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20975" y="3879555"/>
              <a:ext cx="39984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3B7D9A1D-519D-4C88-829E-476E77B5DC01}"/>
              </a:ext>
            </a:extLst>
          </p:cNvPr>
          <p:cNvGrpSpPr/>
          <p:nvPr/>
        </p:nvGrpSpPr>
        <p:grpSpPr>
          <a:xfrm>
            <a:off x="4377344" y="2226057"/>
            <a:ext cx="1177084" cy="801685"/>
            <a:chOff x="3020975" y="2469020"/>
            <a:chExt cx="1177084" cy="801685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C27B5AFB-6641-41B3-85B0-2C9CE99C93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20975" y="2609261"/>
              <a:ext cx="0" cy="661444"/>
            </a:xfrm>
            <a:prstGeom prst="line">
              <a:avLst/>
            </a:prstGeom>
            <a:ln w="28575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ACBCD968-6461-43C4-8021-5FA28E7CC8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20975" y="2974997"/>
              <a:ext cx="11180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B446476-854F-43EC-A89F-22F5D89C1F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20975" y="2609261"/>
              <a:ext cx="11770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A4DCD9A-07D0-4493-B340-3A5C7CE28D02}"/>
                </a:ext>
              </a:extLst>
            </p:cNvPr>
            <p:cNvSpPr/>
            <p:nvPr/>
          </p:nvSpPr>
          <p:spPr bwMode="auto">
            <a:xfrm>
              <a:off x="3345115" y="2469020"/>
              <a:ext cx="388476" cy="28048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-2</a:t>
              </a: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7BBF423-1844-4E05-BAE9-F92B653E1F24}"/>
                </a:ext>
              </a:extLst>
            </p:cNvPr>
            <p:cNvSpPr/>
            <p:nvPr/>
          </p:nvSpPr>
          <p:spPr bwMode="auto">
            <a:xfrm>
              <a:off x="3340892" y="2842988"/>
              <a:ext cx="388476" cy="28048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-1</a:t>
              </a: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B387C3F-27E2-4D93-9700-CE91086C77DC}"/>
              </a:ext>
            </a:extLst>
          </p:cNvPr>
          <p:cNvGrpSpPr/>
          <p:nvPr/>
        </p:nvGrpSpPr>
        <p:grpSpPr>
          <a:xfrm>
            <a:off x="3614986" y="1448780"/>
            <a:ext cx="4095551" cy="1910421"/>
            <a:chOff x="1868847" y="1691743"/>
            <a:chExt cx="4095551" cy="1910421"/>
          </a:xfrm>
        </p:grpSpPr>
        <p:sp>
          <p:nvSpPr>
            <p:cNvPr id="28" name="文本框 149">
              <a:extLst>
                <a:ext uri="{FF2B5EF4-FFF2-40B4-BE49-F238E27FC236}">
                  <a16:creationId xmlns:a16="http://schemas.microsoft.com/office/drawing/2014/main" id="{A55D5B44-F58B-40E2-9824-F3A908B57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3988" y="1691743"/>
              <a:ext cx="303763" cy="3518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0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400" b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C00E7DBE-C95D-478E-9A6F-10590C384F4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77842" y="1866254"/>
              <a:ext cx="11865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CD7AD9B-AC2E-4B62-A284-16ADBEDD99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68847" y="1851484"/>
              <a:ext cx="0" cy="1750680"/>
            </a:xfrm>
            <a:prstGeom prst="line">
              <a:avLst/>
            </a:prstGeom>
            <a:ln w="28575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73EFF759-4848-4568-8EB8-216E1B33ED1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68847" y="1851484"/>
              <a:ext cx="259514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A6ADFC6E-F337-4FA4-B2B6-9A54391FE0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64398" y="1866254"/>
              <a:ext cx="0" cy="8251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50769E4-7102-4515-AB06-E5FDC58B3B53}"/>
              </a:ext>
            </a:extLst>
          </p:cNvPr>
          <p:cNvCxnSpPr>
            <a:cxnSpLocks/>
          </p:cNvCxnSpPr>
          <p:nvPr/>
        </p:nvCxnSpPr>
        <p:spPr bwMode="auto">
          <a:xfrm>
            <a:off x="5140597" y="3359201"/>
            <a:ext cx="295531" cy="131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32">
            <a:extLst>
              <a:ext uri="{FF2B5EF4-FFF2-40B4-BE49-F238E27FC236}">
                <a16:creationId xmlns:a16="http://schemas.microsoft.com/office/drawing/2014/main" id="{6F655654-5BD5-4057-A74A-8974B1490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1721" y="3216655"/>
            <a:ext cx="3077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</a:rPr>
              <a:t>din</a:t>
            </a: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32">
            <a:extLst>
              <a:ext uri="{FF2B5EF4-FFF2-40B4-BE49-F238E27FC236}">
                <a16:creationId xmlns:a16="http://schemas.microsoft.com/office/drawing/2014/main" id="{C2D85611-3B42-423A-81E6-BB24993FE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794" y="275730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32">
            <a:extLst>
              <a:ext uri="{FF2B5EF4-FFF2-40B4-BE49-F238E27FC236}">
                <a16:creationId xmlns:a16="http://schemas.microsoft.com/office/drawing/2014/main" id="{42C923AA-79D6-4AAE-B676-4FCC33DEF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508" y="2613379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A1099C30-A3FA-461D-84DC-D3ACB786C3CF}"/>
              </a:ext>
            </a:extLst>
          </p:cNvPr>
          <p:cNvGrpSpPr/>
          <p:nvPr/>
        </p:nvGrpSpPr>
        <p:grpSpPr>
          <a:xfrm>
            <a:off x="4066630" y="5104528"/>
            <a:ext cx="4184358" cy="870249"/>
            <a:chOff x="2229317" y="5068838"/>
            <a:chExt cx="4184358" cy="870249"/>
          </a:xfrm>
        </p:grpSpPr>
        <p:sp>
          <p:nvSpPr>
            <p:cNvPr id="92" name="文本框 149">
              <a:extLst>
                <a:ext uri="{FF2B5EF4-FFF2-40B4-BE49-F238E27FC236}">
                  <a16:creationId xmlns:a16="http://schemas.microsoft.com/office/drawing/2014/main" id="{9FC9CEB4-F56C-41E4-803D-D4915B5A6B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0526" y="5068838"/>
              <a:ext cx="1026909" cy="87024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0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CU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33CFCC55-080F-4D4B-B0B4-853F3F046E9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6724" y="5289115"/>
              <a:ext cx="3957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32">
              <a:extLst>
                <a:ext uri="{FF2B5EF4-FFF2-40B4-BE49-F238E27FC236}">
                  <a16:creationId xmlns:a16="http://schemas.microsoft.com/office/drawing/2014/main" id="{35CD15CF-FCF5-4AE7-9BDF-CBB02CA8A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615" y="5128352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endParaRPr lang="zh-CN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F51FCF9-BE0F-4C31-8417-28626C7BCC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6724" y="5529723"/>
              <a:ext cx="3957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32">
              <a:extLst>
                <a:ext uri="{FF2B5EF4-FFF2-40B4-BE49-F238E27FC236}">
                  <a16:creationId xmlns:a16="http://schemas.microsoft.com/office/drawing/2014/main" id="{4CF51EF4-B048-4CF4-87E6-2864708C8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615" y="5368960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cs typeface="Arial" panose="020B0604020202020204" pitchFamily="34" charset="0"/>
                </a:rPr>
                <a:t>pri</a:t>
              </a:r>
              <a:endParaRPr lang="zh-CN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ECB273E6-D9FA-4B26-AFA1-CC9CCA6AE2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6724" y="5783981"/>
              <a:ext cx="3957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32">
              <a:extLst>
                <a:ext uri="{FF2B5EF4-FFF2-40B4-BE49-F238E27FC236}">
                  <a16:creationId xmlns:a16="http://schemas.microsoft.com/office/drawing/2014/main" id="{8D9E99E6-B0D5-42F1-86BB-94EE0F71F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9317" y="5623218"/>
              <a:ext cx="3077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cs typeface="Arial" panose="020B0604020202020204" pitchFamily="34" charset="0"/>
                </a:rPr>
                <a:t>nxt</a:t>
              </a:r>
              <a:endParaRPr lang="zh-CN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6CE62366-17DF-4A07-89B2-5B46BC2BD72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39619" y="5543724"/>
              <a:ext cx="3957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32">
              <a:extLst>
                <a:ext uri="{FF2B5EF4-FFF2-40B4-BE49-F238E27FC236}">
                  <a16:creationId xmlns:a16="http://schemas.microsoft.com/office/drawing/2014/main" id="{199B8A39-E958-4D53-8EB4-AABFC9D41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2896" y="5377812"/>
              <a:ext cx="29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  <a:endParaRPr lang="zh-CN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19C57C71-8E29-4353-B3DA-4A1A1B95C81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34886" y="5794787"/>
              <a:ext cx="3957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32">
              <a:extLst>
                <a:ext uri="{FF2B5EF4-FFF2-40B4-BE49-F238E27FC236}">
                  <a16:creationId xmlns:a16="http://schemas.microsoft.com/office/drawing/2014/main" id="{F5AC442A-5C1B-4394-AEE3-0FF21DD8FE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3623" y="5622559"/>
              <a:ext cx="10900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cs typeface="Arial" panose="020B0604020202020204" pitchFamily="34" charset="0"/>
                </a:rPr>
                <a:t>en_p, en_f</a:t>
              </a:r>
              <a:endParaRPr lang="zh-CN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C26C7642-1D70-406D-889F-F6837B7B21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39619" y="5298977"/>
              <a:ext cx="3957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32">
              <a:extLst>
                <a:ext uri="{FF2B5EF4-FFF2-40B4-BE49-F238E27FC236}">
                  <a16:creationId xmlns:a16="http://schemas.microsoft.com/office/drawing/2014/main" id="{F0D27E14-6CA6-45A6-BBBC-FC7945F13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2896" y="5133065"/>
              <a:ext cx="191077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cs typeface="Arial" panose="020B0604020202020204" pitchFamily="34" charset="0"/>
                </a:rPr>
                <a:t>sel_a, sel_d, sel_p</a:t>
              </a:r>
              <a:endParaRPr lang="zh-CN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E23093A-EFE3-4226-AD2D-5671651BC5E7}"/>
              </a:ext>
            </a:extLst>
          </p:cNvPr>
          <p:cNvGrpSpPr/>
          <p:nvPr/>
        </p:nvGrpSpPr>
        <p:grpSpPr>
          <a:xfrm>
            <a:off x="5015583" y="3202776"/>
            <a:ext cx="487313" cy="1039463"/>
            <a:chOff x="5015583" y="3202776"/>
            <a:chExt cx="487313" cy="1039463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5EE20A65-6298-4984-8B07-4CA5965F9D08}"/>
                </a:ext>
              </a:extLst>
            </p:cNvPr>
            <p:cNvSpPr/>
            <p:nvPr/>
          </p:nvSpPr>
          <p:spPr bwMode="auto">
            <a:xfrm>
              <a:off x="5136232" y="3202776"/>
              <a:ext cx="292527" cy="57783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72F78ED1-15E4-40B4-A899-04AFE00C4F1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82495" y="3780608"/>
              <a:ext cx="0" cy="205445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32">
              <a:extLst>
                <a:ext uri="{FF2B5EF4-FFF2-40B4-BE49-F238E27FC236}">
                  <a16:creationId xmlns:a16="http://schemas.microsoft.com/office/drawing/2014/main" id="{7458F16D-9DC2-4927-A095-AFF02AD62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5583" y="3965240"/>
              <a:ext cx="4873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sel_d</a:t>
              </a:r>
              <a:endParaRPr lang="zh-CN" altLang="en-US" sz="180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D0D83B0-8A86-44DB-B154-FAAF117F105A}"/>
              </a:ext>
            </a:extLst>
          </p:cNvPr>
          <p:cNvGrpSpPr/>
          <p:nvPr/>
        </p:nvGrpSpPr>
        <p:grpSpPr>
          <a:xfrm>
            <a:off x="4377344" y="1672329"/>
            <a:ext cx="1177084" cy="868287"/>
            <a:chOff x="4377344" y="1672329"/>
            <a:chExt cx="1177084" cy="868287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B30D87B7-0A02-4087-8066-FE764D52C469}"/>
                </a:ext>
              </a:extLst>
            </p:cNvPr>
            <p:cNvGrpSpPr/>
            <p:nvPr/>
          </p:nvGrpSpPr>
          <p:grpSpPr>
            <a:xfrm>
              <a:off x="4377344" y="1962784"/>
              <a:ext cx="1177084" cy="577832"/>
              <a:chOff x="3714178" y="2006358"/>
              <a:chExt cx="1177084" cy="577832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0658AD70-0E6D-4875-B225-E2DC63594529}"/>
                  </a:ext>
                </a:extLst>
              </p:cNvPr>
              <p:cNvSpPr/>
              <p:nvPr/>
            </p:nvSpPr>
            <p:spPr bwMode="auto">
              <a:xfrm>
                <a:off x="4598735" y="2006358"/>
                <a:ext cx="292527" cy="577832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>
                    <a:latin typeface="Arial" charset="0"/>
                  </a:rPr>
                  <a:t>1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>
                    <a:latin typeface="Arial" charset="0"/>
                  </a:rPr>
                  <a:t>0</a:t>
                </a:r>
                <a:endParaRPr kumimoji="0" lang="zh-CN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292D08EB-05D1-4CFA-BFB8-D854DA52E3D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14178" y="2150374"/>
                <a:ext cx="0" cy="265528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1E039B55-A5CB-4CB9-9AD4-DA2589349B2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14178" y="2150374"/>
                <a:ext cx="90515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311F2567-1CCC-4F52-B7EA-AD21FE9B251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21932" y="1718064"/>
              <a:ext cx="0" cy="257413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32">
              <a:extLst>
                <a:ext uri="{FF2B5EF4-FFF2-40B4-BE49-F238E27FC236}">
                  <a16:creationId xmlns:a16="http://schemas.microsoft.com/office/drawing/2014/main" id="{1CEFD99D-AE79-4302-87D2-9C5C020D5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5703" y="1672329"/>
              <a:ext cx="47448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sel_a</a:t>
              </a:r>
              <a:endParaRPr lang="zh-CN" altLang="en-US" sz="180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1586A63-48BC-4733-91EA-4C8BD1060302}"/>
              </a:ext>
            </a:extLst>
          </p:cNvPr>
          <p:cNvGrpSpPr/>
          <p:nvPr/>
        </p:nvGrpSpPr>
        <p:grpSpPr>
          <a:xfrm>
            <a:off x="1158398" y="3543577"/>
            <a:ext cx="3281633" cy="1145563"/>
            <a:chOff x="1139299" y="3550909"/>
            <a:chExt cx="3281633" cy="1145563"/>
          </a:xfrm>
        </p:grpSpPr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FDE288DD-8274-4A29-9537-A1C2CA92D8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39299" y="4387917"/>
              <a:ext cx="87685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1CAEF6DB-5B31-4CEC-AD9D-0975B6A13B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39299" y="4012648"/>
              <a:ext cx="87685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7FCEE58D-7A63-4AD3-B53B-21E615AB2F29}"/>
                </a:ext>
              </a:extLst>
            </p:cNvPr>
            <p:cNvSpPr/>
            <p:nvPr/>
          </p:nvSpPr>
          <p:spPr bwMode="auto">
            <a:xfrm>
              <a:off x="1379567" y="4229131"/>
              <a:ext cx="388476" cy="29555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-1</a:t>
              </a: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Box 32">
              <a:extLst>
                <a:ext uri="{FF2B5EF4-FFF2-40B4-BE49-F238E27FC236}">
                  <a16:creationId xmlns:a16="http://schemas.microsoft.com/office/drawing/2014/main" id="{C0A4A0AE-4B9B-49B8-B77F-C55583F8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516" y="4044011"/>
              <a:ext cx="115416" cy="332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k</a:t>
              </a:r>
              <a:endParaRPr lang="zh-CN" altLang="en-US" sz="1800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A18FEE8-D2E3-42EE-AF7D-A1C8FFDAC467}"/>
                </a:ext>
              </a:extLst>
            </p:cNvPr>
            <p:cNvSpPr/>
            <p:nvPr/>
          </p:nvSpPr>
          <p:spPr bwMode="auto">
            <a:xfrm>
              <a:off x="1991634" y="3851039"/>
              <a:ext cx="259521" cy="69443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94D1F4DF-84B9-4A89-A713-4AC85C45CBB4}"/>
                </a:ext>
              </a:extLst>
            </p:cNvPr>
            <p:cNvSpPr/>
            <p:nvPr/>
          </p:nvSpPr>
          <p:spPr bwMode="auto">
            <a:xfrm>
              <a:off x="3293834" y="4045892"/>
              <a:ext cx="611963" cy="363555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>
                  <a:latin typeface="Arial" charset="0"/>
                </a:rPr>
                <a:t>==3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A0A8AABE-1A4C-4E91-916D-6038CCCC3629}"/>
                </a:ext>
              </a:extLst>
            </p:cNvPr>
            <p:cNvSpPr/>
            <p:nvPr/>
          </p:nvSpPr>
          <p:spPr bwMode="auto">
            <a:xfrm>
              <a:off x="1379567" y="3850985"/>
              <a:ext cx="388476" cy="29555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+1</a:t>
              </a: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92881399-CDDA-4D58-8D5A-CC85AE581B5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51155" y="4209762"/>
              <a:ext cx="1042679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49">
              <a:extLst>
                <a:ext uri="{FF2B5EF4-FFF2-40B4-BE49-F238E27FC236}">
                  <a16:creationId xmlns:a16="http://schemas.microsoft.com/office/drawing/2014/main" id="{CD637929-6C3B-455A-BECB-073E5E1D6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0260" y="3998362"/>
              <a:ext cx="303763" cy="4227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 anchorCtr="0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400" b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altLang="zh-CN" sz="14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EADCFCB-FCF1-4672-BEE7-58225EF535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5751" y="4209762"/>
              <a:ext cx="0" cy="486710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172EDE69-0DEF-41D5-B567-CDF36B63E25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39299" y="4696472"/>
              <a:ext cx="1896452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B7C84DC-4671-413C-9334-5C1C5B5A1C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39879" y="4012648"/>
              <a:ext cx="0" cy="683824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A5EC2D3C-59AF-4215-A04D-F3C446B267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05797" y="4238274"/>
              <a:ext cx="3240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2B5CB3D4-6D4E-478B-BD4B-7BF72A5BAF4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28984" y="3616432"/>
              <a:ext cx="0" cy="238974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32">
              <a:extLst>
                <a:ext uri="{FF2B5EF4-FFF2-40B4-BE49-F238E27FC236}">
                  <a16:creationId xmlns:a16="http://schemas.microsoft.com/office/drawing/2014/main" id="{FFC1D422-C080-46B2-9627-BADDFCC75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270" y="3550909"/>
              <a:ext cx="4873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sel_p</a:t>
              </a:r>
              <a:endParaRPr lang="zh-CN" altLang="en-US" sz="1800"/>
            </a:p>
          </p:txBody>
        </p:sp>
      </p:grpSp>
      <p:sp>
        <p:nvSpPr>
          <p:cNvPr id="120" name="页脚占位符 4">
            <a:extLst>
              <a:ext uri="{FF2B5EF4-FFF2-40B4-BE49-F238E27FC236}">
                <a16:creationId xmlns:a16="http://schemas.microsoft.com/office/drawing/2014/main" id="{BF97F22C-7D4B-4BA2-A03A-43B655F3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90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40519-69D6-4771-AF40-B43405AB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示例：数列计算器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2)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CE5B95-FBAB-4DAA-BABB-45E3B29E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5B8E8D-89D8-4032-BA86-2913A1742342}" type="datetime1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1991F-89FF-46BE-AE03-451F656F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72F8CD-DFB3-412E-9677-D42BA218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B8FDC-3F75-4365-B746-A6BDF6636B7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04CE458-AED2-465E-95D2-4204588F3AF5}"/>
              </a:ext>
            </a:extLst>
          </p:cNvPr>
          <p:cNvSpPr/>
          <p:nvPr/>
        </p:nvSpPr>
        <p:spPr bwMode="auto">
          <a:xfrm>
            <a:off x="5918534" y="1879099"/>
            <a:ext cx="643954" cy="43126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A6EC83A-69FA-43F4-A1E8-087152A257C0}"/>
              </a:ext>
            </a:extLst>
          </p:cNvPr>
          <p:cNvCxnSpPr>
            <a:cxnSpLocks/>
          </p:cNvCxnSpPr>
          <p:nvPr/>
        </p:nvCxnSpPr>
        <p:spPr bwMode="auto">
          <a:xfrm>
            <a:off x="6242565" y="1509769"/>
            <a:ext cx="0" cy="369330"/>
          </a:xfrm>
          <a:prstGeom prst="line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32">
            <a:extLst>
              <a:ext uri="{FF2B5EF4-FFF2-40B4-BE49-F238E27FC236}">
                <a16:creationId xmlns:a16="http://schemas.microsoft.com/office/drawing/2014/main" id="{D08D5E56-9B11-4B26-A4E4-54A7C59D2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482" y="1509769"/>
            <a:ext cx="3462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rstn</a:t>
            </a:r>
            <a:endParaRPr lang="zh-CN" altLang="en-US" sz="180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F043724-54B6-40FE-8C5B-EF39D3E9EFF3}"/>
              </a:ext>
            </a:extLst>
          </p:cNvPr>
          <p:cNvCxnSpPr>
            <a:cxnSpLocks/>
          </p:cNvCxnSpPr>
          <p:nvPr/>
        </p:nvCxnSpPr>
        <p:spPr bwMode="auto">
          <a:xfrm>
            <a:off x="6241410" y="2302468"/>
            <a:ext cx="0" cy="369330"/>
          </a:xfrm>
          <a:prstGeom prst="line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32">
            <a:extLst>
              <a:ext uri="{FF2B5EF4-FFF2-40B4-BE49-F238E27FC236}">
                <a16:creationId xmlns:a16="http://schemas.microsoft.com/office/drawing/2014/main" id="{ADAF1495-2515-4854-826E-72A8F6BDA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482" y="2323909"/>
            <a:ext cx="16905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en/we, en_f, en_p</a:t>
            </a:r>
            <a:endParaRPr lang="zh-CN" altLang="en-US" sz="180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8E1503AA-C683-4B16-95DD-289C8CD90692}"/>
              </a:ext>
            </a:extLst>
          </p:cNvPr>
          <p:cNvSpPr/>
          <p:nvPr/>
        </p:nvSpPr>
        <p:spPr bwMode="auto">
          <a:xfrm>
            <a:off x="5898520" y="2671267"/>
            <a:ext cx="643954" cy="43126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INQ1</a:t>
            </a: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BBE225E-1037-4DA0-B6C7-F7B32648241D}"/>
              </a:ext>
            </a:extLst>
          </p:cNvPr>
          <p:cNvCxnSpPr>
            <a:cxnSpLocks/>
          </p:cNvCxnSpPr>
          <p:nvPr/>
        </p:nvCxnSpPr>
        <p:spPr bwMode="auto">
          <a:xfrm>
            <a:off x="6238452" y="3094636"/>
            <a:ext cx="0" cy="369330"/>
          </a:xfrm>
          <a:prstGeom prst="line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32">
            <a:extLst>
              <a:ext uri="{FF2B5EF4-FFF2-40B4-BE49-F238E27FC236}">
                <a16:creationId xmlns:a16="http://schemas.microsoft.com/office/drawing/2014/main" id="{C5ED930B-80DE-408C-8421-CA28502CE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7110" y="3129165"/>
            <a:ext cx="12434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en/we, en_p</a:t>
            </a:r>
            <a:endParaRPr lang="zh-CN" altLang="en-US" sz="180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DD8B177-0DD6-4680-BC64-8C6C61B347E2}"/>
              </a:ext>
            </a:extLst>
          </p:cNvPr>
          <p:cNvSpPr/>
          <p:nvPr/>
        </p:nvSpPr>
        <p:spPr bwMode="auto">
          <a:xfrm>
            <a:off x="5898520" y="3436658"/>
            <a:ext cx="643954" cy="43126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INQ2</a:t>
            </a: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9EDAED3C-6919-4F93-A929-EF2936BD2C9F}"/>
              </a:ext>
            </a:extLst>
          </p:cNvPr>
          <p:cNvCxnSpPr>
            <a:cxnSpLocks/>
          </p:cNvCxnSpPr>
          <p:nvPr/>
        </p:nvCxnSpPr>
        <p:spPr bwMode="auto">
          <a:xfrm>
            <a:off x="6238452" y="3860027"/>
            <a:ext cx="0" cy="369330"/>
          </a:xfrm>
          <a:prstGeom prst="line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32">
            <a:extLst>
              <a:ext uri="{FF2B5EF4-FFF2-40B4-BE49-F238E27FC236}">
                <a16:creationId xmlns:a16="http://schemas.microsoft.com/office/drawing/2014/main" id="{56E1D681-AB18-4720-9CAE-0F773BAF3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7110" y="3861048"/>
            <a:ext cx="12434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en/we, en_p</a:t>
            </a:r>
            <a:endParaRPr lang="zh-CN" altLang="en-US" sz="180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16B42682-2608-4554-92B5-F761BD7EE794}"/>
              </a:ext>
            </a:extLst>
          </p:cNvPr>
          <p:cNvSpPr/>
          <p:nvPr/>
        </p:nvSpPr>
        <p:spPr bwMode="auto">
          <a:xfrm>
            <a:off x="5907824" y="4209451"/>
            <a:ext cx="643954" cy="43126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F0225E38-D05F-4C76-9F67-D8078379AA40}"/>
              </a:ext>
            </a:extLst>
          </p:cNvPr>
          <p:cNvCxnSpPr>
            <a:cxnSpLocks/>
          </p:cNvCxnSpPr>
          <p:nvPr/>
        </p:nvCxnSpPr>
        <p:spPr bwMode="auto">
          <a:xfrm>
            <a:off x="6230700" y="4632820"/>
            <a:ext cx="0" cy="467902"/>
          </a:xfrm>
          <a:prstGeom prst="line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32">
            <a:extLst>
              <a:ext uri="{FF2B5EF4-FFF2-40B4-BE49-F238E27FC236}">
                <a16:creationId xmlns:a16="http://schemas.microsoft.com/office/drawing/2014/main" id="{96FF43AF-2248-4446-9993-A19AE0171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524" y="4678613"/>
            <a:ext cx="345313" cy="21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k</a:t>
            </a:r>
            <a:endParaRPr lang="zh-CN" altLang="en-US" sz="1800"/>
          </a:p>
        </p:txBody>
      </p: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9E4FC646-52C1-42F8-A573-83EE43ACFF99}"/>
              </a:ext>
            </a:extLst>
          </p:cNvPr>
          <p:cNvCxnSpPr>
            <a:cxnSpLocks/>
            <a:stCxn id="73" idx="3"/>
            <a:endCxn id="73" idx="1"/>
          </p:cNvCxnSpPr>
          <p:nvPr/>
        </p:nvCxnSpPr>
        <p:spPr bwMode="auto">
          <a:xfrm rot="5400000" flipH="1">
            <a:off x="5849653" y="4425084"/>
            <a:ext cx="304952" cy="12700"/>
          </a:xfrm>
          <a:prstGeom prst="curvedConnector5">
            <a:avLst>
              <a:gd name="adj1" fmla="val -62848"/>
              <a:gd name="adj2" fmla="val 3582488"/>
              <a:gd name="adj3" fmla="val 1537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Box 32">
            <a:extLst>
              <a:ext uri="{FF2B5EF4-FFF2-40B4-BE49-F238E27FC236}">
                <a16:creationId xmlns:a16="http://schemas.microsoft.com/office/drawing/2014/main" id="{3508C3EA-9DDF-43A5-8FD3-347CACF92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7342" y="4465765"/>
            <a:ext cx="345313" cy="21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!k</a:t>
            </a:r>
            <a:endParaRPr lang="zh-CN" altLang="en-US" sz="1800"/>
          </a:p>
        </p:txBody>
      </p:sp>
      <p:sp>
        <p:nvSpPr>
          <p:cNvPr id="90" name="TextBox 32">
            <a:extLst>
              <a:ext uri="{FF2B5EF4-FFF2-40B4-BE49-F238E27FC236}">
                <a16:creationId xmlns:a16="http://schemas.microsoft.com/office/drawing/2014/main" id="{45EC48A6-A225-45BD-A5D7-7C16E9E63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9733" y="4292934"/>
            <a:ext cx="1506677" cy="29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no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we, sel_d, en_p </a:t>
            </a:r>
            <a:endParaRPr lang="zh-CN" altLang="en-US" sz="1800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5AD868AD-2DD1-4596-9090-2B25921B1F51}"/>
              </a:ext>
            </a:extLst>
          </p:cNvPr>
          <p:cNvSpPr/>
          <p:nvPr/>
        </p:nvSpPr>
        <p:spPr bwMode="auto">
          <a:xfrm>
            <a:off x="5915092" y="5100722"/>
            <a:ext cx="643954" cy="43126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6266BC6E-219A-43DF-8AD6-298BEB065B18}"/>
              </a:ext>
            </a:extLst>
          </p:cNvPr>
          <p:cNvCxnSpPr>
            <a:cxnSpLocks/>
            <a:stCxn id="113" idx="3"/>
            <a:endCxn id="113" idx="1"/>
          </p:cNvCxnSpPr>
          <p:nvPr/>
        </p:nvCxnSpPr>
        <p:spPr bwMode="auto">
          <a:xfrm rot="5400000" flipH="1">
            <a:off x="5856921" y="5316355"/>
            <a:ext cx="304952" cy="12700"/>
          </a:xfrm>
          <a:prstGeom prst="curvedConnector5">
            <a:avLst>
              <a:gd name="adj1" fmla="val -62848"/>
              <a:gd name="adj2" fmla="val 3582488"/>
              <a:gd name="adj3" fmla="val 1537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连接符: 曲线 115">
            <a:extLst>
              <a:ext uri="{FF2B5EF4-FFF2-40B4-BE49-F238E27FC236}">
                <a16:creationId xmlns:a16="http://schemas.microsoft.com/office/drawing/2014/main" id="{0FC7ED5B-2DD0-4F94-A57A-E5C25C8573AE}"/>
              </a:ext>
            </a:extLst>
          </p:cNvPr>
          <p:cNvCxnSpPr>
            <a:cxnSpLocks/>
            <a:stCxn id="113" idx="5"/>
            <a:endCxn id="113" idx="7"/>
          </p:cNvCxnSpPr>
          <p:nvPr/>
        </p:nvCxnSpPr>
        <p:spPr bwMode="auto">
          <a:xfrm rot="5400000" flipH="1">
            <a:off x="6312265" y="5316355"/>
            <a:ext cx="304952" cy="12700"/>
          </a:xfrm>
          <a:prstGeom prst="curvedConnector5">
            <a:avLst>
              <a:gd name="adj1" fmla="val -56790"/>
              <a:gd name="adj2" fmla="val -3057441"/>
              <a:gd name="adj3" fmla="val 1507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2" name="TextBox 32">
            <a:extLst>
              <a:ext uri="{FF2B5EF4-FFF2-40B4-BE49-F238E27FC236}">
                <a16:creationId xmlns:a16="http://schemas.microsoft.com/office/drawing/2014/main" id="{55B7A60B-279A-4AC0-BB82-E4B8F9924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9044" y="5707454"/>
            <a:ext cx="9612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no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nxt/en_p </a:t>
            </a:r>
            <a:endParaRPr lang="zh-CN" altLang="en-US" sz="1800"/>
          </a:p>
        </p:txBody>
      </p:sp>
      <p:sp>
        <p:nvSpPr>
          <p:cNvPr id="124" name="TextBox 32">
            <a:extLst>
              <a:ext uri="{FF2B5EF4-FFF2-40B4-BE49-F238E27FC236}">
                <a16:creationId xmlns:a16="http://schemas.microsoft.com/office/drawing/2014/main" id="{ADC76DCB-16B2-4F06-9E38-A3F93EEDD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004" y="5694308"/>
            <a:ext cx="1506677" cy="29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no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pri/sel_p, en_p </a:t>
            </a:r>
            <a:endParaRPr lang="zh-CN" altLang="en-US" sz="1800"/>
          </a:p>
        </p:txBody>
      </p:sp>
      <p:sp>
        <p:nvSpPr>
          <p:cNvPr id="128" name="TextBox 32">
            <a:extLst>
              <a:ext uri="{FF2B5EF4-FFF2-40B4-BE49-F238E27FC236}">
                <a16:creationId xmlns:a16="http://schemas.microsoft.com/office/drawing/2014/main" id="{EEDF24AF-D010-41B0-8EB8-0AA81F88A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1072" y="5225864"/>
            <a:ext cx="639587" cy="30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no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sel_a </a:t>
            </a:r>
            <a:endParaRPr lang="zh-CN" altLang="en-US" sz="1800"/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4B7CFC9C-9678-46DC-849D-D592646BDC72}"/>
              </a:ext>
            </a:extLst>
          </p:cNvPr>
          <p:cNvGrpSpPr/>
          <p:nvPr/>
        </p:nvGrpSpPr>
        <p:grpSpPr>
          <a:xfrm>
            <a:off x="1103280" y="4843213"/>
            <a:ext cx="3281633" cy="1145563"/>
            <a:chOff x="1139299" y="3550909"/>
            <a:chExt cx="3281633" cy="1145563"/>
          </a:xfrm>
        </p:grpSpPr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055BC2DC-0CBA-4E3D-8281-F7F554CA53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39299" y="4387917"/>
              <a:ext cx="87685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53EB6D98-23B2-4D00-B5EA-E619888A49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39299" y="4012648"/>
              <a:ext cx="87685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F4E9EC98-C4EE-46C4-B995-F1B08C6B9E64}"/>
                </a:ext>
              </a:extLst>
            </p:cNvPr>
            <p:cNvSpPr/>
            <p:nvPr/>
          </p:nvSpPr>
          <p:spPr bwMode="auto">
            <a:xfrm>
              <a:off x="1379567" y="4229131"/>
              <a:ext cx="388476" cy="29555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-1</a:t>
              </a: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TextBox 32">
              <a:extLst>
                <a:ext uri="{FF2B5EF4-FFF2-40B4-BE49-F238E27FC236}">
                  <a16:creationId xmlns:a16="http://schemas.microsoft.com/office/drawing/2014/main" id="{C376AFAC-B868-4637-A34D-EEE9EC30B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516" y="4044011"/>
              <a:ext cx="115416" cy="332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k</a:t>
              </a:r>
              <a:endParaRPr lang="zh-CN" altLang="en-US" sz="1800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B198AF39-16A9-4D3E-9395-5106FE087097}"/>
                </a:ext>
              </a:extLst>
            </p:cNvPr>
            <p:cNvSpPr/>
            <p:nvPr/>
          </p:nvSpPr>
          <p:spPr bwMode="auto">
            <a:xfrm>
              <a:off x="1991634" y="3851039"/>
              <a:ext cx="259521" cy="69443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24687C82-0282-468D-8890-54723A939687}"/>
                </a:ext>
              </a:extLst>
            </p:cNvPr>
            <p:cNvSpPr/>
            <p:nvPr/>
          </p:nvSpPr>
          <p:spPr bwMode="auto">
            <a:xfrm>
              <a:off x="3293834" y="4045892"/>
              <a:ext cx="611963" cy="363555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>
                  <a:latin typeface="Arial" charset="0"/>
                </a:rPr>
                <a:t>==3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5D18373D-EA37-433E-9ECC-4E69374D03A9}"/>
                </a:ext>
              </a:extLst>
            </p:cNvPr>
            <p:cNvSpPr/>
            <p:nvPr/>
          </p:nvSpPr>
          <p:spPr bwMode="auto">
            <a:xfrm>
              <a:off x="1379567" y="3850985"/>
              <a:ext cx="388476" cy="29555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+1</a:t>
              </a: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B45C4892-BBDC-49E4-9EA2-3B0519D857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51155" y="4209762"/>
              <a:ext cx="1042679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9">
              <a:extLst>
                <a:ext uri="{FF2B5EF4-FFF2-40B4-BE49-F238E27FC236}">
                  <a16:creationId xmlns:a16="http://schemas.microsoft.com/office/drawing/2014/main" id="{D6DE56C0-6C55-41D5-923B-036F80020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0260" y="3998362"/>
              <a:ext cx="303763" cy="4227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 anchorCtr="0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400" b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altLang="zh-CN" sz="14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9262C585-C281-4B8D-A7AE-FC6424AA4C9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5751" y="4209762"/>
              <a:ext cx="0" cy="486710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1EDFB1BC-847A-4FFC-A6D5-730E171224F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39299" y="4696472"/>
              <a:ext cx="1896452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64B7FCB9-52D8-4472-8AC0-AE38F00A63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39879" y="4012648"/>
              <a:ext cx="0" cy="683824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4C4FC869-747C-4C96-9923-69CBA01B8A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05797" y="4238274"/>
              <a:ext cx="3240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72B443F7-672B-4101-A8BA-DD14C5BE6D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28984" y="3616432"/>
              <a:ext cx="0" cy="238974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32">
              <a:extLst>
                <a:ext uri="{FF2B5EF4-FFF2-40B4-BE49-F238E27FC236}">
                  <a16:creationId xmlns:a16="http://schemas.microsoft.com/office/drawing/2014/main" id="{ABBA245F-92A0-4900-81F5-88CA895E4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270" y="3550909"/>
              <a:ext cx="4873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sel_p</a:t>
              </a:r>
              <a:endParaRPr lang="zh-CN" altLang="en-US" sz="1800"/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C29FB95E-9CDC-4F91-B595-7EDC4A902F3D}"/>
              </a:ext>
            </a:extLst>
          </p:cNvPr>
          <p:cNvGrpSpPr/>
          <p:nvPr/>
        </p:nvGrpSpPr>
        <p:grpSpPr>
          <a:xfrm>
            <a:off x="532164" y="1634101"/>
            <a:ext cx="4495800" cy="2948706"/>
            <a:chOff x="539552" y="1700808"/>
            <a:chExt cx="5220581" cy="294870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2CB73D9-A694-4EF2-ADB2-322DBE5D9EE9}"/>
                </a:ext>
              </a:extLst>
            </p:cNvPr>
            <p:cNvGrpSpPr/>
            <p:nvPr/>
          </p:nvGrpSpPr>
          <p:grpSpPr>
            <a:xfrm>
              <a:off x="2917055" y="2289423"/>
              <a:ext cx="1877776" cy="2052317"/>
              <a:chOff x="6066162" y="1622513"/>
              <a:chExt cx="2071480" cy="1417284"/>
            </a:xfrm>
          </p:grpSpPr>
          <p:sp>
            <p:nvSpPr>
              <p:cNvPr id="8" name="文本框 149">
                <a:extLst>
                  <a:ext uri="{FF2B5EF4-FFF2-40B4-BE49-F238E27FC236}">
                    <a16:creationId xmlns:a16="http://schemas.microsoft.com/office/drawing/2014/main" id="{73FE593A-0672-42F3-B52D-DFB72F67E7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9569" y="1622513"/>
                <a:ext cx="1131510" cy="14172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>
                  <a:spcAft>
                    <a:spcPct val="0"/>
                  </a:spcAft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RF</a:t>
                </a:r>
              </a:p>
            </p:txBody>
          </p:sp>
          <p:sp>
            <p:nvSpPr>
              <p:cNvPr id="9" name="文本框 155">
                <a:extLst>
                  <a:ext uri="{FF2B5EF4-FFF2-40B4-BE49-F238E27FC236}">
                    <a16:creationId xmlns:a16="http://schemas.microsoft.com/office/drawing/2014/main" id="{824CBF3F-3478-4FE8-B0FC-ED72844D35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8526" y="2484811"/>
                <a:ext cx="663674" cy="292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>
                  <a:lnSpc>
                    <a:spcPts val="2900"/>
                  </a:lnSpc>
                  <a:spcAft>
                    <a:spcPct val="0"/>
                  </a:spcAft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rd1</a:t>
                </a:r>
                <a:endPara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641B70C6-0346-43EE-8358-39AB626AF4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125665" y="1845479"/>
                <a:ext cx="4349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A25F6D1F-E4AB-40E9-9C5F-0F6E741BE4E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701079" y="2656757"/>
                <a:ext cx="4365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59">
                <a:extLst>
                  <a:ext uri="{FF2B5EF4-FFF2-40B4-BE49-F238E27FC236}">
                    <a16:creationId xmlns:a16="http://schemas.microsoft.com/office/drawing/2014/main" id="{73778A1F-841D-4474-B497-8784B29396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8526" y="2060848"/>
                <a:ext cx="663674" cy="292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>
                  <a:lnSpc>
                    <a:spcPts val="2900"/>
                  </a:lnSpc>
                  <a:spcAft>
                    <a:spcPct val="0"/>
                  </a:spcAft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rd0</a:t>
                </a:r>
                <a:endPara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D3322E22-E905-4A9E-8C89-F6B4394D91B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701079" y="2246870"/>
                <a:ext cx="4365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2F690B15-7D01-467C-A91F-F2DF6201043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125661" y="2098463"/>
                <a:ext cx="45050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2D4235A6-6D99-4001-B2D4-4CBA79AD56E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139613" y="2306787"/>
                <a:ext cx="4365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0F1981FF-D258-4DD6-9E57-BAD68A56ADD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066162" y="2624135"/>
                <a:ext cx="5020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2BA8BFAA-682D-4E16-A9AF-B5B891E9BF1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139613" y="2847283"/>
                <a:ext cx="43656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7F28E282-395B-48A6-A944-38751D334423}"/>
                  </a:ext>
                </a:extLst>
              </p:cNvPr>
              <p:cNvGrpSpPr/>
              <p:nvPr/>
            </p:nvGrpSpPr>
            <p:grpSpPr>
              <a:xfrm>
                <a:off x="6666432" y="1760664"/>
                <a:ext cx="441614" cy="1203995"/>
                <a:chOff x="6711902" y="1752034"/>
                <a:chExt cx="337502" cy="1042435"/>
              </a:xfrm>
            </p:grpSpPr>
            <p:sp>
              <p:nvSpPr>
                <p:cNvPr id="19" name="TextBox 32">
                  <a:extLst>
                    <a:ext uri="{FF2B5EF4-FFF2-40B4-BE49-F238E27FC236}">
                      <a16:creationId xmlns:a16="http://schemas.microsoft.com/office/drawing/2014/main" id="{FDD963BE-BC92-4295-B09A-8655422F78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22981" y="1955981"/>
                  <a:ext cx="326423" cy="165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0">
                      <a:latin typeface="Arial" panose="020B0604020202020204" pitchFamily="34" charset="0"/>
                      <a:cs typeface="Arial" panose="020B0604020202020204" pitchFamily="34" charset="0"/>
                    </a:rPr>
                    <a:t>ra1</a:t>
                  </a:r>
                  <a:endParaRPr lang="zh-CN" altLang="en-US" sz="18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TextBox 32">
                  <a:extLst>
                    <a:ext uri="{FF2B5EF4-FFF2-40B4-BE49-F238E27FC236}">
                      <a16:creationId xmlns:a16="http://schemas.microsoft.com/office/drawing/2014/main" id="{8AFA69DB-1822-4357-9C2B-21B18AD0EB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22981" y="1752034"/>
                  <a:ext cx="326422" cy="165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0">
                      <a:latin typeface="Arial" panose="020B0604020202020204" pitchFamily="34" charset="0"/>
                      <a:cs typeface="Arial" panose="020B0604020202020204" pitchFamily="34" charset="0"/>
                    </a:rPr>
                    <a:t>ra0</a:t>
                  </a:r>
                  <a:endParaRPr lang="zh-CN" altLang="en-US" sz="18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TextBox 32">
                  <a:extLst>
                    <a:ext uri="{FF2B5EF4-FFF2-40B4-BE49-F238E27FC236}">
                      <a16:creationId xmlns:a16="http://schemas.microsoft.com/office/drawing/2014/main" id="{DCE8F7A1-0087-4089-92E4-1BA029E412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21429" y="2383825"/>
                  <a:ext cx="220834" cy="2316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wd</a:t>
                  </a:r>
                  <a:endParaRPr lang="zh-CN" altLang="en-US" sz="18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TextBox 32">
                  <a:extLst>
                    <a:ext uri="{FF2B5EF4-FFF2-40B4-BE49-F238E27FC236}">
                      <a16:creationId xmlns:a16="http://schemas.microsoft.com/office/drawing/2014/main" id="{D845B57A-2748-4BEA-8F1E-921D0057B6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26762" y="2106750"/>
                  <a:ext cx="220834" cy="2316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0">
                      <a:latin typeface="Arial" panose="020B0604020202020204" pitchFamily="34" charset="0"/>
                      <a:cs typeface="Arial" panose="020B0604020202020204" pitchFamily="34" charset="0"/>
                    </a:rPr>
                    <a:t>wa</a:t>
                  </a:r>
                  <a:endParaRPr lang="zh-CN" altLang="en-US" sz="1800" b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TextBox 34">
                  <a:extLst>
                    <a:ext uri="{FF2B5EF4-FFF2-40B4-BE49-F238E27FC236}">
                      <a16:creationId xmlns:a16="http://schemas.microsoft.com/office/drawing/2014/main" id="{BC9983D6-1C31-447C-B0BC-74C9659EF0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11902" y="2562840"/>
                  <a:ext cx="220834" cy="2316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we</a:t>
                  </a:r>
                  <a:endParaRPr lang="zh-CN" altLang="en-US" sz="18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4" name="文本框 149">
              <a:extLst>
                <a:ext uri="{FF2B5EF4-FFF2-40B4-BE49-F238E27FC236}">
                  <a16:creationId xmlns:a16="http://schemas.microsoft.com/office/drawing/2014/main" id="{3FC26845-0C64-4DB9-955D-D90AD631F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9304" y="3098732"/>
              <a:ext cx="303763" cy="3518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0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400" b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altLang="zh-CN" sz="14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55256E5-2988-4F3D-83CC-726D0915133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32194" y="3279287"/>
              <a:ext cx="14105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A3626D5-65CA-46F4-B5E2-D018AF5B3E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2260" y="3598562"/>
              <a:ext cx="18950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EC39B13-8CE4-4EE7-9548-8848A75AE83B}"/>
                </a:ext>
              </a:extLst>
            </p:cNvPr>
            <p:cNvGrpSpPr/>
            <p:nvPr/>
          </p:nvGrpSpPr>
          <p:grpSpPr>
            <a:xfrm>
              <a:off x="2255408" y="2694454"/>
              <a:ext cx="3504725" cy="1955060"/>
              <a:chOff x="3020975" y="2691423"/>
              <a:chExt cx="3504725" cy="1955060"/>
            </a:xfrm>
          </p:grpSpPr>
          <p:grpSp>
            <p:nvGrpSpPr>
              <p:cNvPr id="28" name="组合 13">
                <a:extLst>
                  <a:ext uri="{FF2B5EF4-FFF2-40B4-BE49-F238E27FC236}">
                    <a16:creationId xmlns:a16="http://schemas.microsoft.com/office/drawing/2014/main" id="{0BAF980A-41EB-4C7A-B655-EDAA8FBA09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75412" y="2691423"/>
                <a:ext cx="1350288" cy="1288919"/>
                <a:chOff x="6514743" y="2076854"/>
                <a:chExt cx="1713280" cy="1836334"/>
              </a:xfrm>
            </p:grpSpPr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7D738F73-D6AD-4011-B5E1-4E1A61BC9952}"/>
                    </a:ext>
                  </a:extLst>
                </p:cNvPr>
                <p:cNvCxnSpPr/>
                <p:nvPr/>
              </p:nvCxnSpPr>
              <p:spPr bwMode="auto">
                <a:xfrm>
                  <a:off x="6514743" y="2787893"/>
                  <a:ext cx="644563" cy="19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CC28CEBB-CF76-4A5B-A023-5E1760D838B4}"/>
                    </a:ext>
                  </a:extLst>
                </p:cNvPr>
                <p:cNvCxnSpPr/>
                <p:nvPr/>
              </p:nvCxnSpPr>
              <p:spPr bwMode="auto">
                <a:xfrm>
                  <a:off x="6514743" y="3633519"/>
                  <a:ext cx="64456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F4788F70-1AB5-499A-AA29-6E1D8168BE8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515830" y="2076854"/>
                  <a:ext cx="0" cy="55897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任意多边形 21">
                  <a:extLst>
                    <a:ext uri="{FF2B5EF4-FFF2-40B4-BE49-F238E27FC236}">
                      <a16:creationId xmlns:a16="http://schemas.microsoft.com/office/drawing/2014/main" id="{04262C9B-C8CA-4394-A85D-3FE918B11AE0}"/>
                    </a:ext>
                  </a:extLst>
                </p:cNvPr>
                <p:cNvSpPr/>
                <p:nvPr/>
              </p:nvSpPr>
              <p:spPr bwMode="auto">
                <a:xfrm>
                  <a:off x="7159307" y="2491038"/>
                  <a:ext cx="660677" cy="1422150"/>
                </a:xfrm>
                <a:custGeom>
                  <a:avLst/>
                  <a:gdLst>
                    <a:gd name="connsiteX0" fmla="*/ 10633 w 659219"/>
                    <a:gd name="connsiteY0" fmla="*/ 0 h 1424763"/>
                    <a:gd name="connsiteX1" fmla="*/ 659219 w 659219"/>
                    <a:gd name="connsiteY1" fmla="*/ 276446 h 1424763"/>
                    <a:gd name="connsiteX2" fmla="*/ 659219 w 659219"/>
                    <a:gd name="connsiteY2" fmla="*/ 1137684 h 1424763"/>
                    <a:gd name="connsiteX3" fmla="*/ 10633 w 659219"/>
                    <a:gd name="connsiteY3" fmla="*/ 1424763 h 1424763"/>
                    <a:gd name="connsiteX4" fmla="*/ 0 w 659219"/>
                    <a:gd name="connsiteY4" fmla="*/ 925032 h 1424763"/>
                    <a:gd name="connsiteX5" fmla="*/ 212651 w 659219"/>
                    <a:gd name="connsiteY5" fmla="*/ 712381 h 1424763"/>
                    <a:gd name="connsiteX6" fmla="*/ 0 w 659219"/>
                    <a:gd name="connsiteY6" fmla="*/ 499730 h 1424763"/>
                    <a:gd name="connsiteX7" fmla="*/ 10633 w 659219"/>
                    <a:gd name="connsiteY7" fmla="*/ 0 h 1424763"/>
                    <a:gd name="connsiteX0" fmla="*/ 10633 w 659219"/>
                    <a:gd name="connsiteY0" fmla="*/ 0 h 1424763"/>
                    <a:gd name="connsiteX1" fmla="*/ 659219 w 659219"/>
                    <a:gd name="connsiteY1" fmla="*/ 276446 h 1424763"/>
                    <a:gd name="connsiteX2" fmla="*/ 659219 w 659219"/>
                    <a:gd name="connsiteY2" fmla="*/ 1137684 h 1424763"/>
                    <a:gd name="connsiteX3" fmla="*/ 10633 w 659219"/>
                    <a:gd name="connsiteY3" fmla="*/ 1424763 h 1424763"/>
                    <a:gd name="connsiteX4" fmla="*/ 0 w 659219"/>
                    <a:gd name="connsiteY4" fmla="*/ 925032 h 1424763"/>
                    <a:gd name="connsiteX5" fmla="*/ 156279 w 659219"/>
                    <a:gd name="connsiteY5" fmla="*/ 712382 h 1424763"/>
                    <a:gd name="connsiteX6" fmla="*/ 0 w 659219"/>
                    <a:gd name="connsiteY6" fmla="*/ 499730 h 1424763"/>
                    <a:gd name="connsiteX7" fmla="*/ 10633 w 659219"/>
                    <a:gd name="connsiteY7" fmla="*/ 0 h 1424763"/>
                    <a:gd name="connsiteX0" fmla="*/ 10633 w 659219"/>
                    <a:gd name="connsiteY0" fmla="*/ 0 h 1424763"/>
                    <a:gd name="connsiteX1" fmla="*/ 659219 w 659219"/>
                    <a:gd name="connsiteY1" fmla="*/ 276446 h 1424763"/>
                    <a:gd name="connsiteX2" fmla="*/ 659219 w 659219"/>
                    <a:gd name="connsiteY2" fmla="*/ 1137684 h 1424763"/>
                    <a:gd name="connsiteX3" fmla="*/ 10633 w 659219"/>
                    <a:gd name="connsiteY3" fmla="*/ 1424763 h 1424763"/>
                    <a:gd name="connsiteX4" fmla="*/ 0 w 659219"/>
                    <a:gd name="connsiteY4" fmla="*/ 869365 h 1424763"/>
                    <a:gd name="connsiteX5" fmla="*/ 156279 w 659219"/>
                    <a:gd name="connsiteY5" fmla="*/ 712382 h 1424763"/>
                    <a:gd name="connsiteX6" fmla="*/ 0 w 659219"/>
                    <a:gd name="connsiteY6" fmla="*/ 499730 h 1424763"/>
                    <a:gd name="connsiteX7" fmla="*/ 10633 w 659219"/>
                    <a:gd name="connsiteY7" fmla="*/ 0 h 1424763"/>
                    <a:gd name="connsiteX0" fmla="*/ 10633 w 659219"/>
                    <a:gd name="connsiteY0" fmla="*/ 0 h 1424763"/>
                    <a:gd name="connsiteX1" fmla="*/ 659219 w 659219"/>
                    <a:gd name="connsiteY1" fmla="*/ 276446 h 1424763"/>
                    <a:gd name="connsiteX2" fmla="*/ 659219 w 659219"/>
                    <a:gd name="connsiteY2" fmla="*/ 1137684 h 1424763"/>
                    <a:gd name="connsiteX3" fmla="*/ 10633 w 659219"/>
                    <a:gd name="connsiteY3" fmla="*/ 1424763 h 1424763"/>
                    <a:gd name="connsiteX4" fmla="*/ 0 w 659219"/>
                    <a:gd name="connsiteY4" fmla="*/ 869365 h 1424763"/>
                    <a:gd name="connsiteX5" fmla="*/ 156279 w 659219"/>
                    <a:gd name="connsiteY5" fmla="*/ 712382 h 1424763"/>
                    <a:gd name="connsiteX6" fmla="*/ 0 w 659219"/>
                    <a:gd name="connsiteY6" fmla="*/ 544264 h 1424763"/>
                    <a:gd name="connsiteX7" fmla="*/ 10633 w 659219"/>
                    <a:gd name="connsiteY7" fmla="*/ 0 h 1424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59219" h="1424763">
                      <a:moveTo>
                        <a:pt x="10633" y="0"/>
                      </a:moveTo>
                      <a:lnTo>
                        <a:pt x="659219" y="276446"/>
                      </a:lnTo>
                      <a:lnTo>
                        <a:pt x="659219" y="1137684"/>
                      </a:lnTo>
                      <a:lnTo>
                        <a:pt x="10633" y="1424763"/>
                      </a:lnTo>
                      <a:lnTo>
                        <a:pt x="0" y="869365"/>
                      </a:lnTo>
                      <a:lnTo>
                        <a:pt x="156279" y="712382"/>
                      </a:lnTo>
                      <a:lnTo>
                        <a:pt x="0" y="544264"/>
                      </a:lnTo>
                      <a:lnTo>
                        <a:pt x="10633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endParaRPr>
                </a:p>
              </p:txBody>
            </p: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C168E1A9-FD48-41D2-B1AD-F0E1149C2F8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819984" y="3230784"/>
                  <a:ext cx="40803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E9F725CF-761C-4F9B-8DBE-9383C0931954}"/>
                    </a:ext>
                  </a:extLst>
                </p:cNvPr>
                <p:cNvSpPr txBox="1"/>
                <p:nvPr/>
              </p:nvSpPr>
              <p:spPr bwMode="auto">
                <a:xfrm>
                  <a:off x="7249532" y="2911876"/>
                  <a:ext cx="546785" cy="612109"/>
                </a:xfrm>
                <a:prstGeom prst="rect">
                  <a:avLst/>
                </a:prstGeom>
                <a:noFill/>
              </p:spPr>
              <p:txBody>
                <a:bodyPr vert="vert270"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ALU</a:t>
                  </a: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19EE8D9D-1EBD-490D-B500-4555447FDD5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020975" y="4646483"/>
                <a:ext cx="35047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201B2445-3BD6-480D-B4C2-5D42E63195B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525700" y="3501364"/>
                <a:ext cx="0" cy="11437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82854709-3653-44BC-84FA-C02D1190324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020975" y="3885987"/>
                <a:ext cx="0" cy="7591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488A0DC7-D113-4B77-954E-B2923370CE4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020975" y="3879555"/>
                <a:ext cx="39984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1AC1A20-6182-4518-A92A-F0FC4E3FF9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65638" y="2612292"/>
              <a:ext cx="0" cy="661444"/>
            </a:xfrm>
            <a:prstGeom prst="line">
              <a:avLst/>
            </a:prstGeom>
            <a:ln w="28575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4E2EAEB0-AA96-4227-A46E-A2A05739F12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65638" y="2978028"/>
              <a:ext cx="11180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850905E5-9347-4CA6-BBD0-8EDF365F5E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65638" y="2612292"/>
              <a:ext cx="11770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2609B00-4B1F-491C-920F-9281D13BED58}"/>
                </a:ext>
              </a:extLst>
            </p:cNvPr>
            <p:cNvSpPr/>
            <p:nvPr/>
          </p:nvSpPr>
          <p:spPr bwMode="auto">
            <a:xfrm>
              <a:off x="2189778" y="2472051"/>
              <a:ext cx="388476" cy="28048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-2</a:t>
              </a: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68E0F551-1358-456E-93EE-16E8016B19A5}"/>
                </a:ext>
              </a:extLst>
            </p:cNvPr>
            <p:cNvSpPr/>
            <p:nvPr/>
          </p:nvSpPr>
          <p:spPr bwMode="auto">
            <a:xfrm>
              <a:off x="2185555" y="2846019"/>
              <a:ext cx="388476" cy="28048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-1</a:t>
              </a: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5EB64621-9BA1-4A2E-8080-F090FC8B21BD}"/>
                </a:ext>
              </a:extLst>
            </p:cNvPr>
            <p:cNvGrpSpPr/>
            <p:nvPr/>
          </p:nvGrpSpPr>
          <p:grpSpPr>
            <a:xfrm>
              <a:off x="1103280" y="1700808"/>
              <a:ext cx="4095551" cy="1904387"/>
              <a:chOff x="1868847" y="1697777"/>
              <a:chExt cx="4095551" cy="1904387"/>
            </a:xfrm>
          </p:grpSpPr>
          <p:sp>
            <p:nvSpPr>
              <p:cNvPr id="46" name="文本框 149">
                <a:extLst>
                  <a:ext uri="{FF2B5EF4-FFF2-40B4-BE49-F238E27FC236}">
                    <a16:creationId xmlns:a16="http://schemas.microsoft.com/office/drawing/2014/main" id="{3214C8E0-FF52-482D-BE89-8CF9252B6D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3988" y="1697777"/>
                <a:ext cx="303763" cy="35180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 anchorCtr="0"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Aft>
                    <a:spcPct val="0"/>
                  </a:spcAft>
                  <a:buFontTx/>
                  <a:buNone/>
                </a:pPr>
                <a:r>
                  <a:rPr lang="en-US" altLang="zh-CN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7064102A-3461-4EAE-A9E6-1ED53F9ED3F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77842" y="1872288"/>
                <a:ext cx="11865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964EB849-D16B-44AC-858E-60F803DF600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68847" y="1857518"/>
                <a:ext cx="0" cy="1744646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E9F0FD98-CD83-4909-8DAB-67424E2777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68847" y="1857518"/>
                <a:ext cx="2595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58ECDF56-0BE3-4F83-A7E6-41E58ECDD7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964398" y="1872288"/>
                <a:ext cx="0" cy="8191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0C3C196F-4385-4E9A-AC5D-DD0168C131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28891" y="3605195"/>
              <a:ext cx="295531" cy="1312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32">
              <a:extLst>
                <a:ext uri="{FF2B5EF4-FFF2-40B4-BE49-F238E27FC236}">
                  <a16:creationId xmlns:a16="http://schemas.microsoft.com/office/drawing/2014/main" id="{14FDBBD5-D99A-4326-8B16-41C1F1707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552" y="3462649"/>
              <a:ext cx="12824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F39B5622-EC98-4FF2-A962-555098B7D229}"/>
                </a:ext>
              </a:extLst>
            </p:cNvPr>
            <p:cNvSpPr/>
            <p:nvPr/>
          </p:nvSpPr>
          <p:spPr bwMode="auto">
            <a:xfrm>
              <a:off x="2624526" y="3448770"/>
              <a:ext cx="292527" cy="57783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TextBox 32">
              <a:extLst>
                <a:ext uri="{FF2B5EF4-FFF2-40B4-BE49-F238E27FC236}">
                  <a16:creationId xmlns:a16="http://schemas.microsoft.com/office/drawing/2014/main" id="{4DE0736A-E775-4D96-BE69-5DFAE1ECE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7088" y="3003296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32">
              <a:extLst>
                <a:ext uri="{FF2B5EF4-FFF2-40B4-BE49-F238E27FC236}">
                  <a16:creationId xmlns:a16="http://schemas.microsoft.com/office/drawing/2014/main" id="{0987A7C7-1147-47B4-AA49-BBE6D36AE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809" y="2824727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zh-CN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0F0ADE2B-C64A-4F41-8D46-C20D0CF9490E}"/>
                </a:ext>
              </a:extLst>
            </p:cNvPr>
            <p:cNvGrpSpPr/>
            <p:nvPr/>
          </p:nvGrpSpPr>
          <p:grpSpPr>
            <a:xfrm>
              <a:off x="1865638" y="2240868"/>
              <a:ext cx="1177084" cy="577832"/>
              <a:chOff x="3714178" y="2038448"/>
              <a:chExt cx="1177084" cy="577832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E500EB69-022B-47D3-B1E0-7FFA691907A3}"/>
                  </a:ext>
                </a:extLst>
              </p:cNvPr>
              <p:cNvSpPr/>
              <p:nvPr/>
            </p:nvSpPr>
            <p:spPr bwMode="auto">
              <a:xfrm>
                <a:off x="4598735" y="2038448"/>
                <a:ext cx="292527" cy="577832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>
                    <a:latin typeface="Arial" charset="0"/>
                  </a:rPr>
                  <a:t>1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>
                    <a:latin typeface="Arial" charset="0"/>
                  </a:rPr>
                  <a:t>0</a:t>
                </a:r>
                <a:endParaRPr kumimoji="0" lang="zh-CN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FD808ACA-697A-47D9-AB9B-2631201149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14178" y="2150374"/>
                <a:ext cx="0" cy="265528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CE4AE1-6417-4ADA-82D3-F404F30356D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14178" y="2150374"/>
                <a:ext cx="90515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36839AB9-E8E3-403B-A3F4-56E3DA7067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70967" y="4039261"/>
              <a:ext cx="0" cy="205445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32">
              <a:extLst>
                <a:ext uri="{FF2B5EF4-FFF2-40B4-BE49-F238E27FC236}">
                  <a16:creationId xmlns:a16="http://schemas.microsoft.com/office/drawing/2014/main" id="{58843DFA-6EFD-40D2-929C-BF1492C1A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4055" y="4223893"/>
              <a:ext cx="4873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sel_d</a:t>
              </a:r>
              <a:endParaRPr lang="zh-CN" altLang="en-US" sz="1800"/>
            </a:p>
          </p:txBody>
        </p: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0E6E8E52-1B38-4CBD-8413-341AE36AAB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13015" y="1984298"/>
              <a:ext cx="0" cy="257413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32">
              <a:extLst>
                <a:ext uri="{FF2B5EF4-FFF2-40B4-BE49-F238E27FC236}">
                  <a16:creationId xmlns:a16="http://schemas.microsoft.com/office/drawing/2014/main" id="{B9AAAE0C-DDC3-4630-8CD0-6792CB31A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786" y="1938563"/>
              <a:ext cx="47448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sel_a</a:t>
              </a:r>
              <a:endParaRPr lang="zh-CN" altLang="en-US" sz="1800"/>
            </a:p>
          </p:txBody>
        </p:sp>
      </p:grpSp>
      <p:sp>
        <p:nvSpPr>
          <p:cNvPr id="163" name="TextBox 32">
            <a:extLst>
              <a:ext uri="{FF2B5EF4-FFF2-40B4-BE49-F238E27FC236}">
                <a16:creationId xmlns:a16="http://schemas.microsoft.com/office/drawing/2014/main" id="{6045D95D-2C33-4228-8BFA-65B2EF86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3869" y="1965628"/>
            <a:ext cx="16905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x0</a:t>
            </a:r>
            <a:r>
              <a:rPr lang="en-US" altLang="zh-CN" sz="1800">
                <a:sym typeface="Wingdings" panose="05000000000000000000" pitchFamily="2" charset="2"/>
              </a:rPr>
              <a:t></a:t>
            </a:r>
            <a:r>
              <a:rPr lang="en-US" altLang="zh-CN" sz="1800"/>
              <a:t>d, f</a:t>
            </a:r>
            <a:r>
              <a:rPr lang="en-US" altLang="zh-CN" sz="1800">
                <a:sym typeface="Wingdings" panose="05000000000000000000" pitchFamily="2" charset="2"/>
              </a:rPr>
              <a:t></a:t>
            </a:r>
            <a:r>
              <a:rPr lang="en-US" altLang="zh-CN" sz="1800"/>
              <a:t>d, p++</a:t>
            </a:r>
            <a:endParaRPr lang="zh-CN" altLang="en-US" sz="1800"/>
          </a:p>
        </p:txBody>
      </p:sp>
      <p:sp>
        <p:nvSpPr>
          <p:cNvPr id="164" name="TextBox 32">
            <a:extLst>
              <a:ext uri="{FF2B5EF4-FFF2-40B4-BE49-F238E27FC236}">
                <a16:creationId xmlns:a16="http://schemas.microsoft.com/office/drawing/2014/main" id="{313055EC-7D35-49E1-86C6-EDF45B8CA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6031" y="2782796"/>
            <a:ext cx="14041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x1</a:t>
            </a:r>
            <a:r>
              <a:rPr lang="en-US" altLang="zh-CN" sz="1800">
                <a:sym typeface="Wingdings" panose="05000000000000000000" pitchFamily="2" charset="2"/>
              </a:rPr>
              <a:t>q1</a:t>
            </a:r>
            <a:r>
              <a:rPr lang="en-US" altLang="zh-CN" sz="1800"/>
              <a:t>, p++</a:t>
            </a:r>
            <a:endParaRPr lang="zh-CN" altLang="en-US" sz="1800"/>
          </a:p>
        </p:txBody>
      </p:sp>
      <p:sp>
        <p:nvSpPr>
          <p:cNvPr id="165" name="TextBox 32">
            <a:extLst>
              <a:ext uri="{FF2B5EF4-FFF2-40B4-BE49-F238E27FC236}">
                <a16:creationId xmlns:a16="http://schemas.microsoft.com/office/drawing/2014/main" id="{1AE7CC92-A80A-4E36-97F6-6799CA1B5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8855" y="3485783"/>
            <a:ext cx="8342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… …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21124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 animBg="1"/>
      <p:bldP spid="69" grpId="0"/>
      <p:bldP spid="70" grpId="0" animBg="1"/>
      <p:bldP spid="72" grpId="0"/>
      <p:bldP spid="73" grpId="0" animBg="1"/>
      <p:bldP spid="75" grpId="0"/>
      <p:bldP spid="89" grpId="0"/>
      <p:bldP spid="90" grpId="0"/>
      <p:bldP spid="113" grpId="0" animBg="1"/>
      <p:bldP spid="122" grpId="0"/>
      <p:bldP spid="124" grpId="0"/>
      <p:bldP spid="128" grpId="0"/>
      <p:bldP spid="163" grpId="0"/>
      <p:bldP spid="164" grpId="0"/>
      <p:bldP spid="16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6B453E85-350C-452A-8934-8750D6FA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查看电路资源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2F6D122A-A183-4AD7-89B4-82A3E468F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110538" cy="46021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/>
              <a:t>查看</a:t>
            </a:r>
            <a:r>
              <a:rPr lang="en-US" altLang="zh-CN" sz="2400"/>
              <a:t>Vivado</a:t>
            </a:r>
            <a:r>
              <a:rPr lang="zh-CN" altLang="en-US" sz="2400" dirty="0"/>
              <a:t>生成电路</a:t>
            </a:r>
            <a:endParaRPr lang="en-US" altLang="zh-CN" sz="24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/>
              <a:t>RTL</a:t>
            </a:r>
            <a:r>
              <a:rPr lang="zh-CN" altLang="en-US" sz="2000" dirty="0"/>
              <a:t>电路：</a:t>
            </a:r>
            <a:r>
              <a:rPr lang="en-US" altLang="zh-CN" sz="2000"/>
              <a:t>Flow Navigator </a:t>
            </a:r>
            <a:r>
              <a:rPr lang="en-US" altLang="zh-CN" sz="2000" dirty="0"/>
              <a:t>&gt;&gt; </a:t>
            </a:r>
            <a:r>
              <a:rPr lang="en-US" altLang="zh-CN" sz="2000"/>
              <a:t>RTL Analysis </a:t>
            </a:r>
            <a:r>
              <a:rPr lang="en-US" altLang="zh-CN" sz="2000" dirty="0"/>
              <a:t>&gt;&gt; Open </a:t>
            </a:r>
            <a:r>
              <a:rPr lang="en-US" altLang="zh-CN" sz="2000"/>
              <a:t>Elaborated Design &gt;&gt; Schematic</a:t>
            </a:r>
            <a:endParaRPr lang="en-US" altLang="zh-CN" sz="20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综合</a:t>
            </a:r>
            <a:r>
              <a:rPr lang="en-US" altLang="zh-CN" sz="2000" dirty="0"/>
              <a:t>/</a:t>
            </a:r>
            <a:r>
              <a:rPr lang="zh-CN" altLang="en-US" sz="2000" dirty="0"/>
              <a:t>实现电路：</a:t>
            </a:r>
            <a:r>
              <a:rPr lang="en-US" altLang="zh-CN" sz="2000"/>
              <a:t>Flow Navigator &gt;&gt; Synthesis/Implementation </a:t>
            </a:r>
            <a:r>
              <a:rPr lang="en-US" altLang="zh-CN" sz="2000" dirty="0"/>
              <a:t>&gt;&gt; </a:t>
            </a:r>
            <a:r>
              <a:rPr lang="en-US" altLang="zh-CN" sz="2000"/>
              <a:t>Open Synthesized/Implemented Design &gt;&gt; Schematic</a:t>
            </a:r>
            <a:endParaRPr lang="en-US" altLang="zh-CN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/>
              <a:t>查看电路资源使用情况</a:t>
            </a:r>
            <a:endParaRPr lang="en-US" altLang="zh-CN" sz="24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综合</a:t>
            </a:r>
            <a:r>
              <a:rPr lang="en-US" altLang="zh-CN" sz="2000" dirty="0"/>
              <a:t>/</a:t>
            </a:r>
            <a:r>
              <a:rPr lang="zh-CN" altLang="en-US" sz="2000" dirty="0"/>
              <a:t>实现电路：</a:t>
            </a:r>
            <a:r>
              <a:rPr lang="en-US" altLang="zh-CN" sz="2000"/>
              <a:t>Flow Navigator &gt;&gt; Synthesis /Implementation </a:t>
            </a:r>
            <a:r>
              <a:rPr lang="en-US" altLang="zh-CN" sz="2000" dirty="0"/>
              <a:t>&gt;&gt; </a:t>
            </a:r>
            <a:r>
              <a:rPr lang="en-US" altLang="zh-CN" sz="2000"/>
              <a:t>Open Synthesized/Implemented Design </a:t>
            </a:r>
            <a:r>
              <a:rPr lang="en-US" altLang="zh-CN" sz="2000" dirty="0"/>
              <a:t>&gt;&gt; </a:t>
            </a:r>
            <a:r>
              <a:rPr lang="en-US" altLang="zh-CN" sz="2000"/>
              <a:t>Report Utilization</a:t>
            </a:r>
            <a:endParaRPr lang="en-US" altLang="zh-CN" sz="20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zh-CN" altLang="en-US" sz="2000" dirty="0"/>
          </a:p>
        </p:txBody>
      </p:sp>
      <p:sp>
        <p:nvSpPr>
          <p:cNvPr id="31748" name="页脚占位符 1">
            <a:extLst>
              <a:ext uri="{FF2B5EF4-FFF2-40B4-BE49-F238E27FC236}">
                <a16:creationId xmlns:a16="http://schemas.microsoft.com/office/drawing/2014/main" id="{E6EC2E7D-D5CC-4718-A289-BE0281665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1749" name="灯片编号占位符 2">
            <a:extLst>
              <a:ext uri="{FF2B5EF4-FFF2-40B4-BE49-F238E27FC236}">
                <a16:creationId xmlns:a16="http://schemas.microsoft.com/office/drawing/2014/main" id="{C55158DC-0BA4-411A-B5BC-4F83646F39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FB208C-95B0-4E68-90B4-CE046B80464C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1750" name="日期占位符 3">
            <a:extLst>
              <a:ext uri="{FF2B5EF4-FFF2-40B4-BE49-F238E27FC236}">
                <a16:creationId xmlns:a16="http://schemas.microsoft.com/office/drawing/2014/main" id="{101B6455-9A68-4CFE-B189-BCF8BF2402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A1DCAA-8EA4-43B2-BE9B-985734C9EA08}" type="datetime1">
              <a:rPr lang="zh-CN" altLang="en-US" sz="1600" b="0" smtClean="0">
                <a:latin typeface="Arial" panose="020B0604020202020204" pitchFamily="34" charset="0"/>
              </a:rPr>
              <a:t>2024/3/18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130F8C2D-DE0E-4E4E-A782-B0C0FA02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查看电路性能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329F6D9A-7A6D-4D75-9E3D-7BADFE60C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4764"/>
            <a:ext cx="8075613" cy="1136650"/>
          </a:xfrm>
        </p:spPr>
        <p:txBody>
          <a:bodyPr/>
          <a:lstStyle/>
          <a:p>
            <a:r>
              <a:rPr lang="zh-CN" altLang="en-US" sz="2400"/>
              <a:t>查看综合电路性能</a:t>
            </a:r>
            <a:endParaRPr lang="en-US" altLang="zh-CN" sz="2400"/>
          </a:p>
          <a:p>
            <a:pPr lvl="1"/>
            <a:r>
              <a:rPr lang="en-US" altLang="zh-CN" sz="2000"/>
              <a:t>Flow Navigator &gt;&gt; Synthesis &gt;&gt; Open Synthesized Design &gt;&gt; Report Timing Summary</a:t>
            </a:r>
          </a:p>
          <a:p>
            <a:pPr lvl="1"/>
            <a:endParaRPr lang="en-US" altLang="zh-CN" sz="2000"/>
          </a:p>
        </p:txBody>
      </p:sp>
      <p:pic>
        <p:nvPicPr>
          <p:cNvPr id="32772" name="图片 14">
            <a:extLst>
              <a:ext uri="{FF2B5EF4-FFF2-40B4-BE49-F238E27FC236}">
                <a16:creationId xmlns:a16="http://schemas.microsoft.com/office/drawing/2014/main" id="{7CE0DF39-7867-4D75-A047-8ED368E0B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2444589"/>
            <a:ext cx="7715250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页脚占位符 1">
            <a:extLst>
              <a:ext uri="{FF2B5EF4-FFF2-40B4-BE49-F238E27FC236}">
                <a16:creationId xmlns:a16="http://schemas.microsoft.com/office/drawing/2014/main" id="{39D66622-B05E-4420-8D25-C0A7612796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2774" name="灯片编号占位符 2">
            <a:extLst>
              <a:ext uri="{FF2B5EF4-FFF2-40B4-BE49-F238E27FC236}">
                <a16:creationId xmlns:a16="http://schemas.microsoft.com/office/drawing/2014/main" id="{77D239F4-7CD8-48EE-9A3A-93F6F08A0C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3A9236-71BB-4C30-8AF9-4BB4BEAB4AF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2775" name="日期占位符 3">
            <a:extLst>
              <a:ext uri="{FF2B5EF4-FFF2-40B4-BE49-F238E27FC236}">
                <a16:creationId xmlns:a16="http://schemas.microsoft.com/office/drawing/2014/main" id="{AE60B6F7-6E8B-4B79-871F-23A0F82DCA2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7E5C38-C31B-4C90-8E83-94A8F3C514E8}" type="datetime1">
              <a:rPr lang="zh-CN" altLang="en-US" sz="1600" b="0" smtClean="0">
                <a:latin typeface="Arial" panose="020B0604020202020204" pitchFamily="34" charset="0"/>
              </a:rPr>
              <a:t>2024/3/18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94AF3-EC6C-413B-A431-8376AA6A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示例：加法器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485FF2-45F6-4C92-AB08-1DE863AF7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1" t="18519" r="2573" b="3040"/>
          <a:stretch/>
        </p:blipFill>
        <p:spPr>
          <a:xfrm>
            <a:off x="1032841" y="2096852"/>
            <a:ext cx="7611717" cy="4101625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AAF8913-B763-48AB-B687-482F7060B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7638"/>
            <a:ext cx="7859216" cy="931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位串行进位加法器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altLang="zh-CN" sz="2400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c8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altLang="zh-CN" sz="2400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=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+ b </a:t>
            </a:r>
            <a:r>
              <a:rPr lang="en-US" altLang="zh-CN" sz="2400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c0;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E3A27127-3185-4C85-B863-61AB1122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14" name="页脚占位符 1">
            <a:extLst>
              <a:ext uri="{FF2B5EF4-FFF2-40B4-BE49-F238E27FC236}">
                <a16:creationId xmlns:a16="http://schemas.microsoft.com/office/drawing/2014/main" id="{8DBE01F3-F1A0-4964-9F77-F9DA12698B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2024</a:t>
            </a:r>
            <a:r>
              <a:rPr lang="zh-CN" altLang="en-US" sz="1600">
                <a:ea typeface="宋体" panose="02010600030101010101" pitchFamily="2" charset="-122"/>
              </a:rPr>
              <a:t>春</a:t>
            </a:r>
            <a:r>
              <a:rPr lang="en-US" altLang="zh-CN" sz="1600">
                <a:ea typeface="宋体" panose="02010600030101010101" pitchFamily="2" charset="-122"/>
              </a:rPr>
              <a:t>_</a:t>
            </a:r>
            <a:r>
              <a:rPr lang="zh-CN" altLang="en-US" sz="1600">
                <a:ea typeface="宋体" panose="02010600030101010101" pitchFamily="2" charset="-122"/>
              </a:rPr>
              <a:t>计算机组成原理</a:t>
            </a:r>
            <a:r>
              <a:rPr lang="en-US" altLang="zh-CN" sz="1600">
                <a:ea typeface="宋体" panose="02010600030101010101" pitchFamily="2" charset="-122"/>
              </a:rPr>
              <a:t>(H)</a:t>
            </a:r>
            <a:r>
              <a:rPr lang="zh-CN" altLang="en-US" sz="1600">
                <a:ea typeface="宋体" panose="02010600030101010101" pitchFamily="2" charset="-122"/>
              </a:rPr>
              <a:t>实验 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6E73FD20-8567-4CC1-B3C1-251EAFCFF23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A3F03-9561-4829-9AEA-45BE85EC8344}" type="datetime1">
              <a:rPr lang="zh-CN" altLang="en-US" sz="1600" smtClean="0">
                <a:ea typeface="宋体" panose="02010600030101010101" pitchFamily="2" charset="-122"/>
              </a:rPr>
              <a:t>2024/3/18</a:t>
            </a:fld>
            <a:endParaRPr lang="zh-CN" altLang="en-US" sz="16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794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94AF3-EC6C-413B-A431-8376AA6A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示例：加法器 </a:t>
            </a:r>
            <a:r>
              <a:rPr lang="en-US" altLang="zh-CN" b="1" dirty="0">
                <a:ea typeface="宋体" panose="02010600030101010101" pitchFamily="2" charset="-122"/>
              </a:rPr>
              <a:t>(</a:t>
            </a:r>
            <a:r>
              <a:rPr lang="zh-CN" altLang="en-US" b="1" dirty="0">
                <a:ea typeface="宋体" panose="02010600030101010101" pitchFamily="2" charset="-122"/>
              </a:rPr>
              <a:t>续</a:t>
            </a:r>
            <a:r>
              <a:rPr lang="en-US" altLang="zh-CN" b="1" dirty="0">
                <a:ea typeface="宋体" panose="02010600030101010101" pitchFamily="2" charset="-122"/>
              </a:rPr>
              <a:t>1)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AAF8913-B763-48AB-B687-482F7060B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7637"/>
            <a:ext cx="8003232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设置时钟约束</a:t>
            </a:r>
            <a:endParaRPr lang="en-US" altLang="zh-CN" sz="24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设置尽量高时钟频率，</a:t>
            </a:r>
            <a:r>
              <a:rPr lang="zh-CN" altLang="en-US" sz="2000" b="1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让</a:t>
            </a:r>
            <a:r>
              <a:rPr lang="en-US" altLang="zh-CN" sz="2000" b="1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Vivado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工具优化电路和布局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  <a:spcAft>
                <a:spcPts val="600"/>
              </a:spcAft>
              <a:defRPr/>
            </a:pPr>
            <a:endParaRPr lang="en-US" altLang="zh-CN" sz="24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  <a:spcAft>
                <a:spcPts val="600"/>
              </a:spcAft>
              <a:defRPr/>
            </a:pPr>
            <a:endParaRPr lang="en-US" altLang="zh-CN" sz="24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  <a:spcAft>
                <a:spcPts val="600"/>
              </a:spcAft>
              <a:defRPr/>
            </a:pPr>
            <a:endParaRPr lang="en-US" altLang="zh-CN" sz="24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  <a:spcAft>
                <a:spcPts val="600"/>
              </a:spcAft>
              <a:defRPr/>
            </a:pPr>
            <a:endParaRPr lang="en-US" altLang="zh-CN" sz="2400" b="1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时序报告</a:t>
            </a:r>
            <a:endParaRPr lang="en-US" altLang="zh-CN" sz="24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000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Timing 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了解电路最长路径和最大延迟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若出现红色警示，则表示违反了时钟约束，生成电路的工作速度将可能达不到该频率</a:t>
            </a:r>
            <a:endParaRPr lang="en-US" altLang="zh-CN" sz="2000" b="1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02CD76-1F95-4F1F-8609-B8A118AA3726}"/>
              </a:ext>
            </a:extLst>
          </p:cNvPr>
          <p:cNvSpPr/>
          <p:nvPr/>
        </p:nvSpPr>
        <p:spPr>
          <a:xfrm>
            <a:off x="899592" y="2456892"/>
            <a:ext cx="769018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/>
              <a:t>set_property </a:t>
            </a:r>
            <a:r>
              <a:rPr lang="zh-CN" altLang="en-US"/>
              <a:t>-dict </a:t>
            </a:r>
            <a:r>
              <a:rPr lang="zh-CN" altLang="en-US" dirty="0"/>
              <a:t>{ PACKAGE</a:t>
            </a:r>
            <a:r>
              <a:rPr lang="zh-CN" altLang="en-US"/>
              <a:t>_PIN </a:t>
            </a:r>
            <a:r>
              <a:rPr lang="zh-CN" altLang="en-US" dirty="0"/>
              <a:t>E</a:t>
            </a:r>
            <a:r>
              <a:rPr lang="zh-CN" altLang="en-US"/>
              <a:t>3    IOSTANDARD </a:t>
            </a:r>
            <a:r>
              <a:rPr lang="zh-CN" altLang="en-US" dirty="0"/>
              <a:t>LVCMOS33 } [get_ports { </a:t>
            </a:r>
            <a:r>
              <a:rPr lang="en-US" altLang="zh-CN" b="1" dirty="0" err="1">
                <a:solidFill>
                  <a:srgbClr val="0070C0"/>
                </a:solidFill>
              </a:rPr>
              <a:t>clk</a:t>
            </a:r>
            <a:r>
              <a:rPr lang="zh-CN" altLang="en-US" dirty="0"/>
              <a:t> }];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create_clock -add -name sys_clk </a:t>
            </a:r>
            <a:r>
              <a:rPr lang="zh-CN" altLang="en-US"/>
              <a:t>-period </a:t>
            </a:r>
            <a:r>
              <a:rPr lang="en-US" altLang="zh-CN" b="1" dirty="0">
                <a:solidFill>
                  <a:srgbClr val="0070C0"/>
                </a:solidFill>
              </a:rPr>
              <a:t>2</a:t>
            </a:r>
            <a:r>
              <a:rPr lang="zh-CN" altLang="en-US" b="1" dirty="0">
                <a:solidFill>
                  <a:srgbClr val="0070C0"/>
                </a:solidFill>
              </a:rPr>
              <a:t>.00 </a:t>
            </a:r>
            <a:r>
              <a:rPr lang="zh-CN" altLang="en-US" dirty="0"/>
              <a:t>-waveform { </a:t>
            </a:r>
            <a:r>
              <a:rPr lang="zh-CN" altLang="en-US" b="1" dirty="0">
                <a:solidFill>
                  <a:srgbClr val="0070C0"/>
                </a:solidFill>
              </a:rPr>
              <a:t>0 </a:t>
            </a:r>
            <a:r>
              <a:rPr lang="en-US" altLang="zh-CN" b="1" dirty="0">
                <a:solidFill>
                  <a:srgbClr val="0070C0"/>
                </a:solidFill>
              </a:rPr>
              <a:t>1 </a:t>
            </a:r>
            <a:r>
              <a:rPr lang="zh-CN" altLang="en-US" dirty="0"/>
              <a:t>} [get_ports { </a:t>
            </a:r>
            <a:r>
              <a:rPr lang="en-US" altLang="zh-CN" b="1" dirty="0" err="1">
                <a:solidFill>
                  <a:srgbClr val="0070C0"/>
                </a:solidFill>
              </a:rPr>
              <a:t>clk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/>
              <a:t>}]; </a:t>
            </a: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8EAA1DE3-60FF-4FE9-B222-BE0EBF5AE115}"/>
              </a:ext>
            </a:extLst>
          </p:cNvPr>
          <p:cNvSpPr/>
          <p:nvPr/>
        </p:nvSpPr>
        <p:spPr bwMode="auto">
          <a:xfrm>
            <a:off x="5400092" y="3877268"/>
            <a:ext cx="2664296" cy="811872"/>
          </a:xfrm>
          <a:prstGeom prst="wedgeRoundRectCallout">
            <a:avLst>
              <a:gd name="adj1" fmla="val -48992"/>
              <a:gd name="adj2" fmla="val -97561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Arial" charset="0"/>
              </a:rPr>
              <a:t>假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设要求</a:t>
            </a:r>
            <a:r>
              <a:rPr lang="zh-CN" altLang="en-US" sz="2000" dirty="0">
                <a:latin typeface="Arial" charset="0"/>
              </a:rPr>
              <a:t>电路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时钟频率能够达到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500MHz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3796C65E-080A-497C-823F-D8A0498D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BA38E3E1-6C4E-4ED6-A1EB-5B115B0F22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2024</a:t>
            </a:r>
            <a:r>
              <a:rPr lang="zh-CN" altLang="en-US" sz="1600">
                <a:ea typeface="宋体" panose="02010600030101010101" pitchFamily="2" charset="-122"/>
              </a:rPr>
              <a:t>春</a:t>
            </a:r>
            <a:r>
              <a:rPr lang="en-US" altLang="zh-CN" sz="1600">
                <a:ea typeface="宋体" panose="02010600030101010101" pitchFamily="2" charset="-122"/>
              </a:rPr>
              <a:t>_</a:t>
            </a:r>
            <a:r>
              <a:rPr lang="zh-CN" altLang="en-US" sz="1600">
                <a:ea typeface="宋体" panose="02010600030101010101" pitchFamily="2" charset="-122"/>
              </a:rPr>
              <a:t>计算机组成原理</a:t>
            </a:r>
            <a:r>
              <a:rPr lang="en-US" altLang="zh-CN" sz="1600">
                <a:ea typeface="宋体" panose="02010600030101010101" pitchFamily="2" charset="-122"/>
              </a:rPr>
              <a:t>(H)</a:t>
            </a:r>
            <a:r>
              <a:rPr lang="zh-CN" altLang="en-US" sz="1600">
                <a:ea typeface="宋体" panose="02010600030101010101" pitchFamily="2" charset="-122"/>
              </a:rPr>
              <a:t>实验 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3F6B8830-BC32-4B8B-8CBA-6498BA22620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A3F03-9561-4829-9AEA-45BE85EC8344}" type="datetime1">
              <a:rPr lang="zh-CN" altLang="en-US" sz="1600" smtClean="0">
                <a:ea typeface="宋体" panose="02010600030101010101" pitchFamily="2" charset="-122"/>
              </a:rPr>
              <a:t>2024/3/18</a:t>
            </a:fld>
            <a:endParaRPr lang="zh-CN" altLang="en-US" sz="16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416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FA8F8-E05D-456F-AF55-A2288906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示例：加法器 </a:t>
            </a:r>
            <a:r>
              <a:rPr lang="en-US" altLang="zh-CN" b="1" dirty="0">
                <a:ea typeface="宋体" panose="02010600030101010101" pitchFamily="2" charset="-122"/>
              </a:rPr>
              <a:t>(</a:t>
            </a:r>
            <a:r>
              <a:rPr lang="zh-CN" altLang="en-US" b="1" dirty="0">
                <a:ea typeface="宋体" panose="02010600030101010101" pitchFamily="2" charset="-122"/>
              </a:rPr>
              <a:t>续</a:t>
            </a:r>
            <a:r>
              <a:rPr lang="en-US" altLang="zh-CN" b="1" dirty="0">
                <a:ea typeface="宋体" panose="02010600030101010101" pitchFamily="2" charset="-122"/>
              </a:rPr>
              <a:t>2)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10FE2E6-FB85-4308-B65D-1FB8B652C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38"/>
          <a:stretch/>
        </p:blipFill>
        <p:spPr>
          <a:xfrm>
            <a:off x="474146" y="1448780"/>
            <a:ext cx="8114478" cy="4583998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24710C81-18BD-4C3C-B626-0D3FFB797887}"/>
              </a:ext>
            </a:extLst>
          </p:cNvPr>
          <p:cNvSpPr/>
          <p:nvPr/>
        </p:nvSpPr>
        <p:spPr bwMode="auto">
          <a:xfrm>
            <a:off x="2771800" y="4545124"/>
            <a:ext cx="5580620" cy="133214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zh-CN" altLang="en-US" b="1" dirty="0"/>
              <a:t>最长路径：也称关键路径，</a:t>
            </a:r>
            <a:r>
              <a:rPr lang="en-US" altLang="zh-CN" b="1" dirty="0"/>
              <a:t>ra[1] </a:t>
            </a:r>
            <a:r>
              <a:rPr lang="zh-CN" altLang="en-US" b="1" dirty="0"/>
              <a:t>至 </a:t>
            </a:r>
            <a:r>
              <a:rPr lang="en-US" altLang="zh-CN" b="1" dirty="0"/>
              <a:t>rc8</a:t>
            </a:r>
          </a:p>
          <a:p>
            <a:pPr>
              <a:spcBef>
                <a:spcPts val="0"/>
              </a:spcBef>
            </a:pPr>
            <a:r>
              <a:rPr lang="zh-CN" altLang="en-US" b="1" dirty="0"/>
              <a:t>最大延迟：</a:t>
            </a:r>
            <a:r>
              <a:rPr lang="en-US" altLang="zh-CN" b="1" dirty="0"/>
              <a:t>2.185 ns</a:t>
            </a:r>
            <a:r>
              <a:rPr lang="zh-CN" altLang="en-US" b="1" dirty="0"/>
              <a:t>，其中逻辑延迟</a:t>
            </a:r>
            <a:r>
              <a:rPr lang="en-US" altLang="zh-CN" b="1" dirty="0"/>
              <a:t>1.704 ns</a:t>
            </a:r>
            <a:r>
              <a:rPr lang="zh-CN" altLang="en-US" b="1" dirty="0"/>
              <a:t>，线路延迟</a:t>
            </a:r>
            <a:r>
              <a:rPr lang="en-US" altLang="zh-CN" b="1" dirty="0"/>
              <a:t>0.481 ns</a:t>
            </a:r>
          </a:p>
          <a:p>
            <a:pPr>
              <a:spcBef>
                <a:spcPts val="0"/>
              </a:spcBef>
            </a:pPr>
            <a:r>
              <a:rPr lang="zh-CN" altLang="en-US" b="1" dirty="0"/>
              <a:t>时钟周期：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≥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/>
              <a:t>2 + 0.304) ns</a:t>
            </a:r>
          </a:p>
          <a:p>
            <a:pPr>
              <a:spcBef>
                <a:spcPts val="0"/>
              </a:spcBef>
            </a:pPr>
            <a:endParaRPr lang="zh-CN" altLang="en-US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15B3E263-272C-4AA1-A1D1-FC223E43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35CD2089-5B1F-4C06-A599-D2544B484B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2024</a:t>
            </a:r>
            <a:r>
              <a:rPr lang="zh-CN" altLang="en-US" sz="1600">
                <a:ea typeface="宋体" panose="02010600030101010101" pitchFamily="2" charset="-122"/>
              </a:rPr>
              <a:t>春</a:t>
            </a:r>
            <a:r>
              <a:rPr lang="en-US" altLang="zh-CN" sz="1600">
                <a:ea typeface="宋体" panose="02010600030101010101" pitchFamily="2" charset="-122"/>
              </a:rPr>
              <a:t>_</a:t>
            </a:r>
            <a:r>
              <a:rPr lang="zh-CN" altLang="en-US" sz="1600">
                <a:ea typeface="宋体" panose="02010600030101010101" pitchFamily="2" charset="-122"/>
              </a:rPr>
              <a:t>计算机组成原理</a:t>
            </a:r>
            <a:r>
              <a:rPr lang="en-US" altLang="zh-CN" sz="1600">
                <a:ea typeface="宋体" panose="02010600030101010101" pitchFamily="2" charset="-122"/>
              </a:rPr>
              <a:t>(H)</a:t>
            </a:r>
            <a:r>
              <a:rPr lang="zh-CN" altLang="en-US" sz="1600">
                <a:ea typeface="宋体" panose="02010600030101010101" pitchFamily="2" charset="-122"/>
              </a:rPr>
              <a:t>实验 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008AECCE-6F8E-4109-B9D8-DD5F7AD1752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A3F03-9561-4829-9AEA-45BE85EC8344}" type="datetime1">
              <a:rPr lang="zh-CN" altLang="en-US" sz="1600" smtClean="0">
                <a:ea typeface="宋体" panose="02010600030101010101" pitchFamily="2" charset="-122"/>
              </a:rPr>
              <a:t>2024/3/18</a:t>
            </a:fld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C03684B-0F31-441C-83BB-2F978DF80EFD}"/>
              </a:ext>
            </a:extLst>
          </p:cNvPr>
          <p:cNvSpPr/>
          <p:nvPr/>
        </p:nvSpPr>
        <p:spPr bwMode="auto">
          <a:xfrm>
            <a:off x="2519772" y="2312876"/>
            <a:ext cx="6023012" cy="252028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2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FA8F8-E05D-456F-AF55-A2288906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示例：加法器 </a:t>
            </a:r>
            <a:r>
              <a:rPr lang="en-US" altLang="zh-CN" b="1" dirty="0">
                <a:ea typeface="宋体" panose="02010600030101010101" pitchFamily="2" charset="-122"/>
              </a:rPr>
              <a:t>(</a:t>
            </a:r>
            <a:r>
              <a:rPr lang="zh-CN" altLang="en-US" b="1" dirty="0">
                <a:ea typeface="宋体" panose="02010600030101010101" pitchFamily="2" charset="-122"/>
              </a:rPr>
              <a:t>续</a:t>
            </a:r>
            <a:r>
              <a:rPr lang="en-US" altLang="zh-CN" b="1" dirty="0">
                <a:ea typeface="宋体" panose="02010600030101010101" pitchFamily="2" charset="-122"/>
              </a:rPr>
              <a:t>3)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933CB1-9784-4499-9D0A-B17398A59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900"/>
          <a:stretch/>
        </p:blipFill>
        <p:spPr>
          <a:xfrm>
            <a:off x="444095" y="1448780"/>
            <a:ext cx="8229600" cy="43571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24F3CCA-083D-4F0A-8A1A-0596F502A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975" b="63286"/>
          <a:stretch/>
        </p:blipFill>
        <p:spPr>
          <a:xfrm>
            <a:off x="3132348" y="4473116"/>
            <a:ext cx="5580112" cy="1691310"/>
          </a:xfrm>
          <a:prstGeom prst="rect">
            <a:avLst/>
          </a:prstGeom>
        </p:spPr>
      </p:pic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1C1039CB-1D8F-4AF3-A4E3-8BA2B5BC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03A2C377-F538-4D65-B8DD-D81C607985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2024</a:t>
            </a:r>
            <a:r>
              <a:rPr lang="zh-CN" altLang="en-US" sz="1600">
                <a:ea typeface="宋体" panose="02010600030101010101" pitchFamily="2" charset="-122"/>
              </a:rPr>
              <a:t>春</a:t>
            </a:r>
            <a:r>
              <a:rPr lang="en-US" altLang="zh-CN" sz="1600">
                <a:ea typeface="宋体" panose="02010600030101010101" pitchFamily="2" charset="-122"/>
              </a:rPr>
              <a:t>_</a:t>
            </a:r>
            <a:r>
              <a:rPr lang="zh-CN" altLang="en-US" sz="1600">
                <a:ea typeface="宋体" panose="02010600030101010101" pitchFamily="2" charset="-122"/>
              </a:rPr>
              <a:t>计算机组成原理</a:t>
            </a:r>
            <a:r>
              <a:rPr lang="en-US" altLang="zh-CN" sz="1600">
                <a:ea typeface="宋体" panose="02010600030101010101" pitchFamily="2" charset="-122"/>
              </a:rPr>
              <a:t>(H)</a:t>
            </a:r>
            <a:r>
              <a:rPr lang="zh-CN" altLang="en-US" sz="1600">
                <a:ea typeface="宋体" panose="02010600030101010101" pitchFamily="2" charset="-122"/>
              </a:rPr>
              <a:t>实验 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5A9367C8-04B5-4288-A783-846C94BD3A2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A3F03-9561-4829-9AEA-45BE85EC8344}" type="datetime1">
              <a:rPr lang="zh-CN" altLang="en-US" sz="1600" smtClean="0">
                <a:ea typeface="宋体" panose="02010600030101010101" pitchFamily="2" charset="-122"/>
              </a:rPr>
              <a:t>2024/3/18</a:t>
            </a:fld>
            <a:endParaRPr lang="zh-CN" altLang="en-US" sz="16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470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AFEA5-5C3E-405B-A630-C150B488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0FC6A-2434-4A3C-9A42-736EA8633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524000"/>
            <a:ext cx="7895220" cy="46021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2400"/>
              <a:t>设计算术逻辑单元</a:t>
            </a:r>
            <a:r>
              <a:rPr lang="en-US" altLang="zh-CN" sz="2400"/>
              <a:t>(Arithmetic and Logic Unit,</a:t>
            </a:r>
            <a:r>
              <a:rPr lang="zh-CN" altLang="en-US" sz="2400"/>
              <a:t> </a:t>
            </a:r>
            <a:r>
              <a:rPr lang="en-US" altLang="zh-CN" sz="2400"/>
              <a:t>ALU)</a:t>
            </a:r>
            <a:r>
              <a:rPr lang="zh-CN" altLang="en-US" sz="2400"/>
              <a:t>和寄存器堆</a:t>
            </a:r>
            <a:r>
              <a:rPr lang="en-US" altLang="zh-CN" sz="2400"/>
              <a:t>(Register File, RF)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2400"/>
              <a:t>比较分布式和块式存储器的特性</a:t>
            </a:r>
            <a:endParaRPr lang="en-US" altLang="zh-CN" sz="2400"/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2400"/>
              <a:t>利用</a:t>
            </a:r>
            <a:r>
              <a:rPr lang="en-US" altLang="zh-CN" sz="2400"/>
              <a:t>ALU</a:t>
            </a:r>
            <a:r>
              <a:rPr lang="zh-CN" altLang="en-US" sz="2400"/>
              <a:t>和存储器，设计排序器</a:t>
            </a:r>
            <a:r>
              <a:rPr lang="en-US" altLang="zh-CN" sz="2400"/>
              <a:t>(Sorter, SRT)</a:t>
            </a:r>
          </a:p>
          <a:p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69AFE-42FC-4434-B82F-5F46B700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5B8E8D-89D8-4032-BA86-2913A1742342}" type="datetime1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94FA4-4151-485C-95D7-FD81D6C1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A7860-CBBE-46EE-9120-C830258C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B8FDC-3F75-4365-B746-A6BDF6636B7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706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9B31-2437-41AE-BDE3-29B151DB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示例：加法器 </a:t>
            </a:r>
            <a:r>
              <a:rPr lang="en-US" altLang="zh-CN" b="1" dirty="0">
                <a:ea typeface="宋体" panose="02010600030101010101" pitchFamily="2" charset="-122"/>
              </a:rPr>
              <a:t>(</a:t>
            </a:r>
            <a:r>
              <a:rPr lang="zh-CN" altLang="en-US" b="1" dirty="0">
                <a:ea typeface="宋体" panose="02010600030101010101" pitchFamily="2" charset="-122"/>
              </a:rPr>
              <a:t>续</a:t>
            </a:r>
            <a:r>
              <a:rPr lang="en-US" altLang="zh-CN" b="1" dirty="0">
                <a:ea typeface="宋体" panose="02010600030101010101" pitchFamily="2" charset="-122"/>
              </a:rPr>
              <a:t>4)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C9406D-324F-4111-8D0F-E76E25F6B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926"/>
          <a:stretch/>
        </p:blipFill>
        <p:spPr>
          <a:xfrm>
            <a:off x="791580" y="2060848"/>
            <a:ext cx="7751204" cy="4109537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7561A94-A2B5-435A-A35B-91891F725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7638"/>
            <a:ext cx="8229600" cy="64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查看电路资源使用情况：</a:t>
            </a:r>
            <a:r>
              <a:rPr lang="en-US" altLang="zh-CN" sz="24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 Utilization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CD9142A-0407-447D-A10D-A67AC043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10" name="页脚占位符 1">
            <a:extLst>
              <a:ext uri="{FF2B5EF4-FFF2-40B4-BE49-F238E27FC236}">
                <a16:creationId xmlns:a16="http://schemas.microsoft.com/office/drawing/2014/main" id="{75BBE54E-D3EC-43CA-8A52-4D3E57C1BD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2024</a:t>
            </a:r>
            <a:r>
              <a:rPr lang="zh-CN" altLang="en-US" sz="1600">
                <a:ea typeface="宋体" panose="02010600030101010101" pitchFamily="2" charset="-122"/>
              </a:rPr>
              <a:t>春</a:t>
            </a:r>
            <a:r>
              <a:rPr lang="en-US" altLang="zh-CN" sz="1600">
                <a:ea typeface="宋体" panose="02010600030101010101" pitchFamily="2" charset="-122"/>
              </a:rPr>
              <a:t>_</a:t>
            </a:r>
            <a:r>
              <a:rPr lang="zh-CN" altLang="en-US" sz="1600">
                <a:ea typeface="宋体" panose="02010600030101010101" pitchFamily="2" charset="-122"/>
              </a:rPr>
              <a:t>计算机组成原理</a:t>
            </a:r>
            <a:r>
              <a:rPr lang="en-US" altLang="zh-CN" sz="1600">
                <a:ea typeface="宋体" panose="02010600030101010101" pitchFamily="2" charset="-122"/>
              </a:rPr>
              <a:t>(H)</a:t>
            </a:r>
            <a:r>
              <a:rPr lang="zh-CN" altLang="en-US" sz="1600">
                <a:ea typeface="宋体" panose="02010600030101010101" pitchFamily="2" charset="-122"/>
              </a:rPr>
              <a:t>实验 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F97FDF8A-AB65-4782-BC2E-4C82F6F2D09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A3F03-9561-4829-9AEA-45BE85EC8344}" type="datetime1">
              <a:rPr lang="zh-CN" altLang="en-US" sz="1600" smtClean="0">
                <a:ea typeface="宋体" panose="02010600030101010101" pitchFamily="2" charset="-122"/>
              </a:rPr>
              <a:t>2024/3/18</a:t>
            </a:fld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5581A7B-E46B-40AB-95DC-4244FCEB4747}"/>
              </a:ext>
            </a:extLst>
          </p:cNvPr>
          <p:cNvSpPr/>
          <p:nvPr/>
        </p:nvSpPr>
        <p:spPr bwMode="auto">
          <a:xfrm>
            <a:off x="3491880" y="3140968"/>
            <a:ext cx="2592288" cy="24284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2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66257-828B-49B5-9A53-6FAAB4F6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6762A-EB75-4125-A7FA-6CB179FC7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9644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400"/>
              <a:t>完成</a:t>
            </a:r>
            <a:r>
              <a:rPr lang="en-US" altLang="zh-CN" sz="2400"/>
              <a:t>ALU</a:t>
            </a:r>
            <a:r>
              <a:rPr lang="zh-CN" altLang="en-US" sz="2400"/>
              <a:t>和</a:t>
            </a:r>
            <a:r>
              <a:rPr lang="en-US" altLang="zh-CN" sz="2400"/>
              <a:t>RF</a:t>
            </a:r>
            <a:r>
              <a:rPr lang="zh-CN" altLang="en-US" sz="2400"/>
              <a:t>的设计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000"/>
              <a:t>RF</a:t>
            </a:r>
            <a:r>
              <a:rPr lang="zh-CN" altLang="en-US" sz="2000"/>
              <a:t>的</a:t>
            </a:r>
            <a:r>
              <a:rPr lang="en-US" altLang="zh-CN" sz="2000"/>
              <a:t>x0</a:t>
            </a:r>
            <a:r>
              <a:rPr lang="zh-CN" altLang="en-US" sz="2000"/>
              <a:t>内容恒为零，读模式为写优先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查看</a:t>
            </a:r>
            <a:r>
              <a:rPr lang="en-US" altLang="zh-CN" sz="2000"/>
              <a:t>RTL</a:t>
            </a:r>
            <a:r>
              <a:rPr lang="zh-CN" altLang="en-US" sz="2000"/>
              <a:t>电路图，综合后功能仿真和查看电路资源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400"/>
              <a:t>比较分布式与块式存储器的特性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单端口</a:t>
            </a:r>
            <a:r>
              <a:rPr lang="en-US" altLang="zh-CN" sz="2000"/>
              <a:t>RAM</a:t>
            </a:r>
            <a:r>
              <a:rPr lang="zh-CN" altLang="en-US" sz="2000"/>
              <a:t>存储器，容量</a:t>
            </a:r>
            <a:r>
              <a:rPr lang="en-US" altLang="zh-CN" sz="2000"/>
              <a:t>1024 x 32</a:t>
            </a:r>
            <a:r>
              <a:rPr lang="zh-CN" altLang="en-US" sz="2000"/>
              <a:t>位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实现后时序仿真和查看电路资源</a:t>
            </a:r>
            <a:endParaRPr lang="en-US" altLang="zh-CN" sz="200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400"/>
              <a:t>完成</a:t>
            </a:r>
            <a:r>
              <a:rPr lang="en-US" altLang="zh-CN" sz="2400"/>
              <a:t>SRT</a:t>
            </a:r>
            <a:r>
              <a:rPr lang="zh-CN" altLang="en-US" sz="2400"/>
              <a:t>的模块化设计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查看</a:t>
            </a:r>
            <a:r>
              <a:rPr lang="en-US" altLang="zh-CN" sz="2000"/>
              <a:t>RTL</a:t>
            </a:r>
            <a:r>
              <a:rPr lang="zh-CN" altLang="en-US" sz="2000"/>
              <a:t>电路图，综合后功能仿真、查看电路资源和性能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下载测试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400"/>
              <a:t>选项</a:t>
            </a:r>
            <a:endParaRPr lang="en-US" altLang="zh-CN" sz="240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使用块式存储器实现</a:t>
            </a:r>
            <a:r>
              <a:rPr lang="en-US" altLang="zh-CN" sz="2000"/>
              <a:t>SRT</a:t>
            </a:r>
            <a:r>
              <a:rPr lang="zh-CN" altLang="en-US" sz="2000"/>
              <a:t>，比较两种实现后的电路资源和性能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C4EC5-C817-4415-A96B-29F84241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5B8E8D-89D8-4032-BA86-2913A1742342}" type="datetime1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31799-8C28-4FE2-B53D-575DA9A2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3ACFF-E850-4DB5-9627-A0C509C5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B8FDC-3F75-4365-B746-A6BDF6636B7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10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85027AED-8232-408B-8802-C973E372E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4035" name="页脚占位符 1">
            <a:extLst>
              <a:ext uri="{FF2B5EF4-FFF2-40B4-BE49-F238E27FC236}">
                <a16:creationId xmlns:a16="http://schemas.microsoft.com/office/drawing/2014/main" id="{D2582A4C-1F41-4FCF-A57B-CAC8DAEFD8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2">
            <a:extLst>
              <a:ext uri="{FF2B5EF4-FFF2-40B4-BE49-F238E27FC236}">
                <a16:creationId xmlns:a16="http://schemas.microsoft.com/office/drawing/2014/main" id="{E35D4DF9-F4C3-46ED-97F4-03D92235C6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E9BA4D-AC7E-47FB-A5FD-7530B6B7390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4037" name="日期占位符 3">
            <a:extLst>
              <a:ext uri="{FF2B5EF4-FFF2-40B4-BE49-F238E27FC236}">
                <a16:creationId xmlns:a16="http://schemas.microsoft.com/office/drawing/2014/main" id="{0BCE3315-59D9-452F-A365-BF8F874ED62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EF0B3E-3E5F-49CD-8126-826DA1F3FDCA}" type="datetime1">
              <a:rPr lang="zh-CN" altLang="en-US" sz="1600" b="0" smtClean="0">
                <a:latin typeface="Arial" panose="020B0604020202020204" pitchFamily="34" charset="0"/>
              </a:rPr>
              <a:t>2024/3/18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AA6F04A1-3673-4C48-BFDD-680AD3A1868A}"/>
              </a:ext>
            </a:extLst>
          </p:cNvPr>
          <p:cNvSpPr/>
          <p:nvPr/>
        </p:nvSpPr>
        <p:spPr>
          <a:xfrm>
            <a:off x="4701362" y="3464412"/>
            <a:ext cx="3920982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module </a:t>
            </a:r>
            <a:r>
              <a:rPr kumimoji="0" lang="en-US" altLang="zh-CN" sz="2000" b="0" i="0" u="none" strike="noStrike" kern="1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kumimoji="0" lang="en-US" altLang="zh-CN" sz="2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600"/>
              </a:spcAft>
              <a:defRPr/>
            </a:pPr>
            <a:r>
              <a:rPr lang="en-US" altLang="zh-CN" sz="2000" kern="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[31:0] src0,    //</a:t>
            </a:r>
            <a:r>
              <a:rPr lang="zh-CN" altLang="zh-CN" sz="2000" kern="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操作数</a:t>
            </a:r>
            <a:r>
              <a:rPr lang="en-US" altLang="zh-CN" sz="2000" kern="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266700" indent="266700" algn="just">
              <a:spcAft>
                <a:spcPts val="600"/>
              </a:spcAft>
              <a:defRPr/>
            </a:pPr>
            <a:r>
              <a:rPr lang="en-US" altLang="zh-CN" sz="2000" kern="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[31:0] src1,    //</a:t>
            </a:r>
            <a:r>
              <a:rPr lang="zh-CN" altLang="zh-CN" sz="2000" kern="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操作数</a:t>
            </a:r>
            <a:r>
              <a:rPr lang="en-US" altLang="zh-CN" sz="2000" kern="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zh-CN" sz="1600" kern="1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marR="0" lvl="0" indent="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 [</a:t>
            </a:r>
            <a:r>
              <a:rPr lang="en-US" altLang="zh-CN" sz="2000" kern="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zh-CN" sz="2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:0] op,        //</a:t>
            </a:r>
            <a:r>
              <a:rPr kumimoji="0" lang="zh-CN" altLang="en-US" sz="2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运算功能</a:t>
            </a:r>
            <a:endParaRPr kumimoji="0" lang="zh-CN" altLang="zh-CN" sz="1600" b="0" i="0" u="none" strike="noStrike" kern="1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marR="0" lvl="0" indent="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 [31:0] res    //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运算结果</a:t>
            </a:r>
            <a:endParaRPr kumimoji="0" lang="zh-CN" altLang="zh-CN" sz="16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marR="0" lvl="0" indent="-15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0" lang="zh-CN" altLang="zh-CN" sz="16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74" name="标题 1">
            <a:extLst>
              <a:ext uri="{FF2B5EF4-FFF2-40B4-BE49-F238E27FC236}">
                <a16:creationId xmlns:a16="http://schemas.microsoft.com/office/drawing/2014/main" id="{230061B7-7337-4E33-891B-D910731DE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算术逻辑单元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347F3484-ABC3-4B1F-82DB-ECF66A0B3A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4495783" cy="1435294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/>
              <a:t>src0, src1</a:t>
            </a:r>
            <a:r>
              <a:rPr lang="zh-CN" altLang="en-US" sz="2400"/>
              <a:t>：两操作数，</a:t>
            </a:r>
            <a:r>
              <a:rPr lang="en-US" altLang="zh-CN" sz="2400"/>
              <a:t>32</a:t>
            </a:r>
            <a:r>
              <a:rPr lang="zh-CN" altLang="en-US" sz="2400"/>
              <a:t>位</a:t>
            </a:r>
            <a:endParaRPr lang="en-US" altLang="zh-CN" sz="2400"/>
          </a:p>
          <a:p>
            <a:pPr marL="314325" indent="-257175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/>
              <a:t>op</a:t>
            </a:r>
            <a:r>
              <a:rPr lang="zh-CN" altLang="en-US" sz="2400"/>
              <a:t>：运算功能，</a:t>
            </a:r>
            <a:r>
              <a:rPr lang="en-US" altLang="zh-CN" sz="2400"/>
              <a:t>4</a:t>
            </a:r>
            <a:r>
              <a:rPr lang="zh-CN" altLang="en-US" sz="2400"/>
              <a:t>位</a:t>
            </a:r>
            <a:endParaRPr lang="en-US" altLang="zh-CN" sz="2400"/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/>
              <a:t>res</a:t>
            </a:r>
            <a:r>
              <a:rPr lang="zh-CN" altLang="en-US" sz="2400"/>
              <a:t>：运算结果，</a:t>
            </a:r>
            <a:r>
              <a:rPr lang="en-US" altLang="zh-CN" sz="2400"/>
              <a:t>32</a:t>
            </a:r>
            <a:r>
              <a:rPr lang="zh-CN" altLang="en-US" sz="2400"/>
              <a:t>位</a:t>
            </a:r>
            <a:endParaRPr lang="en-US" altLang="zh-CN" sz="2400"/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grpSp>
        <p:nvGrpSpPr>
          <p:cNvPr id="28676" name="组合 13">
            <a:extLst>
              <a:ext uri="{FF2B5EF4-FFF2-40B4-BE49-F238E27FC236}">
                <a16:creationId xmlns:a16="http://schemas.microsoft.com/office/drawing/2014/main" id="{3E17D38F-13EF-4532-97DE-1FE30FDF354C}"/>
              </a:ext>
            </a:extLst>
          </p:cNvPr>
          <p:cNvGrpSpPr>
            <a:grpSpLocks/>
          </p:cNvGrpSpPr>
          <p:nvPr/>
        </p:nvGrpSpPr>
        <p:grpSpPr bwMode="auto">
          <a:xfrm>
            <a:off x="5647980" y="1466357"/>
            <a:ext cx="2390353" cy="1310933"/>
            <a:chOff x="5963104" y="2045490"/>
            <a:chExt cx="3032941" cy="1867698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C405AA5-4EED-464C-9C44-35DF122B2EC5}"/>
                </a:ext>
              </a:extLst>
            </p:cNvPr>
            <p:cNvCxnSpPr/>
            <p:nvPr/>
          </p:nvCxnSpPr>
          <p:spPr bwMode="auto">
            <a:xfrm>
              <a:off x="6514743" y="2787893"/>
              <a:ext cx="644563" cy="1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756D9D2-9D0A-4502-B0E6-04938997C269}"/>
                </a:ext>
              </a:extLst>
            </p:cNvPr>
            <p:cNvCxnSpPr/>
            <p:nvPr/>
          </p:nvCxnSpPr>
          <p:spPr bwMode="auto">
            <a:xfrm>
              <a:off x="6514743" y="3633519"/>
              <a:ext cx="644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217631D-17BA-4957-9AC8-E82FBE9C9B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15830" y="2076854"/>
              <a:ext cx="0" cy="5589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任意多边形 21">
              <a:extLst>
                <a:ext uri="{FF2B5EF4-FFF2-40B4-BE49-F238E27FC236}">
                  <a16:creationId xmlns:a16="http://schemas.microsoft.com/office/drawing/2014/main" id="{CF6C20BE-BCB0-44D2-870A-4D15E39C8EFD}"/>
                </a:ext>
              </a:extLst>
            </p:cNvPr>
            <p:cNvSpPr/>
            <p:nvPr/>
          </p:nvSpPr>
          <p:spPr bwMode="auto">
            <a:xfrm>
              <a:off x="7159307" y="2491038"/>
              <a:ext cx="660677" cy="1422150"/>
            </a:xfrm>
            <a:custGeom>
              <a:avLst/>
              <a:gdLst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212651 w 659219"/>
                <a:gd name="connsiteY5" fmla="*/ 712381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156279 w 659219"/>
                <a:gd name="connsiteY5" fmla="*/ 712382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869365 h 1424763"/>
                <a:gd name="connsiteX5" fmla="*/ 156279 w 659219"/>
                <a:gd name="connsiteY5" fmla="*/ 712382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869365 h 1424763"/>
                <a:gd name="connsiteX5" fmla="*/ 156279 w 659219"/>
                <a:gd name="connsiteY5" fmla="*/ 712382 h 1424763"/>
                <a:gd name="connsiteX6" fmla="*/ 0 w 659219"/>
                <a:gd name="connsiteY6" fmla="*/ 544264 h 1424763"/>
                <a:gd name="connsiteX7" fmla="*/ 10633 w 659219"/>
                <a:gd name="connsiteY7" fmla="*/ 0 h 142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219" h="1424763">
                  <a:moveTo>
                    <a:pt x="10633" y="0"/>
                  </a:moveTo>
                  <a:lnTo>
                    <a:pt x="659219" y="276446"/>
                  </a:lnTo>
                  <a:lnTo>
                    <a:pt x="659219" y="1137684"/>
                  </a:lnTo>
                  <a:lnTo>
                    <a:pt x="10633" y="1424763"/>
                  </a:lnTo>
                  <a:lnTo>
                    <a:pt x="0" y="869365"/>
                  </a:lnTo>
                  <a:lnTo>
                    <a:pt x="156279" y="712382"/>
                  </a:lnTo>
                  <a:lnTo>
                    <a:pt x="0" y="544264"/>
                  </a:lnTo>
                  <a:lnTo>
                    <a:pt x="10633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8698" name="TextBox 33">
              <a:extLst>
                <a:ext uri="{FF2B5EF4-FFF2-40B4-BE49-F238E27FC236}">
                  <a16:creationId xmlns:a16="http://schemas.microsoft.com/office/drawing/2014/main" id="{2281B989-DDD6-4D87-B6DE-A8FDB3732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3104" y="2587402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src0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8699" name="TextBox 34">
              <a:extLst>
                <a:ext uri="{FF2B5EF4-FFF2-40B4-BE49-F238E27FC236}">
                  <a16:creationId xmlns:a16="http://schemas.microsoft.com/office/drawing/2014/main" id="{F3DEDA29-E9B2-4CBB-B585-5BBA7004C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7532" y="3466649"/>
              <a:ext cx="370363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src1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8701" name="TextBox 36">
              <a:extLst>
                <a:ext uri="{FF2B5EF4-FFF2-40B4-BE49-F238E27FC236}">
                  <a16:creationId xmlns:a16="http://schemas.microsoft.com/office/drawing/2014/main" id="{F3F8C754-30A2-496B-A963-1BD875FB3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6542" y="2045490"/>
              <a:ext cx="490725" cy="353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F9F5F86-9A08-40EC-A81D-C5EC55709822}"/>
                </a:ext>
              </a:extLst>
            </p:cNvPr>
            <p:cNvCxnSpPr/>
            <p:nvPr/>
          </p:nvCxnSpPr>
          <p:spPr bwMode="auto">
            <a:xfrm>
              <a:off x="7801855" y="3196337"/>
              <a:ext cx="642550" cy="1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03" name="TextBox 42">
              <a:extLst>
                <a:ext uri="{FF2B5EF4-FFF2-40B4-BE49-F238E27FC236}">
                  <a16:creationId xmlns:a16="http://schemas.microsoft.com/office/drawing/2014/main" id="{B6F962E0-02E8-43D0-99D8-7E527FD03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1253" y="3032993"/>
              <a:ext cx="384792" cy="307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res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3C3F7977-C5B7-440F-8156-AC209C26B0DD}"/>
                </a:ext>
              </a:extLst>
            </p:cNvPr>
            <p:cNvSpPr txBox="1"/>
            <p:nvPr/>
          </p:nvSpPr>
          <p:spPr bwMode="auto">
            <a:xfrm>
              <a:off x="7249532" y="2911876"/>
              <a:ext cx="546785" cy="612109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ALU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7389099-F522-478B-8A13-1AFD80238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483107"/>
              </p:ext>
            </p:extLst>
          </p:nvPr>
        </p:nvGraphicFramePr>
        <p:xfrm>
          <a:off x="827584" y="2780928"/>
          <a:ext cx="3744416" cy="330200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1804887738"/>
                    </a:ext>
                  </a:extLst>
                </a:gridCol>
                <a:gridCol w="1864816">
                  <a:extLst>
                    <a:ext uri="{9D8B030D-6E8A-4147-A177-3AD203B41FA5}">
                      <a16:colId xmlns:a16="http://schemas.microsoft.com/office/drawing/2014/main" val="327845868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8994475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功能说明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41582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src0 + src1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95562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src0 - src1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减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962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src0 &lt;</a:t>
                      </a:r>
                      <a:r>
                        <a:rPr lang="en-US" sz="16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src1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有符号小于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25068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src0 &lt;</a:t>
                      </a:r>
                      <a:r>
                        <a:rPr lang="en-US" sz="16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u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src1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无符号小于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61434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src0 &amp; src1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2128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src0 | src1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63932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~(src0 | src1)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或非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24808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src0 ^ src1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异或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584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src0 &lt;&lt; src1[4:0]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左移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90635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src0 &gt;&gt; src1[4:0]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逻辑右移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08468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src0 &gt;&gt;&gt; src1[4:0]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算术右移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141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src1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赋值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8942"/>
                  </a:ext>
                </a:extLst>
              </a:tr>
            </a:tbl>
          </a:graphicData>
        </a:graphic>
      </p:graphicFrame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B8A76CF-F528-4246-9D7F-E1E107C4B73A}"/>
              </a:ext>
            </a:extLst>
          </p:cNvPr>
          <p:cNvCxnSpPr>
            <a:cxnSpLocks/>
          </p:cNvCxnSpPr>
          <p:nvPr/>
        </p:nvCxnSpPr>
        <p:spPr bwMode="auto">
          <a:xfrm>
            <a:off x="827584" y="3537012"/>
            <a:ext cx="32893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69D6B18-A7A4-4915-8144-4F44A1EF7232}"/>
              </a:ext>
            </a:extLst>
          </p:cNvPr>
          <p:cNvCxnSpPr>
            <a:cxnSpLocks/>
          </p:cNvCxnSpPr>
          <p:nvPr/>
        </p:nvCxnSpPr>
        <p:spPr bwMode="auto">
          <a:xfrm>
            <a:off x="827584" y="4302332"/>
            <a:ext cx="32893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D518B7D-6D23-49B8-AA15-D167D09C7944}"/>
              </a:ext>
            </a:extLst>
          </p:cNvPr>
          <p:cNvCxnSpPr>
            <a:cxnSpLocks/>
          </p:cNvCxnSpPr>
          <p:nvPr/>
        </p:nvCxnSpPr>
        <p:spPr bwMode="auto">
          <a:xfrm>
            <a:off x="827584" y="5066712"/>
            <a:ext cx="32893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日期占位符 3">
            <a:extLst>
              <a:ext uri="{FF2B5EF4-FFF2-40B4-BE49-F238E27FC236}">
                <a16:creationId xmlns:a16="http://schemas.microsoft.com/office/drawing/2014/main" id="{E25529D5-1233-4C0F-8E99-A2B939C3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fld id="{B25B8E8D-89D8-4032-BA86-2913A1742342}" type="datetime1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26" name="页脚占位符 4">
            <a:extLst>
              <a:ext uri="{FF2B5EF4-FFF2-40B4-BE49-F238E27FC236}">
                <a16:creationId xmlns:a16="http://schemas.microsoft.com/office/drawing/2014/main" id="{9DABCF1D-2A7A-4425-A080-20087E15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27" name="灯片编号占位符 5">
            <a:extLst>
              <a:ext uri="{FF2B5EF4-FFF2-40B4-BE49-F238E27FC236}">
                <a16:creationId xmlns:a16="http://schemas.microsoft.com/office/drawing/2014/main" id="{ECAF9969-1D85-4A5B-BAB9-C8FFC37A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/>
          <a:lstStyle/>
          <a:p>
            <a:pPr>
              <a:defRPr/>
            </a:pPr>
            <a:fld id="{8FAB8FDC-3F75-4365-B746-A6BDF6636B7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58DE105-0AF8-4325-823F-3DFEC4D622DB}"/>
              </a:ext>
            </a:extLst>
          </p:cNvPr>
          <p:cNvCxnSpPr>
            <a:cxnSpLocks/>
          </p:cNvCxnSpPr>
          <p:nvPr/>
        </p:nvCxnSpPr>
        <p:spPr bwMode="auto">
          <a:xfrm>
            <a:off x="850652" y="5832032"/>
            <a:ext cx="32893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F77336C5-0622-483E-8D98-6070D3E46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4644"/>
            <a:ext cx="8229600" cy="1143000"/>
          </a:xfrm>
        </p:spPr>
        <p:txBody>
          <a:bodyPr/>
          <a:lstStyle/>
          <a:p>
            <a:r>
              <a:rPr lang="zh-CN" altLang="en-US"/>
              <a:t>寄存器堆</a:t>
            </a:r>
            <a:endParaRPr lang="zh-CN" altLang="en-US" dirty="0"/>
          </a:p>
        </p:txBody>
      </p:sp>
      <p:sp>
        <p:nvSpPr>
          <p:cNvPr id="17413" name="页脚占位符 1">
            <a:extLst>
              <a:ext uri="{FF2B5EF4-FFF2-40B4-BE49-F238E27FC236}">
                <a16:creationId xmlns:a16="http://schemas.microsoft.com/office/drawing/2014/main" id="{FC055700-9DC9-4208-A26C-6AF17C565B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7414" name="灯片编号占位符 2">
            <a:extLst>
              <a:ext uri="{FF2B5EF4-FFF2-40B4-BE49-F238E27FC236}">
                <a16:creationId xmlns:a16="http://schemas.microsoft.com/office/drawing/2014/main" id="{80C6BBE1-A0EA-4281-8872-C11631ED52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E8D6D7-B557-423D-A35C-A3E49BA16CE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7415" name="日期占位符 3">
            <a:extLst>
              <a:ext uri="{FF2B5EF4-FFF2-40B4-BE49-F238E27FC236}">
                <a16:creationId xmlns:a16="http://schemas.microsoft.com/office/drawing/2014/main" id="{A23710E3-B2E7-4E7D-A736-3D95BB071D9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1D4AFA-FEDB-497A-84CA-979D76F6AC58}" type="datetime1">
              <a:rPr lang="zh-CN" altLang="en-US" sz="1600" b="0" smtClean="0">
                <a:latin typeface="Arial" panose="020B0604020202020204" pitchFamily="34" charset="0"/>
              </a:rPr>
              <a:t>2024/3/18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9EFAC4F3-49B5-4903-8B0A-AE1FE0CFC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32756"/>
            <a:ext cx="4267199" cy="5012467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/>
              <a:t>module  rf (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/>
              <a:t>    input 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时钟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/>
              <a:t>    input </a:t>
            </a:r>
            <a:r>
              <a:rPr lang="en-US" altLang="zh-CN" sz="2000" b="0" dirty="0"/>
              <a:t>[4:0</a:t>
            </a:r>
            <a:r>
              <a:rPr lang="en-US" altLang="zh-CN" sz="2000" b="0"/>
              <a:t>]  ra0, ra1,</a:t>
            </a:r>
            <a:r>
              <a:rPr lang="en-US" altLang="zh-CN" sz="2000" b="0" dirty="0"/>
              <a:t>	//</a:t>
            </a:r>
            <a:r>
              <a:rPr lang="zh-CN" altLang="en-US" sz="2000" b="0" dirty="0"/>
              <a:t>读地址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output [31:0</a:t>
            </a:r>
            <a:r>
              <a:rPr lang="en-US" altLang="zh-CN" sz="2000" b="0"/>
              <a:t>]  rd0, rd1,</a:t>
            </a:r>
            <a:r>
              <a:rPr lang="en-US" altLang="zh-CN" sz="2000" b="0" dirty="0"/>
              <a:t>	//</a:t>
            </a:r>
            <a:r>
              <a:rPr lang="zh-CN" altLang="en-US" sz="2000" b="0" dirty="0"/>
              <a:t>读数据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/>
              <a:t>    input </a:t>
            </a:r>
            <a:r>
              <a:rPr lang="en-US" altLang="zh-CN" sz="2000" b="0" dirty="0"/>
              <a:t>[4:0]  </a:t>
            </a:r>
            <a:r>
              <a:rPr lang="en-US" altLang="zh-CN" sz="2000" b="0" dirty="0" err="1"/>
              <a:t>wa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写地址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/>
              <a:t>    input </a:t>
            </a:r>
            <a:r>
              <a:rPr lang="en-US" altLang="zh-CN" sz="2000" b="0" dirty="0"/>
              <a:t>[31:0]  wd,	//</a:t>
            </a:r>
            <a:r>
              <a:rPr lang="zh-CN" altLang="en-US" sz="2000" b="0" dirty="0"/>
              <a:t>写数据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/>
              <a:t>    input </a:t>
            </a:r>
            <a:r>
              <a:rPr lang="en-US" altLang="zh-CN" sz="2000" b="0" dirty="0"/>
              <a:t>we		//</a:t>
            </a:r>
            <a:r>
              <a:rPr lang="zh-CN" altLang="en-US" sz="2000" b="0" dirty="0"/>
              <a:t>写使能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);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800" b="0" dirty="0"/>
              <a:t>reg [31:0</a:t>
            </a:r>
            <a:r>
              <a:rPr lang="en-US" altLang="zh-CN" sz="1800" b="0"/>
              <a:t>]  </a:t>
            </a:r>
            <a:r>
              <a:rPr lang="en-US" altLang="zh-CN" sz="1800"/>
              <a:t>x</a:t>
            </a:r>
            <a:r>
              <a:rPr lang="en-US" altLang="zh-CN" sz="1800" b="0"/>
              <a:t>[0:31</a:t>
            </a:r>
            <a:r>
              <a:rPr lang="en-US" altLang="zh-CN" sz="1800" b="0" dirty="0"/>
              <a:t>]; 	//</a:t>
            </a:r>
            <a:r>
              <a:rPr lang="zh-CN" altLang="en-US" sz="1800" b="0" dirty="0"/>
              <a:t>寄存器堆</a:t>
            </a:r>
            <a:endParaRPr lang="en-US" altLang="zh-CN" sz="1800" b="0" dirty="0"/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CN" sz="1800" b="0" dirty="0"/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800" b="0"/>
              <a:t>assign rd0 = </a:t>
            </a:r>
            <a:r>
              <a:rPr lang="en-US" altLang="zh-CN" sz="1800"/>
              <a:t>x</a:t>
            </a:r>
            <a:r>
              <a:rPr lang="en-US" altLang="zh-CN" sz="1800" b="0"/>
              <a:t>[ra0]; </a:t>
            </a:r>
            <a:r>
              <a:rPr lang="en-US" altLang="zh-CN" sz="1800" b="0" dirty="0"/>
              <a:t>	//</a:t>
            </a:r>
            <a:r>
              <a:rPr lang="zh-CN" altLang="en-US" sz="1800" b="0" dirty="0"/>
              <a:t>读操作</a:t>
            </a:r>
            <a:endParaRPr lang="en-US" altLang="zh-CN" sz="1800" b="0" dirty="0"/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800" b="0"/>
              <a:t>assign rd1 = </a:t>
            </a:r>
            <a:r>
              <a:rPr lang="en-US" altLang="zh-CN" sz="1800"/>
              <a:t>x</a:t>
            </a:r>
            <a:r>
              <a:rPr lang="en-US" altLang="zh-CN" sz="1800" b="0"/>
              <a:t>[ra1];</a:t>
            </a:r>
            <a:endParaRPr lang="en-US" altLang="zh-CN" sz="1800" b="0" dirty="0"/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CN" sz="1800" b="0" dirty="0"/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800" b="0" dirty="0"/>
              <a:t>always  @(</a:t>
            </a:r>
            <a:r>
              <a:rPr lang="en-US" altLang="zh-CN" sz="1800" b="0" dirty="0" err="1"/>
              <a:t>posedeg</a:t>
            </a:r>
            <a:r>
              <a:rPr lang="en-US" altLang="zh-CN" sz="1800" b="0" dirty="0"/>
              <a:t>  </a:t>
            </a:r>
            <a:r>
              <a:rPr lang="en-US" altLang="zh-CN" sz="1800" b="0" dirty="0" err="1"/>
              <a:t>clk</a:t>
            </a:r>
            <a:r>
              <a:rPr lang="en-US" altLang="zh-CN" sz="1800" b="0" dirty="0"/>
              <a:t>)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800" b="0"/>
              <a:t>    if </a:t>
            </a:r>
            <a:r>
              <a:rPr lang="en-US" altLang="zh-CN" sz="1800" b="0" dirty="0"/>
              <a:t>(we</a:t>
            </a:r>
            <a:r>
              <a:rPr lang="en-US" altLang="zh-CN" sz="1800" b="0"/>
              <a:t>)  </a:t>
            </a:r>
            <a:r>
              <a:rPr lang="en-US" altLang="zh-CN" sz="1800"/>
              <a:t>x</a:t>
            </a:r>
            <a:r>
              <a:rPr lang="en-US" altLang="zh-CN" sz="1800" b="0"/>
              <a:t>[</a:t>
            </a:r>
            <a:r>
              <a:rPr lang="en-US" altLang="zh-CN" sz="1800" b="0" dirty="0" err="1"/>
              <a:t>wa</a:t>
            </a:r>
            <a:r>
              <a:rPr lang="en-US" altLang="zh-CN" sz="1800" b="0" dirty="0"/>
              <a:t>]  &lt;=  wd;   //</a:t>
            </a:r>
            <a:r>
              <a:rPr lang="zh-CN" altLang="en-US" sz="1800" b="0" dirty="0"/>
              <a:t>写操作</a:t>
            </a:r>
            <a:endParaRPr lang="en-US" altLang="zh-CN" sz="1800" b="0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 err="1"/>
              <a:t>endmodule</a:t>
            </a:r>
            <a:endParaRPr lang="en-US" altLang="zh-CN" sz="2000" b="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51BFEED5-8ADA-40C6-886E-C80F9493AA74}"/>
              </a:ext>
            </a:extLst>
          </p:cNvPr>
          <p:cNvGrpSpPr/>
          <p:nvPr/>
        </p:nvGrpSpPr>
        <p:grpSpPr>
          <a:xfrm>
            <a:off x="5736541" y="1482853"/>
            <a:ext cx="2056348" cy="1956072"/>
            <a:chOff x="6131676" y="1622513"/>
            <a:chExt cx="2014538" cy="1889190"/>
          </a:xfrm>
        </p:grpSpPr>
        <p:sp>
          <p:nvSpPr>
            <p:cNvPr id="74" name="文本框 149">
              <a:extLst>
                <a:ext uri="{FF2B5EF4-FFF2-40B4-BE49-F238E27FC236}">
                  <a16:creationId xmlns:a16="http://schemas.microsoft.com/office/drawing/2014/main" id="{CC30202F-1FCE-4A7E-88D5-4CC3389A2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9569" y="1622513"/>
              <a:ext cx="1131511" cy="1889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108000" rIns="108000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RF</a:t>
              </a:r>
            </a:p>
          </p:txBody>
        </p:sp>
        <p:sp>
          <p:nvSpPr>
            <p:cNvPr id="75" name="文本框 155">
              <a:extLst>
                <a:ext uri="{FF2B5EF4-FFF2-40B4-BE49-F238E27FC236}">
                  <a16:creationId xmlns:a16="http://schemas.microsoft.com/office/drawing/2014/main" id="{6016B6E4-3758-460B-A024-86B8EBB89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3215" y="2607583"/>
              <a:ext cx="507557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rd1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56BD315-9660-4E98-851C-4395621B62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1849636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24E9D29B-E10E-446F-BC59-F2A2E679A4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09651" y="2875898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159">
              <a:extLst>
                <a:ext uri="{FF2B5EF4-FFF2-40B4-BE49-F238E27FC236}">
                  <a16:creationId xmlns:a16="http://schemas.microsoft.com/office/drawing/2014/main" id="{0E8BC782-A294-4710-BB6E-1ABC5C4A9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4644" y="2060848"/>
              <a:ext cx="507557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rd0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D59D18E-31CA-44C5-8F9E-5FBC8AA2E51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09651" y="232857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4417A7D7-F7A5-4A00-BCFE-67E58AD08E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2144095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E099145-8E63-45BB-A82B-962D4B44D8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1676" y="2423139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54ADE13B-4F9C-4121-91C5-5DF75ABFE9E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49139" y="2709890"/>
              <a:ext cx="4365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996C3689-B1C0-4C5B-B7AF-28ABD65AD2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00743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3576C130-1BA0-47FD-85D0-74FC6C6454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302161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D8DF0D6-FE14-441A-834A-F2959FC00404}"/>
                </a:ext>
              </a:extLst>
            </p:cNvPr>
            <p:cNvGrpSpPr/>
            <p:nvPr/>
          </p:nvGrpSpPr>
          <p:grpSpPr>
            <a:xfrm>
              <a:off x="6624209" y="1722545"/>
              <a:ext cx="326646" cy="1710430"/>
              <a:chOff x="6679658" y="1719030"/>
              <a:chExt cx="249639" cy="1480913"/>
            </a:xfrm>
          </p:grpSpPr>
          <p:sp>
            <p:nvSpPr>
              <p:cNvPr id="86" name="TextBox 32">
                <a:extLst>
                  <a:ext uri="{FF2B5EF4-FFF2-40B4-BE49-F238E27FC236}">
                    <a16:creationId xmlns:a16="http://schemas.microsoft.com/office/drawing/2014/main" id="{B7D73A12-04B5-4E6D-A8FE-651AE75C4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1952011"/>
                <a:ext cx="2496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ra1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TextBox 32">
                <a:extLst>
                  <a:ext uri="{FF2B5EF4-FFF2-40B4-BE49-F238E27FC236}">
                    <a16:creationId xmlns:a16="http://schemas.microsoft.com/office/drawing/2014/main" id="{D7DB1C5B-B011-4646-B806-7DE102160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1719030"/>
                <a:ext cx="2496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ra0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TextBox 32">
                <a:extLst>
                  <a:ext uri="{FF2B5EF4-FFF2-40B4-BE49-F238E27FC236}">
                    <a16:creationId xmlns:a16="http://schemas.microsoft.com/office/drawing/2014/main" id="{67C82365-C2F3-481F-8DCF-9C3504A67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9183" y="2474303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TextBox 32">
                <a:extLst>
                  <a:ext uri="{FF2B5EF4-FFF2-40B4-BE49-F238E27FC236}">
                    <a16:creationId xmlns:a16="http://schemas.microsoft.com/office/drawing/2014/main" id="{776DED42-F09F-4769-9A00-0706DA1F3A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211411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wa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TextBox 34">
                <a:extLst>
                  <a:ext uri="{FF2B5EF4-FFF2-40B4-BE49-F238E27FC236}">
                    <a16:creationId xmlns:a16="http://schemas.microsoft.com/office/drawing/2014/main" id="{46503004-DD22-4BEC-84AE-504F4B6F7A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968314"/>
                <a:ext cx="211232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TextBox 34">
                <a:extLst>
                  <a:ext uri="{FF2B5EF4-FFF2-40B4-BE49-F238E27FC236}">
                    <a16:creationId xmlns:a16="http://schemas.microsoft.com/office/drawing/2014/main" id="{A731FECD-5481-481E-BC45-9E593450FB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720606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CE1F6E7-4FED-49B4-8F44-0B182BF5AD36}"/>
              </a:ext>
            </a:extLst>
          </p:cNvPr>
          <p:cNvSpPr/>
          <p:nvPr/>
        </p:nvSpPr>
        <p:spPr>
          <a:xfrm>
            <a:off x="4972988" y="4156148"/>
            <a:ext cx="3583454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ra0, rd1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：异步读端口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ra0, rd1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：异步读端口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wa, wd, we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：同步写端口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：时钟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F77336C5-0622-483E-8D98-6070D3E46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4644"/>
            <a:ext cx="8229600" cy="1143000"/>
          </a:xfrm>
        </p:spPr>
        <p:txBody>
          <a:bodyPr/>
          <a:lstStyle/>
          <a:p>
            <a:r>
              <a:rPr lang="zh-CN" altLang="en-US"/>
              <a:t>存储器</a:t>
            </a:r>
            <a:endParaRPr lang="zh-CN" altLang="en-US" dirty="0"/>
          </a:p>
        </p:txBody>
      </p:sp>
      <p:sp>
        <p:nvSpPr>
          <p:cNvPr id="17413" name="页脚占位符 1">
            <a:extLst>
              <a:ext uri="{FF2B5EF4-FFF2-40B4-BE49-F238E27FC236}">
                <a16:creationId xmlns:a16="http://schemas.microsoft.com/office/drawing/2014/main" id="{FC055700-9DC9-4208-A26C-6AF17C565B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7414" name="灯片编号占位符 2">
            <a:extLst>
              <a:ext uri="{FF2B5EF4-FFF2-40B4-BE49-F238E27FC236}">
                <a16:creationId xmlns:a16="http://schemas.microsoft.com/office/drawing/2014/main" id="{80C6BBE1-A0EA-4281-8872-C11631ED52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E8D6D7-B557-423D-A35C-A3E49BA16CE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7415" name="日期占位符 3">
            <a:extLst>
              <a:ext uri="{FF2B5EF4-FFF2-40B4-BE49-F238E27FC236}">
                <a16:creationId xmlns:a16="http://schemas.microsoft.com/office/drawing/2014/main" id="{A23710E3-B2E7-4E7D-A736-3D95BB071D9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1D4AFA-FEDB-497A-84CA-979D76F6AC58}" type="datetime1">
              <a:rPr lang="zh-CN" altLang="en-US" sz="1600" b="0" smtClean="0">
                <a:latin typeface="Arial" panose="020B0604020202020204" pitchFamily="34" charset="0"/>
              </a:rPr>
              <a:t>2024/3/18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51BFEED5-8ADA-40C6-886E-C80F9493AA74}"/>
              </a:ext>
            </a:extLst>
          </p:cNvPr>
          <p:cNvGrpSpPr/>
          <p:nvPr/>
        </p:nvGrpSpPr>
        <p:grpSpPr>
          <a:xfrm>
            <a:off x="6412583" y="1634864"/>
            <a:ext cx="2056348" cy="1554272"/>
            <a:chOff x="6131676" y="1791378"/>
            <a:chExt cx="2014538" cy="1501128"/>
          </a:xfrm>
        </p:grpSpPr>
        <p:sp>
          <p:nvSpPr>
            <p:cNvPr id="74" name="文本框 149">
              <a:extLst>
                <a:ext uri="{FF2B5EF4-FFF2-40B4-BE49-F238E27FC236}">
                  <a16:creationId xmlns:a16="http://schemas.microsoft.com/office/drawing/2014/main" id="{CC30202F-1FCE-4A7E-88D5-4CC3389A2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9569" y="1791378"/>
              <a:ext cx="1131511" cy="15011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600" b="0"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endParaRPr lang="en-US" altLang="zh-CN" sz="16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文本框 159">
              <a:extLst>
                <a:ext uri="{FF2B5EF4-FFF2-40B4-BE49-F238E27FC236}">
                  <a16:creationId xmlns:a16="http://schemas.microsoft.com/office/drawing/2014/main" id="{0E8BC782-A294-4710-BB6E-1ABC5C4A9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1574" y="2293522"/>
              <a:ext cx="620626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dout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D59D18E-31CA-44C5-8F9E-5FBC8AA2E51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09651" y="2561247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4417A7D7-F7A5-4A00-BCFE-67E58AD08E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2144095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E099145-8E63-45BB-A82B-962D4B44D8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1676" y="2423139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996C3689-B1C0-4C5B-B7AF-28ABD65AD2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2706212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3576C130-1BA0-47FD-85D0-74FC6C6454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000940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D8DF0D6-FE14-441A-834A-F2959FC00404}"/>
                </a:ext>
              </a:extLst>
            </p:cNvPr>
            <p:cNvGrpSpPr/>
            <p:nvPr/>
          </p:nvGrpSpPr>
          <p:grpSpPr>
            <a:xfrm>
              <a:off x="6624208" y="1991634"/>
              <a:ext cx="452279" cy="1140120"/>
              <a:chOff x="6679658" y="1952011"/>
              <a:chExt cx="345654" cy="987131"/>
            </a:xfrm>
          </p:grpSpPr>
          <p:sp>
            <p:nvSpPr>
              <p:cNvPr id="86" name="TextBox 32">
                <a:extLst>
                  <a:ext uri="{FF2B5EF4-FFF2-40B4-BE49-F238E27FC236}">
                    <a16:creationId xmlns:a16="http://schemas.microsoft.com/office/drawing/2014/main" id="{B7D73A12-04B5-4E6D-A8FE-651AE75C4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1952011"/>
                <a:ext cx="34565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addr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TextBox 32">
                <a:extLst>
                  <a:ext uri="{FF2B5EF4-FFF2-40B4-BE49-F238E27FC236}">
                    <a16:creationId xmlns:a16="http://schemas.microsoft.com/office/drawing/2014/main" id="{776DED42-F09F-4769-9A00-0706DA1F3A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211411"/>
                <a:ext cx="230435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din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TextBox 34">
                <a:extLst>
                  <a:ext uri="{FF2B5EF4-FFF2-40B4-BE49-F238E27FC236}">
                    <a16:creationId xmlns:a16="http://schemas.microsoft.com/office/drawing/2014/main" id="{46503004-DD22-4BEC-84AE-504F4B6F7A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707513"/>
                <a:ext cx="211232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TextBox 34">
                <a:extLst>
                  <a:ext uri="{FF2B5EF4-FFF2-40B4-BE49-F238E27FC236}">
                    <a16:creationId xmlns:a16="http://schemas.microsoft.com/office/drawing/2014/main" id="{A731FECD-5481-481E-BC45-9E593450FB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459806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B39C83C5-B994-48D3-829B-40B301CF7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000"/>
            <a:ext cx="6619854" cy="4904225"/>
          </a:xfrm>
        </p:spPr>
        <p:txBody>
          <a:bodyPr/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b="0"/>
              <a:t>module mem #(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b="0"/>
              <a:t>    parameter DATA_WIDTH = 32,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b="0"/>
              <a:t>                    ADDR_WIDTH = 10,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b="0"/>
              <a:t>                    INIT_FILE = ""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b="0"/>
              <a:t>)(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b="0"/>
              <a:t>    input clk,                                                   // clock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b="0"/>
              <a:t>    input [ADDR_WIDTH-1:0] addr,            // address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b="0"/>
              <a:t>    input [DATA_WIDTH-1:0] din,              // data input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b="0"/>
              <a:t>    input we,                                                   // write enable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b="0"/>
              <a:t>    output reg</a:t>
            </a:r>
            <a:r>
              <a:rPr lang="zh-CN" altLang="en-US" sz="1800" b="0"/>
              <a:t> </a:t>
            </a:r>
            <a:r>
              <a:rPr lang="en-US" altLang="zh-CN" sz="1800" b="0"/>
              <a:t>[DATA_WIDTH-1:0] dout     // data output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b="0"/>
              <a:t>); 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b="0"/>
              <a:t>    reg [DATA_WIDTH-1:0] ram [0: (1 &lt;&lt; ADDR_WIDTH) - 1];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en-US" altLang="zh-CN" sz="1800" b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b="0"/>
              <a:t>    initial $readmemh(INIT_FILE, ram);    // initialize memory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en-US" altLang="zh-CN" sz="1800" b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b="0"/>
              <a:t>    always @(posedge clk) begin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b="0"/>
              <a:t>        </a:t>
            </a:r>
            <a:r>
              <a:rPr lang="en-US" altLang="zh-CN" sz="1800" b="0">
                <a:solidFill>
                  <a:srgbClr val="0070C0"/>
                </a:solidFill>
              </a:rPr>
              <a:t>dout &lt;= ram[addr];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b="0"/>
              <a:t>        if (we) ram[addr] &lt;= din;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b="0"/>
              <a:t>    end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en-US" altLang="zh-CN" sz="1800" b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b="0"/>
              <a:t>endmodule</a:t>
            </a:r>
            <a:endParaRPr lang="zh-CN" altLang="en-US" sz="1800" b="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07139F6-2DFF-4BF8-9910-2E5731CBC76E}"/>
              </a:ext>
            </a:extLst>
          </p:cNvPr>
          <p:cNvSpPr/>
          <p:nvPr/>
        </p:nvSpPr>
        <p:spPr>
          <a:xfrm>
            <a:off x="4212000" y="4727535"/>
            <a:ext cx="4402800" cy="1365465"/>
          </a:xfrm>
          <a:prstGeom prst="rect">
            <a:avLst/>
          </a:prstGeom>
          <a:ln w="12700">
            <a:solidFill>
              <a:srgbClr val="7030A0"/>
            </a:solidFill>
          </a:ln>
        </p:spPr>
        <p:txBody>
          <a:bodyPr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 Narrow" panose="020B0606020202030204" pitchFamily="34" charset="0"/>
                <a:cs typeface="Times New Roman" panose="02020603050405020304" pitchFamily="18" charset="0"/>
              </a:rPr>
              <a:t>Flow Navigator &gt;&gt; Project Manager &gt;&gt; Language Templates</a:t>
            </a:r>
            <a:endParaRPr lang="en-US" altLang="zh-CN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625475" lvl="1" indent="-357188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>
                <a:latin typeface="Arial Narrow" panose="020B0606020202030204" pitchFamily="34" charset="0"/>
                <a:cs typeface="Times New Roman" panose="02020603050405020304" pitchFamily="18" charset="0"/>
              </a:rPr>
              <a:t>Verilog &gt;&gt; Synthesis Constructs &gt;&gt; Coding Examples </a:t>
            </a:r>
            <a:r>
              <a:rPr lang="en-US" altLang="zh-CN">
                <a:latin typeface="Arial Narrow" panose="020B0606020202030204" pitchFamily="34" charset="0"/>
                <a:cs typeface="Times New Roman" panose="02020603050405020304" pitchFamily="18" charset="0"/>
              </a:rPr>
              <a:t>/ </a:t>
            </a:r>
            <a:r>
              <a:rPr lang="zh-CN" altLang="en-US">
                <a:latin typeface="Arial Narrow" panose="020B0606020202030204" pitchFamily="34" charset="0"/>
                <a:cs typeface="Times New Roman" panose="02020603050405020304" pitchFamily="18" charset="0"/>
              </a:rPr>
              <a:t>Example Modules &gt;&gt; RAM</a:t>
            </a:r>
          </a:p>
        </p:txBody>
      </p:sp>
    </p:spTree>
    <p:extLst>
      <p:ext uri="{BB962C8B-B14F-4D97-AF65-F5344CB8AC3E}">
        <p14:creationId xmlns:p14="http://schemas.microsoft.com/office/powerpoint/2010/main" val="160713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F642B4D6-99BB-405F-B1E4-F9EF1BFC3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存储器</a:t>
            </a:r>
            <a:r>
              <a:rPr lang="en-US" altLang="zh-CN"/>
              <a:t>IP</a:t>
            </a:r>
            <a:r>
              <a:rPr lang="zh-CN" altLang="en-US"/>
              <a:t>核</a:t>
            </a:r>
          </a:p>
        </p:txBody>
      </p:sp>
      <p:sp>
        <p:nvSpPr>
          <p:cNvPr id="18435" name="内容占位符 1">
            <a:extLst>
              <a:ext uri="{FF2B5EF4-FFF2-40B4-BE49-F238E27FC236}">
                <a16:creationId xmlns:a16="http://schemas.microsoft.com/office/drawing/2014/main" id="{DD5AFD39-E4CF-4A2B-8302-29564643FC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967663" cy="46021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400" dirty="0" err="1"/>
              <a:t>Vivado</a:t>
            </a:r>
            <a:r>
              <a:rPr lang="zh-CN" altLang="en-US" sz="2400" dirty="0"/>
              <a:t>中有存储器</a:t>
            </a:r>
            <a:r>
              <a:rPr lang="en-US" altLang="zh-CN" sz="2400" dirty="0"/>
              <a:t>IP</a:t>
            </a:r>
            <a:r>
              <a:rPr lang="zh-CN" altLang="en-US" sz="2400" dirty="0"/>
              <a:t>核可以直接例化使用</a:t>
            </a:r>
          </a:p>
          <a:p>
            <a:pPr>
              <a:spcBef>
                <a:spcPts val="1200"/>
              </a:spcBef>
            </a:pPr>
            <a:r>
              <a:rPr lang="zh-CN" altLang="en-US" sz="2400" dirty="0"/>
              <a:t>两种</a:t>
            </a:r>
            <a:r>
              <a:rPr lang="en-US" altLang="zh-CN" sz="2400" dirty="0"/>
              <a:t>IP</a:t>
            </a:r>
            <a:r>
              <a:rPr lang="zh-CN" altLang="en-US" sz="2400" dirty="0"/>
              <a:t>类型：</a:t>
            </a:r>
            <a:r>
              <a:rPr lang="zh-CN" altLang="zh-CN" sz="2400" dirty="0"/>
              <a:t>分布式</a:t>
            </a:r>
            <a:r>
              <a:rPr lang="en-US" altLang="zh-CN" sz="2400" dirty="0"/>
              <a:t>(Distributed)</a:t>
            </a:r>
            <a:r>
              <a:rPr lang="zh-CN" altLang="en-US" sz="2400" dirty="0"/>
              <a:t>、</a:t>
            </a:r>
            <a:r>
              <a:rPr lang="zh-CN" altLang="zh-CN" sz="2400" dirty="0"/>
              <a:t>块式</a:t>
            </a:r>
            <a:r>
              <a:rPr lang="en-US" altLang="zh-CN" sz="2400" dirty="0"/>
              <a:t>(Block)</a:t>
            </a:r>
            <a:r>
              <a:rPr lang="zh-CN" altLang="en-US" sz="2400" dirty="0"/>
              <a:t>存储器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定制化</a:t>
            </a:r>
            <a:r>
              <a:rPr lang="zh-CN" altLang="zh-CN" sz="2400" dirty="0"/>
              <a:t>方式</a:t>
            </a:r>
            <a:r>
              <a:rPr lang="zh-CN" altLang="en-US" sz="2400" dirty="0"/>
              <a:t>：</a:t>
            </a:r>
            <a:r>
              <a:rPr lang="en-US" altLang="zh-CN" sz="2400" dirty="0"/>
              <a:t>ROM/RAM</a:t>
            </a:r>
            <a:r>
              <a:rPr lang="zh-CN" altLang="zh-CN" sz="2400" dirty="0"/>
              <a:t>、单端口</a:t>
            </a:r>
            <a:r>
              <a:rPr lang="en-US" altLang="zh-CN" sz="2400" dirty="0"/>
              <a:t>/</a:t>
            </a:r>
            <a:r>
              <a:rPr lang="zh-CN" altLang="zh-CN" sz="2400" dirty="0"/>
              <a:t>简单双端口</a:t>
            </a:r>
            <a:r>
              <a:rPr lang="en-US" altLang="zh-CN" sz="2400" dirty="0"/>
              <a:t>/</a:t>
            </a:r>
            <a:r>
              <a:rPr lang="zh-CN" altLang="zh-CN" sz="2400" dirty="0"/>
              <a:t>真正双端口等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  <p:sp>
        <p:nvSpPr>
          <p:cNvPr id="18436" name="页脚占位符 1">
            <a:extLst>
              <a:ext uri="{FF2B5EF4-FFF2-40B4-BE49-F238E27FC236}">
                <a16:creationId xmlns:a16="http://schemas.microsoft.com/office/drawing/2014/main" id="{41E78BD0-4D49-4716-8FF5-97D87BA47F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8437" name="灯片编号占位符 2">
            <a:extLst>
              <a:ext uri="{FF2B5EF4-FFF2-40B4-BE49-F238E27FC236}">
                <a16:creationId xmlns:a16="http://schemas.microsoft.com/office/drawing/2014/main" id="{CEE0EAC0-FD6C-4C8D-AE8D-9D4F847794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90805D-70AB-4CA8-935A-C7DBAA39192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8438" name="日期占位符 3">
            <a:extLst>
              <a:ext uri="{FF2B5EF4-FFF2-40B4-BE49-F238E27FC236}">
                <a16:creationId xmlns:a16="http://schemas.microsoft.com/office/drawing/2014/main" id="{55DCFF71-A8B9-4FB6-B42A-C43DF49BD85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48A9A6-F63A-4EBB-BDE4-690ED6B66E76}" type="datetime1">
              <a:rPr lang="zh-CN" altLang="en-US" sz="1600" b="0" smtClean="0">
                <a:latin typeface="Arial" panose="020B0604020202020204" pitchFamily="34" charset="0"/>
              </a:rPr>
              <a:t>2024/3/18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09B5B038-0443-433C-BDF9-C29525B4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</a:t>
            </a:r>
            <a:r>
              <a:rPr lang="en-US" altLang="zh-CN"/>
              <a:t>IP</a:t>
            </a:r>
            <a:r>
              <a:rPr lang="zh-CN" altLang="en-US"/>
              <a:t>核例化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49E76EEB-B6A3-4256-8406-84BA755321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9"/>
            <a:ext cx="8229600" cy="2648384"/>
          </a:xfrm>
        </p:spPr>
        <p:txBody>
          <a:bodyPr/>
          <a:lstStyle/>
          <a:p>
            <a:r>
              <a:rPr lang="en-US" altLang="zh-CN" sz="2400" dirty="0"/>
              <a:t>Flow Navigator &gt;&gt; Project Manager &gt;&gt; IP Catalog</a:t>
            </a:r>
          </a:p>
          <a:p>
            <a:pPr lvl="1"/>
            <a:r>
              <a:rPr lang="en-US" altLang="zh-CN" sz="2000" dirty="0"/>
              <a:t>Memories &amp; Storage Elements &gt;&gt; RAMs &amp; ROMs &gt;&gt; Distributed Memory Generator</a:t>
            </a:r>
          </a:p>
          <a:p>
            <a:pPr lvl="1"/>
            <a:r>
              <a:rPr lang="zh-CN" altLang="en-US" sz="2000" dirty="0"/>
              <a:t>或者 </a:t>
            </a:r>
            <a:r>
              <a:rPr lang="en-US" altLang="zh-CN" sz="2000" dirty="0"/>
              <a:t>Basic Elements &gt;&gt; Memory Elements &gt;&gt; Distributed Memory Generator </a:t>
            </a:r>
          </a:p>
          <a:p>
            <a:pPr lvl="2"/>
            <a:r>
              <a:rPr lang="en-US" altLang="zh-CN" sz="1800" dirty="0"/>
              <a:t>Memory config &gt;&gt; Memory Type: Single Port RAM</a:t>
            </a:r>
          </a:p>
          <a:p>
            <a:pPr lvl="2"/>
            <a:r>
              <a:rPr lang="en-US" altLang="zh-CN" sz="1800" dirty="0"/>
              <a:t>RST &amp; Initialization &gt;&gt; Load COE File</a:t>
            </a:r>
          </a:p>
          <a:p>
            <a:pPr lvl="2"/>
            <a:endParaRPr lang="en-US" altLang="zh-CN" sz="1800" dirty="0"/>
          </a:p>
        </p:txBody>
      </p:sp>
      <p:sp>
        <p:nvSpPr>
          <p:cNvPr id="20484" name="页脚占位符 1">
            <a:extLst>
              <a:ext uri="{FF2B5EF4-FFF2-40B4-BE49-F238E27FC236}">
                <a16:creationId xmlns:a16="http://schemas.microsoft.com/office/drawing/2014/main" id="{4583E2BC-5C36-43DE-8AFF-DD4833E93B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5" name="灯片编号占位符 2">
            <a:extLst>
              <a:ext uri="{FF2B5EF4-FFF2-40B4-BE49-F238E27FC236}">
                <a16:creationId xmlns:a16="http://schemas.microsoft.com/office/drawing/2014/main" id="{7567EB99-7338-4029-B020-0C36744012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6F42EE-555E-4961-893B-0D9E5B435099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0486" name="日期占位符 3">
            <a:extLst>
              <a:ext uri="{FF2B5EF4-FFF2-40B4-BE49-F238E27FC236}">
                <a16:creationId xmlns:a16="http://schemas.microsoft.com/office/drawing/2014/main" id="{82199F5E-996F-437A-900F-4C54402EEE8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662C1E-E84A-43A9-BADF-62009EB30BD6}" type="datetime1">
              <a:rPr lang="zh-CN" altLang="en-US" sz="1600" b="0" smtClean="0">
                <a:latin typeface="Arial" panose="020B0604020202020204" pitchFamily="34" charset="0"/>
              </a:rPr>
              <a:t>2024/3/18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93740F-0BCD-42F9-9099-87A32403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4071601"/>
            <a:ext cx="2448272" cy="186219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4FE8586-68B0-4C0E-AE18-6353D15DA1F6}"/>
              </a:ext>
            </a:extLst>
          </p:cNvPr>
          <p:cNvSpPr/>
          <p:nvPr/>
        </p:nvSpPr>
        <p:spPr>
          <a:xfrm>
            <a:off x="1205627" y="4225564"/>
            <a:ext cx="4140459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FontTx/>
              <a:buNone/>
            </a:pPr>
            <a:r>
              <a:rPr lang="zh-CN" altLang="en-US" sz="2000" dirty="0"/>
              <a:t>例如，单端口分布式存储器</a:t>
            </a:r>
            <a:endParaRPr lang="en-US" altLang="zh-CN" sz="2000" dirty="0"/>
          </a:p>
          <a:p>
            <a:pPr marL="0" lvl="1">
              <a:spcBef>
                <a:spcPts val="1200"/>
              </a:spcBef>
              <a:buFontTx/>
              <a:buNone/>
            </a:pPr>
            <a:r>
              <a:rPr lang="zh-CN" altLang="en-US" sz="2000" dirty="0"/>
              <a:t>同步写端口：</a:t>
            </a:r>
            <a:r>
              <a:rPr lang="en-US" altLang="zh-CN" sz="2000" dirty="0"/>
              <a:t>a (</a:t>
            </a:r>
            <a:r>
              <a:rPr lang="zh-CN" altLang="en-US" sz="2000" dirty="0"/>
              <a:t>地址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d (</a:t>
            </a:r>
            <a:r>
              <a:rPr lang="zh-CN" altLang="en-US" sz="2000" dirty="0"/>
              <a:t>数据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we (</a:t>
            </a:r>
            <a:r>
              <a:rPr lang="zh-CN" altLang="en-US" sz="2000" dirty="0"/>
              <a:t>写使能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clk</a:t>
            </a:r>
            <a:endParaRPr lang="en-US" altLang="zh-CN" sz="2000" dirty="0"/>
          </a:p>
          <a:p>
            <a:pPr marL="0" lvl="1">
              <a:spcBef>
                <a:spcPts val="600"/>
              </a:spcBef>
              <a:buFontTx/>
              <a:buNone/>
            </a:pPr>
            <a:r>
              <a:rPr lang="zh-CN" altLang="en-US" sz="2000" dirty="0"/>
              <a:t>异步读端口：</a:t>
            </a:r>
            <a:r>
              <a:rPr lang="en-US" altLang="zh-CN" sz="2000" dirty="0"/>
              <a:t>a (</a:t>
            </a:r>
            <a:r>
              <a:rPr lang="zh-CN" altLang="en-US" sz="2000" dirty="0"/>
              <a:t>地址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spo</a:t>
            </a:r>
            <a:r>
              <a:rPr lang="en-US" altLang="zh-CN" sz="2000" dirty="0"/>
              <a:t> (</a:t>
            </a:r>
            <a:r>
              <a:rPr lang="zh-CN" altLang="en-US" sz="2000" dirty="0"/>
              <a:t>数据</a:t>
            </a:r>
            <a:r>
              <a:rPr lang="en-US" altLang="zh-CN" sz="20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5B1E52F6-5342-432B-B3C8-2DF610E6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</a:t>
            </a:r>
            <a:r>
              <a:rPr lang="en-US" altLang="zh-CN"/>
              <a:t>IP</a:t>
            </a:r>
            <a:r>
              <a:rPr lang="zh-CN" altLang="en-US"/>
              <a:t>核例化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FF154C6E-9A88-4CFE-86E1-5FC36EF17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CN" dirty="0"/>
              <a:t>Project Manager – </a:t>
            </a:r>
            <a:r>
              <a:rPr lang="en-US" altLang="zh-CN" dirty="0" err="1"/>
              <a:t>xxxx</a:t>
            </a:r>
            <a:r>
              <a:rPr lang="en-US" altLang="zh-CN" dirty="0"/>
              <a:t> &gt;&gt; Sources &gt;&gt; IP Sources</a:t>
            </a:r>
          </a:p>
          <a:p>
            <a:pPr lvl="1"/>
            <a:r>
              <a:rPr lang="en-US" altLang="zh-CN" dirty="0"/>
              <a:t>IP &gt;&gt; dist_mem_gen_0 &gt;&gt;Instantiation Template &gt;&gt; dist_mem_gen_0.veo</a:t>
            </a:r>
          </a:p>
          <a:p>
            <a:pPr lvl="1"/>
            <a:endParaRPr lang="en-US" altLang="zh-CN" dirty="0"/>
          </a:p>
        </p:txBody>
      </p:sp>
      <p:sp>
        <p:nvSpPr>
          <p:cNvPr id="30727" name="矩形 6">
            <a:extLst>
              <a:ext uri="{FF2B5EF4-FFF2-40B4-BE49-F238E27FC236}">
                <a16:creationId xmlns:a16="http://schemas.microsoft.com/office/drawing/2014/main" id="{503A2F40-DF15-417E-9307-C6D61E94E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636" y="3104964"/>
            <a:ext cx="5105400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dist_mem_gen_0   your_instance_name (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.a(a),  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[</a:t>
            </a:r>
            <a:r>
              <a:rPr lang="en-US" altLang="zh-CN" sz="2000" b="0" dirty="0">
                <a:latin typeface="Arial" panose="020B0604020202020204" pitchFamily="34" charset="0"/>
              </a:rPr>
              <a:t>4</a:t>
            </a:r>
            <a:r>
              <a:rPr lang="zh-CN" altLang="en-US" sz="2000" b="0" dirty="0">
                <a:latin typeface="Arial" panose="020B0604020202020204" pitchFamily="34" charset="0"/>
              </a:rPr>
              <a:t>:0] a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.d(d),  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[1</a:t>
            </a:r>
            <a:r>
              <a:rPr lang="en-US" altLang="zh-CN" sz="2000" b="0" dirty="0">
                <a:latin typeface="Arial" panose="020B0604020202020204" pitchFamily="34" charset="0"/>
              </a:rPr>
              <a:t>5</a:t>
            </a:r>
            <a:r>
              <a:rPr lang="zh-CN" altLang="en-US" sz="2000" b="0" dirty="0">
                <a:latin typeface="Arial" panose="020B0604020202020204" pitchFamily="34" charset="0"/>
              </a:rPr>
              <a:t>:0] d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.clk(clk),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clk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.we(we),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we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po(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po)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output wire [1</a:t>
            </a:r>
            <a:r>
              <a:rPr lang="en-US" altLang="zh-CN" sz="2000" b="0" dirty="0">
                <a:latin typeface="Arial" panose="020B0604020202020204" pitchFamily="34" charset="0"/>
              </a:rPr>
              <a:t>5</a:t>
            </a:r>
            <a:r>
              <a:rPr lang="zh-CN" altLang="en-US" sz="2000" b="0" dirty="0">
                <a:latin typeface="Arial" panose="020B0604020202020204" pitchFamily="34" charset="0"/>
              </a:rPr>
              <a:t>:0] 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);</a:t>
            </a:r>
          </a:p>
        </p:txBody>
      </p:sp>
      <p:sp>
        <p:nvSpPr>
          <p:cNvPr id="30728" name="TextBox 34">
            <a:extLst>
              <a:ext uri="{FF2B5EF4-FFF2-40B4-BE49-F238E27FC236}">
                <a16:creationId xmlns:a16="http://schemas.microsoft.com/office/drawing/2014/main" id="{83811684-5E85-4ACE-A2A7-0F4BEE0E2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8372" y="3933056"/>
            <a:ext cx="23622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600"/>
              </a:spcBef>
              <a:buFontTx/>
              <a:buNone/>
            </a:pPr>
            <a:r>
              <a:rPr lang="zh-CN" altLang="en-US" sz="2400" b="0" dirty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例化模板</a:t>
            </a:r>
          </a:p>
        </p:txBody>
      </p:sp>
      <p:sp>
        <p:nvSpPr>
          <p:cNvPr id="21510" name="页脚占位符 1">
            <a:extLst>
              <a:ext uri="{FF2B5EF4-FFF2-40B4-BE49-F238E27FC236}">
                <a16:creationId xmlns:a16="http://schemas.microsoft.com/office/drawing/2014/main" id="{C7FBFC15-D107-416E-8178-00502EA9D6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11" name="灯片编号占位符 2">
            <a:extLst>
              <a:ext uri="{FF2B5EF4-FFF2-40B4-BE49-F238E27FC236}">
                <a16:creationId xmlns:a16="http://schemas.microsoft.com/office/drawing/2014/main" id="{A2B323B8-51B8-4C25-BEA8-75EF61CF46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CE383C-9E89-46F8-9F40-F8D548309AE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1512" name="日期占位符 3">
            <a:extLst>
              <a:ext uri="{FF2B5EF4-FFF2-40B4-BE49-F238E27FC236}">
                <a16:creationId xmlns:a16="http://schemas.microsoft.com/office/drawing/2014/main" id="{D930D4E1-6291-4C81-A555-83B1C4E586D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763E78-91E6-4E90-926D-64B657358E06}" type="datetime1">
              <a:rPr lang="zh-CN" altLang="en-US" sz="1600" b="0" smtClean="0">
                <a:latin typeface="Arial" panose="020B0604020202020204" pitchFamily="34" charset="0"/>
              </a:rPr>
              <a:t>2024/3/18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  <p:bldP spid="30728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31445</TotalTime>
  <Words>2583</Words>
  <Application>Microsoft Office PowerPoint</Application>
  <PresentationFormat>全屏显示(4:3)</PresentationFormat>
  <Paragraphs>516</Paragraphs>
  <Slides>32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等线</vt:lpstr>
      <vt:lpstr>宋体</vt:lpstr>
      <vt:lpstr>微软雅黑</vt:lpstr>
      <vt:lpstr>Arial</vt:lpstr>
      <vt:lpstr>Arial Narrow</vt:lpstr>
      <vt:lpstr>Times New Roman</vt:lpstr>
      <vt:lpstr>Wingdings</vt:lpstr>
      <vt:lpstr>Office 主题</vt:lpstr>
      <vt:lpstr>2_Office 主题</vt:lpstr>
      <vt:lpstr>实验一  运算器与存储器</vt:lpstr>
      <vt:lpstr>实验目标</vt:lpstr>
      <vt:lpstr>实验内容</vt:lpstr>
      <vt:lpstr>算术逻辑单元</vt:lpstr>
      <vt:lpstr>寄存器堆</vt:lpstr>
      <vt:lpstr>存储器</vt:lpstr>
      <vt:lpstr>存储器IP核</vt:lpstr>
      <vt:lpstr>存储器IP核例化</vt:lpstr>
      <vt:lpstr>存储器IP核例化 (续)</vt:lpstr>
      <vt:lpstr>COE文件格式</vt:lpstr>
      <vt:lpstr>分布式存储器IP</vt:lpstr>
      <vt:lpstr>分布式存储器IP</vt:lpstr>
      <vt:lpstr>分布式存储器IP</vt:lpstr>
      <vt:lpstr>块式存储器IP</vt:lpstr>
      <vt:lpstr>块式存储器IP</vt:lpstr>
      <vt:lpstr>块式存储器IP</vt:lpstr>
      <vt:lpstr>存储器时序</vt:lpstr>
      <vt:lpstr>存储器时序 (续)</vt:lpstr>
      <vt:lpstr>排序器</vt:lpstr>
      <vt:lpstr>排序器 (续)</vt:lpstr>
      <vt:lpstr>示例：数列计算器</vt:lpstr>
      <vt:lpstr>示例：数列计算器 (续1)</vt:lpstr>
      <vt:lpstr>示例：数列计算器 (续2)</vt:lpstr>
      <vt:lpstr>查看电路资源</vt:lpstr>
      <vt:lpstr>查看电路性能</vt:lpstr>
      <vt:lpstr>示例：加法器</vt:lpstr>
      <vt:lpstr>示例：加法器 (续1)</vt:lpstr>
      <vt:lpstr>示例：加法器 (续2)</vt:lpstr>
      <vt:lpstr>示例：加法器 (续3)</vt:lpstr>
      <vt:lpstr>示例：加法器 (续4)</vt:lpstr>
      <vt:lpstr>实验要求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ZJX</cp:lastModifiedBy>
  <cp:revision>591</cp:revision>
  <cp:lastPrinted>1601-01-01T00:00:00Z</cp:lastPrinted>
  <dcterms:created xsi:type="dcterms:W3CDTF">1601-01-01T00:00:00Z</dcterms:created>
  <dcterms:modified xsi:type="dcterms:W3CDTF">2024-03-18T01:09:29Z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