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35" r:id="rId5"/>
    <p:sldId id="814" r:id="rId6"/>
    <p:sldId id="816" r:id="rId7"/>
    <p:sldId id="842" r:id="rId8"/>
    <p:sldId id="282" r:id="rId9"/>
    <p:sldId id="284" r:id="rId10"/>
    <p:sldId id="286" r:id="rId11"/>
    <p:sldId id="285" r:id="rId12"/>
    <p:sldId id="847" r:id="rId13"/>
    <p:sldId id="846" r:id="rId14"/>
    <p:sldId id="844" r:id="rId15"/>
    <p:sldId id="843" r:id="rId16"/>
    <p:sldId id="848" r:id="rId17"/>
    <p:sldId id="850" r:id="rId18"/>
    <p:sldId id="851" r:id="rId19"/>
    <p:sldId id="853" r:id="rId20"/>
    <p:sldId id="748" r:id="rId21"/>
    <p:sldId id="281" r:id="rId22"/>
    <p:sldId id="789" r:id="rId23"/>
    <p:sldId id="768" r:id="rId24"/>
    <p:sldId id="769" r:id="rId25"/>
    <p:sldId id="761" r:id="rId26"/>
    <p:sldId id="815" r:id="rId27"/>
    <p:sldId id="790" r:id="rId28"/>
    <p:sldId id="805" r:id="rId29"/>
    <p:sldId id="804" r:id="rId30"/>
    <p:sldId id="809" r:id="rId31"/>
    <p:sldId id="810" r:id="rId32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2" autoAdjust="0"/>
    <p:restoredTop sz="95256" autoAdjust="0"/>
  </p:normalViewPr>
  <p:slideViewPr>
    <p:cSldViewPr snapToGrid="0" showGuides="1">
      <p:cViewPr>
        <p:scale>
          <a:sx n="70" d="100"/>
          <a:sy n="70" d="100"/>
        </p:scale>
        <p:origin x="1224" y="3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442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34A4C-E5E7-4089-9441-C991B1F9D69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0E5F70-E83A-4CBA-9B5E-6ACAC9B719D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1DB15-3271-40E2-B8DF-40EAE5B76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三个译码器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.ascii  “hello\0”</a:t>
            </a:r>
            <a:endParaRPr lang="en-US" altLang="zh-CN"/>
          </a:p>
          <a:p>
            <a:r>
              <a:rPr lang="en-US" altLang="zh-CN"/>
              <a:t>.asciz  “hello”</a:t>
            </a:r>
            <a:endParaRPr lang="en-US" altLang="zh-CN"/>
          </a:p>
          <a:p>
            <a:r>
              <a:rPr lang="en-US" altLang="zh-CN"/>
              <a:t>.string  “hello”</a:t>
            </a:r>
            <a:endParaRPr lang="en-US" altLang="zh-CN"/>
          </a:p>
          <a:p>
            <a:r>
              <a:rPr lang="en-US" altLang="zh-CN"/>
              <a:t>li</a:t>
            </a:r>
            <a:r>
              <a:rPr lang="zh-CN" altLang="en-US"/>
              <a:t>，</a:t>
            </a:r>
            <a:r>
              <a:rPr lang="en-US" altLang="zh-CN"/>
              <a:t>load </a:t>
            </a:r>
            <a:r>
              <a:rPr lang="en-US" altLang="zh-CN"/>
              <a:t>immediate</a:t>
            </a:r>
            <a:endParaRPr lang="en-US" altLang="zh-CN"/>
          </a:p>
          <a:p>
            <a:r>
              <a:rPr lang="en-US" altLang="zh-CN"/>
              <a:t>la load </a:t>
            </a:r>
            <a:r>
              <a:rPr lang="en-US" altLang="zh-CN"/>
              <a:t>address</a:t>
            </a:r>
            <a:endParaRPr lang="en-US" altLang="zh-CN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BD550C-8527-4F8F-A834-FF012A489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0"/>
              <a:t>另一个版本的测试程序</a:t>
            </a:r>
            <a:endParaRPr lang="en-US" altLang="zh-CN" sz="1200" b="0"/>
          </a:p>
          <a:p>
            <a:pPr marL="90805" indent="0">
              <a:buFontTx/>
              <a:buNone/>
            </a:pPr>
            <a:r>
              <a:rPr lang="en-US" altLang="zh-CN" sz="1200" b="0" kern="0"/>
              <a:t>.data                      #</a:t>
            </a:r>
            <a:r>
              <a:rPr lang="zh-CN" altLang="en-US" sz="1200" b="0" kern="0"/>
              <a:t>数据段</a:t>
            </a:r>
            <a:endParaRPr lang="en-US" altLang="zh-CN" sz="1200" b="0" kern="0"/>
          </a:p>
          <a:p>
            <a:pPr marL="90805" indent="0">
              <a:buFontTx/>
              <a:buNone/>
            </a:pPr>
            <a:r>
              <a:rPr lang="en-US" altLang="zh-CN" sz="1200" b="0" kern="0"/>
              <a:t>    .align        2</a:t>
            </a:r>
            <a:endParaRPr lang="en-US" altLang="zh-CN" sz="1200" b="0" kern="0"/>
          </a:p>
          <a:p>
            <a:pPr marL="90805" indent="0">
              <a:buNone/>
            </a:pPr>
            <a:r>
              <a:rPr lang="en-US" altLang="zh-CN" sz="1200" b="0" kern="0"/>
              <a:t>num:</a:t>
            </a:r>
            <a:endParaRPr lang="en-US" altLang="zh-CN" sz="1200" b="0" kern="0"/>
          </a:p>
          <a:p>
            <a:pPr marL="90805" indent="0">
              <a:buFontTx/>
              <a:buNone/>
            </a:pPr>
            <a:r>
              <a:rPr lang="en-US" altLang="zh-CN" sz="1200" b="0" kern="0"/>
              <a:t>    .word        20        #</a:t>
            </a:r>
            <a:r>
              <a:rPr lang="zh-CN" altLang="en-US" sz="1200" b="0" kern="0"/>
              <a:t>数列项数</a:t>
            </a:r>
            <a:endParaRPr lang="en-US" altLang="zh-CN" sz="1200" b="0" kern="0"/>
          </a:p>
          <a:p>
            <a:pPr marL="90805" indent="0">
              <a:buFontTx/>
              <a:buNone/>
            </a:pPr>
            <a:r>
              <a:rPr lang="en-US" altLang="zh-CN" sz="1200" b="0" kern="0"/>
              <a:t>fib:</a:t>
            </a:r>
            <a:endParaRPr lang="en-US" altLang="zh-CN" sz="1200" b="0" kern="0"/>
          </a:p>
          <a:p>
            <a:pPr marL="90805" indent="0">
              <a:buFontTx/>
              <a:buNone/>
            </a:pPr>
            <a:r>
              <a:rPr lang="en-US" altLang="zh-CN" sz="1200" b="0" kern="0"/>
              <a:t>    .word                    #</a:t>
            </a:r>
            <a:r>
              <a:rPr lang="zh-CN" altLang="en-US" sz="1200" b="0" kern="0"/>
              <a:t>数列存储</a:t>
            </a:r>
            <a:endParaRPr lang="en-US" altLang="zh-CN" sz="1200" b="0" kern="0"/>
          </a:p>
          <a:p>
            <a:pPr marL="0" indent="0">
              <a:buNone/>
            </a:pP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.text          # </a:t>
            </a:r>
            <a:r>
              <a:rPr lang="zh-CN" altLang="en-US" sz="1200" b="0"/>
              <a:t>代码段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.align        2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la.local     $a0, fib                 # a0 = fib</a:t>
            </a:r>
            <a:r>
              <a:rPr lang="zh-CN" altLang="en-US" sz="1200" b="0"/>
              <a:t>地址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ld.w          $a1, $a0, -4          # a1 = num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addi.w      $t0, $zero, 1         # t0 = 1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addi.w      $t1, $zero, 0x1     # t1 = 1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loop: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add.w       $t2, $t0, $t1          # t2 = t0 + t1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st.w          $t2, $a0, 0             # save t2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addi.w      $t0, $t1, 0             # t0 = t1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addi.w      $t1, $t2, 0             # t1 = t2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addi.w      $a0, $a0, 4            # a0 = a0 + 4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addi.w      $a1, $a1, -1           # a1 = a1 - 1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bne           $a1, $zero, loop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end:</a:t>
            </a:r>
            <a:endParaRPr lang="en-US" altLang="zh-CN" sz="1200" b="0"/>
          </a:p>
          <a:p>
            <a:pPr marL="90805" indent="0">
              <a:buNone/>
            </a:pPr>
            <a:r>
              <a:rPr lang="en-US" altLang="zh-CN" sz="1200" b="0"/>
              <a:t>    bne         $a0, $zero, end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2E4CA-20E6-4A20-A43A-C2898E27AD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设计实战：</a:t>
            </a:r>
            <a:r>
              <a:rPr lang="en-US" altLang="zh-CN"/>
              <a:t>LoongArch</a:t>
            </a:r>
            <a:r>
              <a:rPr lang="zh-CN" altLang="en-US"/>
              <a:t>版</a:t>
            </a:r>
            <a:endParaRPr lang="en-US" altLang="zh-CN"/>
          </a:p>
          <a:p>
            <a:r>
              <a:rPr lang="en-US" altLang="zh-CN"/>
              <a:t>https://bookdown.org/loongson/_book3/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配套实验环境</a:t>
            </a:r>
            <a:endParaRPr lang="en-US" altLang="zh-CN"/>
          </a:p>
          <a:p>
            <a:r>
              <a:rPr lang="en-US" altLang="zh-CN"/>
              <a:t>https://gitee.com/loongson-edu/cdp_ede_local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0E5F70-E83A-4CBA-9B5E-6ACAC9B71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排序，</a:t>
            </a:r>
            <a:r>
              <a:rPr lang="en-US" altLang="zh-CN"/>
              <a:t>                                                                                                        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sz="900"/>
              <a:t>In practice, the programmer doesn't use this notation for the registers. Though x1 to x31 are all equally general-use registers as far as the processor is concerned, by convention certain registers are used for special tasks. In assembler, they are given standardized names as part of the RISC-V </a:t>
            </a:r>
            <a:r>
              <a:rPr lang="en-US" altLang="zh-CN" sz="900" b="1"/>
              <a:t>application binary interface</a:t>
            </a:r>
            <a:r>
              <a:rPr lang="en-US" altLang="zh-CN" sz="900"/>
              <a:t> (ABI). This is what you will usually see in code listings. If you really want to see the numeric register names, the -M argument to objdump will provide them.</a:t>
            </a:r>
            <a:endParaRPr lang="en-US" altLang="zh-CN" sz="900"/>
          </a:p>
          <a:p>
            <a:endParaRPr lang="en-US" altLang="zh-CN" sz="900"/>
          </a:p>
          <a:p>
            <a:r>
              <a:rPr lang="en-US" altLang="zh-CN"/>
              <a:t>As a general rule, the </a:t>
            </a:r>
            <a:r>
              <a:rPr lang="en-US" altLang="zh-CN" b="1"/>
              <a:t>saved registers</a:t>
            </a:r>
            <a:r>
              <a:rPr lang="en-US" altLang="zh-CN"/>
              <a:t> </a:t>
            </a:r>
            <a:r>
              <a:rPr lang="en-US" altLang="zh-CN" sz="900"/>
              <a:t>s0</a:t>
            </a:r>
            <a:r>
              <a:rPr lang="en-US" altLang="zh-CN"/>
              <a:t> to </a:t>
            </a:r>
            <a:r>
              <a:rPr lang="en-US" altLang="zh-CN" sz="900"/>
              <a:t>s11</a:t>
            </a:r>
            <a:r>
              <a:rPr lang="en-US" altLang="zh-CN"/>
              <a:t> are preserved across function calls, while the </a:t>
            </a:r>
            <a:r>
              <a:rPr lang="en-US" altLang="zh-CN" b="1"/>
              <a:t>argument registers</a:t>
            </a:r>
            <a:r>
              <a:rPr lang="en-US" altLang="zh-CN"/>
              <a:t> </a:t>
            </a:r>
            <a:r>
              <a:rPr lang="en-US" altLang="zh-CN" sz="900"/>
              <a:t>a0</a:t>
            </a:r>
            <a:r>
              <a:rPr lang="en-US" altLang="zh-CN"/>
              <a:t> to </a:t>
            </a:r>
            <a:r>
              <a:rPr lang="en-US" altLang="zh-CN" sz="900"/>
              <a:t>a7</a:t>
            </a:r>
            <a:r>
              <a:rPr lang="en-US" altLang="zh-CN"/>
              <a:t> and the </a:t>
            </a:r>
            <a:r>
              <a:rPr lang="en-US" altLang="zh-CN" b="1"/>
              <a:t>temporary registers</a:t>
            </a:r>
            <a:r>
              <a:rPr lang="en-US" altLang="zh-CN"/>
              <a:t> </a:t>
            </a:r>
            <a:r>
              <a:rPr lang="en-US" altLang="zh-CN" sz="900"/>
              <a:t>t0</a:t>
            </a:r>
            <a:r>
              <a:rPr lang="en-US" altLang="zh-CN"/>
              <a:t> to </a:t>
            </a:r>
            <a:r>
              <a:rPr lang="en-US" altLang="zh-CN" sz="900"/>
              <a:t>t6</a:t>
            </a:r>
            <a:r>
              <a:rPr lang="en-US" altLang="zh-CN"/>
              <a:t> are not. The use of the various specialized registers such as </a:t>
            </a:r>
            <a:r>
              <a:rPr lang="en-US" altLang="zh-CN" sz="900"/>
              <a:t>sp</a:t>
            </a:r>
            <a:r>
              <a:rPr lang="en-US" altLang="zh-CN"/>
              <a:t> by convention will be discussed later in more detail.</a:t>
            </a:r>
            <a:endParaRPr lang="en-US" altLang="zh-CN"/>
          </a:p>
          <a:p>
            <a:endParaRPr lang="zh-CN" altLang="en-US" sz="90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CD882F-BBEB-41B0-83A2-074C4A7BE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050" dirty="0"/>
              <a:t>RV32I provides two types of control transfer instructions: unconditional jumps and conditional branches. Control transfer instructions in RV32I do not have architecturally visible delay slots.</a:t>
            </a:r>
            <a:endParaRPr lang="zh-CN" altLang="en-US" sz="1050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5ED80B-F4D5-491A-B704-FCD8710D56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RISC-V Assembly Programmer's Manual</a:t>
            </a:r>
            <a:endParaRPr lang="en-US" altLang="zh-CN"/>
          </a:p>
          <a:p>
            <a:r>
              <a:rPr lang="en-US" altLang="zh-CN"/>
              <a:t>https://github.com/riscv/riscv-asm-manual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BD550C-8527-4F8F-A834-FF012A489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0BB4DD-D4E8-4489-BE5E-0C45725FCD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算术</a:t>
            </a:r>
            <a:r>
              <a:rPr lang="en-US" altLang="zh-CN"/>
              <a:t>/</a:t>
            </a:r>
            <a:r>
              <a:rPr lang="zh-CN" altLang="en-US"/>
              <a:t>比较运算：</a:t>
            </a:r>
            <a:r>
              <a:rPr lang="en-US" altLang="zh-CN"/>
              <a:t>add.w, sub.w, addi.w, lu12i.w, pcaddu12i, mul.w, slt, sltu, slti, sltui</a:t>
            </a:r>
            <a:endParaRPr lang="en-US" altLang="zh-CN"/>
          </a:p>
          <a:p>
            <a:r>
              <a:rPr lang="zh-CN" altLang="en-US"/>
              <a:t>逻辑运算：</a:t>
            </a:r>
            <a:r>
              <a:rPr lang="en-US" altLang="zh-CN"/>
              <a:t>and, or, nor, xor, andi, ori, xori</a:t>
            </a:r>
            <a:endParaRPr lang="en-US" altLang="zh-CN"/>
          </a:p>
          <a:p>
            <a:r>
              <a:rPr lang="zh-CN" altLang="en-US"/>
              <a:t>移位运算：</a:t>
            </a:r>
            <a:r>
              <a:rPr lang="en-US" altLang="zh-CN"/>
              <a:t>sll.w, srl.w, sra.w, slli.w, srli.w, srai.w</a:t>
            </a:r>
            <a:endParaRPr lang="en-US" altLang="zh-CN"/>
          </a:p>
          <a:p>
            <a:r>
              <a:rPr lang="zh-CN" altLang="en-US"/>
              <a:t>访存：</a:t>
            </a:r>
            <a:r>
              <a:rPr lang="en-US" altLang="zh-CN"/>
              <a:t>st.w, st.h, st.b, ld.w, ld.h, ld.b, ld.hu, ld.bu</a:t>
            </a:r>
            <a:endParaRPr lang="en-US" altLang="zh-CN"/>
          </a:p>
          <a:p>
            <a:r>
              <a:rPr lang="zh-CN" altLang="en-US"/>
              <a:t>转移：</a:t>
            </a:r>
            <a:r>
              <a:rPr lang="en-US" altLang="zh-CN"/>
              <a:t>beq, bne, blt, bge, bltu, bgeu, b, bl, jirl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0E5F70-E83A-4CBA-9B5E-6ACAC9B71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应用程序二进制接口（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Binary Interface,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900"/>
          </a:p>
          <a:p>
            <a:r>
              <a:rPr lang="zh-CN" altLang="en-US" sz="900"/>
              <a:t>寄存器名称首个</a:t>
            </a:r>
            <a:r>
              <a:rPr lang="en-US" altLang="zh-CN" sz="900"/>
              <a:t>'$'</a:t>
            </a:r>
            <a:r>
              <a:rPr lang="zh-CN" altLang="en-US" sz="900"/>
              <a:t>符号可以省略，即</a:t>
            </a:r>
            <a:r>
              <a:rPr lang="en-US" altLang="zh-CN" sz="900"/>
              <a:t>zero</a:t>
            </a:r>
            <a:r>
              <a:rPr lang="zh-CN" altLang="en-US" sz="900"/>
              <a:t>和</a:t>
            </a:r>
            <a:r>
              <a:rPr lang="en-US" altLang="zh-CN" sz="900"/>
              <a:t>$zero</a:t>
            </a:r>
            <a:r>
              <a:rPr lang="zh-CN" altLang="en-US" sz="900"/>
              <a:t>是等价的</a:t>
            </a:r>
            <a:r>
              <a:rPr lang="en-US" altLang="zh-CN" sz="900"/>
              <a:t>, r0</a:t>
            </a:r>
            <a:r>
              <a:rPr lang="zh-CN" altLang="en-US" sz="900"/>
              <a:t>和</a:t>
            </a:r>
            <a:r>
              <a:rPr lang="en-US" altLang="zh-CN" sz="900"/>
              <a:t>$r0</a:t>
            </a:r>
            <a:r>
              <a:rPr lang="zh-CN" altLang="en-US" sz="900"/>
              <a:t>是等价的。</a:t>
            </a:r>
            <a:endParaRPr lang="en-US" altLang="zh-CN" sz="9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900"/>
              <a:t>寄存器名称不区分大小写，即</a:t>
            </a:r>
            <a:r>
              <a:rPr lang="en-US" altLang="zh-CN" sz="900"/>
              <a:t>$zero</a:t>
            </a:r>
            <a:r>
              <a:rPr lang="zh-CN" altLang="en-US" sz="900"/>
              <a:t>和</a:t>
            </a:r>
            <a:r>
              <a:rPr lang="en-US" altLang="zh-CN" sz="900"/>
              <a:t>$ZERO</a:t>
            </a:r>
            <a:r>
              <a:rPr lang="zh-CN" altLang="en-US" sz="900"/>
              <a:t>是等价的</a:t>
            </a:r>
            <a:r>
              <a:rPr lang="en-US" altLang="zh-CN" sz="900"/>
              <a:t>, $r0</a:t>
            </a:r>
            <a:r>
              <a:rPr lang="zh-CN" altLang="en-US" sz="900"/>
              <a:t>和</a:t>
            </a:r>
            <a:r>
              <a:rPr lang="en-US" altLang="zh-CN" sz="900"/>
              <a:t>$R0</a:t>
            </a:r>
            <a:r>
              <a:rPr lang="zh-CN" altLang="en-US" sz="900"/>
              <a:t>是等价的。</a:t>
            </a:r>
            <a:endParaRPr lang="zh-CN" altLang="en-US" sz="900"/>
          </a:p>
          <a:p>
            <a:endParaRPr lang="zh-CN" altLang="en-US" sz="90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CD882F-BBEB-41B0-83A2-074C4A7BE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LD.{H[U]/W}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ST.{B/H/W}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指令，只要其访存地址是自然对齐的，都不会触发非对齐例外；否则的话将触发非对齐例外。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对于写，可以令写使能信号为</a:t>
            </a:r>
            <a:r>
              <a:rPr lang="en-US" altLang="zh-CN" dirty="0"/>
              <a:t>4</a:t>
            </a:r>
            <a:r>
              <a:rPr lang="zh-CN" altLang="en-US" dirty="0"/>
              <a:t>位，从而实现单个字节</a:t>
            </a:r>
            <a:r>
              <a:rPr lang="zh-CN" altLang="en-US" dirty="0"/>
              <a:t>写入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88E89-1B9C-464E-A1AE-57B0BD889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下一半三条为无条件</a:t>
            </a:r>
            <a:r>
              <a:rPr lang="zh-CN" altLang="en-US"/>
              <a:t>跳转</a:t>
            </a:r>
            <a:endParaRPr lang="zh-CN" altLang="en-US"/>
          </a:p>
          <a:p>
            <a:r>
              <a:rPr lang="en-US" altLang="zh-CN"/>
              <a:t>bl </a:t>
            </a:r>
            <a:r>
              <a:rPr lang="zh-CN" altLang="en-US"/>
              <a:t>跳转同时存储跳转前下一地址，默认存在</a:t>
            </a:r>
            <a:r>
              <a:rPr lang="en-US" altLang="zh-CN"/>
              <a:t>r1</a:t>
            </a:r>
            <a:r>
              <a:rPr lang="zh-CN" altLang="en-US"/>
              <a:t>里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操作码变长</a:t>
            </a:r>
            <a:r>
              <a:rPr lang="zh-CN" altLang="en-US"/>
              <a:t>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并行</a:t>
            </a:r>
            <a:r>
              <a:rPr lang="zh-CN" altLang="en-US"/>
              <a:t>译码</a:t>
            </a:r>
            <a:endParaRPr lang="zh-CN" altLang="en-US"/>
          </a:p>
          <a:p>
            <a:r>
              <a:rPr lang="zh-CN" altLang="en-US"/>
              <a:t>先</a:t>
            </a:r>
            <a:r>
              <a:rPr lang="en-US" altLang="zh-CN"/>
              <a:t>always @ </a:t>
            </a:r>
            <a:r>
              <a:rPr lang="zh-CN" altLang="en-US"/>
              <a:t>译码前六位，独热</a:t>
            </a:r>
            <a:r>
              <a:rPr lang="zh-CN" altLang="en-US"/>
              <a:t>码</a:t>
            </a:r>
            <a:endParaRPr lang="zh-CN" altLang="en-US"/>
          </a:p>
          <a:p>
            <a:r>
              <a:rPr lang="zh-CN" altLang="en-US"/>
              <a:t>另一个</a:t>
            </a:r>
            <a:r>
              <a:rPr lang="en-US" altLang="zh-CN"/>
              <a:t>always</a:t>
            </a:r>
            <a:r>
              <a:rPr lang="zh-CN" altLang="en-US"/>
              <a:t>译码后四位，</a:t>
            </a:r>
            <a:r>
              <a:rPr lang="zh-CN" altLang="en-US"/>
              <a:t>独热码</a:t>
            </a:r>
            <a:endParaRPr lang="zh-CN" altLang="en-US"/>
          </a:p>
          <a:p>
            <a:r>
              <a:rPr lang="zh-CN" altLang="en-US"/>
              <a:t>两个结果与，得到指令具体</a:t>
            </a:r>
            <a:r>
              <a:rPr lang="zh-CN" altLang="en-US"/>
              <a:t>是什么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574FE789-8D99-4445-AB0F-A7B5BDE6238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4549DFBE-A171-4B88-8B86-6FA5E67FE5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48C148AC-A5C6-4105-852D-2CEF27080E9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588958E-3350-42C1-9380-421A917C33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002992-8DCC-4C9A-8658-9BEEA2E208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9D498E5-4764-4F05-8195-FE3BAAFB14ED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ee.com/loongson-edu/cdp_ede_local" TargetMode="External"/><Relationship Id="rId1" Type="http://schemas.openxmlformats.org/officeDocument/2006/relationships/hyperlink" Target="https://bookdown.org/loongson/_book3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scv-non-isa/riscv-asm-manual/blob/master/riscv-asm.md#risc-v-assembly-programmers-manua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>
          <a:xfrm>
            <a:off x="1155700" y="2132856"/>
            <a:ext cx="6729413" cy="1470025"/>
          </a:xfrm>
        </p:spPr>
        <p:txBody>
          <a:bodyPr/>
          <a:lstStyle/>
          <a:p>
            <a:pPr eaLnBrk="1" hangingPunct="1"/>
            <a:r>
              <a:rPr lang="zh-CN" altLang="en-US" sz="4800"/>
              <a:t>实验二  </a:t>
            </a:r>
            <a:r>
              <a:rPr lang="zh-CN" altLang="en-US" sz="4800" dirty="0"/>
              <a:t>汇编程序设计</a:t>
            </a:r>
            <a:endParaRPr lang="zh-CN" altLang="en-US" sz="4800" dirty="0"/>
          </a:p>
        </p:txBody>
      </p:sp>
      <p:sp>
        <p:nvSpPr>
          <p:cNvPr id="6147" name="页脚占位符 1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/>
              <a:t>2024</a:t>
            </a:r>
            <a:r>
              <a:rPr lang="zh-CN" altLang="en-US" sz="320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指令编码格式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67069" y="1448780"/>
            <a:ext cx="7622826" cy="4675403"/>
            <a:chOff x="863588" y="1473479"/>
            <a:chExt cx="7622826" cy="467540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/>
            <a:srcRect t="5696"/>
            <a:stretch>
              <a:fillRect/>
            </a:stretch>
          </p:blipFill>
          <p:spPr>
            <a:xfrm>
              <a:off x="863588" y="1808820"/>
              <a:ext cx="7622826" cy="434006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936" y="1473479"/>
              <a:ext cx="6660740" cy="221354"/>
            </a:xfrm>
            <a:prstGeom prst="rect">
              <a:avLst/>
            </a:prstGeom>
          </p:spPr>
        </p:pic>
      </p:grpSp>
      <p:sp>
        <p:nvSpPr>
          <p:cNvPr id="1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5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7996"/>
            <a:ext cx="8229600" cy="46021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347" y="321433"/>
            <a:ext cx="8401305" cy="5915879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 bwMode="auto">
          <a:xfrm>
            <a:off x="4104410" y="353290"/>
            <a:ext cx="719846" cy="2989677"/>
          </a:xfrm>
          <a:prstGeom prst="roundRect">
            <a:avLst>
              <a:gd name="adj" fmla="val 7242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3064212" y="353292"/>
            <a:ext cx="1031133" cy="5843230"/>
          </a:xfrm>
          <a:prstGeom prst="roundRect">
            <a:avLst>
              <a:gd name="adj" fmla="val 8605"/>
            </a:avLst>
          </a:prstGeom>
          <a:noFill/>
          <a:ln w="285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4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52" y="1066495"/>
            <a:ext cx="8302412" cy="4389351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 bwMode="auto">
          <a:xfrm>
            <a:off x="4855429" y="1101213"/>
            <a:ext cx="1196501" cy="1549459"/>
          </a:xfrm>
          <a:prstGeom prst="roundRect">
            <a:avLst>
              <a:gd name="adj" fmla="val 8851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4125192" y="1101213"/>
            <a:ext cx="719846" cy="3657600"/>
          </a:xfrm>
          <a:prstGeom prst="roundRect">
            <a:avLst>
              <a:gd name="adj" fmla="val 7242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/>
        </p:nvSpPr>
        <p:spPr bwMode="auto">
          <a:xfrm>
            <a:off x="3095837" y="1101213"/>
            <a:ext cx="1018964" cy="4285762"/>
          </a:xfrm>
          <a:prstGeom prst="roundRect">
            <a:avLst>
              <a:gd name="adj" fmla="val 11568"/>
            </a:avLst>
          </a:prstGeom>
          <a:noFill/>
          <a:ln w="285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2479"/>
            <a:ext cx="8229600" cy="46021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636"/>
            <a:ext cx="8241669" cy="6079159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 bwMode="auto">
          <a:xfrm>
            <a:off x="4820000" y="186812"/>
            <a:ext cx="1200757" cy="5997677"/>
          </a:xfrm>
          <a:prstGeom prst="roundRect">
            <a:avLst>
              <a:gd name="adj" fmla="val 801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 bwMode="auto">
          <a:xfrm>
            <a:off x="4115465" y="186813"/>
            <a:ext cx="685136" cy="6017342"/>
          </a:xfrm>
          <a:prstGeom prst="roundRect">
            <a:avLst>
              <a:gd name="adj" fmla="val 12296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3095837" y="186813"/>
            <a:ext cx="1009236" cy="6017342"/>
          </a:xfrm>
          <a:prstGeom prst="roundRect">
            <a:avLst>
              <a:gd name="adj" fmla="val 9460"/>
            </a:avLst>
          </a:prstGeom>
          <a:noFill/>
          <a:ln w="285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汇编器指令和</a:t>
            </a:r>
            <a:r>
              <a:rPr lang="zh-CN" altLang="en-US" dirty="0"/>
              <a:t>宏</a:t>
            </a:r>
            <a:r>
              <a:rPr lang="zh-CN" altLang="en-US"/>
              <a:t>指令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2758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汇编器指令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/>
              <a:t>.data, </a:t>
            </a:r>
            <a:r>
              <a:rPr lang="en-US" altLang="zh-CN" sz="2000"/>
              <a:t>.text			# </a:t>
            </a:r>
            <a:r>
              <a:rPr lang="zh-CN" altLang="en-US" sz="2000"/>
              <a:t>数据段，代码段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/>
              <a:t>.word, .half, .byte, </a:t>
            </a:r>
            <a:r>
              <a:rPr lang="en-US" altLang="zh-CN" sz="2000"/>
              <a:t>.string	# </a:t>
            </a:r>
            <a:r>
              <a:rPr lang="zh-CN" altLang="en-US" sz="2000"/>
              <a:t>字，半字，字节，字符串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.align n			# 2</a:t>
            </a:r>
            <a:r>
              <a:rPr lang="en-US" altLang="zh-CN" sz="2000" baseline="40000"/>
              <a:t>n</a:t>
            </a:r>
            <a:r>
              <a:rPr lang="en-US" altLang="zh-CN" sz="2000"/>
              <a:t> </a:t>
            </a:r>
            <a:r>
              <a:rPr lang="zh-CN" altLang="en-US" sz="2000"/>
              <a:t>字节对齐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… …</a:t>
            </a:r>
            <a:endParaRPr lang="en-US" altLang="zh-CN" sz="20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/>
              <a:t>宏指令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nop		# </a:t>
            </a:r>
            <a:r>
              <a:rPr lang="zh-CN" altLang="en-US" sz="2000"/>
              <a:t>空操作，等价 </a:t>
            </a:r>
            <a:r>
              <a:rPr lang="en-US" altLang="zh-CN" sz="2000"/>
              <a:t>andi/ori  r0, r0, 0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li.w rd, imm	# rd = imm, </a:t>
            </a:r>
            <a:r>
              <a:rPr lang="zh-CN" altLang="en-US" sz="2000"/>
              <a:t>最多转换为 </a:t>
            </a:r>
            <a:r>
              <a:rPr lang="en-US" altLang="zh-CN" sz="2000"/>
              <a:t>lu12i.w </a:t>
            </a:r>
            <a:r>
              <a:rPr lang="zh-CN" altLang="en-US" sz="2000"/>
              <a:t>和 </a:t>
            </a:r>
            <a:r>
              <a:rPr lang="en-US" altLang="zh-CN" sz="2000"/>
              <a:t>ori </a:t>
            </a:r>
            <a:r>
              <a:rPr lang="zh-CN" altLang="en-US" sz="2000"/>
              <a:t>两条指令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la.local rd, label	# rd = label, </a:t>
            </a:r>
            <a:r>
              <a:rPr lang="zh-CN" altLang="en-US" sz="2000"/>
              <a:t>最多转换为 </a:t>
            </a:r>
            <a:r>
              <a:rPr lang="en-US" altLang="zh-CN" sz="2000"/>
              <a:t>lu12i.w </a:t>
            </a:r>
            <a:r>
              <a:rPr lang="zh-CN" altLang="en-US" sz="2000"/>
              <a:t>和 </a:t>
            </a:r>
            <a:r>
              <a:rPr lang="en-US" altLang="zh-CN" sz="2000"/>
              <a:t>ori </a:t>
            </a:r>
            <a:r>
              <a:rPr lang="zh-CN" altLang="en-US" sz="2000"/>
              <a:t>两条指令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… …</a:t>
            </a:r>
            <a:endParaRPr lang="zh-CN" altLang="en-US" sz="2000" dirty="0"/>
          </a:p>
        </p:txBody>
      </p:sp>
      <p:sp>
        <p:nvSpPr>
          <p:cNvPr id="11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006" y="1510748"/>
            <a:ext cx="4974400" cy="4734477"/>
          </a:xfrm>
          <a:ln>
            <a:solidFill>
              <a:schemeClr val="tx1"/>
            </a:solidFill>
          </a:ln>
        </p:spPr>
        <p:txBody>
          <a:bodyPr tIns="108000"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b="0"/>
              <a:t># inst_ram.txt, </a:t>
            </a:r>
            <a:r>
              <a:rPr lang="zh-CN" altLang="en-US" sz="1600" b="0"/>
              <a:t>计算斐波拉契数列</a:t>
            </a:r>
            <a:endParaRPr lang="en-US" altLang="zh-CN" sz="1600" b="0"/>
          </a:p>
          <a:p>
            <a:pPr marL="0" indent="0">
              <a:buNone/>
            </a:pPr>
            <a:r>
              <a:rPr lang="en-US" altLang="zh-CN" sz="1600" b="0"/>
              <a:t>1c000000:   addi.w   $t0, $zero, 0x0    # f0 = 0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1c000004:   addi.w   $t1, $zero, 0x1    # f1 = 1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1c000008:   addi.w   $s0, $zero, 0x0   # </a:t>
            </a:r>
            <a:r>
              <a:rPr lang="zh-CN" altLang="en-US" sz="1600" b="0"/>
              <a:t>循环计数</a:t>
            </a:r>
            <a:r>
              <a:rPr lang="en-US" altLang="zh-CN" sz="1600" b="0"/>
              <a:t>i = 0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1c00000c:   addi.w   $s1, $zero, 0x1   # </a:t>
            </a:r>
            <a:r>
              <a:rPr lang="zh-CN" altLang="en-US" sz="1600" b="0"/>
              <a:t>计数</a:t>
            </a:r>
            <a:r>
              <a:rPr lang="zh-CN" altLang="zh-CN" sz="1600" b="0"/>
              <a:t>步长</a:t>
            </a:r>
            <a:r>
              <a:rPr lang="en-US" altLang="zh-CN" sz="1600" b="0"/>
              <a:t> = 1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1c000010:   ld.w     $a0, $zero, 1024   # </a:t>
            </a:r>
            <a:r>
              <a:rPr lang="zh-CN" altLang="zh-CN" sz="1600" b="0"/>
              <a:t>输入</a:t>
            </a:r>
            <a:r>
              <a:rPr lang="zh-CN" altLang="en-US" sz="1600" b="0"/>
              <a:t>循环</a:t>
            </a:r>
            <a:r>
              <a:rPr lang="zh-CN" altLang="zh-CN" sz="1600" b="0"/>
              <a:t>终值</a:t>
            </a:r>
            <a:r>
              <a:rPr lang="en-US" altLang="zh-CN" sz="1600" b="0"/>
              <a:t>n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        loop: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1c000014:   add.w    $t2, $t0, $t1       # fi = fi-2 + fi-1 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1c000018:   addi.w   $t0, $t1, 0x0      # fi-2 = fi-1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1c00001c:   addi.w   $t1, $t2, 0x0      # fi-1 = fi 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1c000020:   add.w    $s0, $s0, $s1     # i++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1c000024:   bne     $s0, $a0, loop      # if i! = n, </a:t>
            </a:r>
            <a:r>
              <a:rPr lang="zh-CN" altLang="en-US" sz="1600" b="0"/>
              <a:t>循环</a:t>
            </a:r>
            <a:r>
              <a:rPr lang="en-US" altLang="zh-CN" sz="1600" b="0"/>
              <a:t>loop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1c000028:   st.w    $t2, $zero, 1028   # </a:t>
            </a:r>
            <a:r>
              <a:rPr lang="zh-CN" altLang="en-US" sz="1600" b="0"/>
              <a:t>结束，</a:t>
            </a:r>
            <a:r>
              <a:rPr lang="zh-CN" altLang="zh-CN" sz="1600" b="0"/>
              <a:t>输出</a:t>
            </a:r>
            <a:r>
              <a:rPr lang="en-US" altLang="zh-CN" sz="1600" b="0"/>
              <a:t>fn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          end: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1c00002c:   bne      $s1, $zero, end    # </a:t>
            </a:r>
            <a:r>
              <a:rPr lang="zh-CN" altLang="en-US" sz="1600" b="0"/>
              <a:t>进入</a:t>
            </a:r>
            <a:r>
              <a:rPr lang="zh-CN" altLang="zh-CN" sz="1600" b="0"/>
              <a:t>死循环</a:t>
            </a:r>
            <a:r>
              <a:rPr lang="en-US" altLang="zh-CN" sz="1600" b="0"/>
              <a:t>end</a:t>
            </a:r>
            <a:endParaRPr lang="zh-CN" altLang="zh-CN" sz="16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LA32R</a:t>
            </a:r>
            <a:r>
              <a:rPr lang="zh-CN" altLang="en-US"/>
              <a:t>简单测试程序</a:t>
            </a:r>
            <a:endParaRPr lang="zh-CN" altLang="en-US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5456370" y="1510748"/>
            <a:ext cx="3240156" cy="47344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10800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0805" indent="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/>
              <a:t>; inst_ram.coe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memory_initialization_radix = 16;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memory_initialization_vector =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0280000c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0280040d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02800017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02800418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28900004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0010358e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028001ac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028001cd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001062f7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5ffff2e4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2990100e</a:t>
            </a:r>
            <a:endParaRPr lang="en-US" altLang="zh-CN" sz="1600" b="0" kern="0"/>
          </a:p>
          <a:p>
            <a:pPr marL="90805" indent="0">
              <a:buFontTx/>
              <a:buNone/>
            </a:pPr>
            <a:r>
              <a:rPr lang="en-US" altLang="zh-CN" sz="1600" b="0" kern="0"/>
              <a:t>5c000300</a:t>
            </a:r>
            <a:endParaRPr lang="en-US" altLang="zh-CN" sz="1600" b="0" kern="0"/>
          </a:p>
        </p:txBody>
      </p:sp>
      <p:sp>
        <p:nvSpPr>
          <p:cNvPr id="12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4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LA32R</a:t>
            </a:r>
            <a:r>
              <a:rPr lang="zh-CN" altLang="en-US"/>
              <a:t>指令功能测试程序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304835" cy="46021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参考资料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CPU</a:t>
            </a:r>
            <a:r>
              <a:rPr lang="zh-CN" altLang="en-US" sz="2000"/>
              <a:t>设计实战：</a:t>
            </a:r>
            <a:r>
              <a:rPr lang="en-US" altLang="zh-CN" sz="2000"/>
              <a:t>LoongArch</a:t>
            </a:r>
            <a:r>
              <a:rPr lang="zh-CN" altLang="en-US" sz="2000"/>
              <a:t>版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>
                <a:hlinkClick r:id="rId1"/>
              </a:rPr>
              <a:t>https://bookdown.org/loongson/_book3/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>
                <a:hlinkClick r:id="rId2"/>
              </a:rPr>
              <a:t>https://gitee.com/loongson-edu/cdp_ede_local</a:t>
            </a:r>
            <a:endParaRPr lang="en-US" altLang="zh-CN" sz="200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/>
              <a:t>mycpu_env/func/inst/*.S </a:t>
            </a:r>
            <a:r>
              <a:rPr lang="zh-CN" altLang="en-US" sz="2400"/>
              <a:t>：针对每条指令或功能点的汇编测试程序</a:t>
            </a:r>
            <a:endParaRPr lang="zh-CN" alt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400"/>
              <a:t>mycpu_env/func/start.S </a:t>
            </a:r>
            <a:r>
              <a:rPr lang="zh-CN" altLang="en-US" sz="2400"/>
              <a:t>：主函数，执行必要的启动初始化后调用</a:t>
            </a:r>
            <a:r>
              <a:rPr lang="en-US" altLang="zh-CN" sz="2400"/>
              <a:t>func/inst/</a:t>
            </a:r>
            <a:r>
              <a:rPr lang="zh-CN" altLang="en-US" sz="2400"/>
              <a:t>下的各汇编程序</a:t>
            </a:r>
            <a:endParaRPr lang="en-US" altLang="zh-CN" sz="24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400"/>
              <a:t>mycpu_envfunc/include/*.h </a:t>
            </a:r>
            <a:r>
              <a:rPr lang="zh-CN" altLang="en-US" sz="2400"/>
              <a:t>：测试程序配置信息和宏定义</a:t>
            </a: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148AC-A5C6-4105-852D-2CEF27080E9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8958E-3350-42C1-9380-421A917C33E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148AC-A5C6-4105-852D-2CEF27080E9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8958E-3350-42C1-9380-421A917C33E9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895" y="356990"/>
            <a:ext cx="8160027" cy="58101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</a:t>
            </a:r>
            <a:r>
              <a:rPr lang="zh-CN" altLang="en-US"/>
              <a:t>要求</a:t>
            </a:r>
            <a:endParaRPr lang="zh-CN" altLang="zh-CN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3999"/>
            <a:ext cx="8161506" cy="472122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阅读理解用于</a:t>
            </a:r>
            <a:r>
              <a:rPr lang="en-US" altLang="zh-CN" sz="2400"/>
              <a:t>LA32R</a:t>
            </a:r>
            <a:r>
              <a:rPr lang="zh-CN" altLang="en-US" sz="2400"/>
              <a:t>指令测试的汇编程序</a:t>
            </a:r>
            <a:endParaRPr lang="en-US" altLang="zh-CN" sz="2400"/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设计</a:t>
            </a:r>
            <a:r>
              <a:rPr lang="zh-CN" altLang="en-US" sz="2400" dirty="0"/>
              <a:t>汇编程序，实现数组排序，并生成</a:t>
            </a:r>
            <a:r>
              <a:rPr lang="en-US" altLang="zh-CN" sz="2400"/>
              <a:t>COE</a:t>
            </a:r>
            <a:r>
              <a:rPr lang="zh-CN" altLang="en-US" sz="2400"/>
              <a:t>文件</a:t>
            </a:r>
            <a:endParaRPr lang="en-US" altLang="zh-CN" sz="2400"/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/>
              <a:t>LARS</a:t>
            </a:r>
            <a:r>
              <a:rPr lang="zh-CN" altLang="en-US"/>
              <a:t>（</a:t>
            </a:r>
            <a:r>
              <a:rPr lang="en-US" altLang="zh-CN"/>
              <a:t>Loongarch32R Assembler and Runtime Simulator</a:t>
            </a:r>
            <a:r>
              <a:rPr lang="zh-CN" altLang="en-US"/>
              <a:t>）</a:t>
            </a:r>
            <a:endParaRPr lang="en-US" altLang="zh-CN" sz="2000"/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https://soc.ustc.edu.cn/COD/lab1/lars/</a:t>
            </a:r>
            <a:endParaRPr lang="en-US" altLang="zh-CN" sz="200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400" dirty="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379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78478-414C-4FEE-BB31-F095AF8935B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837A27-6917-4CAA-8B40-FEFC185AFF1C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819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A70BB-B518-42C9-95F1-A0077A7C9DF0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90492-B83C-4808-8A44-05AA34740FC3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199" y="1524000"/>
            <a:ext cx="8217877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/>
              <a:t>理解龙芯架构</a:t>
            </a:r>
            <a:r>
              <a:rPr lang="en-US" altLang="zh-CN" sz="2400"/>
              <a:t>32</a:t>
            </a:r>
            <a:r>
              <a:rPr lang="zh-CN" altLang="en-US" sz="2400"/>
              <a:t>位精简</a:t>
            </a:r>
            <a:r>
              <a:rPr lang="en-US" altLang="zh-CN" sz="2400"/>
              <a:t>(LoongArch32 Reduced, LA32R) </a:t>
            </a:r>
            <a:r>
              <a:rPr lang="zh-CN" altLang="en-US" sz="2400"/>
              <a:t>处理器基础整数指令的功能和编码格式</a:t>
            </a:r>
            <a:endParaRPr lang="zh-CN" altLang="en-US" sz="2400" dirty="0"/>
          </a:p>
          <a:p>
            <a:pPr>
              <a:spcBef>
                <a:spcPts val="1200"/>
              </a:spcBef>
            </a:pPr>
            <a:r>
              <a:rPr lang="zh-CN" altLang="en-US" sz="2400"/>
              <a:t>掌握</a:t>
            </a:r>
            <a:r>
              <a:rPr lang="en-US" altLang="zh-CN" sz="2400"/>
              <a:t>LA32R</a:t>
            </a:r>
            <a:r>
              <a:rPr lang="zh-CN" altLang="en-US" sz="2400"/>
              <a:t>简单汇编程序设计、仿真和调试的基本方法，以及下载测试代码和数据</a:t>
            </a:r>
            <a:r>
              <a:rPr lang="en-US" altLang="zh-CN" sz="2400" dirty="0"/>
              <a:t>(COE</a:t>
            </a:r>
            <a:r>
              <a:rPr lang="zh-CN" altLang="en-US" sz="2400" dirty="0"/>
              <a:t>文件</a:t>
            </a:r>
            <a:r>
              <a:rPr lang="en-US" altLang="zh-CN" sz="2400" dirty="0"/>
              <a:t>) </a:t>
            </a:r>
            <a:r>
              <a:rPr lang="zh-CN" altLang="en-US" sz="2400" dirty="0"/>
              <a:t>的生成方法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寄存器</a:t>
            </a:r>
            <a:endParaRPr lang="zh-CN" altLang="en-US" dirty="0"/>
          </a:p>
        </p:txBody>
      </p:sp>
      <p:pic>
        <p:nvPicPr>
          <p:cNvPr id="12294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77" y="2132856"/>
            <a:ext cx="4988446" cy="38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682625"/>
          </a:xfrm>
        </p:spPr>
        <p:txBody>
          <a:bodyPr/>
          <a:lstStyle/>
          <a:p>
            <a:r>
              <a:rPr lang="en-US" altLang="zh-CN" sz="2400" dirty="0"/>
              <a:t>PC</a:t>
            </a:r>
            <a:r>
              <a:rPr lang="zh-CN" altLang="en-US" sz="2400" dirty="0"/>
              <a:t>和</a:t>
            </a:r>
            <a:r>
              <a:rPr lang="en-US" altLang="zh-CN" sz="2400" dirty="0"/>
              <a:t>32</a:t>
            </a:r>
            <a:r>
              <a:rPr lang="zh-CN" altLang="en-US" sz="2400" dirty="0"/>
              <a:t>个通用寄存器（合称寄存器堆）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000" dirty="0"/>
          </a:p>
        </p:txBody>
      </p:sp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RV32I</a:t>
            </a:r>
            <a:r>
              <a:rPr lang="zh-CN" altLang="en-US"/>
              <a:t>指令类型</a:t>
            </a:r>
            <a:endParaRPr lang="zh-CN" altLang="en-US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3322638" cy="46910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运算类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算术：</a:t>
            </a:r>
            <a:r>
              <a:rPr lang="en-US" altLang="zh-CN" sz="2000" dirty="0">
                <a:solidFill>
                  <a:srgbClr val="0070C0"/>
                </a:solidFill>
              </a:rPr>
              <a:t>add, sub, </a:t>
            </a:r>
            <a:r>
              <a:rPr lang="en-US" altLang="zh-CN" sz="2000" dirty="0" err="1">
                <a:solidFill>
                  <a:srgbClr val="0070C0"/>
                </a:solidFill>
              </a:rPr>
              <a:t>addi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lui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逻辑：</a:t>
            </a:r>
            <a:r>
              <a:rPr lang="en-US" altLang="zh-CN" sz="2000" dirty="0">
                <a:solidFill>
                  <a:srgbClr val="0070C0"/>
                </a:solidFill>
              </a:rPr>
              <a:t>and, or, </a:t>
            </a:r>
            <a:r>
              <a:rPr lang="en-US" altLang="zh-CN" sz="2000" dirty="0" err="1">
                <a:solidFill>
                  <a:srgbClr val="0070C0"/>
                </a:solidFill>
              </a:rPr>
              <a:t>xor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andi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ori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xori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移位</a:t>
            </a:r>
            <a:r>
              <a:rPr lang="en-US" altLang="zh-CN" sz="2000" dirty="0"/>
              <a:t>(shift)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sra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slli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srli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srai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比较</a:t>
            </a:r>
            <a:r>
              <a:rPr lang="en-US" altLang="zh-CN" sz="2000" dirty="0"/>
              <a:t>(set if</a:t>
            </a:r>
            <a:r>
              <a:rPr lang="zh-CN" altLang="en-US" sz="2000" dirty="0"/>
              <a:t> </a:t>
            </a:r>
            <a:r>
              <a:rPr lang="en-US" altLang="zh-CN" sz="2000" dirty="0"/>
              <a:t>less than)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sltiu</a:t>
            </a:r>
            <a:endParaRPr lang="zh-CN" altLang="en-US" sz="2000" dirty="0"/>
          </a:p>
        </p:txBody>
      </p:sp>
      <p:pic>
        <p:nvPicPr>
          <p:cNvPr id="14343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84784"/>
            <a:ext cx="3910497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指令类型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3200400" cy="47085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访存类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加载</a:t>
            </a:r>
            <a:r>
              <a:rPr lang="en-US" altLang="zh-CN" sz="2000" dirty="0"/>
              <a:t>(load)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lbu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lhu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存储</a:t>
            </a:r>
            <a:r>
              <a:rPr lang="en-US" altLang="zh-CN" sz="2000" dirty="0"/>
              <a:t>(store)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sw</a:t>
            </a:r>
            <a:r>
              <a:rPr lang="en-US" altLang="zh-CN" sz="2000" dirty="0"/>
              <a:t>, sb, </a:t>
            </a:r>
            <a:r>
              <a:rPr lang="en-US" altLang="zh-CN" sz="2000" dirty="0" err="1"/>
              <a:t>sh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转移类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分支</a:t>
            </a:r>
            <a:r>
              <a:rPr lang="en-US" altLang="zh-CN" sz="2000" dirty="0"/>
              <a:t>(branch)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beq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blt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bltu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bge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bgeu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跳转</a:t>
            </a:r>
            <a:r>
              <a:rPr lang="en-US" altLang="zh-CN" sz="2000" dirty="0"/>
              <a:t>(jump)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jal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jalr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5367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43" y="1536700"/>
            <a:ext cx="4379357" cy="405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0126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指令功能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04764"/>
            <a:ext cx="8075240" cy="49404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sub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- x[rs2]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and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&amp; x[rs2]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or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| x[rs2]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xor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^ x[rs2]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slli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≪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srli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≫</a:t>
            </a:r>
            <a:r>
              <a:rPr lang="zh-CN" altLang="en-US" sz="2400" b="0" baseline="-25000" dirty="0"/>
              <a:t>𝑢</a:t>
            </a:r>
            <a:r>
              <a:rPr lang="zh-CN" altLang="en-US" sz="2400" b="0" dirty="0"/>
              <a:t>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≫</a:t>
            </a:r>
            <a:r>
              <a:rPr lang="en-US" altLang="zh-CN" sz="2400" b="0" baseline="-25000" dirty="0"/>
              <a:t>s</a:t>
            </a:r>
            <a:r>
              <a:rPr lang="zh-CN" altLang="en-US" sz="2400" b="0" dirty="0"/>
              <a:t>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0126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指令功能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04764"/>
            <a:ext cx="8003232" cy="49404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	# M[x[rs1] + sext(offset)] = x[rs2]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	# if (rs1 ==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	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	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pc+4, pc += sext(offset) </a:t>
            </a:r>
            <a:endParaRPr lang="en-US" altLang="zh-CN" sz="2400" b="0" dirty="0"/>
          </a:p>
          <a:p>
            <a:pPr marL="357505">
              <a:spcBef>
                <a:spcPts val="600"/>
              </a:spcBef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	# t = pc + 4; pc = (x[rs1] + sext(offset)) &amp; 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endParaRPr lang="en-US" altLang="zh-CN" sz="2400" b="0" dirty="0" err="1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汇编指示符和伪指令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275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汇编指示符（</a:t>
            </a:r>
            <a:r>
              <a:rPr lang="en-US" altLang="zh-CN" sz="2400" dirty="0"/>
              <a:t>Assembly Directives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.data, .text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.word, .half, .byte, .string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.align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……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伪指令（</a:t>
            </a:r>
            <a:r>
              <a:rPr lang="en-US" altLang="zh-CN" sz="2400" dirty="0"/>
              <a:t>Pseudo Instructions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li, la, mv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 err="1"/>
              <a:t>nop</a:t>
            </a:r>
            <a:r>
              <a:rPr lang="en-US" altLang="zh-CN" sz="2000" dirty="0"/>
              <a:t>, not, neg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j,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, call, ret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……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参考资料：</a:t>
            </a:r>
            <a:r>
              <a:rPr lang="en-US" altLang="zh-CN" sz="2000" dirty="0"/>
              <a:t>RISC-V Assembly Programmer's Manual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1600">
                <a:hlinkClick r:id="rId1"/>
              </a:rPr>
              <a:t>https://github</a:t>
            </a:r>
            <a:r>
              <a:rPr lang="en-US" altLang="zh-CN" sz="1600" dirty="0">
                <a:hlinkClick r:id="rId1"/>
              </a:rPr>
              <a:t>.com/riscv-non-isa/riscv-asm-manual/blob/master/riscv-asm.md#risc-v-assembly-programmers-manual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endParaRPr lang="zh-CN" altLang="en-US" sz="1600" dirty="0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2449"/>
            <a:ext cx="8229600" cy="1030287"/>
          </a:xfrm>
        </p:spPr>
        <p:txBody>
          <a:bodyPr/>
          <a:lstStyle/>
          <a:p>
            <a:r>
              <a:rPr lang="en-US" altLang="zh-CN" dirty="0"/>
              <a:t>RARS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39656"/>
            <a:ext cx="8229600" cy="639762"/>
          </a:xfrm>
        </p:spPr>
        <p:txBody>
          <a:bodyPr/>
          <a:lstStyle/>
          <a:p>
            <a:r>
              <a:rPr lang="en-US" altLang="zh-CN" dirty="0"/>
              <a:t>RISC-V Assembler &amp; Runtime Simulator</a:t>
            </a:r>
            <a:endParaRPr lang="zh-CN" altLang="en-US" dirty="0"/>
          </a:p>
        </p:txBody>
      </p:sp>
      <p:pic>
        <p:nvPicPr>
          <p:cNvPr id="28679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5918"/>
            <a:ext cx="82296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Help</a:t>
            </a:r>
            <a:endParaRPr lang="zh-CN" altLang="en-US"/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/>
              <a:t>RISCV</a:t>
            </a:r>
            <a:r>
              <a:rPr lang="zh-CN" altLang="en-US" sz="2400"/>
              <a:t>：指令、伪指令、指示符、系统调用</a:t>
            </a:r>
            <a:r>
              <a:rPr lang="en-US" altLang="zh-CN" sz="2400"/>
              <a:t>……</a:t>
            </a:r>
            <a:endParaRPr lang="en-US" altLang="zh-CN" sz="2400"/>
          </a:p>
          <a:p>
            <a:r>
              <a:rPr lang="en-US" altLang="zh-CN" sz="2400"/>
              <a:t>RARS</a:t>
            </a:r>
            <a:r>
              <a:rPr lang="zh-CN" altLang="en-US" sz="2400"/>
              <a:t>：</a:t>
            </a:r>
            <a:r>
              <a:rPr lang="en-US" altLang="zh-CN" sz="2400"/>
              <a:t>IDE</a:t>
            </a:r>
            <a:r>
              <a:rPr lang="zh-CN" altLang="en-US" sz="2400"/>
              <a:t>、调试、工具</a:t>
            </a:r>
            <a:r>
              <a:rPr lang="en-US" altLang="zh-CN" sz="2400"/>
              <a:t>……</a:t>
            </a:r>
            <a:endParaRPr lang="zh-CN" altLang="en-US" sz="2400"/>
          </a:p>
        </p:txBody>
      </p:sp>
      <p:pic>
        <p:nvPicPr>
          <p:cNvPr id="29703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375"/>
            <a:ext cx="8229600" cy="359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4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492375"/>
            <a:ext cx="6543675" cy="19335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936" y="1586295"/>
            <a:ext cx="4618856" cy="4547296"/>
          </a:xfrm>
          <a:prstGeom prst="rect">
            <a:avLst/>
          </a:prstGeom>
        </p:spPr>
      </p:pic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存储器配置</a:t>
            </a:r>
            <a:endParaRPr lang="zh-CN" altLang="en-US"/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3286708" cy="4602163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Setting &gt;&gt; Memory Configuration…</a:t>
            </a:r>
            <a:endParaRPr lang="en-US" altLang="zh-CN" sz="2400" dirty="0"/>
          </a:p>
          <a:p>
            <a:pPr>
              <a:spcBef>
                <a:spcPts val="1800"/>
              </a:spcBef>
              <a:defRPr/>
            </a:pPr>
            <a:r>
              <a:rPr lang="zh-CN" altLang="en-US" sz="2400" dirty="0"/>
              <a:t>假定配置为紧凑型</a:t>
            </a:r>
            <a:endParaRPr lang="en-US" altLang="zh-CN" sz="2400" dirty="0"/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代码地址：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0x0000 ~ 0xffc</a:t>
            </a:r>
            <a:endParaRPr lang="en-US" altLang="zh-CN" sz="2000" dirty="0"/>
          </a:p>
          <a:p>
            <a:pPr marL="360680" indent="0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/>
              <a:t>数据地址：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0x2000 ~ 0x2ffc</a:t>
            </a:r>
            <a:endParaRPr lang="en-US" altLang="zh-CN" sz="2000" dirty="0"/>
          </a:p>
          <a:p>
            <a:pPr>
              <a:defRPr/>
            </a:pPr>
            <a:endParaRPr lang="zh-CN" altLang="en-US" sz="2400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156176" y="52203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6156176" y="4545124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6156176" y="43202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156176" y="2960948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汇编程序转</a:t>
            </a:r>
            <a:r>
              <a:rPr lang="en-US" altLang="zh-CN"/>
              <a:t>COE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配置存储器：</a:t>
            </a:r>
            <a:r>
              <a:rPr lang="en-US" altLang="zh-CN" sz="2400" dirty="0"/>
              <a:t>Setting &gt;&gt; Memory Configuration…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汇编程序：</a:t>
            </a:r>
            <a:r>
              <a:rPr lang="en-US" altLang="zh-CN" sz="2400" dirty="0"/>
              <a:t>Run &gt;&gt; Assemble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导出代码和数据：</a:t>
            </a:r>
            <a:r>
              <a:rPr lang="en-US" altLang="zh-CN" sz="2400" dirty="0"/>
              <a:t>File &gt;&gt; Dump Memory…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生成</a:t>
            </a:r>
            <a:r>
              <a:rPr lang="en-US" altLang="zh-CN" sz="2400" dirty="0"/>
              <a:t>COE</a:t>
            </a:r>
            <a:r>
              <a:rPr lang="zh-CN" altLang="en-US" sz="2400" dirty="0"/>
              <a:t>文件：导出文本的开头添加以下两行</a:t>
            </a:r>
            <a:endParaRPr lang="en-US" altLang="zh-CN" sz="2000" dirty="0"/>
          </a:p>
          <a:p>
            <a:pPr marL="457200" lvl="1" indent="0">
              <a:spcBef>
                <a:spcPts val="600"/>
              </a:spcBef>
              <a:buFontTx/>
              <a:buNone/>
            </a:pPr>
            <a:r>
              <a:rPr lang="en-US" altLang="zh-CN" sz="2000" dirty="0" err="1"/>
              <a:t>memory_initialization_radix</a:t>
            </a:r>
            <a:r>
              <a:rPr lang="en-US" altLang="zh-CN" sz="2000" dirty="0"/>
              <a:t>  = 16;</a:t>
            </a:r>
            <a:endParaRPr lang="en-US" altLang="zh-CN" sz="2000" dirty="0"/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 sz="2000" dirty="0" err="1"/>
              <a:t>memory_initialization_vector</a:t>
            </a:r>
            <a:r>
              <a:rPr lang="en-US" altLang="zh-CN" sz="2000" dirty="0"/>
              <a:t> =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pic>
        <p:nvPicPr>
          <p:cNvPr id="32775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852738"/>
            <a:ext cx="61214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7295745" cy="4602163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/>
              <a:t>理解</a:t>
            </a:r>
            <a:r>
              <a:rPr lang="en-US" altLang="zh-CN" sz="2400"/>
              <a:t>LA32R</a:t>
            </a:r>
            <a:r>
              <a:rPr lang="zh-CN" altLang="en-US" sz="2400"/>
              <a:t>基础整数指令功能和编码格式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算术</a:t>
            </a:r>
            <a:r>
              <a:rPr lang="en-US" altLang="zh-CN" sz="2000"/>
              <a:t>/</a:t>
            </a:r>
            <a:r>
              <a:rPr lang="zh-CN" altLang="en-US" sz="2000"/>
              <a:t>比较运算：</a:t>
            </a:r>
            <a:r>
              <a:rPr lang="en-US" altLang="zh-CN" sz="2000"/>
              <a:t>add.w, sub.w, addi.w, lu12i.w, pcaddu12i, slt, sltu, slti, sltui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逻辑运算：</a:t>
            </a:r>
            <a:r>
              <a:rPr lang="en-US" altLang="zh-CN" sz="2000"/>
              <a:t>and, or, nor, xor, andi, ori, xori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移位运算：</a:t>
            </a:r>
            <a:r>
              <a:rPr lang="en-US" altLang="zh-CN" sz="2000"/>
              <a:t>sll.w, srl.w, sra.w, slli.w, srli.w, srai.w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访存：</a:t>
            </a:r>
            <a:r>
              <a:rPr lang="en-US" altLang="zh-CN" sz="2000"/>
              <a:t>st.w, ld.w, st.h, st.b, ld.h, ld.b, ld.hu, ld.bu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转移：</a:t>
            </a:r>
            <a:r>
              <a:rPr lang="en-US" altLang="zh-CN" sz="2000"/>
              <a:t>beq, bne, blt, bge, bltu, bgeu, b, bl, jirl</a:t>
            </a:r>
            <a:endParaRPr lang="en-US" altLang="zh-CN" sz="2000"/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/>
              <a:t>设计</a:t>
            </a:r>
            <a:r>
              <a:rPr lang="zh-CN" altLang="en-US" sz="2400" dirty="0"/>
              <a:t>汇编程序</a:t>
            </a:r>
            <a:r>
              <a:rPr lang="zh-CN" altLang="en-US" sz="2400"/>
              <a:t>，实现数组</a:t>
            </a:r>
            <a:r>
              <a:rPr lang="zh-CN" altLang="en-US" sz="2400" dirty="0"/>
              <a:t>排序</a:t>
            </a:r>
            <a:endParaRPr lang="zh-CN" altLang="en-US" sz="2400" dirty="0"/>
          </a:p>
          <a:p>
            <a:pPr marL="716280" lvl="1" indent="-358775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数组数据：</a:t>
            </a:r>
            <a:r>
              <a:rPr lang="en-US" altLang="zh-CN" sz="2000"/>
              <a:t>1024</a:t>
            </a:r>
            <a:r>
              <a:rPr lang="zh-CN" altLang="en-US" sz="2000"/>
              <a:t>个</a:t>
            </a:r>
            <a:r>
              <a:rPr lang="en-US" altLang="zh-CN" sz="2000"/>
              <a:t>32</a:t>
            </a:r>
            <a:r>
              <a:rPr lang="zh-CN" altLang="en-US" sz="2000"/>
              <a:t>位无符号数</a:t>
            </a:r>
            <a:endParaRPr lang="en-US" altLang="zh-CN" sz="2000"/>
          </a:p>
          <a:p>
            <a:pPr marL="716280" lvl="1" indent="-358775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排序算法：冒泡降序</a:t>
            </a:r>
            <a:r>
              <a:rPr lang="zh-CN" altLang="en-US" sz="2000" dirty="0"/>
              <a:t>排序</a:t>
            </a:r>
            <a:endParaRPr lang="en-US" altLang="zh-CN" sz="2000" dirty="0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LA32R</a:t>
            </a:r>
            <a:r>
              <a:rPr lang="zh-CN" altLang="en-US"/>
              <a:t>寄存器</a:t>
            </a:r>
            <a:endParaRPr lang="zh-CN" altLang="en-US" dirty="0"/>
          </a:p>
        </p:txBody>
      </p:sp>
      <p:sp>
        <p:nvSpPr>
          <p:cNvPr id="122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4663440" cy="482176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400"/>
              <a:t>32</a:t>
            </a:r>
            <a:r>
              <a:rPr lang="zh-CN" altLang="en-US" sz="2400" dirty="0"/>
              <a:t>个</a:t>
            </a:r>
            <a:r>
              <a:rPr lang="zh-CN" altLang="en-US" sz="2400"/>
              <a:t>通用寄存器（寄存器</a:t>
            </a:r>
            <a:r>
              <a:rPr lang="zh-CN" altLang="en-US" sz="2400" dirty="0"/>
              <a:t>堆）</a:t>
            </a:r>
            <a:endParaRPr lang="en-US" altLang="zh-CN" sz="2400" dirty="0"/>
          </a:p>
          <a:p>
            <a:pPr marL="354330" lvl="1" indent="-35433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r0 ~ r31</a:t>
            </a:r>
            <a:endParaRPr lang="en-US" altLang="zh-CN" sz="2000"/>
          </a:p>
          <a:p>
            <a:pPr marL="354330" lvl="1" indent="-35433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助记符与</a:t>
            </a:r>
            <a:r>
              <a:rPr lang="en-US" altLang="zh-CN" sz="2000"/>
              <a:t>rn</a:t>
            </a:r>
            <a:r>
              <a:rPr lang="zh-CN" altLang="en-US" sz="2000"/>
              <a:t>等价</a:t>
            </a:r>
            <a:endParaRPr lang="en-US" altLang="zh-CN" sz="2000"/>
          </a:p>
          <a:p>
            <a:pPr marL="0" lvl="1" indent="35433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/>
              <a:t>例如，</a:t>
            </a:r>
            <a:r>
              <a:rPr lang="en-US" altLang="zh-CN" sz="2000"/>
              <a:t>ra = r1</a:t>
            </a:r>
            <a:endParaRPr lang="en-US" altLang="zh-CN" sz="2000"/>
          </a:p>
          <a:p>
            <a:pPr marL="354330" lvl="1" indent="-35433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有无</a:t>
            </a:r>
            <a:r>
              <a:rPr lang="en-US" altLang="zh-CN" sz="2000"/>
              <a:t>$</a:t>
            </a:r>
            <a:r>
              <a:rPr lang="zh-CN" altLang="en-US" sz="2000"/>
              <a:t>前缀等价</a:t>
            </a:r>
            <a:endParaRPr lang="en-US" altLang="zh-CN" sz="2000"/>
          </a:p>
          <a:p>
            <a:pPr marL="35433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/>
              <a:t>例如，</a:t>
            </a:r>
            <a:r>
              <a:rPr lang="en-US" altLang="zh-CN" sz="2000"/>
              <a:t>$ra = ra,</a:t>
            </a:r>
            <a:endParaRPr lang="en-US" altLang="zh-CN" sz="2000"/>
          </a:p>
          <a:p>
            <a:pPr marL="354330" lvl="1" indent="-35433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大小写等价</a:t>
            </a:r>
            <a:endParaRPr lang="en-US" altLang="zh-CN" sz="2000"/>
          </a:p>
          <a:p>
            <a:pPr marL="35433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/>
              <a:t>例如，</a:t>
            </a:r>
            <a:r>
              <a:rPr lang="en-US" altLang="zh-CN" sz="2000"/>
              <a:t>R1 = r1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r>
              <a:rPr lang="en-US" altLang="zh-CN" sz="2400"/>
              <a:t>PC</a:t>
            </a:r>
            <a:endParaRPr lang="en-US" altLang="zh-CN" sz="24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8787" y="2040386"/>
            <a:ext cx="5561281" cy="3852440"/>
          </a:xfrm>
          <a:prstGeom prst="rect">
            <a:avLst/>
          </a:prstGeom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en-US" altLang="zh-CN" dirty="0"/>
              <a:t>/</a:t>
            </a:r>
            <a:r>
              <a:rPr lang="zh-CN" altLang="en-US" dirty="0"/>
              <a:t>比较运算指令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err="1"/>
              <a:t>add.w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+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 err="1"/>
              <a:t>sub.w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-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it-IT" altLang="zh-CN" sz="2400" b="0" dirty="0"/>
              <a:t>addi.w rd, rj, si12</a:t>
            </a:r>
            <a:r>
              <a:rPr lang="it-IT" altLang="zh-CN" sz="2400" b="0"/>
              <a:t>		</a:t>
            </a:r>
            <a:r>
              <a:rPr lang="en-US" altLang="zh-CN" sz="2400" b="0"/>
              <a:t>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+ SE(si12)</a:t>
            </a:r>
            <a:endParaRPr lang="en-US" altLang="zh-CN" sz="2400" b="0" dirty="0"/>
          </a:p>
          <a:p>
            <a:r>
              <a:rPr lang="en-US" altLang="zh-CN" sz="2400" b="0"/>
              <a:t>lu12i</a:t>
            </a:r>
            <a:r>
              <a:rPr lang="en-US" altLang="zh-CN" sz="2400" b="0" dirty="0"/>
              <a:t>.w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si20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 = {si20, 12’b0}</a:t>
            </a:r>
            <a:endParaRPr lang="en-US" altLang="zh-CN" sz="2400" b="0" dirty="0"/>
          </a:p>
          <a:p>
            <a:r>
              <a:rPr lang="en-US" altLang="zh-CN" sz="2400" b="0" dirty="0"/>
              <a:t>pcaddu12i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si20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pc </a:t>
            </a:r>
            <a:r>
              <a:rPr lang="en-US" altLang="zh-CN" sz="2400" b="0"/>
              <a:t>+ {</a:t>
            </a:r>
            <a:r>
              <a:rPr lang="en-US" altLang="zh-CN" sz="2400" b="0" dirty="0"/>
              <a:t>si20, </a:t>
            </a:r>
            <a:r>
              <a:rPr lang="en-US" altLang="zh-CN" sz="2400" b="0"/>
              <a:t>12’b0}</a:t>
            </a:r>
            <a:endParaRPr lang="en-US" altLang="zh-CN" sz="2400" b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slt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</a:t>
            </a:r>
            <a:r>
              <a:rPr lang="en-US" altLang="zh-CN" sz="2400" b="0" baseline="-10000" dirty="0"/>
              <a:t>s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 err="1"/>
              <a:t>sltu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</a:t>
            </a:r>
            <a:r>
              <a:rPr lang="en-US" altLang="zh-CN" sz="2400" b="0" baseline="-10000" dirty="0"/>
              <a:t>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 err="1"/>
              <a:t>slti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si12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</a:t>
            </a:r>
            <a:r>
              <a:rPr lang="en-US" altLang="zh-CN" sz="2400" b="0" baseline="-10000" dirty="0"/>
              <a:t>s</a:t>
            </a:r>
            <a:r>
              <a:rPr lang="en-US" altLang="zh-CN" sz="2400" b="0" dirty="0"/>
              <a:t> SE(si12)</a:t>
            </a:r>
            <a:endParaRPr lang="en-US" altLang="zh-CN" sz="2400" b="0" dirty="0"/>
          </a:p>
          <a:p>
            <a:r>
              <a:rPr lang="en-US" altLang="zh-CN" sz="2400" b="0" dirty="0" err="1"/>
              <a:t>sltui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si12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</a:t>
            </a:r>
            <a:r>
              <a:rPr lang="en-US" altLang="zh-CN" sz="2400" b="0" baseline="-10000" dirty="0"/>
              <a:t>u</a:t>
            </a:r>
            <a:r>
              <a:rPr lang="en-US" altLang="zh-CN" sz="2400" b="0" dirty="0"/>
              <a:t> SE(si12)</a:t>
            </a:r>
            <a:endParaRPr lang="en-US" altLang="zh-CN" sz="2400" b="0" dirty="0"/>
          </a:p>
          <a:p>
            <a:endParaRPr lang="zh-CN" altLang="en-US" sz="2400" dirty="0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and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&amp;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/>
              <a:t>or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|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/>
              <a:t>nor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~ (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|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)</a:t>
            </a:r>
            <a:endParaRPr lang="en-US" altLang="zh-CN" sz="2400" b="0" dirty="0"/>
          </a:p>
          <a:p>
            <a:r>
              <a:rPr lang="en-US" altLang="zh-CN" sz="2400" b="0" dirty="0" err="1"/>
              <a:t>xor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</a:t>
            </a:r>
            <a:r>
              <a:rPr lang="en-US" altLang="zh-CN" sz="2400" b="0"/>
              <a:t>^ rk</a:t>
            </a:r>
            <a:endParaRPr lang="en-US" altLang="zh-CN" sz="2400" b="0"/>
          </a:p>
          <a:p>
            <a:endParaRPr lang="en-US" altLang="zh-CN" sz="1800" b="0" dirty="0"/>
          </a:p>
          <a:p>
            <a:r>
              <a:rPr lang="en-US" altLang="zh-CN" sz="2400" b="0" dirty="0" err="1"/>
              <a:t>andi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ui12</a:t>
            </a:r>
            <a:r>
              <a:rPr lang="it-IT" altLang="zh-CN" sz="2400" b="0"/>
              <a:t>		</a:t>
            </a:r>
            <a:r>
              <a:rPr lang="en-US" altLang="zh-CN" sz="2400" b="0"/>
              <a:t>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&amp; ZE(ui12)</a:t>
            </a:r>
            <a:endParaRPr lang="en-US" altLang="zh-CN" sz="2400" b="0" dirty="0"/>
          </a:p>
          <a:p>
            <a:r>
              <a:rPr lang="en-US" altLang="zh-CN" sz="2400" b="0" dirty="0" err="1"/>
              <a:t>ori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ui12</a:t>
            </a:r>
            <a:r>
              <a:rPr lang="it-IT" altLang="zh-CN" sz="2400" b="0"/>
              <a:t>		</a:t>
            </a:r>
            <a:r>
              <a:rPr lang="en-US" altLang="zh-CN" sz="2400" b="0"/>
              <a:t>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| ZE(ui12)</a:t>
            </a:r>
            <a:endParaRPr lang="en-US" altLang="zh-CN" sz="2400" b="0" dirty="0"/>
          </a:p>
          <a:p>
            <a:r>
              <a:rPr lang="en-US" altLang="zh-CN" sz="2400" b="0" dirty="0" err="1"/>
              <a:t>xori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ui12</a:t>
            </a:r>
            <a:r>
              <a:rPr lang="it-IT" altLang="zh-CN" sz="2400" b="0"/>
              <a:t>		</a:t>
            </a:r>
            <a:r>
              <a:rPr lang="en-US" altLang="zh-CN" sz="2400" b="0"/>
              <a:t>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^ ZE(ui12)</a:t>
            </a:r>
            <a:endParaRPr lang="en-US" altLang="zh-CN" sz="2400" b="0" dirty="0"/>
          </a:p>
          <a:p>
            <a:endParaRPr lang="zh-CN" altLang="en-US" sz="2400" b="0" dirty="0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err="1"/>
              <a:t>sll.w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&lt;&lt;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[4 : 0]</a:t>
            </a:r>
            <a:endParaRPr lang="en-US" altLang="zh-CN" sz="2400" b="0" dirty="0"/>
          </a:p>
          <a:p>
            <a:r>
              <a:rPr lang="en-US" altLang="zh-CN" sz="2400" b="0" dirty="0" err="1"/>
              <a:t>srl.w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&gt;&gt; 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[4 : 0]</a:t>
            </a:r>
            <a:endParaRPr lang="en-US" altLang="zh-CN" sz="2400" b="0" dirty="0"/>
          </a:p>
          <a:p>
            <a:r>
              <a:rPr lang="en-US" altLang="zh-CN" sz="2400" b="0" dirty="0" err="1"/>
              <a:t>sra.w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&gt;&gt;&gt; 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[4 : 0]</a:t>
            </a:r>
            <a:endParaRPr lang="en-US" altLang="zh-CN" sz="2400" b="0" dirty="0"/>
          </a:p>
          <a:p>
            <a:endParaRPr lang="en-US" altLang="zh-CN" sz="2400" b="0"/>
          </a:p>
          <a:p>
            <a:r>
              <a:rPr lang="en-US" altLang="zh-CN" sz="2400" b="0"/>
              <a:t>slli</a:t>
            </a:r>
            <a:r>
              <a:rPr lang="en-US" altLang="zh-CN" sz="2400" b="0" dirty="0" err="1"/>
              <a:t>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ui5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&lt;&lt; ui5</a:t>
            </a:r>
            <a:endParaRPr lang="en-US" altLang="zh-CN" sz="2400" b="0" dirty="0"/>
          </a:p>
          <a:p>
            <a:r>
              <a:rPr lang="en-US" altLang="zh-CN" sz="2400" b="0" dirty="0" err="1"/>
              <a:t>srli.w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ui5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&gt;&gt; ui5</a:t>
            </a:r>
            <a:endParaRPr lang="en-US" altLang="zh-CN" sz="2400" b="0" dirty="0"/>
          </a:p>
          <a:p>
            <a:r>
              <a:rPr lang="en-US" altLang="zh-CN" sz="2400" b="0" dirty="0" err="1"/>
              <a:t>srai.w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ui5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&gt;&gt;&gt; ui5</a:t>
            </a:r>
            <a:endParaRPr lang="en-US" altLang="zh-CN" sz="2400" b="0" dirty="0"/>
          </a:p>
          <a:p>
            <a:endParaRPr lang="en-US" altLang="zh-CN" sz="2400" b="0" dirty="0"/>
          </a:p>
          <a:p>
            <a:endParaRPr lang="zh-CN" altLang="en-US" sz="2400" dirty="0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访存指令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2400" b="0"/>
              <a:t>ld.w rd, rj, si12		# rd = MemW[rj + SE(si12)] </a:t>
            </a:r>
            <a:endParaRPr lang="it-IT" altLang="zh-CN" sz="2400" b="0"/>
          </a:p>
          <a:p>
            <a:r>
              <a:rPr lang="it-IT" altLang="zh-CN" sz="2400" b="0"/>
              <a:t>ld</a:t>
            </a:r>
            <a:r>
              <a:rPr lang="it-IT" altLang="zh-CN" sz="2400" b="0" dirty="0"/>
              <a:t>.b rd, rj</a:t>
            </a:r>
            <a:r>
              <a:rPr lang="it-IT" altLang="zh-CN" sz="2400" b="0"/>
              <a:t>, si12		# rd = SE(MemB[rj + SE(si12)])</a:t>
            </a:r>
            <a:endParaRPr lang="en-US" altLang="zh-CN" sz="2400" b="0" dirty="0"/>
          </a:p>
          <a:p>
            <a:r>
              <a:rPr lang="it-IT" altLang="zh-CN" sz="2400" b="0"/>
              <a:t>ld</a:t>
            </a:r>
            <a:r>
              <a:rPr lang="it-IT" altLang="zh-CN" sz="2400" b="0" dirty="0"/>
              <a:t>.h rd, rj</a:t>
            </a:r>
            <a:r>
              <a:rPr lang="it-IT" altLang="zh-CN" sz="2400" b="0"/>
              <a:t>, si12		# rd = SE(MemH[rj + SE(si12)])</a:t>
            </a:r>
            <a:endParaRPr lang="it-IT" altLang="zh-CN" sz="2400" b="0" dirty="0"/>
          </a:p>
          <a:p>
            <a:r>
              <a:rPr lang="en-US" altLang="zh-CN" sz="2400" b="0"/>
              <a:t>ld</a:t>
            </a:r>
            <a:r>
              <a:rPr lang="en-US" altLang="zh-CN" sz="2400" b="0" dirty="0" err="1"/>
              <a:t>.bu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/>
              <a:t>, si12</a:t>
            </a:r>
            <a:r>
              <a:rPr lang="it-IT" altLang="zh-CN" sz="2400" b="0"/>
              <a:t>		# rd = ZE(MemB[rj + SE(si12)])</a:t>
            </a:r>
            <a:endParaRPr lang="en-US" altLang="zh-CN" sz="2400" b="0" dirty="0"/>
          </a:p>
          <a:p>
            <a:r>
              <a:rPr lang="en-US" altLang="zh-CN" sz="2400" b="0" dirty="0"/>
              <a:t>ld.hu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/>
              <a:t>, si12</a:t>
            </a:r>
            <a:r>
              <a:rPr lang="it-IT" altLang="zh-CN" sz="2400" b="0"/>
              <a:t>		# rd = ZE(MemH[rj + SE(si12)])</a:t>
            </a:r>
            <a:endParaRPr lang="en-US" altLang="zh-CN" sz="2400" b="0" dirty="0"/>
          </a:p>
          <a:p>
            <a:endParaRPr lang="en-US" altLang="zh-CN" sz="2400" b="0" dirty="0"/>
          </a:p>
          <a:p>
            <a:r>
              <a:rPr lang="it-IT" altLang="zh-CN" sz="2400" b="0"/>
              <a:t>st.w rd, rj, si12		# MemW[rj + SE(si12)] = rd</a:t>
            </a:r>
            <a:endParaRPr lang="it-IT" altLang="zh-CN" sz="2400" b="0"/>
          </a:p>
          <a:p>
            <a:r>
              <a:rPr lang="it-IT" altLang="zh-CN" sz="2400" b="0"/>
              <a:t>st.b rd, rj, si12		# MemB[rj + SE(si12)] = rd[7:0]</a:t>
            </a:r>
            <a:endParaRPr lang="it-IT" altLang="zh-CN" sz="2400" b="0"/>
          </a:p>
          <a:p>
            <a:r>
              <a:rPr lang="it-IT" altLang="zh-CN" sz="2400" b="0"/>
              <a:t>st</a:t>
            </a:r>
            <a:r>
              <a:rPr lang="it-IT" altLang="zh-CN" sz="2400" b="0" dirty="0"/>
              <a:t>.h rd, rj</a:t>
            </a:r>
            <a:r>
              <a:rPr lang="it-IT" altLang="zh-CN" sz="2400" b="0"/>
              <a:t>, si12		# MemH[rj + SE(si12)] = rd[15:0]</a:t>
            </a:r>
            <a:endParaRPr lang="it-IT" altLang="zh-CN" sz="2400" b="0" dirty="0"/>
          </a:p>
          <a:p>
            <a:endParaRPr lang="zh-CN" altLang="en-US" sz="2400" b="0" dirty="0"/>
          </a:p>
        </p:txBody>
      </p:sp>
      <p:sp>
        <p:nvSpPr>
          <p:cNvPr id="9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74275"/>
            <a:ext cx="8119815" cy="4602687"/>
          </a:xfrm>
        </p:spPr>
        <p:txBody>
          <a:bodyPr/>
          <a:lstStyle/>
          <a:p>
            <a:r>
              <a:rPr lang="en-US" altLang="zh-CN" sz="2400" b="0" dirty="0" err="1"/>
              <a:t>beq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if (</a:t>
            </a:r>
            <a:r>
              <a:rPr lang="en-US" altLang="zh-CN" sz="2400" b="0" dirty="0" err="1"/>
              <a:t>ri</a:t>
            </a:r>
            <a:r>
              <a:rPr lang="en-US" altLang="zh-CN" sz="2400" b="0" dirty="0"/>
              <a:t> ==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)  pc += SE({offs16, 2'b0}) </a:t>
            </a:r>
            <a:endParaRPr lang="en-US" altLang="zh-CN" sz="2400" b="0" dirty="0"/>
          </a:p>
          <a:p>
            <a:r>
              <a:rPr lang="en-US" altLang="zh-CN" sz="2400" b="0" dirty="0" err="1"/>
              <a:t>bne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!=</a:t>
            </a:r>
            <a:endParaRPr lang="en-US" altLang="zh-CN" sz="2400" b="0" dirty="0"/>
          </a:p>
          <a:p>
            <a:r>
              <a:rPr lang="en-US" altLang="zh-CN" sz="2400" b="0" dirty="0" err="1"/>
              <a:t>blt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&lt;</a:t>
            </a:r>
            <a:r>
              <a:rPr lang="en-US" altLang="zh-CN" sz="2400" b="0" baseline="-10000" dirty="0"/>
              <a:t>s</a:t>
            </a:r>
            <a:endParaRPr lang="en-US" altLang="zh-CN" sz="2400" b="0" baseline="-10000" dirty="0"/>
          </a:p>
          <a:p>
            <a:r>
              <a:rPr lang="en-US" altLang="zh-CN" sz="2400" b="0" dirty="0" err="1"/>
              <a:t>bge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!&lt;</a:t>
            </a:r>
            <a:r>
              <a:rPr lang="en-US" altLang="zh-CN" sz="2400" b="0" baseline="-10000" dirty="0"/>
              <a:t>s</a:t>
            </a:r>
            <a:endParaRPr lang="en-US" altLang="zh-CN" sz="2400" b="0" baseline="-10000" dirty="0"/>
          </a:p>
          <a:p>
            <a:r>
              <a:rPr lang="en-US" altLang="zh-CN" sz="2400" b="0" dirty="0" err="1"/>
              <a:t>bltu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&lt;</a:t>
            </a:r>
            <a:r>
              <a:rPr lang="en-US" altLang="zh-CN" sz="2400" b="0" baseline="-10000" dirty="0"/>
              <a:t>u</a:t>
            </a:r>
            <a:endParaRPr lang="en-US" altLang="zh-CN" sz="2400" b="0" baseline="-10000" dirty="0"/>
          </a:p>
          <a:p>
            <a:r>
              <a:rPr lang="en-US" altLang="zh-CN" sz="2400" b="0" dirty="0" err="1"/>
              <a:t>bgeu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!&lt;</a:t>
            </a:r>
            <a:r>
              <a:rPr lang="en-US" altLang="zh-CN" sz="2400" b="0" baseline="-10000" dirty="0"/>
              <a:t>u</a:t>
            </a:r>
            <a:endParaRPr lang="en-US" altLang="zh-CN" sz="2400" b="0" baseline="-10000" dirty="0"/>
          </a:p>
          <a:p>
            <a:endParaRPr lang="en-US" altLang="zh-CN" sz="1800" b="0"/>
          </a:p>
          <a:p>
            <a:r>
              <a:rPr lang="en-US" altLang="zh-CN" sz="2400" b="0"/>
              <a:t>b </a:t>
            </a:r>
            <a:r>
              <a:rPr lang="en-US" altLang="zh-CN" sz="2400" b="0" dirty="0"/>
              <a:t>offs26		# pc += SE({offs26, 2'b0}) </a:t>
            </a:r>
            <a:endParaRPr lang="en-US" altLang="zh-CN" sz="2400" b="0" dirty="0"/>
          </a:p>
          <a:p>
            <a:r>
              <a:rPr lang="en-US" altLang="zh-CN" sz="2400" b="0" dirty="0"/>
              <a:t>bl offs26		# r1 = pc + 4, pc += SE({offs26, 2'b0}) </a:t>
            </a:r>
            <a:endParaRPr lang="en-US" altLang="zh-CN" sz="2400" b="0" dirty="0"/>
          </a:p>
          <a:p>
            <a:r>
              <a:rPr lang="en-US" altLang="zh-CN" sz="2400" b="0" dirty="0" err="1"/>
              <a:t>jirl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offs16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pc + 4, pc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+ SE({offs16, 2'b0}) </a:t>
            </a:r>
            <a:endParaRPr lang="en-US" altLang="zh-CN" sz="2400" b="0" dirty="0"/>
          </a:p>
          <a:p>
            <a:endParaRPr lang="zh-CN" altLang="en-US" sz="2400" dirty="0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QyZmNjNzczMGE4YWI3NjY3MTJlM2E2MjZkM2QyNzY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6090</Words>
  <Application>WPS 演示</Application>
  <PresentationFormat>全屏显示(4:3)</PresentationFormat>
  <Paragraphs>449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BatangChe</vt:lpstr>
      <vt:lpstr>Segoe Print</vt:lpstr>
      <vt:lpstr>Office 主题</vt:lpstr>
      <vt:lpstr>实验二  汇编程序设计</vt:lpstr>
      <vt:lpstr>实验目标</vt:lpstr>
      <vt:lpstr>实验内容</vt:lpstr>
      <vt:lpstr>LA32R寄存器</vt:lpstr>
      <vt:lpstr>加/减/比较运算指令</vt:lpstr>
      <vt:lpstr>逻辑运算指令</vt:lpstr>
      <vt:lpstr>移位运算指令</vt:lpstr>
      <vt:lpstr>访存指令</vt:lpstr>
      <vt:lpstr>转移指令</vt:lpstr>
      <vt:lpstr>指令编码格式</vt:lpstr>
      <vt:lpstr>PowerPoint 演示文稿</vt:lpstr>
      <vt:lpstr>PowerPoint 演示文稿</vt:lpstr>
      <vt:lpstr>PowerPoint 演示文稿</vt:lpstr>
      <vt:lpstr>汇编器指令和宏指令</vt:lpstr>
      <vt:lpstr>LA32R简单测试程序</vt:lpstr>
      <vt:lpstr>LA32R指令功能测试程序</vt:lpstr>
      <vt:lpstr>PowerPoint 演示文稿</vt:lpstr>
      <vt:lpstr>实验要求</vt:lpstr>
      <vt:lpstr>The End</vt:lpstr>
      <vt:lpstr>RISC-V寄存器</vt:lpstr>
      <vt:lpstr>RV32I指令类型</vt:lpstr>
      <vt:lpstr>RV32I指令类型 (续)</vt:lpstr>
      <vt:lpstr>RV32I指令功能</vt:lpstr>
      <vt:lpstr>RV32I指令功能</vt:lpstr>
      <vt:lpstr>汇编指示符和伪指令</vt:lpstr>
      <vt:lpstr>RARS</vt:lpstr>
      <vt:lpstr>Help</vt:lpstr>
      <vt:lpstr>存储器配置</vt:lpstr>
      <vt:lpstr>汇编程序转COE文件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M.</cp:lastModifiedBy>
  <cp:revision>742</cp:revision>
  <cp:lastPrinted>2113-01-01T00:00:00Z</cp:lastPrinted>
  <dcterms:created xsi:type="dcterms:W3CDTF">2113-01-01T00:00:00Z</dcterms:created>
  <dcterms:modified xsi:type="dcterms:W3CDTF">2024-03-25T13:50:17Z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10E1644E97E4452AA4EC2084A982B9F7_12</vt:lpwstr>
  </property>
  <property fmtid="{D5CDD505-2E9C-101B-9397-08002B2CF9AE}" pid="4" name="KSOProductBuildVer">
    <vt:lpwstr>2052-12.1.0.16388</vt:lpwstr>
  </property>
</Properties>
</file>