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735" r:id="rId3"/>
    <p:sldId id="820" r:id="rId4"/>
    <p:sldId id="833" r:id="rId5"/>
    <p:sldId id="781" r:id="rId6"/>
    <p:sldId id="831" r:id="rId7"/>
    <p:sldId id="862" r:id="rId8"/>
    <p:sldId id="863" r:id="rId9"/>
    <p:sldId id="864" r:id="rId10"/>
    <p:sldId id="861" r:id="rId11"/>
    <p:sldId id="281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FF9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31" autoAdjust="0"/>
    <p:restoredTop sz="95847" autoAdjust="0"/>
  </p:normalViewPr>
  <p:slideViewPr>
    <p:cSldViewPr>
      <p:cViewPr varScale="1">
        <p:scale>
          <a:sx n="83" d="100"/>
          <a:sy n="83" d="100"/>
        </p:scale>
        <p:origin x="1747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120B823-737E-4E3D-9238-77E2E9A22D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AD27EE-830D-49CE-985E-AB94113C27B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AE2C240-6496-4A8E-A8B3-F943082DF23E}" type="datetimeFigureOut">
              <a:rPr lang="zh-CN" altLang="en-US"/>
              <a:pPr>
                <a:defRPr/>
              </a:pPr>
              <a:t>2024/4/29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8AF73402-062F-4B22-B545-BFA43D2C2F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AE0DD133-4A0D-4665-B714-C8418696D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343C4B-66D8-4F37-9FF5-29F30E5E07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0FA1AA-0EE7-496E-B32D-8EAB455176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E3379E7-EFB6-4D19-8480-DBA827EA84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FE61D583-ABB7-4B19-AA2B-64C35ABB7A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3724F8C3-3180-4E04-A600-26DCE83349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055F0E4-00A8-46A8-8A4F-51CCC355E4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93ADF0A-0C14-4AC6-A72E-89FD4FE800F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9744EE3D-01CD-4D59-BF78-03A1CE243F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EFE5739B-8252-4AA3-8401-24941699F8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4642D16C-4DCE-4CF7-A98D-7B1F2D257E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22BDD8E-28FC-47B3-AFDD-20ED352E168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F56A5C38-60C3-4B3D-BA0B-F7153A7E16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52C73646-D81C-4B60-B3C4-7816488D0E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F5AD2B6E-8816-41FB-8AD6-D206085652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117CE2-73A6-4B67-B85C-6643A8DFCE3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F56A5C38-60C3-4B3D-BA0B-F7153A7E16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52C73646-D81C-4B60-B3C4-7816488D0E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F5AD2B6E-8816-41FB-8AD6-D206085652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117CE2-73A6-4B67-B85C-6643A8DFCE3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037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AA85A52B-C458-4389-9610-2320DCF4522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DD7CB9-3B4E-4F1D-A6C0-0D48B68D57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C249D599-1515-412E-AA4B-EE2442FCC231}" type="datetime1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C8E2F7-364B-46E8-A6AB-10774079CF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2024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B3EA9-4E05-4167-96BA-0A567EF5A3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2367035A-0266-466B-898C-0B21620FB8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48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552A4FD3-50B2-4C3D-9F3A-C994D3D12F2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694E22-72C8-4D33-BE49-7A239C5AB9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7855583E-2E96-4879-A402-4C1ABDEFF94B}" type="datetime1">
              <a:rPr lang="zh-CN" altLang="en-US" smtClean="0"/>
              <a:t>2024/4/29</a:t>
            </a:fld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48481C-3B76-4658-9CEB-1CF4008B8B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2024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BFEABC-1CA6-4BDD-8BD3-32593AF567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9508606F-694E-4BCF-92BA-23CC96414D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507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264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69DC65E-DCF1-4C5E-B880-24C21C6064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110ED4D-6394-43DA-8518-47EC71A2F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CDCAA36-D4D3-49AE-8497-85FFF6962A0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EA5FDDD-849C-4547-A8A8-95428BD15922}" type="datetime1">
              <a:rPr lang="zh-CN" altLang="en-US" smtClean="0"/>
              <a:t>2024/4/29</a:t>
            </a:fld>
            <a:endParaRPr lang="zh-CN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577B012-8A92-4111-8FED-B5FD2B020D6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5225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2024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9C16803-6D3E-4C67-A4B0-D403BC3B0ED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3D8A974-593B-4EE6-8384-6C2B92CB7F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031" name="直接连接符 6">
            <a:extLst>
              <a:ext uri="{FF2B5EF4-FFF2-40B4-BE49-F238E27FC236}">
                <a16:creationId xmlns:a16="http://schemas.microsoft.com/office/drawing/2014/main" id="{4E1A8A3C-4F97-4FBA-9D78-6120364E651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8" r:id="rId1"/>
    <p:sldLayoutId id="2147484309" r:id="rId2"/>
    <p:sldLayoutId id="2147484310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4CF68AA2-F2A3-4F2A-AD8B-90431913F1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实验五  </a:t>
            </a:r>
            <a:r>
              <a:rPr lang="en-US" altLang="zh-CN" dirty="0"/>
              <a:t>Cache</a:t>
            </a:r>
            <a:r>
              <a:rPr lang="zh-CN" altLang="en-US" dirty="0"/>
              <a:t>设计</a:t>
            </a:r>
          </a:p>
        </p:txBody>
      </p:sp>
      <p:sp>
        <p:nvSpPr>
          <p:cNvPr id="6147" name="页脚占位符 1">
            <a:extLst>
              <a:ext uri="{FF2B5EF4-FFF2-40B4-BE49-F238E27FC236}">
                <a16:creationId xmlns:a16="http://schemas.microsoft.com/office/drawing/2014/main" id="{9FE8AFEB-9CA6-4A4D-AE0B-B815A8213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6148" name="灯片编号占位符 2">
            <a:extLst>
              <a:ext uri="{FF2B5EF4-FFF2-40B4-BE49-F238E27FC236}">
                <a16:creationId xmlns:a16="http://schemas.microsoft.com/office/drawing/2014/main" id="{4F8904D3-F6DF-41DB-91E6-029CB0AADA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EE094B-B2E7-405C-912F-4B89156F2594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6149" name="日期占位符 3">
            <a:extLst>
              <a:ext uri="{FF2B5EF4-FFF2-40B4-BE49-F238E27FC236}">
                <a16:creationId xmlns:a16="http://schemas.microsoft.com/office/drawing/2014/main" id="{51087D8F-755E-4B8A-9F10-6138B6328B9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38D238-C696-4C8E-8F78-E13C83E46518}" type="datetime1">
              <a:rPr lang="zh-CN" altLang="en-US" sz="1600" b="0" smtClean="0">
                <a:latin typeface="Arial" panose="020B0604020202020204" pitchFamily="34" charset="0"/>
              </a:rPr>
              <a:t>2024/4/29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5135E3C4-815F-40F6-8682-0FC05B1FA1C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11560" y="3722092"/>
            <a:ext cx="6400800" cy="14351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3200"/>
              <a:t>2024</a:t>
            </a:r>
            <a:r>
              <a:rPr lang="zh-CN" altLang="en-US" sz="3200"/>
              <a:t>春季</a:t>
            </a:r>
            <a:endParaRPr lang="en-US" altLang="zh-CN" sz="3200" dirty="0"/>
          </a:p>
          <a:p>
            <a:pPr>
              <a:spcBef>
                <a:spcPts val="1200"/>
              </a:spcBef>
            </a:pPr>
            <a:r>
              <a:rPr lang="en-US" altLang="zh-CN" sz="3200" dirty="0"/>
              <a:t>zjx@ustc.edu.cn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4D503-9EDD-4329-BBC2-79A15DFD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AA933D-20E3-483D-B86E-34D0EE2AF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075240" cy="46021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400"/>
              <a:t>设计包含指令</a:t>
            </a:r>
            <a:r>
              <a:rPr lang="en-US" altLang="zh-CN" sz="2400"/>
              <a:t>Cache</a:t>
            </a:r>
            <a:r>
              <a:rPr lang="zh-CN" altLang="en-US" sz="2400"/>
              <a:t>的流水线</a:t>
            </a:r>
            <a:r>
              <a:rPr lang="en-US" altLang="zh-CN" sz="2400"/>
              <a:t>LA32R CPU</a:t>
            </a:r>
            <a:r>
              <a:rPr lang="zh-CN" altLang="en-US" sz="2400"/>
              <a:t>，构建</a:t>
            </a:r>
            <a:r>
              <a:rPr lang="en-US" altLang="zh-CN" sz="2400"/>
              <a:t>SoC</a:t>
            </a:r>
            <a:r>
              <a:rPr lang="zh-CN" altLang="en-US" sz="2400"/>
              <a:t>并上板验证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sz="2000"/>
              <a:t>运行指令测试程序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sz="2000"/>
              <a:t>查看电路资源和性能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zh-CN" altLang="en-US" sz="200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zh-CN" altLang="en-US" sz="24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80F53-0F47-4DCD-992A-FF11A316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E7BEC4-E8BD-4138-9FD9-DA64EC5B5B6A}" type="datetime1">
              <a:rPr lang="zh-CN" altLang="en-US" smtClean="0"/>
              <a:t>2024/4/29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204DFC-CB54-4A4B-8736-D962D2E0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A2DD9D-4CF4-4EAA-8F78-48C09CD02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E3ACD-97DE-422D-AABB-B49A3A52602F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2272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85830653-A2B8-4DC9-9342-20B0C5BBB9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/>
              <a:t>The</a:t>
            </a:r>
            <a:r>
              <a:rPr lang="zh-CN" altLang="en-US" sz="5400"/>
              <a:t> </a:t>
            </a:r>
            <a:r>
              <a:rPr lang="en-US" altLang="zh-CN" sz="5400"/>
              <a:t>End</a:t>
            </a:r>
            <a:endParaRPr lang="zh-CN" altLang="en-US" sz="5400"/>
          </a:p>
        </p:txBody>
      </p:sp>
      <p:sp>
        <p:nvSpPr>
          <p:cNvPr id="49155" name="页脚占位符 1">
            <a:extLst>
              <a:ext uri="{FF2B5EF4-FFF2-40B4-BE49-F238E27FC236}">
                <a16:creationId xmlns:a16="http://schemas.microsoft.com/office/drawing/2014/main" id="{0BA6E122-DBDB-4937-AA9A-B1E2173FCD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49156" name="灯片编号占位符 2">
            <a:extLst>
              <a:ext uri="{FF2B5EF4-FFF2-40B4-BE49-F238E27FC236}">
                <a16:creationId xmlns:a16="http://schemas.microsoft.com/office/drawing/2014/main" id="{9B248EE9-39BE-4B14-9585-031E284DE5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488B2F-AC83-48B6-BE05-2E61801B1B15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9157" name="日期占位符 3">
            <a:extLst>
              <a:ext uri="{FF2B5EF4-FFF2-40B4-BE49-F238E27FC236}">
                <a16:creationId xmlns:a16="http://schemas.microsoft.com/office/drawing/2014/main" id="{4EC3C889-3353-4294-9F4C-7E94B67DB3D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D518F5-F00A-459F-9889-79DED1BBCB4D}" type="datetime1">
              <a:rPr lang="zh-CN" altLang="en-US" sz="1600" b="0" smtClean="0">
                <a:latin typeface="Arial" panose="020B0604020202020204" pitchFamily="34" charset="0"/>
              </a:rPr>
              <a:t>2024/4/29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5AE06C8E-E194-4D73-B994-25654925F8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实验目标</a:t>
            </a:r>
          </a:p>
        </p:txBody>
      </p:sp>
      <p:sp>
        <p:nvSpPr>
          <p:cNvPr id="8195" name="页脚占位符 1">
            <a:extLst>
              <a:ext uri="{FF2B5EF4-FFF2-40B4-BE49-F238E27FC236}">
                <a16:creationId xmlns:a16="http://schemas.microsoft.com/office/drawing/2014/main" id="{3591619D-0833-4A8B-88AF-6434681973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196" name="灯片编号占位符 2">
            <a:extLst>
              <a:ext uri="{FF2B5EF4-FFF2-40B4-BE49-F238E27FC236}">
                <a16:creationId xmlns:a16="http://schemas.microsoft.com/office/drawing/2014/main" id="{9096CA8D-A6F1-49E1-898B-34610F06DF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58FBD3-BD54-4BD8-9AA9-A8C1C09E48D0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8197" name="日期占位符 3">
            <a:extLst>
              <a:ext uri="{FF2B5EF4-FFF2-40B4-BE49-F238E27FC236}">
                <a16:creationId xmlns:a16="http://schemas.microsoft.com/office/drawing/2014/main" id="{CD68A4F6-8874-4844-B3C0-D3170B21C13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F63236-E4E7-4628-8436-1F3CCA938793}" type="datetime1">
              <a:rPr lang="zh-CN" altLang="en-US" sz="1600" b="0" smtClean="0">
                <a:latin typeface="Arial" panose="020B0604020202020204" pitchFamily="34" charset="0"/>
              </a:rPr>
              <a:t>2024/4/29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198" name="内容占位符 1">
            <a:extLst>
              <a:ext uri="{FF2B5EF4-FFF2-40B4-BE49-F238E27FC236}">
                <a16:creationId xmlns:a16="http://schemas.microsoft.com/office/drawing/2014/main" id="{5F847517-AB41-4794-BC56-793A7911EC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075240" cy="47212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掌握</a:t>
            </a:r>
            <a:r>
              <a:rPr lang="en-US" altLang="zh-CN" sz="2400" dirty="0"/>
              <a:t>Cache</a:t>
            </a:r>
            <a:r>
              <a:rPr lang="zh-CN" altLang="en-US" sz="2400" dirty="0"/>
              <a:t>工作原理、基本结构、设计和调试方法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熟练掌握数据通路和控制器的设计和描述方法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A2708DE6-3340-4080-B1D9-8B7ACE022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实验内容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0FDB83AA-E158-45F4-A9BB-D66AE278B3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36687"/>
            <a:ext cx="8229600" cy="4808538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/>
              <a:t>改造流水线</a:t>
            </a:r>
            <a:r>
              <a:rPr lang="en-US" altLang="zh-CN" sz="2400"/>
              <a:t>LA32R </a:t>
            </a:r>
            <a:r>
              <a:rPr lang="en-US" altLang="zh-CN" sz="2400" dirty="0"/>
              <a:t>CPU</a:t>
            </a:r>
            <a:r>
              <a:rPr lang="zh-CN" altLang="en-US" sz="2400" dirty="0"/>
              <a:t>，增加</a:t>
            </a:r>
            <a:r>
              <a:rPr lang="zh-CN" altLang="en-US" sz="2400"/>
              <a:t>指令</a:t>
            </a:r>
            <a:r>
              <a:rPr lang="en-US" altLang="zh-CN" sz="2400"/>
              <a:t>cache</a:t>
            </a:r>
          </a:p>
          <a:p>
            <a:pPr lvl="1" eaLnBrk="1" hangingPunct="1">
              <a:spcBef>
                <a:spcPts val="600"/>
              </a:spcBef>
              <a:buFont typeface="微软雅黑" panose="020B0503020204020204" pitchFamily="34" charset="-122"/>
              <a:buChar char="−"/>
              <a:defRPr/>
            </a:pPr>
            <a:endParaRPr lang="en-US" altLang="zh-CN" sz="2000" dirty="0"/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altLang="zh-CN" sz="2400"/>
          </a:p>
        </p:txBody>
      </p:sp>
      <p:sp>
        <p:nvSpPr>
          <p:cNvPr id="11268" name="页脚占位符 1">
            <a:extLst>
              <a:ext uri="{FF2B5EF4-FFF2-40B4-BE49-F238E27FC236}">
                <a16:creationId xmlns:a16="http://schemas.microsoft.com/office/drawing/2014/main" id="{86DFDCF3-CFFF-4C59-8266-BF39A280CC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1269" name="灯片编号占位符 2">
            <a:extLst>
              <a:ext uri="{FF2B5EF4-FFF2-40B4-BE49-F238E27FC236}">
                <a16:creationId xmlns:a16="http://schemas.microsoft.com/office/drawing/2014/main" id="{D7E5AF81-A292-4418-8E4D-DD0CA76FEE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BF691F-576E-4A9C-A667-80CF55D7D1E0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1270" name="日期占位符 3">
            <a:extLst>
              <a:ext uri="{FF2B5EF4-FFF2-40B4-BE49-F238E27FC236}">
                <a16:creationId xmlns:a16="http://schemas.microsoft.com/office/drawing/2014/main" id="{6E65ED10-DC45-42D5-8820-CF179AA2120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FDD421-DE5D-41AA-81F7-D76D2D063F2A}" type="datetime1">
              <a:rPr lang="zh-CN" altLang="en-US" sz="1600" b="0" smtClean="0">
                <a:latin typeface="Arial" panose="020B0604020202020204" pitchFamily="34" charset="0"/>
              </a:rPr>
              <a:t>2024/4/29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A09F7564-5FE5-4342-A232-2B3D5D8E2697}"/>
              </a:ext>
            </a:extLst>
          </p:cNvPr>
          <p:cNvGrpSpPr/>
          <p:nvPr/>
        </p:nvGrpSpPr>
        <p:grpSpPr>
          <a:xfrm>
            <a:off x="999997" y="2276872"/>
            <a:ext cx="2583182" cy="1256400"/>
            <a:chOff x="1087754" y="2614093"/>
            <a:chExt cx="2583182" cy="1862428"/>
          </a:xfrm>
        </p:grpSpPr>
        <p:sp>
          <p:nvSpPr>
            <p:cNvPr id="60" name="文本框 84">
              <a:extLst>
                <a:ext uri="{FF2B5EF4-FFF2-40B4-BE49-F238E27FC236}">
                  <a16:creationId xmlns:a16="http://schemas.microsoft.com/office/drawing/2014/main" id="{86F68BAD-23B6-46E3-909B-612FD77AAC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7754" y="2614093"/>
              <a:ext cx="2583176" cy="44213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CP</a:t>
              </a: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U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83EE4D5-D388-4E7A-A272-7BD073C8BBD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36371" y="3056227"/>
              <a:ext cx="0" cy="26008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文本框 84">
              <a:extLst>
                <a:ext uri="{FF2B5EF4-FFF2-40B4-BE49-F238E27FC236}">
                  <a16:creationId xmlns:a16="http://schemas.microsoft.com/office/drawing/2014/main" id="{9B73876B-CFCC-43FE-B7C0-39DF33837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7755" y="4014575"/>
              <a:ext cx="675600" cy="44213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IM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3" name="文本框 84">
              <a:extLst>
                <a:ext uri="{FF2B5EF4-FFF2-40B4-BE49-F238E27FC236}">
                  <a16:creationId xmlns:a16="http://schemas.microsoft.com/office/drawing/2014/main" id="{723562BE-8E24-4104-ABD3-FC5B65383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545" y="4034387"/>
              <a:ext cx="675600" cy="44213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DM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4" name="文本框 84">
              <a:extLst>
                <a:ext uri="{FF2B5EF4-FFF2-40B4-BE49-F238E27FC236}">
                  <a16:creationId xmlns:a16="http://schemas.microsoft.com/office/drawing/2014/main" id="{33E04446-A800-4BB7-A4B9-B97EAA3EB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5336" y="4034387"/>
              <a:ext cx="675600" cy="44213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CFG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5" name="文本框 84">
              <a:extLst>
                <a:ext uri="{FF2B5EF4-FFF2-40B4-BE49-F238E27FC236}">
                  <a16:creationId xmlns:a16="http://schemas.microsoft.com/office/drawing/2014/main" id="{52D102CE-8E58-44A8-9B9B-2F1DE181B5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0278" y="3316312"/>
              <a:ext cx="1630653" cy="44213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BRG-1x2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DB60CB2-EE02-4C7A-ABB4-D6D9743EB49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99217" y="3758446"/>
              <a:ext cx="0" cy="26008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DD42543F-A8B8-4F83-A537-971C6349EC3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13266" y="3758446"/>
              <a:ext cx="0" cy="26008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1FE39000-1AF8-4AC2-A4CF-A72247F99D2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45426" y="3056227"/>
              <a:ext cx="0" cy="9583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4EBE335B-DAC6-47D6-BE66-46ADD9679605}"/>
              </a:ext>
            </a:extLst>
          </p:cNvPr>
          <p:cNvGrpSpPr/>
          <p:nvPr/>
        </p:nvGrpSpPr>
        <p:grpSpPr>
          <a:xfrm>
            <a:off x="5413262" y="2276872"/>
            <a:ext cx="2584444" cy="2219063"/>
            <a:chOff x="5260580" y="2614093"/>
            <a:chExt cx="2584444" cy="3289433"/>
          </a:xfrm>
        </p:grpSpPr>
        <p:sp>
          <p:nvSpPr>
            <p:cNvPr id="72" name="文本框 84">
              <a:extLst>
                <a:ext uri="{FF2B5EF4-FFF2-40B4-BE49-F238E27FC236}">
                  <a16:creationId xmlns:a16="http://schemas.microsoft.com/office/drawing/2014/main" id="{A9D8E282-AA7F-428B-A2A0-58C6A6B47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1842" y="2614093"/>
              <a:ext cx="2583176" cy="44213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CP</a:t>
              </a: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U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81128E98-AEB1-4B5B-884A-7CC895B3398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010459" y="3056227"/>
              <a:ext cx="0" cy="26008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4" name="文本框 84">
              <a:extLst>
                <a:ext uri="{FF2B5EF4-FFF2-40B4-BE49-F238E27FC236}">
                  <a16:creationId xmlns:a16="http://schemas.microsoft.com/office/drawing/2014/main" id="{C8162B8F-83F2-480A-9B78-D38A893D6E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1843" y="4014575"/>
              <a:ext cx="675600" cy="44213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IC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5" name="文本框 84">
              <a:extLst>
                <a:ext uri="{FF2B5EF4-FFF2-40B4-BE49-F238E27FC236}">
                  <a16:creationId xmlns:a16="http://schemas.microsoft.com/office/drawing/2014/main" id="{38ABE7A5-AFF8-46CC-A3F8-DD3D4CB99D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5633" y="4034387"/>
              <a:ext cx="675600" cy="44213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DC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6" name="文本框 84">
              <a:extLst>
                <a:ext uri="{FF2B5EF4-FFF2-40B4-BE49-F238E27FC236}">
                  <a16:creationId xmlns:a16="http://schemas.microsoft.com/office/drawing/2014/main" id="{150E5723-677A-45D4-AE3A-B262B31FC2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9424" y="4034387"/>
              <a:ext cx="675600" cy="44213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CFG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7" name="文本框 84">
              <a:extLst>
                <a:ext uri="{FF2B5EF4-FFF2-40B4-BE49-F238E27FC236}">
                  <a16:creationId xmlns:a16="http://schemas.microsoft.com/office/drawing/2014/main" id="{E044B1B6-CDDE-4889-8E16-7CA9628AF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4366" y="3316312"/>
              <a:ext cx="1630653" cy="44213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BRG-1x2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E30F1E67-B09D-401F-8DC5-3E7B0542BE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73305" y="3758446"/>
              <a:ext cx="0" cy="26008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337D9C91-2FD9-405F-B515-83C419CB268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19514" y="3056227"/>
              <a:ext cx="0" cy="9583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文本框 84">
              <a:extLst>
                <a:ext uri="{FF2B5EF4-FFF2-40B4-BE49-F238E27FC236}">
                  <a16:creationId xmlns:a16="http://schemas.microsoft.com/office/drawing/2014/main" id="{A09B9021-B083-45E5-A732-AD0B354168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6718" y="5461392"/>
              <a:ext cx="675600" cy="44213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C0E775AD-AE7C-4451-85AE-0D36821D9D4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19514" y="4458800"/>
              <a:ext cx="0" cy="26008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20A8D8C1-105F-4128-8B85-80D81CA1DE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66383" y="4458800"/>
              <a:ext cx="0" cy="26008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280B9118-5CB6-4AA1-8D16-90805D4B2D3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49751" y="5177650"/>
              <a:ext cx="0" cy="26008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4" name="文本框 84">
              <a:extLst>
                <a:ext uri="{FF2B5EF4-FFF2-40B4-BE49-F238E27FC236}">
                  <a16:creationId xmlns:a16="http://schemas.microsoft.com/office/drawing/2014/main" id="{C683A9DF-32CF-445A-9CAC-CC6AABD3D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0580" y="4736127"/>
              <a:ext cx="1630653" cy="44213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BRG-2x1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ADC48D1A-2360-4A4F-951F-631D5405FD5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88324" y="3758446"/>
              <a:ext cx="0" cy="26008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AB023A34-67DF-4B1F-A3F3-6A234BBC557C}"/>
              </a:ext>
            </a:extLst>
          </p:cNvPr>
          <p:cNvGrpSpPr/>
          <p:nvPr/>
        </p:nvGrpSpPr>
        <p:grpSpPr>
          <a:xfrm>
            <a:off x="999991" y="4147876"/>
            <a:ext cx="2583182" cy="1728862"/>
            <a:chOff x="1087754" y="2614093"/>
            <a:chExt cx="2583182" cy="2562782"/>
          </a:xfrm>
        </p:grpSpPr>
        <p:sp>
          <p:nvSpPr>
            <p:cNvPr id="87" name="文本框 84">
              <a:extLst>
                <a:ext uri="{FF2B5EF4-FFF2-40B4-BE49-F238E27FC236}">
                  <a16:creationId xmlns:a16="http://schemas.microsoft.com/office/drawing/2014/main" id="{BCD0A435-C54B-4AE1-A6A2-5F058412ED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7754" y="2614093"/>
              <a:ext cx="2583176" cy="44213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CP</a:t>
              </a: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U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FCFFAC5A-1A1E-420F-8D45-C4AA1F1555A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36371" y="3056227"/>
              <a:ext cx="0" cy="26008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文本框 84">
              <a:extLst>
                <a:ext uri="{FF2B5EF4-FFF2-40B4-BE49-F238E27FC236}">
                  <a16:creationId xmlns:a16="http://schemas.microsoft.com/office/drawing/2014/main" id="{95B3EC0A-9A62-44D2-BDA7-9BCCBC91E0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7755" y="4014575"/>
              <a:ext cx="675600" cy="44213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IC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0" name="文本框 84">
              <a:extLst>
                <a:ext uri="{FF2B5EF4-FFF2-40B4-BE49-F238E27FC236}">
                  <a16:creationId xmlns:a16="http://schemas.microsoft.com/office/drawing/2014/main" id="{77971651-1989-4768-893B-A49950922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545" y="4034387"/>
              <a:ext cx="675600" cy="44213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DM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1" name="文本框 84">
              <a:extLst>
                <a:ext uri="{FF2B5EF4-FFF2-40B4-BE49-F238E27FC236}">
                  <a16:creationId xmlns:a16="http://schemas.microsoft.com/office/drawing/2014/main" id="{FA37573F-B690-4099-B420-1E907AB64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5336" y="4034387"/>
              <a:ext cx="675600" cy="44213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CFG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2" name="文本框 84">
              <a:extLst>
                <a:ext uri="{FF2B5EF4-FFF2-40B4-BE49-F238E27FC236}">
                  <a16:creationId xmlns:a16="http://schemas.microsoft.com/office/drawing/2014/main" id="{D0FFFD34-447B-4703-8FF1-24FF4BB70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0278" y="3316312"/>
              <a:ext cx="1630653" cy="44213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BRG-1x2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56D91F9B-8B6E-4B83-8335-67CC2CFB77D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99217" y="3758446"/>
              <a:ext cx="0" cy="26008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E0205B66-ED15-47A3-B9A1-FD662C27237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13266" y="3758446"/>
              <a:ext cx="0" cy="26008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9891F6BD-1CE3-4B8A-BA18-175CF421135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45426" y="3056227"/>
              <a:ext cx="0" cy="9583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文本框 84">
              <a:extLst>
                <a:ext uri="{FF2B5EF4-FFF2-40B4-BE49-F238E27FC236}">
                  <a16:creationId xmlns:a16="http://schemas.microsoft.com/office/drawing/2014/main" id="{BF659A6E-7C1F-4EE2-823A-E8D22CA55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7754" y="4734741"/>
              <a:ext cx="675600" cy="44213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9D0E838B-277F-468A-AB1F-A71BCA5C3E6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45426" y="4458800"/>
              <a:ext cx="0" cy="26008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8" name="内容占位符 2">
            <a:extLst>
              <a:ext uri="{FF2B5EF4-FFF2-40B4-BE49-F238E27FC236}">
                <a16:creationId xmlns:a16="http://schemas.microsoft.com/office/drawing/2014/main" id="{BA9C9FB9-3F7C-49CA-B970-104DFAA40155}"/>
              </a:ext>
            </a:extLst>
          </p:cNvPr>
          <p:cNvSpPr txBox="1">
            <a:spLocks/>
          </p:cNvSpPr>
          <p:nvPr/>
        </p:nvSpPr>
        <p:spPr bwMode="auto">
          <a:xfrm>
            <a:off x="4852342" y="4869209"/>
            <a:ext cx="3405315" cy="1221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Bef>
                <a:spcPts val="600"/>
              </a:spcBef>
            </a:pPr>
            <a:r>
              <a:rPr lang="en-US" altLang="zh-CN" sz="1800" kern="0"/>
              <a:t>IC</a:t>
            </a:r>
            <a:r>
              <a:rPr lang="zh-CN" altLang="en-US" sz="1800" kern="0"/>
              <a:t>：指令</a:t>
            </a:r>
            <a:r>
              <a:rPr lang="en-US" altLang="zh-CN" sz="1800" kern="0"/>
              <a:t>Cache</a:t>
            </a:r>
          </a:p>
          <a:p>
            <a:pPr lvl="1">
              <a:spcBef>
                <a:spcPts val="600"/>
              </a:spcBef>
            </a:pPr>
            <a:r>
              <a:rPr lang="en-US" altLang="zh-CN" sz="1800" kern="0"/>
              <a:t>DC</a:t>
            </a:r>
            <a:r>
              <a:rPr lang="zh-CN" altLang="en-US" sz="1800" kern="0"/>
              <a:t>：数据</a:t>
            </a:r>
            <a:r>
              <a:rPr lang="en-US" altLang="zh-CN" sz="1800" kern="0"/>
              <a:t>Cache</a:t>
            </a:r>
          </a:p>
          <a:p>
            <a:pPr lvl="1">
              <a:spcBef>
                <a:spcPts val="600"/>
              </a:spcBef>
            </a:pPr>
            <a:r>
              <a:rPr lang="en-US" altLang="zh-CN" sz="1800" kern="0"/>
              <a:t>BRG-2x1</a:t>
            </a:r>
            <a:r>
              <a:rPr lang="zh-CN" altLang="en-US" sz="1800" kern="0"/>
              <a:t>：仲裁桥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A2708DE6-3340-4080-B1D9-8B7ACE022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实验内容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0FDB83AA-E158-45F4-A9BB-D66AE278B3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36687"/>
            <a:ext cx="3898776" cy="4808538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/>
              <a:t>指令</a:t>
            </a:r>
            <a:r>
              <a:rPr lang="en-US" altLang="zh-CN" sz="2400"/>
              <a:t>Cache (ICache) </a:t>
            </a:r>
            <a:r>
              <a:rPr lang="zh-CN" altLang="en-US" sz="2400"/>
              <a:t>配置</a:t>
            </a:r>
            <a:endParaRPr lang="en-US" altLang="zh-CN" sz="2400"/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  <a:buFont typeface="微软雅黑" panose="020B0503020204020204" pitchFamily="34" charset="-122"/>
              <a:buChar char="−"/>
              <a:defRPr/>
            </a:pPr>
            <a:r>
              <a:rPr lang="zh-CN" altLang="en-US" sz="2000"/>
              <a:t>容量</a:t>
            </a:r>
            <a:r>
              <a:rPr lang="en-US" altLang="zh-CN" sz="2000"/>
              <a:t>8KB</a:t>
            </a:r>
            <a:r>
              <a:rPr lang="zh-CN" altLang="en-US" sz="2000"/>
              <a:t>，块式存储器</a:t>
            </a:r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  <a:buFont typeface="微软雅黑" panose="020B0503020204020204" pitchFamily="34" charset="-122"/>
              <a:buChar char="−"/>
              <a:defRPr/>
            </a:pPr>
            <a:r>
              <a:rPr lang="zh-CN" altLang="en-US" sz="2000"/>
              <a:t>块大小：</a:t>
            </a:r>
            <a:r>
              <a:rPr lang="en-US" altLang="zh-CN" sz="2000"/>
              <a:t>1</a:t>
            </a:r>
            <a:r>
              <a:rPr lang="zh-CN" altLang="en-US" sz="2000"/>
              <a:t>字（</a:t>
            </a:r>
            <a:r>
              <a:rPr lang="en-US" altLang="zh-CN" sz="2000"/>
              <a:t>4</a:t>
            </a:r>
            <a:r>
              <a:rPr lang="zh-CN" altLang="en-US" sz="2000"/>
              <a:t>字节）</a:t>
            </a:r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  <a:buFont typeface="微软雅黑" panose="020B0503020204020204" pitchFamily="34" charset="-122"/>
              <a:buChar char="−"/>
              <a:defRPr/>
            </a:pPr>
            <a:r>
              <a:rPr lang="zh-CN" altLang="en-US" sz="2000"/>
              <a:t>地址映射方式：</a:t>
            </a:r>
            <a:r>
              <a:rPr lang="en-US" altLang="zh-CN" sz="2000"/>
              <a:t>2</a:t>
            </a:r>
            <a:r>
              <a:rPr lang="zh-CN" altLang="en-US" sz="2000"/>
              <a:t>路组相联</a:t>
            </a:r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  <a:buFont typeface="微软雅黑" panose="020B0503020204020204" pitchFamily="34" charset="-122"/>
              <a:buChar char="−"/>
              <a:defRPr/>
            </a:pPr>
            <a:r>
              <a:rPr lang="zh-CN" altLang="en-US" sz="2000"/>
              <a:t>替换策略：</a:t>
            </a:r>
            <a:r>
              <a:rPr lang="en-US" altLang="zh-CN" sz="2000"/>
              <a:t>LRU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/>
              <a:t>指令存储器 </a:t>
            </a:r>
            <a:r>
              <a:rPr lang="en-US" altLang="zh-CN" sz="2400"/>
              <a:t>(Imem) </a:t>
            </a:r>
            <a:r>
              <a:rPr lang="zh-CN" altLang="en-US" sz="2400"/>
              <a:t>配置</a:t>
            </a:r>
            <a:endParaRPr lang="en-US" altLang="zh-CN" sz="2400"/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  <a:buFont typeface="微软雅黑" panose="020B0503020204020204" pitchFamily="34" charset="-122"/>
              <a:buChar char="−"/>
              <a:defRPr/>
            </a:pPr>
            <a:r>
              <a:rPr lang="zh-CN" altLang="en-US" sz="2000"/>
              <a:t>容量</a:t>
            </a:r>
            <a:r>
              <a:rPr lang="en-US" altLang="zh-CN" sz="2000"/>
              <a:t>1MB</a:t>
            </a:r>
            <a:r>
              <a:rPr lang="zh-CN" altLang="en-US" sz="2000"/>
              <a:t>，块式存储器</a:t>
            </a:r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  <a:buFont typeface="微软雅黑" panose="020B0503020204020204" pitchFamily="34" charset="-122"/>
              <a:buChar char="−"/>
              <a:defRPr/>
            </a:pPr>
            <a:r>
              <a:rPr lang="zh-CN" altLang="en-US" sz="2000"/>
              <a:t>按字访问，读取时间固定为</a:t>
            </a:r>
            <a:r>
              <a:rPr lang="en-US" altLang="zh-CN" sz="2000"/>
              <a:t>4</a:t>
            </a:r>
            <a:r>
              <a:rPr lang="zh-CN" altLang="en-US" sz="2000"/>
              <a:t>个时钟周期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endParaRPr lang="en-US" altLang="zh-CN" sz="2400"/>
          </a:p>
        </p:txBody>
      </p:sp>
      <p:sp>
        <p:nvSpPr>
          <p:cNvPr id="11268" name="页脚占位符 1">
            <a:extLst>
              <a:ext uri="{FF2B5EF4-FFF2-40B4-BE49-F238E27FC236}">
                <a16:creationId xmlns:a16="http://schemas.microsoft.com/office/drawing/2014/main" id="{86DFDCF3-CFFF-4C59-8266-BF39A280CC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1269" name="灯片编号占位符 2">
            <a:extLst>
              <a:ext uri="{FF2B5EF4-FFF2-40B4-BE49-F238E27FC236}">
                <a16:creationId xmlns:a16="http://schemas.microsoft.com/office/drawing/2014/main" id="{D7E5AF81-A292-4418-8E4D-DD0CA76FEE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BF691F-576E-4A9C-A667-80CF55D7D1E0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1270" name="日期占位符 3">
            <a:extLst>
              <a:ext uri="{FF2B5EF4-FFF2-40B4-BE49-F238E27FC236}">
                <a16:creationId xmlns:a16="http://schemas.microsoft.com/office/drawing/2014/main" id="{6E65ED10-DC45-42D5-8820-CF179AA2120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FDD421-DE5D-41AA-81F7-D76D2D063F2A}" type="datetime1">
              <a:rPr lang="zh-CN" altLang="en-US" sz="1600" b="0" smtClean="0">
                <a:latin typeface="Arial" panose="020B0604020202020204" pitchFamily="34" charset="0"/>
              </a:rPr>
              <a:t>2024/4/29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4B5BAD4-A5A5-4768-9077-873A6DF52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1416660"/>
            <a:ext cx="2556284" cy="4425475"/>
          </a:xfrm>
          <a:prstGeom prst="rect">
            <a:avLst/>
          </a:prstGeom>
        </p:spPr>
      </p:pic>
      <p:grpSp>
        <p:nvGrpSpPr>
          <p:cNvPr id="46" name="组合 45">
            <a:extLst>
              <a:ext uri="{FF2B5EF4-FFF2-40B4-BE49-F238E27FC236}">
                <a16:creationId xmlns:a16="http://schemas.microsoft.com/office/drawing/2014/main" id="{9076AFBB-4333-4BF6-8CBE-DA0D13C29399}"/>
              </a:ext>
            </a:extLst>
          </p:cNvPr>
          <p:cNvGrpSpPr/>
          <p:nvPr/>
        </p:nvGrpSpPr>
        <p:grpSpPr>
          <a:xfrm>
            <a:off x="6590931" y="3537015"/>
            <a:ext cx="971678" cy="2484268"/>
            <a:chOff x="3451919" y="4063783"/>
            <a:chExt cx="724037" cy="1928328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948520B-45B2-4FCF-9285-02C786F47221}"/>
                </a:ext>
              </a:extLst>
            </p:cNvPr>
            <p:cNvSpPr txBox="1"/>
            <p:nvPr/>
          </p:nvSpPr>
          <p:spPr bwMode="auto">
            <a:xfrm>
              <a:off x="3457105" y="4063783"/>
              <a:ext cx="718851" cy="81501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  <a:miter lim="800000"/>
              <a:headEnd/>
              <a:tailEnd/>
            </a:ln>
            <a:extLst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ICache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箭头: 上下 47">
              <a:extLst>
                <a:ext uri="{FF2B5EF4-FFF2-40B4-BE49-F238E27FC236}">
                  <a16:creationId xmlns:a16="http://schemas.microsoft.com/office/drawing/2014/main" id="{DC0B9CF5-F3C6-4AFC-B156-BE0E54BC6263}"/>
                </a:ext>
              </a:extLst>
            </p:cNvPr>
            <p:cNvSpPr/>
            <p:nvPr/>
          </p:nvSpPr>
          <p:spPr bwMode="auto">
            <a:xfrm>
              <a:off x="3743908" y="4912454"/>
              <a:ext cx="180209" cy="252340"/>
            </a:xfrm>
            <a:prstGeom prst="upDownArrow">
              <a:avLst>
                <a:gd name="adj1" fmla="val 38612"/>
                <a:gd name="adj2" fmla="val 4430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9C247B9-C5AD-449A-8FDB-F21752923C47}"/>
                </a:ext>
              </a:extLst>
            </p:cNvPr>
            <p:cNvSpPr txBox="1"/>
            <p:nvPr/>
          </p:nvSpPr>
          <p:spPr bwMode="auto">
            <a:xfrm>
              <a:off x="3451919" y="5164793"/>
              <a:ext cx="718851" cy="8273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  <a:miter lim="800000"/>
              <a:headEnd/>
              <a:tailEnd/>
            </a:ln>
            <a:extLst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IMem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843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6">
            <a:extLst>
              <a:ext uri="{FF2B5EF4-FFF2-40B4-BE49-F238E27FC236}">
                <a16:creationId xmlns:a16="http://schemas.microsoft.com/office/drawing/2014/main" id="{93570167-0350-4832-9C4B-F974212BC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608138"/>
            <a:ext cx="876300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矩形 7">
            <a:extLst>
              <a:ext uri="{FF2B5EF4-FFF2-40B4-BE49-F238E27FC236}">
                <a16:creationId xmlns:a16="http://schemas.microsoft.com/office/drawing/2014/main" id="{B2298194-0EF6-45F0-8B6D-33744BF93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5238" y="2163763"/>
            <a:ext cx="236537" cy="3551237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364" name="矩形 8">
            <a:extLst>
              <a:ext uri="{FF2B5EF4-FFF2-40B4-BE49-F238E27FC236}">
                <a16:creationId xmlns:a16="http://schemas.microsoft.com/office/drawing/2014/main" id="{01C1F8E9-CAA2-4A33-BF27-3F91F1E52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850" y="2163763"/>
            <a:ext cx="228600" cy="3573462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365" name="矩形 9">
            <a:extLst>
              <a:ext uri="{FF2B5EF4-FFF2-40B4-BE49-F238E27FC236}">
                <a16:creationId xmlns:a16="http://schemas.microsoft.com/office/drawing/2014/main" id="{C2C1EE04-2AFD-4DB7-B4B7-96EE458E1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925" y="2163763"/>
            <a:ext cx="228600" cy="3559175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366" name="矩形 10">
            <a:extLst>
              <a:ext uri="{FF2B5EF4-FFF2-40B4-BE49-F238E27FC236}">
                <a16:creationId xmlns:a16="http://schemas.microsoft.com/office/drawing/2014/main" id="{1E74DC01-E930-439F-B2F0-457B271FF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413" y="2163763"/>
            <a:ext cx="252412" cy="3565525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367" name="矩形 32">
            <a:extLst>
              <a:ext uri="{FF2B5EF4-FFF2-40B4-BE49-F238E27FC236}">
                <a16:creationId xmlns:a16="http://schemas.microsoft.com/office/drawing/2014/main" id="{970C9304-E599-4F54-BEE9-E3E4CE113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25" y="3317875"/>
            <a:ext cx="187325" cy="4699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368" name="矩形 33">
            <a:extLst>
              <a:ext uri="{FF2B5EF4-FFF2-40B4-BE49-F238E27FC236}">
                <a16:creationId xmlns:a16="http://schemas.microsoft.com/office/drawing/2014/main" id="{9CBA81DF-1FDC-4652-AD82-12A346A6C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988" y="3473450"/>
            <a:ext cx="990600" cy="104457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>
              <a:latin typeface="Arial" panose="020B0604020202020204" pitchFamily="34" charset="0"/>
            </a:endParaRPr>
          </a:p>
        </p:txBody>
      </p:sp>
      <p:sp>
        <p:nvSpPr>
          <p:cNvPr id="15369" name="矩形 34">
            <a:extLst>
              <a:ext uri="{FF2B5EF4-FFF2-40B4-BE49-F238E27FC236}">
                <a16:creationId xmlns:a16="http://schemas.microsoft.com/office/drawing/2014/main" id="{69295F6F-D489-475B-A39D-48FCA2D8E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225" y="3760788"/>
            <a:ext cx="985838" cy="1008062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>
              <a:latin typeface="Arial" panose="020B0604020202020204" pitchFamily="34" charset="0"/>
            </a:endParaRPr>
          </a:p>
        </p:txBody>
      </p:sp>
      <p:sp>
        <p:nvSpPr>
          <p:cNvPr id="15370" name="标题 1">
            <a:extLst>
              <a:ext uri="{FF2B5EF4-FFF2-40B4-BE49-F238E27FC236}">
                <a16:creationId xmlns:a16="http://schemas.microsoft.com/office/drawing/2014/main" id="{9A64DCBD-8A1F-4031-A14E-2E7A70252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1143000"/>
          </a:xfrm>
        </p:spPr>
        <p:txBody>
          <a:bodyPr/>
          <a:lstStyle/>
          <a:p>
            <a:r>
              <a:rPr lang="zh-CN" altLang="en-US"/>
              <a:t>流水线</a:t>
            </a:r>
            <a:r>
              <a:rPr lang="en-US" altLang="zh-CN"/>
              <a:t>CPU</a:t>
            </a:r>
            <a:r>
              <a:rPr lang="zh-CN" altLang="en-US"/>
              <a:t>数据通路</a:t>
            </a:r>
          </a:p>
        </p:txBody>
      </p:sp>
      <p:sp>
        <p:nvSpPr>
          <p:cNvPr id="15371" name="日期占位符 3">
            <a:extLst>
              <a:ext uri="{FF2B5EF4-FFF2-40B4-BE49-F238E27FC236}">
                <a16:creationId xmlns:a16="http://schemas.microsoft.com/office/drawing/2014/main" id="{716E4787-E936-4CE5-9BE5-B1347DF11F8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DCE03B-5013-4B05-BB4C-CF47C31CE852}" type="datetime1">
              <a:rPr lang="zh-CN" altLang="en-US" sz="1600" b="0" smtClean="0">
                <a:latin typeface="Arial" panose="020B0604020202020204" pitchFamily="34" charset="0"/>
              </a:rPr>
              <a:t>2024/4/29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5372" name="页脚占位符 4">
            <a:extLst>
              <a:ext uri="{FF2B5EF4-FFF2-40B4-BE49-F238E27FC236}">
                <a16:creationId xmlns:a16="http://schemas.microsoft.com/office/drawing/2014/main" id="{F4CD873F-D0F0-46CD-9B05-593F146A1D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5373" name="灯片编号占位符 5">
            <a:extLst>
              <a:ext uri="{FF2B5EF4-FFF2-40B4-BE49-F238E27FC236}">
                <a16:creationId xmlns:a16="http://schemas.microsoft.com/office/drawing/2014/main" id="{15860827-0FFC-4113-B3B9-407ABCF703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600C1B-892E-4352-87A1-24663DCB5BE1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3" name="矩形 5">
            <a:extLst>
              <a:ext uri="{FF2B5EF4-FFF2-40B4-BE49-F238E27FC236}">
                <a16:creationId xmlns:a16="http://schemas.microsoft.com/office/drawing/2014/main" id="{44A0DC28-1C97-4DA4-AF36-42FB7D6B2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00" y="1241425"/>
            <a:ext cx="390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39A7"/>
                </a:solidFill>
                <a:latin typeface="Arial" panose="020B0604020202020204" pitchFamily="34" charset="0"/>
              </a:rPr>
              <a:t>IF</a:t>
            </a:r>
            <a:endParaRPr lang="zh-CN" altLang="en-US" sz="1800" b="0" dirty="0">
              <a:latin typeface="Arial" panose="020B0604020202020204" pitchFamily="34" charset="0"/>
            </a:endParaRPr>
          </a:p>
        </p:txBody>
      </p:sp>
      <p:sp>
        <p:nvSpPr>
          <p:cNvPr id="14" name="矩形 5">
            <a:extLst>
              <a:ext uri="{FF2B5EF4-FFF2-40B4-BE49-F238E27FC236}">
                <a16:creationId xmlns:a16="http://schemas.microsoft.com/office/drawing/2014/main" id="{F31E14FF-9ADF-4A5D-9ED6-DF7D18D24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6475" y="124142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39A7"/>
                </a:solidFill>
                <a:latin typeface="Arial" panose="020B0604020202020204" pitchFamily="34" charset="0"/>
              </a:rPr>
              <a:t>ID</a:t>
            </a:r>
            <a:endParaRPr lang="zh-CN" altLang="en-US" sz="1800" b="0" dirty="0">
              <a:latin typeface="Arial" panose="020B0604020202020204" pitchFamily="34" charset="0"/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527FC2EA-645F-4734-B5B0-A3CE4BECC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475" y="1241425"/>
            <a:ext cx="492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39A7"/>
                </a:solidFill>
                <a:latin typeface="Arial" panose="020B0604020202020204" pitchFamily="34" charset="0"/>
              </a:rPr>
              <a:t>EX</a:t>
            </a:r>
            <a:endParaRPr lang="zh-CN" altLang="en-US" sz="1800" b="0" dirty="0">
              <a:latin typeface="Arial" panose="020B0604020202020204" pitchFamily="34" charset="0"/>
            </a:endParaRPr>
          </a:p>
        </p:txBody>
      </p:sp>
      <p:sp>
        <p:nvSpPr>
          <p:cNvPr id="16" name="矩形 5">
            <a:extLst>
              <a:ext uri="{FF2B5EF4-FFF2-40B4-BE49-F238E27FC236}">
                <a16:creationId xmlns:a16="http://schemas.microsoft.com/office/drawing/2014/main" id="{11E8BA89-0BEE-496D-806B-4C7357E7C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725" y="1241425"/>
            <a:ext cx="723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39A7"/>
                </a:solidFill>
                <a:latin typeface="Arial" panose="020B0604020202020204" pitchFamily="34" charset="0"/>
              </a:rPr>
              <a:t>MEM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7" name="矩形 5">
            <a:extLst>
              <a:ext uri="{FF2B5EF4-FFF2-40B4-BE49-F238E27FC236}">
                <a16:creationId xmlns:a16="http://schemas.microsoft.com/office/drawing/2014/main" id="{CAEC6DFF-C29A-4FF2-B558-C512B9513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5" y="1241425"/>
            <a:ext cx="557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39A7"/>
                </a:solidFill>
                <a:latin typeface="Arial" panose="020B0604020202020204" pitchFamily="34" charset="0"/>
              </a:rPr>
              <a:t>WB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8" name="矩形 5">
            <a:extLst>
              <a:ext uri="{FF2B5EF4-FFF2-40B4-BE49-F238E27FC236}">
                <a16:creationId xmlns:a16="http://schemas.microsoft.com/office/drawing/2014/main" id="{7BE4E46B-8FA5-4513-9F2A-1A7ABD47A47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630579" y="2482155"/>
            <a:ext cx="4924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pce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9" name="矩形 5">
            <a:extLst>
              <a:ext uri="{FF2B5EF4-FFF2-40B4-BE49-F238E27FC236}">
                <a16:creationId xmlns:a16="http://schemas.microsoft.com/office/drawing/2014/main" id="{0B6D4705-076A-4C75-B54F-CDCD188E902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393745" y="2468661"/>
            <a:ext cx="5020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pcd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4E3D62EC-F97F-4B07-B8D9-9F861DA8C3E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504236" y="3806924"/>
            <a:ext cx="3048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ir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1" name="矩形 5">
            <a:extLst>
              <a:ext uri="{FF2B5EF4-FFF2-40B4-BE49-F238E27FC236}">
                <a16:creationId xmlns:a16="http://schemas.microsoft.com/office/drawing/2014/main" id="{4F92CD5F-20AD-4581-8658-30EA40B0C79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745887" y="3502124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2" name="矩形 5">
            <a:extLst>
              <a:ext uri="{FF2B5EF4-FFF2-40B4-BE49-F238E27FC236}">
                <a16:creationId xmlns:a16="http://schemas.microsoft.com/office/drawing/2014/main" id="{32D9D78C-2B4D-4382-9877-B675653F4250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741078" y="3898999"/>
            <a:ext cx="293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3" name="矩形 5">
            <a:extLst>
              <a:ext uri="{FF2B5EF4-FFF2-40B4-BE49-F238E27FC236}">
                <a16:creationId xmlns:a16="http://schemas.microsoft.com/office/drawing/2014/main" id="{DBE41C84-128D-4218-A79C-28ED36B9D3A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599321" y="4792761"/>
            <a:ext cx="5549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imm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5" name="矩形 5">
            <a:extLst>
              <a:ext uri="{FF2B5EF4-FFF2-40B4-BE49-F238E27FC236}">
                <a16:creationId xmlns:a16="http://schemas.microsoft.com/office/drawing/2014/main" id="{B8549AC0-32CE-44F4-90EA-D8794AAB242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701843" y="5328543"/>
            <a:ext cx="3642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rd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7" name="矩形 5">
            <a:extLst>
              <a:ext uri="{FF2B5EF4-FFF2-40B4-BE49-F238E27FC236}">
                <a16:creationId xmlns:a16="http://schemas.microsoft.com/office/drawing/2014/main" id="{BECF5946-BB60-4698-89D9-E2E3252B78F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481025" y="3861693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70C0"/>
                </a:solidFill>
                <a:latin typeface="Arial" panose="020B0604020202020204" pitchFamily="34" charset="0"/>
              </a:rPr>
              <a:t>y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8" name="矩形 5">
            <a:extLst>
              <a:ext uri="{FF2B5EF4-FFF2-40B4-BE49-F238E27FC236}">
                <a16:creationId xmlns:a16="http://schemas.microsoft.com/office/drawing/2014/main" id="{A81E8F7A-E733-4EA6-964D-09129BCA821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332684" y="4502249"/>
            <a:ext cx="5934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mdw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9" name="矩形 5">
            <a:extLst>
              <a:ext uri="{FF2B5EF4-FFF2-40B4-BE49-F238E27FC236}">
                <a16:creationId xmlns:a16="http://schemas.microsoft.com/office/drawing/2014/main" id="{711EDEA5-8684-46E1-A003-BD2904B09A6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367150" y="5292824"/>
            <a:ext cx="5245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rdm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30" name="矩形 5">
            <a:extLst>
              <a:ext uri="{FF2B5EF4-FFF2-40B4-BE49-F238E27FC236}">
                <a16:creationId xmlns:a16="http://schemas.microsoft.com/office/drawing/2014/main" id="{D3AE4935-6211-4449-AE7E-04E7B84F0FA0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009519" y="5293618"/>
            <a:ext cx="50366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rdw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31" name="矩形 5">
            <a:extLst>
              <a:ext uri="{FF2B5EF4-FFF2-40B4-BE49-F238E27FC236}">
                <a16:creationId xmlns:a16="http://schemas.microsoft.com/office/drawing/2014/main" id="{0D40F48D-C4A6-4B7C-A8B0-F5CD367759C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044831" y="4732436"/>
            <a:ext cx="4235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yw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32" name="矩形 5">
            <a:extLst>
              <a:ext uri="{FF2B5EF4-FFF2-40B4-BE49-F238E27FC236}">
                <a16:creationId xmlns:a16="http://schemas.microsoft.com/office/drawing/2014/main" id="{D7A6E277-2E78-4EAB-8AA6-C329CA878D6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987193" y="3822799"/>
            <a:ext cx="5245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mdr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383F5A4-FE38-4EC4-AAAF-F245F16710B1}"/>
              </a:ext>
            </a:extLst>
          </p:cNvPr>
          <p:cNvGrpSpPr/>
          <p:nvPr/>
        </p:nvGrpSpPr>
        <p:grpSpPr>
          <a:xfrm>
            <a:off x="1296860" y="3372555"/>
            <a:ext cx="971677" cy="2540722"/>
            <a:chOff x="3451919" y="3974717"/>
            <a:chExt cx="724037" cy="2106460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8BD0EC7-ADED-4596-83E2-AAD3AC2CF2AB}"/>
                </a:ext>
              </a:extLst>
            </p:cNvPr>
            <p:cNvSpPr txBox="1"/>
            <p:nvPr/>
          </p:nvSpPr>
          <p:spPr bwMode="auto">
            <a:xfrm>
              <a:off x="3457105" y="3974717"/>
              <a:ext cx="718851" cy="9163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  <a:miter lim="800000"/>
              <a:headEnd/>
              <a:tailEnd/>
            </a:ln>
            <a:extLst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ICache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箭头: 上下 34">
              <a:extLst>
                <a:ext uri="{FF2B5EF4-FFF2-40B4-BE49-F238E27FC236}">
                  <a16:creationId xmlns:a16="http://schemas.microsoft.com/office/drawing/2014/main" id="{AA231596-C83C-467F-8C3C-EED8CB47F3BE}"/>
                </a:ext>
              </a:extLst>
            </p:cNvPr>
            <p:cNvSpPr/>
            <p:nvPr/>
          </p:nvSpPr>
          <p:spPr bwMode="auto">
            <a:xfrm>
              <a:off x="3743908" y="4912454"/>
              <a:ext cx="180209" cy="252340"/>
            </a:xfrm>
            <a:prstGeom prst="upDownArrow">
              <a:avLst>
                <a:gd name="adj1" fmla="val 38612"/>
                <a:gd name="adj2" fmla="val 4430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04BB8CC-9B57-40D2-9555-CB5A73CD4E2B}"/>
                </a:ext>
              </a:extLst>
            </p:cNvPr>
            <p:cNvSpPr txBox="1"/>
            <p:nvPr/>
          </p:nvSpPr>
          <p:spPr bwMode="auto">
            <a:xfrm>
              <a:off x="3451919" y="5164793"/>
              <a:ext cx="718851" cy="9163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  <a:miter lim="800000"/>
              <a:headEnd/>
              <a:tailEnd/>
            </a:ln>
            <a:extLst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IMem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37B6E-3917-40A7-9466-29049132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Cache</a:t>
            </a:r>
            <a:r>
              <a:rPr lang="zh-CN" altLang="en-US"/>
              <a:t>组相联映射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7D69DE-C743-4E63-8446-8E5BAF56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106C1F-BF85-477C-ACC6-A102A976B92F}" type="datetime1">
              <a:rPr lang="zh-CN" altLang="en-US" smtClean="0"/>
              <a:t>2024/4/29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61382-E3EA-436A-AC26-9D16439C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2023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99E40B-AF40-41F9-8596-96D2DC2A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8606F-694E-4BCF-92BA-23CC96414D8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5E81A1A2-9A7E-4CDB-BBDC-2749667AE1E8}"/>
              </a:ext>
            </a:extLst>
          </p:cNvPr>
          <p:cNvGrpSpPr/>
          <p:nvPr/>
        </p:nvGrpSpPr>
        <p:grpSpPr>
          <a:xfrm>
            <a:off x="463478" y="1438404"/>
            <a:ext cx="8137418" cy="4551937"/>
            <a:chOff x="463478" y="2457291"/>
            <a:chExt cx="8137418" cy="3330504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F327A133-9C82-4797-BC67-7D778CEBC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833" y="3045346"/>
              <a:ext cx="1440071" cy="1193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7D03A052-DCBD-4CB5-AB80-073B2A26F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3833" y="3337446"/>
              <a:ext cx="144007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837874AE-F590-42B9-B1DB-7731E4A86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3833" y="3947046"/>
              <a:ext cx="144007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677C2784-850E-4FBA-B284-E592A75D2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816" y="2721496"/>
              <a:ext cx="1098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1" rIns="90488" bIns="4445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 dirty="0">
                  <a:latin typeface="Times New Roman" panose="02020603050405020304" pitchFamily="18" charset="0"/>
                </a:rPr>
                <a:t>Cache Data</a:t>
              </a: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AF9470AE-4AF1-4432-88F7-4B83D0D4C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804" y="3070558"/>
              <a:ext cx="1313774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1" rIns="90488" bIns="4445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 dirty="0">
                  <a:latin typeface="Times New Roman" panose="02020603050405020304" pitchFamily="18" charset="0"/>
                </a:rPr>
                <a:t>Cache Block 1</a:t>
              </a: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24FBD1D4-405D-4417-821D-E4072BC88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812" y="3045346"/>
              <a:ext cx="1601321" cy="1193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C2E792EF-FFA7-4B85-9B13-CEDDB6F656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585" y="3337446"/>
              <a:ext cx="16258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4DAF480D-AA80-4CF5-BF36-B5B8D2C85D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585" y="3947046"/>
              <a:ext cx="16258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81BC15EE-F3DE-42BC-8B85-1187D73A9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400" y="3045346"/>
              <a:ext cx="208824" cy="1193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B6D17331-899B-4598-9A7E-863148879B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0181" y="3337446"/>
              <a:ext cx="23227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643D84DC-001F-45B1-9E39-ABE36109B9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0181" y="3947046"/>
              <a:ext cx="23227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6BBD60B7-4EB8-4222-9BF0-863F76E10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050" y="2721496"/>
              <a:ext cx="100601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1" rIns="90488" bIns="4445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latin typeface="Times New Roman" panose="02020603050405020304" pitchFamily="18" charset="0"/>
                </a:rPr>
                <a:t>Cache Tag</a:t>
              </a:r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21E3AD94-7E74-4432-93E5-D09C8BCDB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478" y="2711064"/>
              <a:ext cx="58793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1" rIns="90488" bIns="4445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 dirty="0">
                  <a:latin typeface="Times New Roman" panose="02020603050405020304" pitchFamily="18" charset="0"/>
                </a:rPr>
                <a:t>Valid</a:t>
              </a:r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5AD229AE-7BF9-4566-891D-EB7C027D4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136" y="3393009"/>
              <a:ext cx="261303" cy="45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1" rIns="90488" bIns="4445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C82393FE-D229-4A24-90E4-D3D1A738E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923" y="3393009"/>
              <a:ext cx="261303" cy="45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1" rIns="90488" bIns="4445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FBBCCAFB-735D-4920-BC74-8950E089E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476" y="3393009"/>
              <a:ext cx="261303" cy="45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1" rIns="90488" bIns="4445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Times New Roman" panose="02020603050405020304" pitchFamily="18" charset="0"/>
                </a:rPr>
                <a:t>:</a:t>
              </a:r>
            </a:p>
          </p:txBody>
        </p:sp>
        <p:grpSp>
          <p:nvGrpSpPr>
            <p:cNvPr id="23" name="Group 20">
              <a:extLst>
                <a:ext uri="{FF2B5EF4-FFF2-40B4-BE49-F238E27FC236}">
                  <a16:creationId xmlns:a16="http://schemas.microsoft.com/office/drawing/2014/main" id="{DEB13CF6-A7F5-4766-A8B9-69B0562D6DD4}"/>
                </a:ext>
              </a:extLst>
            </p:cNvPr>
            <p:cNvGrpSpPr/>
            <p:nvPr/>
          </p:nvGrpSpPr>
          <p:grpSpPr bwMode="auto">
            <a:xfrm>
              <a:off x="4919423" y="2718321"/>
              <a:ext cx="3681473" cy="1520825"/>
              <a:chOff x="3118" y="2058"/>
              <a:chExt cx="2536" cy="958"/>
            </a:xfrm>
          </p:grpSpPr>
          <p:sp>
            <p:nvSpPr>
              <p:cNvPr id="24" name="Rectangle 21">
                <a:extLst>
                  <a:ext uri="{FF2B5EF4-FFF2-40B4-BE49-F238E27FC236}">
                    <a16:creationId xmlns:a16="http://schemas.microsoft.com/office/drawing/2014/main" id="{4437D1ED-0CBD-4C00-A810-5C9D04826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8" y="2264"/>
                <a:ext cx="992" cy="7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5" name="Line 22">
                <a:extLst>
                  <a:ext uri="{FF2B5EF4-FFF2-40B4-BE49-F238E27FC236}">
                    <a16:creationId xmlns:a16="http://schemas.microsoft.com/office/drawing/2014/main" id="{3F58A2F2-879F-410D-AA6E-B525DD2D3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18" y="2448"/>
                <a:ext cx="9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23">
                <a:extLst>
                  <a:ext uri="{FF2B5EF4-FFF2-40B4-BE49-F238E27FC236}">
                    <a16:creationId xmlns:a16="http://schemas.microsoft.com/office/drawing/2014/main" id="{8FE6B248-D201-476A-A7D5-233CC07110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18" y="2832"/>
                <a:ext cx="9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24">
                <a:extLst>
                  <a:ext uri="{FF2B5EF4-FFF2-40B4-BE49-F238E27FC236}">
                    <a16:creationId xmlns:a16="http://schemas.microsoft.com/office/drawing/2014/main" id="{FA1BB7CD-9309-446B-9C36-36035A4AF1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233" y="2064"/>
                <a:ext cx="75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1" rIns="90488" bIns="4445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 b="1">
                    <a:latin typeface="Times New Roman" panose="02020603050405020304" pitchFamily="18" charset="0"/>
                  </a:rPr>
                  <a:t>Cache Data</a:t>
                </a:r>
              </a:p>
            </p:txBody>
          </p:sp>
          <p:sp>
            <p:nvSpPr>
              <p:cNvPr id="28" name="Rectangle 25">
                <a:extLst>
                  <a:ext uri="{FF2B5EF4-FFF2-40B4-BE49-F238E27FC236}">
                    <a16:creationId xmlns:a16="http://schemas.microsoft.com/office/drawing/2014/main" id="{1303B7FC-E209-48D0-A604-E219D2D306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35" y="2284"/>
                <a:ext cx="9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1" rIns="90488" bIns="4445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 b="1">
                    <a:latin typeface="Times New Roman" panose="02020603050405020304" pitchFamily="18" charset="0"/>
                  </a:rPr>
                  <a:t>Cache Block 0</a:t>
                </a:r>
              </a:p>
            </p:txBody>
          </p:sp>
          <p:sp>
            <p:nvSpPr>
              <p:cNvPr id="29" name="Rectangle 26">
                <a:extLst>
                  <a:ext uri="{FF2B5EF4-FFF2-40B4-BE49-F238E27FC236}">
                    <a16:creationId xmlns:a16="http://schemas.microsoft.com/office/drawing/2014/main" id="{2E71A542-9854-4213-978F-C4A5FEDB7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2264"/>
                <a:ext cx="1088" cy="7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0" name="Line 27">
                <a:extLst>
                  <a:ext uri="{FF2B5EF4-FFF2-40B4-BE49-F238E27FC236}">
                    <a16:creationId xmlns:a16="http://schemas.microsoft.com/office/drawing/2014/main" id="{2DD9D5A2-5B22-43ED-91D9-8F73DCC51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2" y="2448"/>
                <a:ext cx="10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28">
                <a:extLst>
                  <a:ext uri="{FF2B5EF4-FFF2-40B4-BE49-F238E27FC236}">
                    <a16:creationId xmlns:a16="http://schemas.microsoft.com/office/drawing/2014/main" id="{59B2ED3B-AE8A-4321-BAB3-72183299F0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2" y="2832"/>
                <a:ext cx="10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Rectangle 29">
                <a:extLst>
                  <a:ext uri="{FF2B5EF4-FFF2-40B4-BE49-F238E27FC236}">
                    <a16:creationId xmlns:a16="http://schemas.microsoft.com/office/drawing/2014/main" id="{858C8C04-0C48-4ECF-90D0-4BEF3EB5C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2" y="2264"/>
                <a:ext cx="128" cy="7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3" name="Line 30">
                <a:extLst>
                  <a:ext uri="{FF2B5EF4-FFF2-40B4-BE49-F238E27FC236}">
                    <a16:creationId xmlns:a16="http://schemas.microsoft.com/office/drawing/2014/main" id="{FAE3E66F-DE88-45F5-A6BF-6C21B3B95E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2" y="2448"/>
                <a:ext cx="12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31">
                <a:extLst>
                  <a:ext uri="{FF2B5EF4-FFF2-40B4-BE49-F238E27FC236}">
                    <a16:creationId xmlns:a16="http://schemas.microsoft.com/office/drawing/2014/main" id="{742A9BF5-861E-4E23-AE5A-064035547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2" y="2832"/>
                <a:ext cx="12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32">
                <a:extLst>
                  <a:ext uri="{FF2B5EF4-FFF2-40B4-BE49-F238E27FC236}">
                    <a16:creationId xmlns:a16="http://schemas.microsoft.com/office/drawing/2014/main" id="{D6FC1AAA-92EF-43CE-94A1-75761123A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392" y="2064"/>
                <a:ext cx="6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1" rIns="90488" bIns="4445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 b="1" dirty="0">
                    <a:latin typeface="Times New Roman" panose="02020603050405020304" pitchFamily="18" charset="0"/>
                  </a:rPr>
                  <a:t>Cache Tag</a:t>
                </a:r>
              </a:p>
            </p:txBody>
          </p:sp>
          <p:sp>
            <p:nvSpPr>
              <p:cNvPr id="36" name="Rectangle 33">
                <a:extLst>
                  <a:ext uri="{FF2B5EF4-FFF2-40B4-BE49-F238E27FC236}">
                    <a16:creationId xmlns:a16="http://schemas.microsoft.com/office/drawing/2014/main" id="{2389C34C-F3A0-483F-9ABD-10A3756B4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249" y="2058"/>
                <a:ext cx="4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1" rIns="90488" bIns="4445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 b="1" dirty="0">
                    <a:latin typeface="Times New Roman" panose="02020603050405020304" pitchFamily="18" charset="0"/>
                  </a:rPr>
                  <a:t>Valid</a:t>
                </a:r>
              </a:p>
            </p:txBody>
          </p:sp>
          <p:sp>
            <p:nvSpPr>
              <p:cNvPr id="37" name="Rectangle 34">
                <a:extLst>
                  <a:ext uri="{FF2B5EF4-FFF2-40B4-BE49-F238E27FC236}">
                    <a16:creationId xmlns:a16="http://schemas.microsoft.com/office/drawing/2014/main" id="{269AA37F-EDDB-4110-9554-EE60F1405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669" y="2487"/>
                <a:ext cx="180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1" rIns="90488" bIns="4445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b="1">
                    <a:latin typeface="Times New Roman" panose="02020603050405020304" pitchFamily="18" charset="0"/>
                  </a:rPr>
                  <a:t>:</a:t>
                </a:r>
              </a:p>
            </p:txBody>
          </p:sp>
          <p:sp>
            <p:nvSpPr>
              <p:cNvPr id="38" name="Rectangle 35">
                <a:extLst>
                  <a:ext uri="{FF2B5EF4-FFF2-40B4-BE49-F238E27FC236}">
                    <a16:creationId xmlns:a16="http://schemas.microsoft.com/office/drawing/2014/main" id="{B4B14301-00A7-437D-9E4E-10AD4528A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389" y="2487"/>
                <a:ext cx="180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1" rIns="90488" bIns="4445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b="1">
                    <a:latin typeface="Times New Roman" panose="02020603050405020304" pitchFamily="18" charset="0"/>
                  </a:rPr>
                  <a:t>:</a:t>
                </a:r>
              </a:p>
            </p:txBody>
          </p:sp>
          <p:sp>
            <p:nvSpPr>
              <p:cNvPr id="39" name="Rectangle 36">
                <a:extLst>
                  <a:ext uri="{FF2B5EF4-FFF2-40B4-BE49-F238E27FC236}">
                    <a16:creationId xmlns:a16="http://schemas.microsoft.com/office/drawing/2014/main" id="{CFBAE0B0-D202-4C92-A6E9-E40ECC926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517" y="2487"/>
                <a:ext cx="180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1" rIns="90488" bIns="4445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b="1">
                    <a:latin typeface="Times New Roman" panose="02020603050405020304" pitchFamily="18" charset="0"/>
                  </a:rPr>
                  <a:t>:</a:t>
                </a:r>
              </a:p>
            </p:txBody>
          </p:sp>
        </p:grp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523A052B-EE65-4C48-B187-89A05AB1AC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3922" y="2703125"/>
              <a:ext cx="0" cy="13963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37EBDD17-35E5-4F99-8311-B349A3B89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7132" y="4098146"/>
              <a:ext cx="67358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Rectangle 39">
              <a:extLst>
                <a:ext uri="{FF2B5EF4-FFF2-40B4-BE49-F238E27FC236}">
                  <a16:creationId xmlns:a16="http://schemas.microsoft.com/office/drawing/2014/main" id="{85F77655-E3BD-4B09-91CC-937FB8A98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225" y="2457291"/>
              <a:ext cx="1923605" cy="245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1" rIns="90488" bIns="4445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Cache Index,</a:t>
              </a:r>
              <a:r>
                <a:rPr lang="zh-CN" altLang="en-US" sz="1600" b="1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600" b="1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Offset</a:t>
              </a:r>
            </a:p>
          </p:txBody>
        </p:sp>
        <p:sp>
          <p:nvSpPr>
            <p:cNvPr id="43" name="Rectangle 40">
              <a:extLst>
                <a:ext uri="{FF2B5EF4-FFF2-40B4-BE49-F238E27FC236}">
                  <a16:creationId xmlns:a16="http://schemas.microsoft.com/office/drawing/2014/main" id="{AB95C193-8968-48E7-A292-B1E73CEEB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558" y="3869258"/>
              <a:ext cx="7958561" cy="446088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4" name="Line 41">
              <a:extLst>
                <a:ext uri="{FF2B5EF4-FFF2-40B4-BE49-F238E27FC236}">
                  <a16:creationId xmlns:a16="http://schemas.microsoft.com/office/drawing/2014/main" id="{0C09A473-4933-4C98-999A-4DBE5200C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642" y="4709046"/>
              <a:ext cx="22065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42">
              <a:extLst>
                <a:ext uri="{FF2B5EF4-FFF2-40B4-BE49-F238E27FC236}">
                  <a16:creationId xmlns:a16="http://schemas.microsoft.com/office/drawing/2014/main" id="{D8FA1820-0DAD-4234-902C-4FA8B00B5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6338" y="4716986"/>
              <a:ext cx="216572" cy="301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43">
              <a:extLst>
                <a:ext uri="{FF2B5EF4-FFF2-40B4-BE49-F238E27FC236}">
                  <a16:creationId xmlns:a16="http://schemas.microsoft.com/office/drawing/2014/main" id="{0220B140-47CE-4810-B8A6-2609F8B6C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9685" y="5013846"/>
              <a:ext cx="17884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44">
              <a:extLst>
                <a:ext uri="{FF2B5EF4-FFF2-40B4-BE49-F238E27FC236}">
                  <a16:creationId xmlns:a16="http://schemas.microsoft.com/office/drawing/2014/main" id="{B15F84A0-86D7-4528-8409-23F651E1BE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47597" y="4706681"/>
              <a:ext cx="229606" cy="3175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Rectangle 45">
              <a:extLst>
                <a:ext uri="{FF2B5EF4-FFF2-40B4-BE49-F238E27FC236}">
                  <a16:creationId xmlns:a16="http://schemas.microsoft.com/office/drawing/2014/main" id="{E33AF7A0-3718-4315-B1AB-9EB1E613B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008" y="4702696"/>
              <a:ext cx="54293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1" rIns="90488" bIns="4445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latin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49" name="Line 46">
              <a:extLst>
                <a:ext uri="{FF2B5EF4-FFF2-40B4-BE49-F238E27FC236}">
                  <a16:creationId xmlns:a16="http://schemas.microsoft.com/office/drawing/2014/main" id="{E75606BF-93D5-4239-B769-E338F9F765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6476" y="4112146"/>
              <a:ext cx="0" cy="584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47">
              <a:extLst>
                <a:ext uri="{FF2B5EF4-FFF2-40B4-BE49-F238E27FC236}">
                  <a16:creationId xmlns:a16="http://schemas.microsoft.com/office/drawing/2014/main" id="{F9EA7EE9-2458-449A-BD3D-6ABC7B287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1369" y="4112146"/>
              <a:ext cx="0" cy="584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Rectangle 48">
              <a:extLst>
                <a:ext uri="{FF2B5EF4-FFF2-40B4-BE49-F238E27FC236}">
                  <a16:creationId xmlns:a16="http://schemas.microsoft.com/office/drawing/2014/main" id="{729C2BCB-71BC-4C64-8D41-0FB25A17A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3136" y="4675159"/>
              <a:ext cx="24969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1" rIns="90488" bIns="4445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" name="Rectangle 49">
              <a:extLst>
                <a:ext uri="{FF2B5EF4-FFF2-40B4-BE49-F238E27FC236}">
                  <a16:creationId xmlns:a16="http://schemas.microsoft.com/office/drawing/2014/main" id="{63A7AEE0-6F9E-4559-8006-DA9C9899C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923" y="4675159"/>
              <a:ext cx="24969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1" rIns="90488" bIns="4445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3" name="Rectangle 50">
              <a:extLst>
                <a:ext uri="{FF2B5EF4-FFF2-40B4-BE49-F238E27FC236}">
                  <a16:creationId xmlns:a16="http://schemas.microsoft.com/office/drawing/2014/main" id="{42274DDF-59DE-407F-B422-963D365AB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9519" y="4726509"/>
              <a:ext cx="45873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1" rIns="90488" bIns="4445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latin typeface="Times New Roman" panose="02020603050405020304" pitchFamily="18" charset="0"/>
                </a:rPr>
                <a:t>Sel1</a:t>
              </a:r>
            </a:p>
          </p:txBody>
        </p:sp>
        <p:sp>
          <p:nvSpPr>
            <p:cNvPr id="54" name="Rectangle 51">
              <a:extLst>
                <a:ext uri="{FF2B5EF4-FFF2-40B4-BE49-F238E27FC236}">
                  <a16:creationId xmlns:a16="http://schemas.microsoft.com/office/drawing/2014/main" id="{9398CC9B-9AC1-44E6-AFFF-D72E30A0E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2498" y="4726509"/>
              <a:ext cx="45873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1" rIns="90488" bIns="4445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latin typeface="Times New Roman" panose="02020603050405020304" pitchFamily="18" charset="0"/>
                </a:rPr>
                <a:t>Sel0</a:t>
              </a:r>
            </a:p>
          </p:txBody>
        </p:sp>
        <p:sp>
          <p:nvSpPr>
            <p:cNvPr id="55" name="Line 52">
              <a:extLst>
                <a:ext uri="{FF2B5EF4-FFF2-40B4-BE49-F238E27FC236}">
                  <a16:creationId xmlns:a16="http://schemas.microsoft.com/office/drawing/2014/main" id="{F839C396-9415-4B8B-A9D3-88D4BC2EF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3922" y="5013324"/>
              <a:ext cx="0" cy="7170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Rectangle 53">
              <a:extLst>
                <a:ext uri="{FF2B5EF4-FFF2-40B4-BE49-F238E27FC236}">
                  <a16:creationId xmlns:a16="http://schemas.microsoft.com/office/drawing/2014/main" id="{8153BDD3-8FE3-4352-AFE7-0C7833C6E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396" y="5486922"/>
              <a:ext cx="604334" cy="245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1" rIns="90488" bIns="4445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 dirty="0">
                  <a:latin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57" name="Oval 54">
              <a:extLst>
                <a:ext uri="{FF2B5EF4-FFF2-40B4-BE49-F238E27FC236}">
                  <a16:creationId xmlns:a16="http://schemas.microsoft.com/office/drawing/2014/main" id="{E8AB2C77-166B-4F25-AF98-19D285018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940" y="4569346"/>
              <a:ext cx="812943" cy="431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  <p:grpSp>
          <p:nvGrpSpPr>
            <p:cNvPr id="58" name="Group 55">
              <a:extLst>
                <a:ext uri="{FF2B5EF4-FFF2-40B4-BE49-F238E27FC236}">
                  <a16:creationId xmlns:a16="http://schemas.microsoft.com/office/drawing/2014/main" id="{76DB866A-BB73-4264-A4AE-D6AD4C23A760}"/>
                </a:ext>
              </a:extLst>
            </p:cNvPr>
            <p:cNvGrpSpPr/>
            <p:nvPr/>
          </p:nvGrpSpPr>
          <p:grpSpPr bwMode="auto">
            <a:xfrm>
              <a:off x="2680925" y="4721752"/>
              <a:ext cx="950853" cy="450851"/>
              <a:chOff x="1576" y="3320"/>
              <a:chExt cx="655" cy="284"/>
            </a:xfrm>
          </p:grpSpPr>
          <p:grpSp>
            <p:nvGrpSpPr>
              <p:cNvPr id="59" name="Group 56">
                <a:extLst>
                  <a:ext uri="{FF2B5EF4-FFF2-40B4-BE49-F238E27FC236}">
                    <a16:creationId xmlns:a16="http://schemas.microsoft.com/office/drawing/2014/main" id="{EFB8E81E-B70F-48C9-B208-938C04E3D724}"/>
                  </a:ext>
                </a:extLst>
              </p:cNvPr>
              <p:cNvGrpSpPr/>
              <p:nvPr/>
            </p:nvGrpSpPr>
            <p:grpSpPr bwMode="auto">
              <a:xfrm>
                <a:off x="1720" y="3320"/>
                <a:ext cx="511" cy="284"/>
                <a:chOff x="1720" y="3320"/>
                <a:chExt cx="511" cy="284"/>
              </a:xfrm>
            </p:grpSpPr>
            <p:sp>
              <p:nvSpPr>
                <p:cNvPr id="62" name="Arc 57">
                  <a:extLst>
                    <a:ext uri="{FF2B5EF4-FFF2-40B4-BE49-F238E27FC236}">
                      <a16:creationId xmlns:a16="http://schemas.microsoft.com/office/drawing/2014/main" id="{0CA5AA76-0240-462A-B980-6CE05B492DBD}"/>
                    </a:ext>
                  </a:extLst>
                </p:cNvPr>
                <p:cNvSpPr/>
                <p:nvPr/>
              </p:nvSpPr>
              <p:spPr bwMode="auto">
                <a:xfrm>
                  <a:off x="1848" y="3321"/>
                  <a:ext cx="184" cy="13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3" name="Arc 58">
                  <a:extLst>
                    <a:ext uri="{FF2B5EF4-FFF2-40B4-BE49-F238E27FC236}">
                      <a16:creationId xmlns:a16="http://schemas.microsoft.com/office/drawing/2014/main" id="{9B5F9D21-C448-4262-90F1-E65566BFDD0D}"/>
                    </a:ext>
                  </a:extLst>
                </p:cNvPr>
                <p:cNvSpPr/>
                <p:nvPr/>
              </p:nvSpPr>
              <p:spPr bwMode="auto">
                <a:xfrm rot="10800000">
                  <a:off x="1857" y="3455"/>
                  <a:ext cx="174" cy="14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0" y="21600"/>
                      </a:moveTo>
                      <a:cubicBezTo>
                        <a:pt x="0" y="9714"/>
                        <a:pt x="9602" y="61"/>
                        <a:pt x="21488" y="0"/>
                      </a:cubicBezTo>
                    </a:path>
                    <a:path w="21600" h="21600" stroke="0" extrusionOk="0">
                      <a:moveTo>
                        <a:pt x="0" y="21600"/>
                      </a:moveTo>
                      <a:cubicBezTo>
                        <a:pt x="0" y="9714"/>
                        <a:pt x="9602" y="61"/>
                        <a:pt x="21488" y="0"/>
                      </a:cubicBez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4" name="Line 59">
                  <a:extLst>
                    <a:ext uri="{FF2B5EF4-FFF2-40B4-BE49-F238E27FC236}">
                      <a16:creationId xmlns:a16="http://schemas.microsoft.com/office/drawing/2014/main" id="{49B6C7AA-199F-4C77-89B3-13D9FA9F43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20" y="3320"/>
                  <a:ext cx="13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Line 60">
                  <a:extLst>
                    <a:ext uri="{FF2B5EF4-FFF2-40B4-BE49-F238E27FC236}">
                      <a16:creationId xmlns:a16="http://schemas.microsoft.com/office/drawing/2014/main" id="{98DE04FD-492C-464F-8C4F-04C8806480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28" y="3328"/>
                  <a:ext cx="0" cy="27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Line 61">
                  <a:extLst>
                    <a:ext uri="{FF2B5EF4-FFF2-40B4-BE49-F238E27FC236}">
                      <a16:creationId xmlns:a16="http://schemas.microsoft.com/office/drawing/2014/main" id="{C83788C7-336C-47D1-B654-203C0DCA5C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20" y="3604"/>
                  <a:ext cx="13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Line 62">
                  <a:extLst>
                    <a:ext uri="{FF2B5EF4-FFF2-40B4-BE49-F238E27FC236}">
                      <a16:creationId xmlns:a16="http://schemas.microsoft.com/office/drawing/2014/main" id="{D026B026-1604-418C-A707-85527AAC42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31" y="3456"/>
                  <a:ext cx="20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0" name="Line 63">
                <a:extLst>
                  <a:ext uri="{FF2B5EF4-FFF2-40B4-BE49-F238E27FC236}">
                    <a16:creationId xmlns:a16="http://schemas.microsoft.com/office/drawing/2014/main" id="{803DF731-9F29-4D63-841A-CC2483607C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76" y="3371"/>
                <a:ext cx="1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Line 64">
                <a:extLst>
                  <a:ext uri="{FF2B5EF4-FFF2-40B4-BE49-F238E27FC236}">
                    <a16:creationId xmlns:a16="http://schemas.microsoft.com/office/drawing/2014/main" id="{A323B250-148C-446C-B499-5D69A1CD32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76" y="3552"/>
                <a:ext cx="1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8" name="Rectangle 65">
              <a:extLst>
                <a:ext uri="{FF2B5EF4-FFF2-40B4-BE49-F238E27FC236}">
                  <a16:creationId xmlns:a16="http://schemas.microsoft.com/office/drawing/2014/main" id="{44853E70-030B-437C-BC72-AD3631744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437" y="4670738"/>
              <a:ext cx="897619" cy="305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1" rIns="90488" bIns="4445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latin typeface="Times New Roman" panose="02020603050405020304" pitchFamily="18" charset="0"/>
                </a:rPr>
                <a:t>Compare</a:t>
              </a:r>
            </a:p>
          </p:txBody>
        </p:sp>
        <p:sp>
          <p:nvSpPr>
            <p:cNvPr id="69" name="Line 66">
              <a:extLst>
                <a:ext uri="{FF2B5EF4-FFF2-40B4-BE49-F238E27FC236}">
                  <a16:creationId xmlns:a16="http://schemas.microsoft.com/office/drawing/2014/main" id="{EBD22723-DF15-43C5-AE08-A8F89536D7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1883" y="4802703"/>
              <a:ext cx="23226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67">
              <a:extLst>
                <a:ext uri="{FF2B5EF4-FFF2-40B4-BE49-F238E27FC236}">
                  <a16:creationId xmlns:a16="http://schemas.microsoft.com/office/drawing/2014/main" id="{E2399B44-957D-4DE0-B2C7-94E03CC557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9542" y="5090046"/>
              <a:ext cx="19046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Line 68">
              <a:extLst>
                <a:ext uri="{FF2B5EF4-FFF2-40B4-BE49-F238E27FC236}">
                  <a16:creationId xmlns:a16="http://schemas.microsoft.com/office/drawing/2014/main" id="{1824504F-9F42-4926-9226-067D846051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6280" y="4112146"/>
              <a:ext cx="0" cy="9779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Line 69">
              <a:extLst>
                <a:ext uri="{FF2B5EF4-FFF2-40B4-BE49-F238E27FC236}">
                  <a16:creationId xmlns:a16="http://schemas.microsoft.com/office/drawing/2014/main" id="{E31787BA-BECC-4F2A-9946-01B8E1D7B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5411" y="4112146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Line 70">
              <a:extLst>
                <a:ext uri="{FF2B5EF4-FFF2-40B4-BE49-F238E27FC236}">
                  <a16:creationId xmlns:a16="http://schemas.microsoft.com/office/drawing/2014/main" id="{BD2A45E5-945F-487F-AC25-20492D74ED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5616" y="4785246"/>
              <a:ext cx="5433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Rectangle 71">
              <a:extLst>
                <a:ext uri="{FF2B5EF4-FFF2-40B4-BE49-F238E27FC236}">
                  <a16:creationId xmlns:a16="http://schemas.microsoft.com/office/drawing/2014/main" id="{5C9A39E2-B082-42BE-9C2F-F40DF7B02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766" y="4455045"/>
              <a:ext cx="1015664" cy="245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1" rIns="90488" bIns="4445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 dirty="0" err="1">
                  <a:solidFill>
                    <a:srgbClr val="0070C0"/>
                  </a:solidFill>
                  <a:latin typeface="Times New Roman" panose="02020603050405020304" pitchFamily="18" charset="0"/>
                </a:rPr>
                <a:t>Addr</a:t>
              </a:r>
              <a:r>
                <a:rPr lang="en-US" altLang="zh-CN" sz="1600" b="1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 Tag</a:t>
              </a:r>
            </a:p>
          </p:txBody>
        </p:sp>
        <p:sp>
          <p:nvSpPr>
            <p:cNvPr id="76" name="Oval 73">
              <a:extLst>
                <a:ext uri="{FF2B5EF4-FFF2-40B4-BE49-F238E27FC236}">
                  <a16:creationId xmlns:a16="http://schemas.microsoft.com/office/drawing/2014/main" id="{5CDAAC0B-5DAB-4F4D-AE3C-C08540EFD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5962" y="4581525"/>
              <a:ext cx="812943" cy="431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7" name="Arc 76">
              <a:extLst>
                <a:ext uri="{FF2B5EF4-FFF2-40B4-BE49-F238E27FC236}">
                  <a16:creationId xmlns:a16="http://schemas.microsoft.com/office/drawing/2014/main" id="{0493E027-D996-41D5-81E6-78422B42E796}"/>
                </a:ext>
              </a:extLst>
            </p:cNvPr>
            <p:cNvSpPr/>
            <p:nvPr/>
          </p:nvSpPr>
          <p:spPr bwMode="auto">
            <a:xfrm>
              <a:off x="5812447" y="4723336"/>
              <a:ext cx="261065" cy="1976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714"/>
                    <a:pt x="9602" y="61"/>
                    <a:pt x="21488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14"/>
                    <a:pt x="9602" y="61"/>
                    <a:pt x="21488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8" name="Arc 77">
              <a:extLst>
                <a:ext uri="{FF2B5EF4-FFF2-40B4-BE49-F238E27FC236}">
                  <a16:creationId xmlns:a16="http://schemas.microsoft.com/office/drawing/2014/main" id="{2651625E-1D17-45A1-A313-544400B80FD3}"/>
                </a:ext>
              </a:extLst>
            </p:cNvPr>
            <p:cNvSpPr/>
            <p:nvPr/>
          </p:nvSpPr>
          <p:spPr bwMode="auto">
            <a:xfrm rot="10800000">
              <a:off x="5809067" y="4950345"/>
              <a:ext cx="251378" cy="2174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9" name="Line 78">
              <a:extLst>
                <a:ext uri="{FF2B5EF4-FFF2-40B4-BE49-F238E27FC236}">
                  <a16:creationId xmlns:a16="http://schemas.microsoft.com/office/drawing/2014/main" id="{9E9A4492-FB97-4B58-84AC-6AB10AFD60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3674" y="4721225"/>
              <a:ext cx="1509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Line 79">
              <a:extLst>
                <a:ext uri="{FF2B5EF4-FFF2-40B4-BE49-F238E27FC236}">
                  <a16:creationId xmlns:a16="http://schemas.microsoft.com/office/drawing/2014/main" id="{95E6B28F-3B4B-4155-A5C7-AA4A43EAC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6263" y="4726510"/>
              <a:ext cx="0" cy="439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Line 81">
              <a:extLst>
                <a:ext uri="{FF2B5EF4-FFF2-40B4-BE49-F238E27FC236}">
                  <a16:creationId xmlns:a16="http://schemas.microsoft.com/office/drawing/2014/main" id="{A584C41B-EA83-4E2D-94D9-D7F77392F2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98645" y="4937646"/>
              <a:ext cx="3283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Line 82">
              <a:extLst>
                <a:ext uri="{FF2B5EF4-FFF2-40B4-BE49-F238E27FC236}">
                  <a16:creationId xmlns:a16="http://schemas.microsoft.com/office/drawing/2014/main" id="{4213639A-BDFE-4908-913B-56E53A8566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7876" y="4797425"/>
              <a:ext cx="1858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Line 83">
              <a:extLst>
                <a:ext uri="{FF2B5EF4-FFF2-40B4-BE49-F238E27FC236}">
                  <a16:creationId xmlns:a16="http://schemas.microsoft.com/office/drawing/2014/main" id="{AA7D01E4-EB41-4151-AFFD-9E69336BA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7876" y="5102225"/>
              <a:ext cx="1858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Rectangle 84">
              <a:extLst>
                <a:ext uri="{FF2B5EF4-FFF2-40B4-BE49-F238E27FC236}">
                  <a16:creationId xmlns:a16="http://schemas.microsoft.com/office/drawing/2014/main" id="{FAE3C6FF-8D92-45B0-86FA-9C65360A8A7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637704" y="4681763"/>
              <a:ext cx="897619" cy="305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1" rIns="90488" bIns="4445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latin typeface="Times New Roman" panose="02020603050405020304" pitchFamily="18" charset="0"/>
                </a:rPr>
                <a:t>Compare</a:t>
              </a:r>
            </a:p>
          </p:txBody>
        </p:sp>
        <p:sp>
          <p:nvSpPr>
            <p:cNvPr id="79" name="Line 85">
              <a:extLst>
                <a:ext uri="{FF2B5EF4-FFF2-40B4-BE49-F238E27FC236}">
                  <a16:creationId xmlns:a16="http://schemas.microsoft.com/office/drawing/2014/main" id="{7EFBF265-ABEF-4FDF-95D4-DB5C3BF239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43692" y="4797425"/>
              <a:ext cx="23227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Line 86">
              <a:extLst>
                <a:ext uri="{FF2B5EF4-FFF2-40B4-BE49-F238E27FC236}">
                  <a16:creationId xmlns:a16="http://schemas.microsoft.com/office/drawing/2014/main" id="{64B41DE9-A929-4EA5-B2A5-46BBDE02AE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43692" y="5102225"/>
              <a:ext cx="189299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87">
              <a:extLst>
                <a:ext uri="{FF2B5EF4-FFF2-40B4-BE49-F238E27FC236}">
                  <a16:creationId xmlns:a16="http://schemas.microsoft.com/office/drawing/2014/main" id="{7828FF45-761F-486F-A589-D50CD79D9B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52420" y="4112145"/>
              <a:ext cx="0" cy="9900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Line 88">
              <a:extLst>
                <a:ext uri="{FF2B5EF4-FFF2-40B4-BE49-F238E27FC236}">
                  <a16:creationId xmlns:a16="http://schemas.microsoft.com/office/drawing/2014/main" id="{359B92C5-0B0F-481E-9418-6E9CF2544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82433" y="4112146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Line 89">
              <a:extLst>
                <a:ext uri="{FF2B5EF4-FFF2-40B4-BE49-F238E27FC236}">
                  <a16:creationId xmlns:a16="http://schemas.microsoft.com/office/drawing/2014/main" id="{60B9BBDD-295C-4E07-BA52-1844B49CD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132" y="4797425"/>
              <a:ext cx="5008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Oval 90">
              <a:extLst>
                <a:ext uri="{FF2B5EF4-FFF2-40B4-BE49-F238E27FC236}">
                  <a16:creationId xmlns:a16="http://schemas.microsoft.com/office/drawing/2014/main" id="{96AC3F05-33CB-45CA-8103-BA91CCD9D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9685" y="5128505"/>
              <a:ext cx="394858" cy="35841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4" name="Rectangle 91">
              <a:extLst>
                <a:ext uri="{FF2B5EF4-FFF2-40B4-BE49-F238E27FC236}">
                  <a16:creationId xmlns:a16="http://schemas.microsoft.com/office/drawing/2014/main" id="{DFE7E0FA-59FD-43C2-B168-9C6CFF038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102" y="5205675"/>
              <a:ext cx="452048" cy="223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1" rIns="90488" bIns="4445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latin typeface="Times New Roman" panose="02020603050405020304" pitchFamily="18" charset="0"/>
                </a:rPr>
                <a:t>OR</a:t>
              </a:r>
            </a:p>
          </p:txBody>
        </p:sp>
        <p:sp>
          <p:nvSpPr>
            <p:cNvPr id="95" name="Line 92">
              <a:extLst>
                <a:ext uri="{FF2B5EF4-FFF2-40B4-BE49-F238E27FC236}">
                  <a16:creationId xmlns:a16="http://schemas.microsoft.com/office/drawing/2014/main" id="{40A9EB9A-4DEA-442D-923D-CEF54671E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5876" y="4950346"/>
              <a:ext cx="0" cy="355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Line 93">
              <a:extLst>
                <a:ext uri="{FF2B5EF4-FFF2-40B4-BE49-F238E27FC236}">
                  <a16:creationId xmlns:a16="http://schemas.microsoft.com/office/drawing/2014/main" id="{D4FB72F8-1F3C-474F-A4F6-5FCC4F5980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5876" y="5318646"/>
              <a:ext cx="20058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Line 94">
              <a:extLst>
                <a:ext uri="{FF2B5EF4-FFF2-40B4-BE49-F238E27FC236}">
                  <a16:creationId xmlns:a16="http://schemas.microsoft.com/office/drawing/2014/main" id="{87A4433C-867E-46FF-9139-7785D26CC1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2120" y="4950346"/>
              <a:ext cx="0" cy="355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Line 95">
              <a:extLst>
                <a:ext uri="{FF2B5EF4-FFF2-40B4-BE49-F238E27FC236}">
                  <a16:creationId xmlns:a16="http://schemas.microsoft.com/office/drawing/2014/main" id="{BD53DE27-741A-43AA-8E53-CD144DF2F4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7770" y="5318646"/>
              <a:ext cx="15543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Line 96">
              <a:extLst>
                <a:ext uri="{FF2B5EF4-FFF2-40B4-BE49-F238E27FC236}">
                  <a16:creationId xmlns:a16="http://schemas.microsoft.com/office/drawing/2014/main" id="{8CC5867B-2C38-4EEA-96CC-6713DB298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7114" y="5492392"/>
              <a:ext cx="0" cy="265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Rectangle 97">
              <a:extLst>
                <a:ext uri="{FF2B5EF4-FFF2-40B4-BE49-F238E27FC236}">
                  <a16:creationId xmlns:a16="http://schemas.microsoft.com/office/drawing/2014/main" id="{33FF427F-9EF5-46D7-953B-68572C93C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441" y="5541961"/>
              <a:ext cx="528539" cy="245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1" rIns="90488" bIns="4445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 dirty="0">
                  <a:latin typeface="Times New Roman" panose="02020603050405020304" pitchFamily="18" charset="0"/>
                </a:rPr>
                <a:t>Hit</a:t>
              </a:r>
            </a:p>
          </p:txBody>
        </p:sp>
        <p:sp>
          <p:nvSpPr>
            <p:cNvPr id="102" name="Rectangle 71">
              <a:extLst>
                <a:ext uri="{FF2B5EF4-FFF2-40B4-BE49-F238E27FC236}">
                  <a16:creationId xmlns:a16="http://schemas.microsoft.com/office/drawing/2014/main" id="{C746419E-BC55-4E0B-A4F1-8ED4FB67A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9073" y="4480503"/>
              <a:ext cx="1015664" cy="245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1" rIns="90488" bIns="4445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 dirty="0" err="1">
                  <a:solidFill>
                    <a:srgbClr val="0070C0"/>
                  </a:solidFill>
                  <a:latin typeface="Times New Roman" panose="02020603050405020304" pitchFamily="18" charset="0"/>
                </a:rPr>
                <a:t>Addr</a:t>
              </a:r>
              <a:r>
                <a:rPr lang="en-US" altLang="zh-CN" sz="1600" b="1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 Tag</a:t>
              </a:r>
            </a:p>
          </p:txBody>
        </p:sp>
        <p:sp>
          <p:nvSpPr>
            <p:cNvPr id="104" name="Line 78">
              <a:extLst>
                <a:ext uri="{FF2B5EF4-FFF2-40B4-BE49-F238E27FC236}">
                  <a16:creationId xmlns:a16="http://schemas.microsoft.com/office/drawing/2014/main" id="{BB6F0C33-59EA-4C8F-BAEC-CFA7234B7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0448" y="5171016"/>
              <a:ext cx="1858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5879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3DC22-6EBC-443F-97D4-07470542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无阻塞流水线结构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982AD-C5E2-46C6-92EC-6789BC42F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55583E-2E96-4879-A402-4C1ABDEFF94B}" type="datetime1">
              <a:rPr lang="zh-CN" altLang="en-US" smtClean="0"/>
              <a:t>2024/4/29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F4E030-7735-4415-993C-D807C3EB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BF42D2-E46A-47AE-9444-71B69588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8606F-694E-4BCF-92BA-23CC96414D8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F5C320-434D-4981-93BE-DC516E4313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5" b="9897"/>
          <a:stretch/>
        </p:blipFill>
        <p:spPr>
          <a:xfrm>
            <a:off x="791580" y="1924111"/>
            <a:ext cx="7704149" cy="380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49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3F3CD-BD16-41C3-A417-296C903B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有阻塞流水线结构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F58DD2-352E-4740-9C06-3AA68C31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55583E-2E96-4879-A402-4C1ABDEFF94B}" type="datetime1">
              <a:rPr lang="zh-CN" altLang="en-US" smtClean="0"/>
              <a:t>2024/4/29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A71163-4C42-4485-AEA8-FD1A91E1A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99ECEE-705E-40F8-B0CE-1CF9BF1C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8606F-694E-4BCF-92BA-23CC96414D8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443ADB-8C9A-4772-A54E-E005121C1D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1" b="8589"/>
          <a:stretch/>
        </p:blipFill>
        <p:spPr>
          <a:xfrm>
            <a:off x="576262" y="1536700"/>
            <a:ext cx="7991475" cy="436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72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3CD5D-F7AD-439C-86CC-D051B0824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6110"/>
          </a:xfrm>
        </p:spPr>
        <p:txBody>
          <a:bodyPr/>
          <a:lstStyle/>
          <a:p>
            <a:r>
              <a:rPr lang="zh-CN" altLang="en-US"/>
              <a:t>流水线之间交互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A703D7-7425-4855-A7C6-A5546C5D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55583E-2E96-4879-A402-4C1ABDEFF94B}" type="datetime1">
              <a:rPr lang="zh-CN" altLang="en-US" smtClean="0"/>
              <a:t>2024/4/29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36E392-83FB-4475-B65B-32CBB48D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A7F05-B170-416E-ABED-7AAE7F35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8606F-694E-4BCF-92BA-23CC96414D8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09A5E67-FEB9-40E9-9D43-84C694316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88" y="1376772"/>
            <a:ext cx="7306638" cy="47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6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46985</TotalTime>
  <Words>392</Words>
  <Application>Microsoft Office PowerPoint</Application>
  <PresentationFormat>全屏显示(4:3)</PresentationFormat>
  <Paragraphs>134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宋体</vt:lpstr>
      <vt:lpstr>微软雅黑</vt:lpstr>
      <vt:lpstr>Arial</vt:lpstr>
      <vt:lpstr>Calibri</vt:lpstr>
      <vt:lpstr>Times New Roman</vt:lpstr>
      <vt:lpstr>Office 主题</vt:lpstr>
      <vt:lpstr>实验五  Cache设计</vt:lpstr>
      <vt:lpstr>实验目标</vt:lpstr>
      <vt:lpstr>实验内容</vt:lpstr>
      <vt:lpstr>实验内容 (续)</vt:lpstr>
      <vt:lpstr>流水线CPU数据通路</vt:lpstr>
      <vt:lpstr>Cache组相联映射</vt:lpstr>
      <vt:lpstr>无阻塞流水线结构</vt:lpstr>
      <vt:lpstr>有阻塞流水线结构</vt:lpstr>
      <vt:lpstr>流水线之间交互</vt:lpstr>
      <vt:lpstr>实验要求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ZJX</dc:creator>
  <cp:lastModifiedBy>ZJX</cp:lastModifiedBy>
  <cp:revision>764</cp:revision>
  <cp:lastPrinted>1601-01-01T00:00:00Z</cp:lastPrinted>
  <dcterms:created xsi:type="dcterms:W3CDTF">1601-01-01T00:00:00Z</dcterms:created>
  <dcterms:modified xsi:type="dcterms:W3CDTF">2024-04-29T09:53:02Z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