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56" r:id="rId4"/>
    <p:sldId id="735" r:id="rId6"/>
    <p:sldId id="824" r:id="rId7"/>
    <p:sldId id="832" r:id="rId8"/>
    <p:sldId id="259" r:id="rId9"/>
    <p:sldId id="260" r:id="rId10"/>
    <p:sldId id="262" r:id="rId11"/>
    <p:sldId id="264" r:id="rId12"/>
    <p:sldId id="785" r:id="rId13"/>
    <p:sldId id="833" r:id="rId14"/>
    <p:sldId id="834" r:id="rId15"/>
    <p:sldId id="542" r:id="rId16"/>
    <p:sldId id="545" r:id="rId17"/>
    <p:sldId id="544" r:id="rId18"/>
    <p:sldId id="804" r:id="rId19"/>
    <p:sldId id="812" r:id="rId20"/>
    <p:sldId id="813" r:id="rId21"/>
    <p:sldId id="811" r:id="rId22"/>
    <p:sldId id="543" r:id="rId23"/>
    <p:sldId id="814" r:id="rId24"/>
    <p:sldId id="816" r:id="rId25"/>
    <p:sldId id="837" r:id="rId26"/>
    <p:sldId id="281" r:id="rId27"/>
  </p:sldIdLst>
  <p:sldSz cx="9144000" cy="6858000" type="screen4x3"/>
  <p:notesSz cx="6858000" cy="9144000"/>
  <p:custDataLst>
    <p:tags r:id="rId3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91511" autoAdjust="0"/>
  </p:normalViewPr>
  <p:slideViewPr>
    <p:cSldViewPr showGuides="1">
      <p:cViewPr varScale="1">
        <p:scale>
          <a:sx n="75" d="100"/>
          <a:sy n="75" d="100"/>
        </p:scale>
        <p:origin x="1046" y="67"/>
      </p:cViewPr>
      <p:guideLst>
        <p:guide orient="horz" pos="2160"/>
        <p:guide pos="2894"/>
      </p:guideLst>
    </p:cSldViewPr>
  </p:slideViewPr>
  <p:notesTextViewPr>
    <p:cViewPr>
      <p:scale>
        <a:sx n="3" d="2"/>
        <a:sy n="3" d="2"/>
      </p:scale>
      <p:origin x="0" y="0"/>
    </p:cViewPr>
  </p:notesTextViewPr>
  <p:sorterViewPr>
    <p:cViewPr varScale="1">
      <p:scale>
        <a:sx n="1" d="1"/>
        <a:sy n="1" d="1"/>
      </p:scale>
      <p:origin x="0" y="-4164"/>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3T19:53:1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1665 562,'-6'1,"3"0,0-1,0 1,0 1,0-2,-1 0,-1 2,1-2,-2 2,1-1,2 3,-1-1,0-1,1 0,0 1,0 0,3 1,0-1,0 0,0 0,0 0,1 0,1 0,2-1,0-2,1 2,-2-2,0 0,0 0,0 1,0-1,0 0,1 0,-1 0,1 0,1 0,-2 0,0 0,0 0,2 0,0 0,-2 0,0 3,2-3,-2 0,1 1,0-1,0 0,1 0,-1 0,-1 1,0-1,0 0,0 0,1 0,-1 0,1 0,-1 0,1 0,-1 0,1 0,2 2,-3-2,1 0,0 0,0 0,-1 0,1 0,-1 0,1 0,0 0,-1 0,1 0,0 0,0 0,3 0,-2 0,-2 0,1 0,1 0,-1 0,-1 0,0 0,3 3,-1-3,-2 1,2-1,2 0,-1 0,2 0,-2 0,-2 0,4 0,1 0,-3 0,0 0,2 0,0 2,0-2,1 0,2 0,-3 0,0 0,0 0,1 0,-1 0,0 0,-2 0,0 0,-2 0,1 0,0 0,-2 0,1 0,0 0,2 0,-2 0,3-2,-3 2,0-2,-1 2,1 0,-1 0,3 0,-2 0,-1 0,2-1,-1 0,-1-2,1 1,1-1,0 0,1 0,-3 2,0-2,2 1,-3-1,-2-2,-1 2,-6-1,3 1,-1 0,0 0,1 1,1-1,0 3,-1-1,-1 1,-2-1,-1 1,2-2,3 2,-1 0,1 0,-1-3,-2 3,3 0,-1-1,0 1,-1 0,1 0,-2 0,2 0,-2 0,2 0,-2 0,0 0,0 0,1 0,-1 0,0 0,2 0,1 0,-1 0,0 0,-2 0,0 0,-3-2,1 2,2 0,-2 0,4 0,-2 0,0 0,0 0,2 0,-2 0,2 0,-1 0,-2 0,3 0,-2 0,-1 0,3 0,0 0,0 0,-1 0,1 0,1 0,-3 0,0 0,0 0,3 0,-3 0,0 0,2 0,-2 0,0 0,0 0,2 0,-2 0,0 0,0 0,1 0,-1 0,0 0,-2 0,4 0,-1 0,1 0,-2-2,3 2,-3-3,3 3,-1 0,-1 0,-1 0,3 0,0 0,-4 0,4 0,-1 0,-2 1,3-1,-1 0,0 1,0-1,0 1,-1 2,2-2,0 1,0 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AE2C240-6496-4A8E-A8B3-F943082DF23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pPr>
              <a:defRPr/>
            </a:pPr>
            <a:fld id="{3E3379E7-EFB6-4D19-8480-DBA827EA84A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3ADF0A-0C14-4AC6-A72E-89FD4FE800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245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275">
              <a:defRPr>
                <a:solidFill>
                  <a:schemeClr val="tx1"/>
                </a:solidFill>
                <a:latin typeface="Arial" panose="020B0604020202020204" pitchFamily="34" charset="0"/>
                <a:ea typeface="宋体" panose="02010600030101010101" pitchFamily="2" charset="-122"/>
              </a:defRPr>
            </a:lvl2pPr>
            <a:lvl3pPr marL="1184275" indent="-236855">
              <a:defRPr>
                <a:solidFill>
                  <a:schemeClr val="tx1"/>
                </a:solidFill>
                <a:latin typeface="Arial" panose="020B0604020202020204" pitchFamily="34" charset="0"/>
                <a:ea typeface="宋体" panose="02010600030101010101" pitchFamily="2" charset="-122"/>
              </a:defRPr>
            </a:lvl3pPr>
            <a:lvl4pPr marL="165735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58953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673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393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113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4CF84CE-BB48-4827-B564-FE2101B1221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reg [8:0] </a:t>
            </a:r>
            <a:r>
              <a:rPr lang="en-US" altLang="zh-CN" dirty="0" err="1"/>
              <a:t>sor</a:t>
            </a:r>
            <a:r>
              <a:rPr lang="en-US" altLang="zh-CN" dirty="0"/>
              <a:t>; //SOR</a:t>
            </a:r>
            <a:r>
              <a:rPr lang="zh-CN" altLang="en-US" dirty="0"/>
              <a:t>：</a:t>
            </a:r>
            <a:r>
              <a:rPr lang="en-US" altLang="zh-CN" dirty="0"/>
              <a:t>Shift Output Register, 9</a:t>
            </a:r>
            <a:r>
              <a:rPr lang="zh-CN" altLang="en-US" dirty="0"/>
              <a:t>位</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reg [3:0] </a:t>
            </a:r>
            <a:r>
              <a:rPr lang="en-US" altLang="zh-CN" dirty="0" err="1"/>
              <a:t>cnt</a:t>
            </a:r>
            <a:r>
              <a:rPr lang="en-US" altLang="zh-CN"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reg </a:t>
            </a:r>
            <a:r>
              <a:rPr lang="en-US" altLang="zh-CN" dirty="0" err="1"/>
              <a:t>rdy</a:t>
            </a:r>
            <a:r>
              <a:rPr lang="en-US" altLang="zh-CN" dirty="0"/>
              <a:t>;</a:t>
            </a:r>
            <a:endParaRPr lang="en-US" altLang="zh-CN" dirty="0"/>
          </a:p>
          <a:p>
            <a:endParaRPr lang="en-US" altLang="zh-CN" dirty="0"/>
          </a:p>
          <a:p>
            <a:r>
              <a:rPr lang="en-US" altLang="zh-CN" dirty="0"/>
              <a:t>wire </a:t>
            </a:r>
            <a:r>
              <a:rPr lang="en-US" altLang="zh-CN" dirty="0" err="1"/>
              <a:t>ld</a:t>
            </a:r>
            <a:r>
              <a:rPr lang="en-US" altLang="zh-CN" dirty="0"/>
              <a:t>;</a:t>
            </a:r>
            <a:endParaRPr lang="en-US" altLang="zh-CN" dirty="0"/>
          </a:p>
          <a:p>
            <a:r>
              <a:rPr lang="en-US" altLang="zh-CN" dirty="0"/>
              <a:t>assign </a:t>
            </a:r>
            <a:r>
              <a:rPr lang="en-US" altLang="zh-CN" dirty="0" err="1"/>
              <a:t>ld</a:t>
            </a:r>
            <a:r>
              <a:rPr lang="en-US" altLang="zh-CN" dirty="0"/>
              <a:t> = </a:t>
            </a:r>
            <a:r>
              <a:rPr lang="en-US" altLang="zh-CN" dirty="0" err="1"/>
              <a:t>vld</a:t>
            </a:r>
            <a:r>
              <a:rPr lang="en-US" altLang="zh-CN" dirty="0"/>
              <a:t> &amp; </a:t>
            </a:r>
            <a:r>
              <a:rPr lang="en-US" altLang="zh-CN" dirty="0" err="1"/>
              <a:t>rdy</a:t>
            </a:r>
            <a:r>
              <a:rPr lang="en-US" altLang="zh-CN" dirty="0"/>
              <a:t>; //</a:t>
            </a:r>
            <a:r>
              <a:rPr lang="en-US" altLang="zh-CN" dirty="0" err="1"/>
              <a:t>vld</a:t>
            </a:r>
            <a:r>
              <a:rPr lang="zh-CN" altLang="en-US" dirty="0"/>
              <a:t>和</a:t>
            </a:r>
            <a:r>
              <a:rPr lang="en-US" altLang="zh-CN" dirty="0" err="1"/>
              <a:t>rdy</a:t>
            </a:r>
            <a:r>
              <a:rPr lang="zh-CN" altLang="en-US" dirty="0"/>
              <a:t>同时为</a:t>
            </a:r>
            <a:r>
              <a:rPr lang="en-US" altLang="zh-CN" dirty="0"/>
              <a:t>1</a:t>
            </a:r>
            <a:r>
              <a:rPr lang="zh-CN" altLang="en-US" dirty="0"/>
              <a:t>时，加载</a:t>
            </a:r>
            <a:r>
              <a:rPr lang="en-US" altLang="zh-CN" dirty="0" err="1"/>
              <a:t>sor</a:t>
            </a:r>
            <a:r>
              <a:rPr lang="zh-CN" altLang="en-US" dirty="0"/>
              <a:t>和</a:t>
            </a:r>
            <a:r>
              <a:rPr lang="en-US" altLang="zh-CN" dirty="0" err="1"/>
              <a:t>cnt</a:t>
            </a:r>
            <a:r>
              <a:rPr lang="zh-CN" altLang="en-US" dirty="0"/>
              <a:t>，</a:t>
            </a:r>
            <a:r>
              <a:rPr lang="en-US" altLang="zh-CN" dirty="0" err="1"/>
              <a:t>rdy</a:t>
            </a:r>
            <a:r>
              <a:rPr lang="zh-CN" altLang="en-US" dirty="0"/>
              <a:t>清零</a:t>
            </a:r>
            <a:endParaRPr lang="en-US" altLang="zh-CN" dirty="0"/>
          </a:p>
          <a:p>
            <a:r>
              <a:rPr lang="en-US" altLang="zh-CN" dirty="0"/>
              <a:t>assign </a:t>
            </a:r>
            <a:r>
              <a:rPr lang="en-US" altLang="zh-CN" dirty="0" err="1"/>
              <a:t>txd</a:t>
            </a:r>
            <a:r>
              <a:rPr lang="en-US" altLang="zh-CN" dirty="0"/>
              <a:t> = </a:t>
            </a:r>
            <a:r>
              <a:rPr lang="en-US" altLang="zh-CN" dirty="0" err="1"/>
              <a:t>sor</a:t>
            </a:r>
            <a:r>
              <a:rPr lang="en-US" altLang="zh-CN" dirty="0"/>
              <a:t>[0];</a:t>
            </a:r>
            <a:endParaRPr lang="en-US" altLang="zh-CN" dirty="0"/>
          </a:p>
          <a:p>
            <a:endParaRPr lang="en-US" altLang="zh-CN" dirty="0"/>
          </a:p>
          <a:p>
            <a:r>
              <a:rPr lang="en-US" altLang="zh-CN" dirty="0"/>
              <a:t>always @(</a:t>
            </a:r>
            <a:r>
              <a:rPr lang="en-US" altLang="zh-CN" dirty="0" err="1"/>
              <a:t>posedge</a:t>
            </a:r>
            <a:r>
              <a:rPr lang="en-US" altLang="zh-CN" dirty="0"/>
              <a:t> </a:t>
            </a:r>
            <a:r>
              <a:rPr lang="en-US" altLang="zh-CN" dirty="0" err="1"/>
              <a:t>clk</a:t>
            </a:r>
            <a:r>
              <a:rPr lang="en-US" altLang="zh-CN" dirty="0"/>
              <a:t>, </a:t>
            </a:r>
            <a:r>
              <a:rPr lang="en-US" altLang="zh-CN" dirty="0" err="1"/>
              <a:t>posedge</a:t>
            </a:r>
            <a:r>
              <a:rPr lang="en-US" altLang="zh-CN" dirty="0"/>
              <a:t> </a:t>
            </a:r>
            <a:r>
              <a:rPr lang="en-US" altLang="zh-CN" dirty="0" err="1"/>
              <a:t>rst</a:t>
            </a:r>
            <a:r>
              <a:rPr lang="en-US" altLang="zh-CN" dirty="0"/>
              <a:t>)</a:t>
            </a:r>
            <a:endParaRPr lang="en-US" altLang="zh-CN" dirty="0"/>
          </a:p>
          <a:p>
            <a:r>
              <a:rPr lang="en-US" altLang="zh-CN" dirty="0"/>
              <a:t>if (</a:t>
            </a:r>
            <a:r>
              <a:rPr lang="en-US" altLang="zh-CN" dirty="0" err="1"/>
              <a:t>rst</a:t>
            </a:r>
            <a:r>
              <a:rPr lang="en-US" altLang="zh-CN" dirty="0"/>
              <a:t>) </a:t>
            </a:r>
            <a:r>
              <a:rPr lang="en-US" altLang="zh-CN" dirty="0" err="1"/>
              <a:t>sor</a:t>
            </a:r>
            <a:r>
              <a:rPr lang="en-US" altLang="zh-CN" dirty="0"/>
              <a:t> &lt;= 9’h1ff; //</a:t>
            </a:r>
            <a:r>
              <a:rPr lang="zh-CN" altLang="en-US" dirty="0"/>
              <a:t>复位时</a:t>
            </a:r>
            <a:r>
              <a:rPr lang="en-US" altLang="zh-CN" dirty="0"/>
              <a:t>SOR</a:t>
            </a:r>
            <a:r>
              <a:rPr lang="zh-CN" altLang="en-US" dirty="0"/>
              <a:t>全部位置</a:t>
            </a:r>
            <a:r>
              <a:rPr lang="en-US" altLang="zh-CN" dirty="0"/>
              <a:t>1</a:t>
            </a:r>
            <a:r>
              <a:rPr lang="zh-CN" altLang="en-US" dirty="0"/>
              <a:t>（空闲位）</a:t>
            </a:r>
            <a:endParaRPr lang="en-US" altLang="zh-CN" dirty="0"/>
          </a:p>
          <a:p>
            <a:r>
              <a:rPr lang="en-US" altLang="zh-CN" dirty="0"/>
              <a:t>else if (</a:t>
            </a:r>
            <a:r>
              <a:rPr lang="en-US" altLang="zh-CN" dirty="0" err="1"/>
              <a:t>ld</a:t>
            </a:r>
            <a:r>
              <a:rPr lang="en-US" altLang="zh-CN" dirty="0"/>
              <a:t>)</a:t>
            </a:r>
            <a:r>
              <a:rPr lang="zh-CN" altLang="en-US" dirty="0"/>
              <a:t> </a:t>
            </a:r>
            <a:r>
              <a:rPr lang="en-US" altLang="zh-CN" dirty="0" err="1"/>
              <a:t>sor</a:t>
            </a:r>
            <a:r>
              <a:rPr lang="en-US" altLang="zh-CN" dirty="0"/>
              <a:t> = {din, 1’b0};</a:t>
            </a:r>
            <a:r>
              <a:rPr lang="zh-CN" altLang="en-US" dirty="0"/>
              <a:t> </a:t>
            </a:r>
            <a:r>
              <a:rPr lang="en-US" altLang="zh-CN" dirty="0"/>
              <a:t>//SOR</a:t>
            </a:r>
            <a:r>
              <a:rPr lang="zh-CN" altLang="en-US" dirty="0"/>
              <a:t>加载数据和启动位</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else </a:t>
            </a:r>
            <a:r>
              <a:rPr lang="en-US" altLang="zh-CN" dirty="0" err="1"/>
              <a:t>sor</a:t>
            </a:r>
            <a:r>
              <a:rPr lang="en-US" altLang="zh-CN" dirty="0"/>
              <a:t> = {1</a:t>
            </a:r>
            <a:r>
              <a:rPr lang="zh-CN" altLang="en-US" dirty="0"/>
              <a:t>‘</a:t>
            </a:r>
            <a:r>
              <a:rPr lang="en-US" altLang="zh-CN" dirty="0"/>
              <a:t>b1, </a:t>
            </a:r>
            <a:r>
              <a:rPr lang="en-US" altLang="zh-CN" dirty="0" err="1"/>
              <a:t>sor</a:t>
            </a:r>
            <a:r>
              <a:rPr lang="en-US" altLang="zh-CN" dirty="0"/>
              <a:t>[8:1]};</a:t>
            </a:r>
            <a:r>
              <a:rPr lang="zh-CN" altLang="en-US" dirty="0"/>
              <a:t> </a:t>
            </a:r>
            <a:r>
              <a:rPr lang="en-US" altLang="zh-CN" dirty="0"/>
              <a:t>//SOR &gt;&gt;&gt; 1</a:t>
            </a:r>
            <a:endParaRPr lang="en-US" altLang="zh-CN" dirty="0"/>
          </a:p>
          <a:p>
            <a:endParaRPr lang="en-US" altLang="zh-CN" dirty="0"/>
          </a:p>
          <a:p>
            <a:r>
              <a:rPr lang="en-US" altLang="zh-CN" dirty="0"/>
              <a:t>always @(</a:t>
            </a:r>
            <a:r>
              <a:rPr lang="en-US" altLang="zh-CN" dirty="0" err="1"/>
              <a:t>posedge</a:t>
            </a:r>
            <a:r>
              <a:rPr lang="en-US" altLang="zh-CN" dirty="0"/>
              <a:t> </a:t>
            </a:r>
            <a:r>
              <a:rPr lang="en-US" altLang="zh-CN" dirty="0" err="1"/>
              <a:t>clk</a:t>
            </a:r>
            <a:r>
              <a:rPr lang="en-US" altLang="zh-CN" dirty="0"/>
              <a:t>, </a:t>
            </a:r>
            <a:r>
              <a:rPr lang="en-US" altLang="zh-CN" dirty="0" err="1"/>
              <a:t>posedge</a:t>
            </a:r>
            <a:r>
              <a:rPr lang="en-US" altLang="zh-CN" dirty="0"/>
              <a:t> </a:t>
            </a:r>
            <a:r>
              <a:rPr lang="en-US" altLang="zh-CN" dirty="0" err="1"/>
              <a:t>rst</a:t>
            </a:r>
            <a:r>
              <a:rPr lang="en-US" altLang="zh-CN" dirty="0"/>
              <a:t>)</a:t>
            </a:r>
            <a:endParaRPr lang="en-US" altLang="zh-CN" dirty="0"/>
          </a:p>
          <a:p>
            <a:r>
              <a:rPr lang="en-US" altLang="zh-CN" dirty="0"/>
              <a:t>if (</a:t>
            </a:r>
            <a:r>
              <a:rPr lang="en-US" altLang="zh-CN" dirty="0" err="1"/>
              <a:t>rst</a:t>
            </a:r>
            <a:r>
              <a:rPr lang="en-US" altLang="zh-CN" dirty="0"/>
              <a:t>) </a:t>
            </a:r>
            <a:r>
              <a:rPr lang="en-US" altLang="zh-CN" dirty="0" err="1"/>
              <a:t>cnt</a:t>
            </a:r>
            <a:r>
              <a:rPr lang="en-US" altLang="zh-CN" dirty="0"/>
              <a:t> &lt;= 4’h0; //</a:t>
            </a:r>
            <a:r>
              <a:rPr lang="zh-CN" altLang="en-US" dirty="0"/>
              <a:t>复位时</a:t>
            </a:r>
            <a:r>
              <a:rPr lang="en-US" altLang="zh-CN" dirty="0"/>
              <a:t>CNT</a:t>
            </a:r>
            <a:r>
              <a:rPr lang="zh-CN" altLang="en-US" dirty="0"/>
              <a:t>清零</a:t>
            </a:r>
            <a:endParaRPr lang="en-US" altLang="zh-CN" dirty="0"/>
          </a:p>
          <a:p>
            <a:r>
              <a:rPr lang="en-US" altLang="zh-CN" dirty="0"/>
              <a:t>else if (</a:t>
            </a:r>
            <a:r>
              <a:rPr lang="en-US" altLang="zh-CN" dirty="0" err="1"/>
              <a:t>ld</a:t>
            </a:r>
            <a:r>
              <a:rPr lang="en-US" altLang="zh-CN" dirty="0"/>
              <a:t>)</a:t>
            </a:r>
            <a:r>
              <a:rPr lang="zh-CN" altLang="en-US" dirty="0"/>
              <a:t> </a:t>
            </a:r>
            <a:r>
              <a:rPr lang="en-US" altLang="zh-CN" dirty="0" err="1"/>
              <a:t>cnt</a:t>
            </a:r>
            <a:r>
              <a:rPr lang="en-US" altLang="zh-CN" dirty="0"/>
              <a:t> = 4’h8;</a:t>
            </a:r>
            <a:r>
              <a:rPr lang="zh-CN" altLang="en-US" dirty="0"/>
              <a:t> </a:t>
            </a:r>
            <a:r>
              <a:rPr lang="en-US" altLang="zh-CN" dirty="0"/>
              <a:t>//CNT</a:t>
            </a:r>
            <a:r>
              <a:rPr lang="zh-CN" altLang="en-US" dirty="0"/>
              <a:t>加载常数</a:t>
            </a:r>
            <a:r>
              <a:rPr lang="en-US" altLang="zh-CN" dirty="0"/>
              <a:t>8</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else if (</a:t>
            </a:r>
            <a:r>
              <a:rPr lang="en-US" altLang="zh-CN" dirty="0" err="1"/>
              <a:t>cnt</a:t>
            </a:r>
            <a:r>
              <a:rPr lang="en-US" altLang="zh-CN" dirty="0"/>
              <a:t> != 4’h0) </a:t>
            </a:r>
            <a:r>
              <a:rPr lang="en-US" altLang="zh-CN" dirty="0" err="1"/>
              <a:t>cnt</a:t>
            </a:r>
            <a:r>
              <a:rPr lang="en-US" altLang="zh-CN" dirty="0"/>
              <a:t> = </a:t>
            </a:r>
            <a:r>
              <a:rPr lang="en-US" altLang="zh-CN" dirty="0" err="1"/>
              <a:t>cnt</a:t>
            </a:r>
            <a:r>
              <a:rPr lang="en-US" altLang="zh-CN" dirty="0"/>
              <a:t> -1; //</a:t>
            </a:r>
            <a:r>
              <a:rPr lang="zh-CN" altLang="en-US" dirty="0"/>
              <a:t>发送时</a:t>
            </a:r>
            <a:r>
              <a:rPr lang="en-US" altLang="zh-CN" dirty="0"/>
              <a:t>CNT</a:t>
            </a:r>
            <a:r>
              <a:rPr lang="zh-CN" altLang="en-US" dirty="0"/>
              <a:t>计数</a:t>
            </a:r>
            <a:endParaRPr lang="en-US" altLang="zh-CN" dirty="0"/>
          </a:p>
          <a:p>
            <a:endParaRPr lang="en-US" altLang="zh-CN" dirty="0"/>
          </a:p>
          <a:p>
            <a:r>
              <a:rPr lang="en-US" altLang="zh-CN" dirty="0"/>
              <a:t>always @(</a:t>
            </a:r>
            <a:r>
              <a:rPr lang="en-US" altLang="zh-CN" dirty="0" err="1"/>
              <a:t>posedge</a:t>
            </a:r>
            <a:r>
              <a:rPr lang="en-US" altLang="zh-CN" dirty="0"/>
              <a:t> </a:t>
            </a:r>
            <a:r>
              <a:rPr lang="en-US" altLang="zh-CN" dirty="0" err="1"/>
              <a:t>clk</a:t>
            </a:r>
            <a:r>
              <a:rPr lang="en-US" altLang="zh-CN" dirty="0"/>
              <a:t>, </a:t>
            </a:r>
            <a:r>
              <a:rPr lang="en-US" altLang="zh-CN" dirty="0" err="1"/>
              <a:t>posedge</a:t>
            </a:r>
            <a:r>
              <a:rPr lang="en-US" altLang="zh-CN" dirty="0"/>
              <a:t> </a:t>
            </a:r>
            <a:r>
              <a:rPr lang="en-US" altLang="zh-CN" dirty="0" err="1"/>
              <a:t>rst</a:t>
            </a:r>
            <a:r>
              <a:rPr lang="en-US" altLang="zh-CN" dirty="0"/>
              <a:t>)</a:t>
            </a:r>
            <a:endParaRPr lang="en-US" altLang="zh-CN" dirty="0"/>
          </a:p>
          <a:p>
            <a:r>
              <a:rPr lang="en-US" altLang="zh-CN" dirty="0"/>
              <a:t>if (</a:t>
            </a:r>
            <a:r>
              <a:rPr lang="en-US" altLang="zh-CN" dirty="0" err="1"/>
              <a:t>rst</a:t>
            </a:r>
            <a:r>
              <a:rPr lang="en-US" altLang="zh-CN" dirty="0"/>
              <a:t>) </a:t>
            </a:r>
            <a:r>
              <a:rPr lang="en-US" altLang="zh-CN" dirty="0" err="1"/>
              <a:t>rdy</a:t>
            </a:r>
            <a:r>
              <a:rPr lang="en-US" altLang="zh-CN" dirty="0"/>
              <a:t> &lt;= 1’b1; //</a:t>
            </a:r>
            <a:r>
              <a:rPr lang="zh-CN" altLang="en-US" dirty="0"/>
              <a:t>复位时</a:t>
            </a:r>
            <a:r>
              <a:rPr lang="en-US" altLang="zh-CN" dirty="0"/>
              <a:t>RDY</a:t>
            </a:r>
            <a:r>
              <a:rPr lang="zh-CN" altLang="en-US" dirty="0"/>
              <a:t>置</a:t>
            </a:r>
            <a:r>
              <a:rPr lang="en-US" altLang="zh-CN" dirty="0"/>
              <a:t>1</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else if (</a:t>
            </a:r>
            <a:r>
              <a:rPr lang="en-US" altLang="zh-CN" dirty="0" err="1"/>
              <a:t>ld</a:t>
            </a:r>
            <a:r>
              <a:rPr lang="en-US" altLang="zh-CN" dirty="0"/>
              <a:t>)</a:t>
            </a:r>
            <a:r>
              <a:rPr lang="zh-CN" altLang="en-US" dirty="0"/>
              <a:t> </a:t>
            </a:r>
            <a:r>
              <a:rPr lang="en-US" altLang="zh-CN" dirty="0" err="1"/>
              <a:t>rdy</a:t>
            </a:r>
            <a:r>
              <a:rPr lang="en-US" altLang="zh-CN" dirty="0"/>
              <a:t> = 1’b0;</a:t>
            </a:r>
            <a:r>
              <a:rPr lang="zh-CN" altLang="en-US" dirty="0"/>
              <a:t> </a:t>
            </a:r>
            <a:r>
              <a:rPr lang="en-US" altLang="zh-CN" dirty="0"/>
              <a:t>//</a:t>
            </a:r>
            <a:r>
              <a:rPr lang="zh-CN" altLang="en-US" dirty="0"/>
              <a:t>加载数据时</a:t>
            </a:r>
            <a:r>
              <a:rPr lang="en-US" altLang="zh-CN" dirty="0"/>
              <a:t>RDY</a:t>
            </a:r>
            <a:r>
              <a:rPr lang="zh-CN" altLang="en-US" dirty="0"/>
              <a:t>清零</a:t>
            </a:r>
            <a:endParaRPr lang="en-US" altLang="zh-CN" dirty="0"/>
          </a:p>
          <a:p>
            <a:r>
              <a:rPr lang="en-US" altLang="zh-CN" dirty="0"/>
              <a:t>else if (</a:t>
            </a:r>
            <a:r>
              <a:rPr lang="en-US" altLang="zh-CN" dirty="0" err="1"/>
              <a:t>cnt</a:t>
            </a:r>
            <a:r>
              <a:rPr lang="en-US" altLang="zh-CN" dirty="0"/>
              <a:t> == 4’h0) </a:t>
            </a:r>
            <a:r>
              <a:rPr lang="en-US" altLang="zh-CN" dirty="0" err="1"/>
              <a:t>rdy</a:t>
            </a:r>
            <a:r>
              <a:rPr lang="en-US" altLang="zh-CN" dirty="0"/>
              <a:t> = 1’b1; //</a:t>
            </a:r>
            <a:r>
              <a:rPr lang="zh-CN" altLang="en-US" dirty="0"/>
              <a:t>发送完毕时</a:t>
            </a:r>
            <a:r>
              <a:rPr lang="en-US" altLang="zh-CN" dirty="0"/>
              <a:t>RDY</a:t>
            </a:r>
            <a:r>
              <a:rPr lang="zh-CN" altLang="en-US" dirty="0"/>
              <a:t>置</a:t>
            </a:r>
            <a:r>
              <a:rPr lang="en-US" altLang="zh-CN" dirty="0"/>
              <a:t>1</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6420E80-EDF5-42DA-BD9A-E9B98CB8D2C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2BDD8E-28FC-47B3-AFDD-20ED352E1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在计算平均排序耗时时，注意溢出问题！</a:t>
            </a:r>
            <a:endParaRPr lang="zh-CN" altLang="en-US"/>
          </a:p>
        </p:txBody>
      </p:sp>
      <p:sp>
        <p:nvSpPr>
          <p:cNvPr id="4" name="灯片编号占位符 3"/>
          <p:cNvSpPr>
            <a:spLocks noGrp="1"/>
          </p:cNvSpPr>
          <p:nvPr>
            <p:ph type="sldNum" sz="quarter" idx="5"/>
          </p:nvPr>
        </p:nvSpPr>
        <p:spPr/>
        <p:txBody>
          <a:bodyPr/>
          <a:lstStyle/>
          <a:p>
            <a:pPr>
              <a:defRPr/>
            </a:pPr>
            <a:fld id="{3E3379E7-EFB6-4D19-8480-DBA827EA84A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线性反馈移位寄存器（</a:t>
            </a:r>
            <a:r>
              <a:rPr lang="en-US" altLang="zh-CN" dirty="0"/>
              <a:t>LFSR</a:t>
            </a:r>
            <a:r>
              <a:rPr lang="zh-CN" altLang="en-US" dirty="0"/>
              <a:t>）原理及</a:t>
            </a:r>
            <a:r>
              <a:rPr lang="en-US" altLang="zh-CN" dirty="0"/>
              <a:t>Verilog</a:t>
            </a:r>
            <a:r>
              <a:rPr lang="zh-CN" altLang="en-US" dirty="0"/>
              <a:t>代码实现</a:t>
            </a:r>
            <a:endParaRPr lang="en-US" altLang="zh-CN" dirty="0"/>
          </a:p>
          <a:p>
            <a:r>
              <a:rPr lang="zh-CN" altLang="en-US" dirty="0"/>
              <a:t>（</a:t>
            </a:r>
            <a:r>
              <a:rPr lang="en-US" altLang="zh-CN" dirty="0"/>
              <a:t>https://xulu1588.blog.csdn.net/article/details/130035433?spm=1001.2014.3001.5502</a:t>
            </a:r>
            <a:r>
              <a:rPr lang="zh-CN" altLang="en-US" dirty="0"/>
              <a:t>）</a:t>
            </a:r>
            <a:endParaRPr lang="en-US" altLang="zh-CN" dirty="0"/>
          </a:p>
          <a:p>
            <a:endParaRPr lang="en-US" altLang="zh-CN" dirty="0"/>
          </a:p>
          <a:p>
            <a:r>
              <a:rPr lang="zh-CN" altLang="en-US" dirty="0"/>
              <a:t>斐波那契</a:t>
            </a:r>
            <a:r>
              <a:rPr lang="en-US" altLang="zh-CN" dirty="0"/>
              <a:t>LFSR</a:t>
            </a:r>
            <a:r>
              <a:rPr lang="zh-CN" altLang="en-US" dirty="0"/>
              <a:t>：多到一型</a:t>
            </a:r>
            <a:r>
              <a:rPr lang="en-US" altLang="zh-CN" dirty="0"/>
              <a:t>LFSR(many to one)</a:t>
            </a:r>
            <a:r>
              <a:rPr lang="zh-CN" altLang="en-US" dirty="0"/>
              <a:t>，抽头序列对应</a:t>
            </a:r>
            <a:r>
              <a:rPr lang="en-US" altLang="zh-CN" dirty="0"/>
              <a:t>bit</a:t>
            </a:r>
            <a:r>
              <a:rPr lang="zh-CN" altLang="en-US" dirty="0"/>
              <a:t>位置的多个寄存器的输出异或后驱动一个寄存器输入。</a:t>
            </a:r>
            <a:endParaRPr lang="en-US" altLang="zh-CN" dirty="0"/>
          </a:p>
          <a:p>
            <a:endParaRPr lang="en-US" altLang="zh-CN" dirty="0"/>
          </a:p>
          <a:p>
            <a:r>
              <a:rPr lang="zh-CN" altLang="en-US" dirty="0"/>
              <a:t>伽罗瓦</a:t>
            </a:r>
            <a:r>
              <a:rPr lang="en-US" altLang="zh-CN" dirty="0"/>
              <a:t>LFSR</a:t>
            </a:r>
            <a:r>
              <a:rPr lang="zh-CN" altLang="en-US" dirty="0"/>
              <a:t>：一到多型</a:t>
            </a:r>
            <a:r>
              <a:rPr lang="en-US" altLang="zh-CN" dirty="0"/>
              <a:t>LFSR(one to many)</a:t>
            </a:r>
            <a:r>
              <a:rPr lang="zh-CN" altLang="en-US" dirty="0"/>
              <a:t>，最后一个寄存器的输出通过与抽头序列对应位置寄存器前一级寄存器的输出异或后驱动多个抽头序列对应位置的寄存器。</a:t>
            </a:r>
            <a:endParaRPr lang="en-US" altLang="zh-CN" dirty="0"/>
          </a:p>
          <a:p>
            <a:endParaRPr lang="en-US" altLang="zh-CN" dirty="0"/>
          </a:p>
          <a:p>
            <a:r>
              <a:rPr lang="zh-CN" altLang="en-US" dirty="0"/>
              <a:t>斐波那契</a:t>
            </a:r>
            <a:r>
              <a:rPr lang="en-US" altLang="zh-CN" dirty="0"/>
              <a:t>LFSR</a:t>
            </a:r>
            <a:r>
              <a:rPr lang="zh-CN" altLang="en-US" dirty="0"/>
              <a:t>与伽罗瓦</a:t>
            </a:r>
            <a:r>
              <a:rPr lang="en-US" altLang="zh-CN" dirty="0"/>
              <a:t>LFSR</a:t>
            </a:r>
            <a:r>
              <a:rPr lang="zh-CN" altLang="en-US" dirty="0"/>
              <a:t>的对比：伽罗瓦</a:t>
            </a:r>
            <a:r>
              <a:rPr lang="en-US" altLang="zh-CN" dirty="0"/>
              <a:t>LFSR</a:t>
            </a:r>
            <a:r>
              <a:rPr lang="zh-CN" altLang="en-US" dirty="0"/>
              <a:t>具有更高的速度，因为两个触发器之间只有一个异或门。斐波那契</a:t>
            </a:r>
            <a:r>
              <a:rPr lang="en-US" altLang="zh-CN" dirty="0"/>
              <a:t>LFSR</a:t>
            </a:r>
            <a:r>
              <a:rPr lang="zh-CN" altLang="en-US" dirty="0"/>
              <a:t>在首尾两个寄存器之间有多个异或门，组合逻辑延时更大，为了满足建立保持时间的要求，其频率更小（周期更大），速度更慢。</a:t>
            </a:r>
            <a:endParaRPr lang="zh-CN" altLang="en-US" dirty="0"/>
          </a:p>
          <a:p>
            <a:endParaRPr lang="zh-CN" altLang="en-US" dirty="0"/>
          </a:p>
          <a:p>
            <a:r>
              <a:rPr lang="zh-CN" altLang="en-US" dirty="0"/>
              <a:t>可以将</a:t>
            </a:r>
            <a:r>
              <a:rPr lang="en-US" altLang="zh-CN" dirty="0"/>
              <a:t>Cn</a:t>
            </a:r>
            <a:r>
              <a:rPr lang="zh-CN" altLang="en-US" dirty="0"/>
              <a:t>按照</a:t>
            </a:r>
            <a:r>
              <a:rPr lang="en-US" altLang="zh-CN" dirty="0"/>
              <a:t>0</a:t>
            </a:r>
            <a:r>
              <a:rPr lang="zh-CN" altLang="en-US" dirty="0"/>
              <a:t>和</a:t>
            </a:r>
            <a:r>
              <a:rPr lang="en-US" altLang="zh-CN" dirty="0"/>
              <a:t>1</a:t>
            </a:r>
            <a:r>
              <a:rPr lang="zh-CN" altLang="en-US" dirty="0"/>
              <a:t>分类</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DB88E89-1B9C-464E-A1AE-57B0BD889B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查询外设</a:t>
            </a:r>
            <a:r>
              <a:rPr lang="zh-CN" altLang="en-US"/>
              <a:t>是否准备好</a:t>
            </a:r>
            <a:endParaRPr lang="zh-CN" altLang="en-US"/>
          </a:p>
        </p:txBody>
      </p:sp>
      <p:sp>
        <p:nvSpPr>
          <p:cNvPr id="4" name="灯片编号占位符 3"/>
          <p:cNvSpPr>
            <a:spLocks noGrp="1"/>
          </p:cNvSpPr>
          <p:nvPr>
            <p:ph type="sldNum" sz="quarter" idx="5"/>
          </p:nvPr>
        </p:nvSpPr>
        <p:spPr/>
        <p:txBody>
          <a:bodyPr/>
          <a:lstStyle/>
          <a:p>
            <a:pPr>
              <a:defRPr/>
            </a:pPr>
            <a:fld id="{3E3379E7-EFB6-4D19-8480-DBA827EA84A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串口基址，不同地址对应不同的</a:t>
            </a:r>
            <a:r>
              <a:rPr lang="zh-CN" altLang="en-US"/>
              <a:t>端口</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.TESTW</a:t>
            </a:r>
            <a:r>
              <a:rPr lang="zh-CN" altLang="en-US"/>
              <a:t>相当于</a:t>
            </a:r>
            <a:r>
              <a:rPr lang="zh-CN" altLang="en-US"/>
              <a:t>查询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62E7A0B1-520C-445D-AB2A-29D3656D1B9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数字电路中经常需要用到</a:t>
            </a:r>
            <a:r>
              <a:rPr lang="en-US" altLang="zh-CN" dirty="0"/>
              <a:t>Valid-Ready</a:t>
            </a:r>
            <a:r>
              <a:rPr lang="zh-CN" altLang="en-US" dirty="0"/>
              <a:t>握手协议，该协议是从生产者和需求者的角度出发定义的，很多总线都是基于该协议，例如</a:t>
            </a:r>
            <a:r>
              <a:rPr lang="en-US" altLang="zh-CN" dirty="0"/>
              <a:t>ARM</a:t>
            </a:r>
            <a:r>
              <a:rPr lang="zh-CN" altLang="en-US" dirty="0"/>
              <a:t>的</a:t>
            </a:r>
            <a:r>
              <a:rPr lang="en-US" altLang="zh-CN" dirty="0"/>
              <a:t>AXI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Advanced </a:t>
            </a:r>
            <a:r>
              <a:rPr lang="en-US" altLang="zh-CN" sz="1200" b="0" i="0" kern="1200" dirty="0" err="1">
                <a:solidFill>
                  <a:schemeClr val="tx1"/>
                </a:solidFill>
                <a:effectLst/>
                <a:latin typeface="+mn-lt"/>
                <a:ea typeface="+mn-ea"/>
                <a:cs typeface="+mn-cs"/>
              </a:rPr>
              <a:t>eXtensible</a:t>
            </a:r>
            <a:r>
              <a:rPr lang="en-US" altLang="zh-CN" sz="1200" b="0" i="0" kern="1200" dirty="0">
                <a:solidFill>
                  <a:schemeClr val="tx1"/>
                </a:solidFill>
                <a:effectLst/>
                <a:latin typeface="+mn-lt"/>
                <a:ea typeface="+mn-ea"/>
                <a:cs typeface="+mn-cs"/>
              </a:rPr>
              <a:t> Interface</a:t>
            </a:r>
            <a:r>
              <a:rPr lang="zh-CN" altLang="en-US" sz="1200" b="0" i="0" kern="1200" dirty="0">
                <a:solidFill>
                  <a:schemeClr val="tx1"/>
                </a:solidFill>
                <a:effectLst/>
                <a:latin typeface="+mn-lt"/>
                <a:ea typeface="+mn-ea"/>
                <a:cs typeface="+mn-cs"/>
              </a:rPr>
              <a:t>）</a:t>
            </a:r>
            <a:r>
              <a:rPr lang="zh-CN" altLang="en-US" dirty="0"/>
              <a:t>总线协议，可以参考阅读。</a:t>
            </a:r>
            <a:endParaRPr lang="en-US" altLang="zh-CN" dirty="0"/>
          </a:p>
          <a:p>
            <a:endParaRPr lang="zh-CN" altLang="en-US" dirty="0"/>
          </a:p>
          <a:p>
            <a:r>
              <a:rPr lang="zh-CN" altLang="en-US" dirty="0"/>
              <a:t>数据产生端</a:t>
            </a:r>
            <a:r>
              <a:rPr lang="en-US" altLang="zh-CN" dirty="0"/>
              <a:t>—</a:t>
            </a:r>
            <a:r>
              <a:rPr lang="zh-CN" altLang="en-US" dirty="0"/>
              <a:t>生产者，准备好数据后将标志信号</a:t>
            </a:r>
            <a:r>
              <a:rPr lang="en-US" altLang="zh-CN" dirty="0"/>
              <a:t>Valid</a:t>
            </a:r>
            <a:r>
              <a:rPr lang="zh-CN" altLang="en-US" dirty="0"/>
              <a:t>置位。</a:t>
            </a:r>
            <a:endParaRPr lang="en-US" altLang="zh-CN" dirty="0"/>
          </a:p>
          <a:p>
            <a:r>
              <a:rPr lang="zh-CN" altLang="en-US" dirty="0"/>
              <a:t>数据接收端</a:t>
            </a:r>
            <a:r>
              <a:rPr lang="en-US" altLang="zh-CN" dirty="0"/>
              <a:t>—</a:t>
            </a:r>
            <a:r>
              <a:rPr lang="zh-CN" altLang="en-US" dirty="0"/>
              <a:t>消费者，准备好接收数据则将标志信号</a:t>
            </a:r>
            <a:r>
              <a:rPr lang="en-US" altLang="zh-CN" dirty="0"/>
              <a:t>Ready</a:t>
            </a:r>
            <a:r>
              <a:rPr lang="zh-CN" altLang="en-US" dirty="0"/>
              <a:t>置位。</a:t>
            </a:r>
            <a:endParaRPr lang="en-US" altLang="zh-CN" dirty="0"/>
          </a:p>
          <a:p>
            <a:r>
              <a:rPr lang="zh-CN" altLang="en-US" dirty="0"/>
              <a:t>假定系统中所有的信号在时钟信号的上升沿取样，在时钟上升沿同时出现</a:t>
            </a:r>
            <a:r>
              <a:rPr lang="en-US" altLang="zh-CN" dirty="0"/>
              <a:t>Valid</a:t>
            </a:r>
            <a:r>
              <a:rPr lang="zh-CN" altLang="en-US" dirty="0"/>
              <a:t>和</a:t>
            </a:r>
            <a:r>
              <a:rPr lang="en-US" altLang="zh-CN" dirty="0"/>
              <a:t>Ready</a:t>
            </a:r>
            <a:r>
              <a:rPr lang="zh-CN" altLang="en-US" dirty="0"/>
              <a:t>置位，则完成数据传输。</a:t>
            </a:r>
            <a:endParaRPr lang="en-US" altLang="zh-CN" dirty="0"/>
          </a:p>
          <a:p>
            <a:endParaRPr lang="zh-CN" altLang="en-US" dirty="0"/>
          </a:p>
          <a:p>
            <a:r>
              <a:rPr lang="zh-CN" altLang="en-US" dirty="0"/>
              <a:t>在主从接口间（生产者</a:t>
            </a:r>
            <a:r>
              <a:rPr lang="en-US" altLang="zh-CN" dirty="0"/>
              <a:t>—</a:t>
            </a:r>
            <a:r>
              <a:rPr lang="zh-CN" altLang="en-US" dirty="0"/>
              <a:t>消费者间），不允许输入信号和输出信号出现组合逻辑环路路径。</a:t>
            </a:r>
            <a:endParaRPr lang="zh-CN" altLang="en-US" dirty="0"/>
          </a:p>
          <a:p>
            <a:r>
              <a:rPr lang="zh-CN" altLang="en-US" dirty="0"/>
              <a:t>源不允许在</a:t>
            </a:r>
            <a:r>
              <a:rPr lang="en-US" altLang="zh-CN" dirty="0"/>
              <a:t>Valid</a:t>
            </a:r>
            <a:r>
              <a:rPr lang="zh-CN" altLang="en-US" dirty="0"/>
              <a:t>置位前等待</a:t>
            </a:r>
            <a:r>
              <a:rPr lang="en-US" altLang="zh-CN" dirty="0"/>
              <a:t>Ready</a:t>
            </a:r>
            <a:r>
              <a:rPr lang="zh-CN" altLang="en-US" dirty="0"/>
              <a:t>信号置位，目标允许在</a:t>
            </a:r>
            <a:r>
              <a:rPr lang="en-US" altLang="zh-CN" dirty="0"/>
              <a:t>Ready</a:t>
            </a:r>
            <a:r>
              <a:rPr lang="zh-CN" altLang="en-US" dirty="0"/>
              <a:t>信号置位前等待</a:t>
            </a:r>
            <a:r>
              <a:rPr lang="en-US" altLang="zh-CN" dirty="0"/>
              <a:t>Valid</a:t>
            </a:r>
            <a:r>
              <a:rPr lang="zh-CN" altLang="en-US" dirty="0"/>
              <a:t>信号置位，即目标可以等待源，而源不可以等待目标。</a:t>
            </a:r>
            <a:r>
              <a:rPr lang="en-US" altLang="zh-CN" dirty="0"/>
              <a:t>Valid</a:t>
            </a:r>
            <a:r>
              <a:rPr lang="zh-CN" altLang="en-US" dirty="0"/>
              <a:t>信号置位后必需保持，等待握手完成，即时钟的上升沿同时出现</a:t>
            </a:r>
            <a:r>
              <a:rPr lang="en-US" altLang="zh-CN" dirty="0"/>
              <a:t>Valid</a:t>
            </a:r>
            <a:r>
              <a:rPr lang="zh-CN" altLang="en-US" dirty="0"/>
              <a:t>和</a:t>
            </a:r>
            <a:r>
              <a:rPr lang="en-US" altLang="zh-CN" dirty="0"/>
              <a:t>Ready</a:t>
            </a:r>
            <a:r>
              <a:rPr lang="zh-CN" altLang="en-US" dirty="0"/>
              <a:t>置位。</a:t>
            </a:r>
            <a:r>
              <a:rPr lang="en-US" altLang="zh-CN" dirty="0"/>
              <a:t>Ready</a:t>
            </a:r>
            <a:r>
              <a:rPr lang="zh-CN" altLang="en-US" dirty="0"/>
              <a:t>置位后，可以在</a:t>
            </a:r>
            <a:r>
              <a:rPr lang="en-US" altLang="zh-CN" dirty="0"/>
              <a:t>Valid</a:t>
            </a:r>
            <a:r>
              <a:rPr lang="zh-CN" altLang="en-US" dirty="0"/>
              <a:t>信号置位前取消置位。</a:t>
            </a:r>
            <a:endParaRPr lang="zh-CN" altLang="en-US" dirty="0"/>
          </a:p>
          <a:p>
            <a:r>
              <a:rPr lang="zh-CN" altLang="en-US" dirty="0"/>
              <a:t>为防止死锁（</a:t>
            </a:r>
            <a:r>
              <a:rPr lang="en-US" altLang="zh-CN" dirty="0"/>
              <a:t>Deadlock</a:t>
            </a:r>
            <a:r>
              <a:rPr lang="zh-CN" altLang="en-US" dirty="0"/>
              <a:t>），</a:t>
            </a:r>
            <a:r>
              <a:rPr lang="en-US" altLang="zh-CN" dirty="0"/>
              <a:t>Valid</a:t>
            </a:r>
            <a:r>
              <a:rPr lang="zh-CN" altLang="en-US" dirty="0"/>
              <a:t>信号不能依赖于</a:t>
            </a:r>
            <a:r>
              <a:rPr lang="en-US" altLang="zh-CN" dirty="0"/>
              <a:t>Ready</a:t>
            </a:r>
            <a:r>
              <a:rPr lang="zh-CN" altLang="en-US" dirty="0"/>
              <a:t>信号。目标可以一直等待直到</a:t>
            </a:r>
            <a:r>
              <a:rPr lang="en-US" altLang="zh-CN" dirty="0"/>
              <a:t>Valid</a:t>
            </a:r>
            <a:r>
              <a:rPr lang="zh-CN" altLang="en-US" dirty="0"/>
              <a:t>信号置位再置位</a:t>
            </a:r>
            <a:r>
              <a:rPr lang="en-US" altLang="zh-CN" dirty="0"/>
              <a:t>Ready</a:t>
            </a:r>
            <a:r>
              <a:rPr lang="zh-CN" altLang="en-US" dirty="0"/>
              <a:t>信号。目标如果准备好，也可以先置位</a:t>
            </a:r>
            <a:r>
              <a:rPr lang="en-US" altLang="zh-CN" dirty="0"/>
              <a:t>Ready</a:t>
            </a:r>
            <a:r>
              <a:rPr lang="zh-CN" altLang="en-US" dirty="0"/>
              <a:t>信号，这样在</a:t>
            </a:r>
            <a:r>
              <a:rPr lang="en-US" altLang="zh-CN" dirty="0"/>
              <a:t>Valid</a:t>
            </a:r>
            <a:r>
              <a:rPr lang="zh-CN" altLang="en-US" dirty="0"/>
              <a:t>信号置位的下一个时钟上升沿即可接收信息，提高效率。而且建议在目标准备好的情况下就将</a:t>
            </a:r>
            <a:r>
              <a:rPr lang="en-US" altLang="zh-CN" dirty="0"/>
              <a:t>Ready</a:t>
            </a:r>
            <a:r>
              <a:rPr lang="zh-CN" altLang="en-US" dirty="0"/>
              <a:t>置位，这样在</a:t>
            </a:r>
            <a:r>
              <a:rPr lang="en-US" altLang="zh-CN" dirty="0"/>
              <a:t>Valid</a:t>
            </a:r>
            <a:r>
              <a:rPr lang="zh-CN" altLang="en-US" dirty="0"/>
              <a:t>置位后只需一个时钟周期即可传输信息，而不需要一个额外的时钟将</a:t>
            </a:r>
            <a:r>
              <a:rPr lang="en-US" altLang="zh-CN" dirty="0"/>
              <a:t>Ready</a:t>
            </a:r>
            <a:r>
              <a:rPr lang="zh-CN" altLang="en-US" dirty="0"/>
              <a:t>置位。</a:t>
            </a:r>
            <a:endParaRPr lang="en-US" altLang="zh-CN" dirty="0"/>
          </a:p>
          <a:p>
            <a:endParaRPr lang="en-US" altLang="zh-CN" dirty="0"/>
          </a:p>
          <a:p>
            <a:r>
              <a:rPr lang="en-US" altLang="zh-CN" dirty="0"/>
              <a:t>Valid</a:t>
            </a:r>
            <a:r>
              <a:rPr lang="zh-CN" altLang="en-US" dirty="0"/>
              <a:t>信号在复位后必需置低，其他信号无要求。</a:t>
            </a:r>
            <a:r>
              <a:rPr lang="en-US" altLang="zh-CN" dirty="0"/>
              <a:t>Valid</a:t>
            </a:r>
            <a:r>
              <a:rPr lang="zh-CN" altLang="en-US" dirty="0"/>
              <a:t>信号允许置高的最早时刻是取消复位后的第一个时钟上升沿。</a:t>
            </a:r>
            <a:endParaRPr lang="zh-CN" altLang="en-US" dirty="0"/>
          </a:p>
          <a:p>
            <a:endParaRPr lang="zh-CN" altLang="en-US" dirty="0"/>
          </a:p>
          <a:p>
            <a:r>
              <a:rPr lang="zh-CN" altLang="en-US" dirty="0"/>
              <a:t>类似还有</a:t>
            </a:r>
            <a:r>
              <a:rPr lang="en-US" altLang="zh-CN" dirty="0"/>
              <a:t>Request-Acknowledge</a:t>
            </a:r>
            <a:r>
              <a:rPr lang="zh-CN" altLang="en-US" dirty="0"/>
              <a:t>协议，该协议从需求的角度定义的。</a:t>
            </a:r>
            <a:endParaRPr lang="zh-CN" altLang="en-US" dirty="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62C9833-9F2B-4A4C-B9AC-68E92B315EA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nchor="ctr"/>
          <a:lstStyle>
            <a:lvl1pPr>
              <a:defRPr sz="1600"/>
            </a:lvl1pPr>
          </a:lstStyle>
          <a:p>
            <a:pPr>
              <a:defRPr/>
            </a:pPr>
            <a:fld id="{32BA4F81-C8BE-4867-9D48-45EEF52E679E}" type="datetime1">
              <a:rPr lang="zh-CN" altLang="en-US" smtClean="0"/>
            </a:fld>
            <a:endParaRPr lang="zh-CN" altLang="en-US"/>
          </a:p>
        </p:txBody>
      </p:sp>
      <p:sp>
        <p:nvSpPr>
          <p:cNvPr id="6" name="Rectangle 5"/>
          <p:cNvSpPr>
            <a:spLocks noGrp="1" noChangeArrowheads="1"/>
          </p:cNvSpPr>
          <p:nvPr>
            <p:ph type="ftr" sz="quarter" idx="11"/>
          </p:nvPr>
        </p:nvSpPr>
        <p:spPr>
          <a:xfrm>
            <a:off x="2590800" y="6245225"/>
            <a:ext cx="4419600" cy="476250"/>
          </a:xfrm>
        </p:spPr>
        <p:txBody>
          <a:bodyPr anchor="ctr"/>
          <a:lstStyle>
            <a:lvl1pPr>
              <a:defRPr sz="1600"/>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7" name="Rectangle 6"/>
          <p:cNvSpPr>
            <a:spLocks noGrp="1" noChangeArrowheads="1"/>
          </p:cNvSpPr>
          <p:nvPr>
            <p:ph type="sldNum" sz="quarter" idx="12"/>
          </p:nvPr>
        </p:nvSpPr>
        <p:spPr>
          <a:xfrm>
            <a:off x="7010400" y="6245225"/>
            <a:ext cx="1676400" cy="476250"/>
          </a:xfrm>
        </p:spPr>
        <p:txBody>
          <a:bodyPr anchor="ctr"/>
          <a:lstStyle>
            <a:lvl1pPr>
              <a:defRPr sz="1600"/>
            </a:lvl1pPr>
          </a:lstStyle>
          <a:p>
            <a:pPr>
              <a:defRPr/>
            </a:pPr>
            <a:fld id="{2367035A-0266-466B-898C-0B21620FB88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lvl1pPr>
              <a:defRPr b="1">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524000"/>
            <a:ext cx="8229600" cy="4602163"/>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vl2pPr>
              <a:defRPr sz="2400">
                <a:latin typeface="Times New Roman" panose="02020603050405020304" pitchFamily="18" charset="0"/>
                <a:ea typeface="宋体" panose="02010600030101010101" pitchFamily="2" charset="-122"/>
                <a:cs typeface="Times New Roman" panose="02020603050405020304" pitchFamily="18" charset="0"/>
              </a:defRPr>
            </a:lvl2pPr>
            <a:lvl3pPr>
              <a:defRPr sz="2000">
                <a:latin typeface="Times New Roman" panose="02020603050405020304" pitchFamily="18" charset="0"/>
                <a:ea typeface="宋体" panose="02010600030101010101" pitchFamily="2" charset="-122"/>
                <a:cs typeface="Times New Roman" panose="02020603050405020304" pitchFamily="18" charset="0"/>
              </a:defRPr>
            </a:lvl3pPr>
            <a:lvl4pPr>
              <a:defRPr sz="1800">
                <a:latin typeface="Times New Roman" panose="02020603050405020304" pitchFamily="18" charset="0"/>
                <a:ea typeface="宋体" panose="02010600030101010101" pitchFamily="2" charset="-122"/>
                <a:cs typeface="Times New Roman" panose="02020603050405020304" pitchFamily="18" charset="0"/>
              </a:defRPr>
            </a:lvl4pPr>
            <a:lvl5pPr>
              <a:defRPr sz="18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nchor="ctr"/>
          <a:lstStyle>
            <a:lvl1pPr>
              <a:defRPr sz="1600"/>
            </a:lvl1pPr>
          </a:lstStyle>
          <a:p>
            <a:pPr>
              <a:defRPr/>
            </a:pPr>
            <a:fld id="{5CC98081-49FA-4568-A0DC-F67C4D007C06}" type="datetime1">
              <a:rPr lang="zh-CN" altLang="en-US" smtClean="0"/>
            </a:fld>
            <a:endParaRPr lang="zh-CN" altLang="en-US" dirty="0"/>
          </a:p>
        </p:txBody>
      </p:sp>
      <p:sp>
        <p:nvSpPr>
          <p:cNvPr id="6" name="Rectangle 5"/>
          <p:cNvSpPr>
            <a:spLocks noGrp="1" noChangeArrowheads="1"/>
          </p:cNvSpPr>
          <p:nvPr>
            <p:ph type="ftr" sz="quarter" idx="11"/>
          </p:nvPr>
        </p:nvSpPr>
        <p:spPr>
          <a:xfrm>
            <a:off x="2590800" y="6245225"/>
            <a:ext cx="4495800" cy="476250"/>
          </a:xfrm>
        </p:spPr>
        <p:txBody>
          <a:bodyPr anchor="ctr"/>
          <a:lstStyle>
            <a:lvl1pPr>
              <a:defRPr sz="1600"/>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7" name="Rectangle 6"/>
          <p:cNvSpPr>
            <a:spLocks noGrp="1" noChangeArrowheads="1"/>
          </p:cNvSpPr>
          <p:nvPr>
            <p:ph type="sldNum" sz="quarter" idx="12"/>
          </p:nvPr>
        </p:nvSpPr>
        <p:spPr>
          <a:xfrm>
            <a:off x="7086600" y="6245225"/>
            <a:ext cx="1600200" cy="476250"/>
          </a:xfrm>
        </p:spPr>
        <p:txBody>
          <a:bodyPr anchor="ctr"/>
          <a:lstStyle>
            <a:lvl1pPr>
              <a:defRPr sz="1600"/>
            </a:lvl1pPr>
          </a:lstStyle>
          <a:p>
            <a:pPr>
              <a:defRPr/>
            </a:pPr>
            <a:fld id="{9508606F-694E-4BCF-92BA-23CC96414D8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nchor="ctr"/>
          <a:lstStyle>
            <a:lvl1pPr>
              <a:defRPr sz="1600"/>
            </a:lvl1pPr>
          </a:lstStyle>
          <a:p>
            <a:pPr>
              <a:defRPr/>
            </a:pPr>
            <a:fld id="{FC540E66-6457-4EE1-B660-24FFC263FC16}" type="datetime1">
              <a:rPr lang="zh-CN" altLang="en-US" smtClean="0"/>
            </a:fld>
            <a:endParaRPr lang="zh-CN" altLang="en-US"/>
          </a:p>
        </p:txBody>
      </p:sp>
      <p:sp>
        <p:nvSpPr>
          <p:cNvPr id="6" name="Rectangle 5"/>
          <p:cNvSpPr>
            <a:spLocks noGrp="1" noChangeArrowheads="1"/>
          </p:cNvSpPr>
          <p:nvPr>
            <p:ph type="ftr" sz="quarter" idx="11"/>
          </p:nvPr>
        </p:nvSpPr>
        <p:spPr>
          <a:xfrm>
            <a:off x="2590800" y="6245225"/>
            <a:ext cx="4419600" cy="476250"/>
          </a:xfrm>
        </p:spPr>
        <p:txBody>
          <a:bodyPr anchor="ctr"/>
          <a:lstStyle>
            <a:lvl1pPr>
              <a:defRPr sz="1600"/>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7" name="Rectangle 6"/>
          <p:cNvSpPr>
            <a:spLocks noGrp="1" noChangeArrowheads="1"/>
          </p:cNvSpPr>
          <p:nvPr>
            <p:ph type="sldNum" sz="quarter" idx="12"/>
          </p:nvPr>
        </p:nvSpPr>
        <p:spPr>
          <a:xfrm>
            <a:off x="7010400" y="6245225"/>
            <a:ext cx="1676400" cy="476250"/>
          </a:xfrm>
        </p:spPr>
        <p:txBody>
          <a:bodyPr anchor="ctr"/>
          <a:lstStyle>
            <a:lvl1pPr>
              <a:defRPr sz="1600"/>
            </a:lvl1pPr>
          </a:lstStyle>
          <a:p>
            <a:pPr>
              <a:defRPr/>
            </a:pPr>
            <a:fld id="{A0086D23-B785-4435-A344-E1205F038C4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lvl1pPr>
              <a:defRPr b="1">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524000"/>
            <a:ext cx="8229600" cy="4602163"/>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vl2pPr>
              <a:defRPr sz="2400">
                <a:latin typeface="Times New Roman" panose="02020603050405020304" pitchFamily="18" charset="0"/>
                <a:ea typeface="宋体" panose="02010600030101010101" pitchFamily="2" charset="-122"/>
                <a:cs typeface="Times New Roman" panose="02020603050405020304" pitchFamily="18" charset="0"/>
              </a:defRPr>
            </a:lvl2pPr>
            <a:lvl3pPr>
              <a:defRPr sz="2000">
                <a:latin typeface="Times New Roman" panose="02020603050405020304" pitchFamily="18" charset="0"/>
                <a:ea typeface="宋体" panose="02010600030101010101" pitchFamily="2" charset="-122"/>
                <a:cs typeface="Times New Roman" panose="02020603050405020304" pitchFamily="18" charset="0"/>
              </a:defRPr>
            </a:lvl3pPr>
            <a:lvl4pPr>
              <a:defRPr sz="1800">
                <a:latin typeface="Times New Roman" panose="02020603050405020304" pitchFamily="18" charset="0"/>
                <a:ea typeface="宋体" panose="02010600030101010101" pitchFamily="2" charset="-122"/>
                <a:cs typeface="Times New Roman" panose="02020603050405020304" pitchFamily="18" charset="0"/>
              </a:defRPr>
            </a:lvl4pPr>
            <a:lvl5pPr>
              <a:defRPr sz="18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nchor="ctr"/>
          <a:lstStyle>
            <a:lvl1pPr>
              <a:defRPr sz="1600"/>
            </a:lvl1pPr>
          </a:lstStyle>
          <a:p>
            <a:pPr>
              <a:defRPr/>
            </a:pPr>
            <a:fld id="{DD63B8E9-33C7-420C-8711-D61DE204AB9E}" type="datetime1">
              <a:rPr lang="zh-CN" altLang="en-US" smtClean="0"/>
            </a:fld>
            <a:endParaRPr lang="zh-CN" altLang="en-US" dirty="0"/>
          </a:p>
        </p:txBody>
      </p:sp>
      <p:sp>
        <p:nvSpPr>
          <p:cNvPr id="6" name="Rectangle 5"/>
          <p:cNvSpPr>
            <a:spLocks noGrp="1" noChangeArrowheads="1"/>
          </p:cNvSpPr>
          <p:nvPr>
            <p:ph type="ftr" sz="quarter" idx="11"/>
          </p:nvPr>
        </p:nvSpPr>
        <p:spPr>
          <a:xfrm>
            <a:off x="2590800" y="6245225"/>
            <a:ext cx="4495800" cy="476250"/>
          </a:xfrm>
        </p:spPr>
        <p:txBody>
          <a:bodyPr anchor="ctr"/>
          <a:lstStyle>
            <a:lvl1pPr>
              <a:defRPr sz="1600"/>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7" name="Rectangle 6"/>
          <p:cNvSpPr>
            <a:spLocks noGrp="1" noChangeArrowheads="1"/>
          </p:cNvSpPr>
          <p:nvPr>
            <p:ph type="sldNum" sz="quarter" idx="12"/>
          </p:nvPr>
        </p:nvSpPr>
        <p:spPr>
          <a:xfrm>
            <a:off x="7086600" y="6245225"/>
            <a:ext cx="1600200" cy="476250"/>
          </a:xfrm>
        </p:spPr>
        <p:txBody>
          <a:bodyPr anchor="ctr"/>
          <a:lstStyle>
            <a:lvl1pPr>
              <a:defRPr sz="1600"/>
            </a:lvl1pPr>
          </a:lstStyle>
          <a:p>
            <a:pPr>
              <a:defRPr/>
            </a:pPr>
            <a:fld id="{8DEE3ACD-97DE-422D-AABB-B49A3A52602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fld id="{09C1C0F9-D949-44D4-8821-C5AD59F8AB8B}" type="datetime1">
              <a:rPr lang="zh-CN" altLang="en-US" smtClean="0"/>
            </a:fld>
            <a:endParaRPr lang="zh-CN" altLang="en-US" dirty="0"/>
          </a:p>
        </p:txBody>
      </p:sp>
      <p:sp>
        <p:nvSpPr>
          <p:cNvPr id="1029" name="Rectangle 5"/>
          <p:cNvSpPr>
            <a:spLocks noGrp="1" noChangeArrowheads="1"/>
          </p:cNvSpPr>
          <p:nvPr>
            <p:ph type="ftr" sz="quarter" idx="3"/>
          </p:nvPr>
        </p:nvSpPr>
        <p:spPr bwMode="auto">
          <a:xfrm>
            <a:off x="2971800" y="6245225"/>
            <a:ext cx="35814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A3D8A974-593B-4EE6-8384-6C2B92CB7F13}" type="slidenum">
              <a:rPr lang="en-US" altLang="zh-CN"/>
            </a:fld>
            <a:endParaRPr lang="en-US" altLang="zh-CN"/>
          </a:p>
        </p:txBody>
      </p:sp>
      <p:cxnSp>
        <p:nvCxnSpPr>
          <p:cNvPr id="1031"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fld id="{25187C32-256A-46BE-A90B-E53AADCDB902}" type="datetime1">
              <a:rPr lang="zh-CN" altLang="en-US" smtClean="0"/>
            </a:fld>
            <a:endParaRPr lang="zh-CN" altLang="en-US" dirty="0"/>
          </a:p>
        </p:txBody>
      </p:sp>
      <p:sp>
        <p:nvSpPr>
          <p:cNvPr id="1029" name="Rectangle 5"/>
          <p:cNvSpPr>
            <a:spLocks noGrp="1" noChangeArrowheads="1"/>
          </p:cNvSpPr>
          <p:nvPr>
            <p:ph type="ftr" sz="quarter" idx="3"/>
          </p:nvPr>
        </p:nvSpPr>
        <p:spPr bwMode="auto">
          <a:xfrm>
            <a:off x="2971800" y="6245225"/>
            <a:ext cx="35814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r>
              <a:rPr lang="en-US" altLang="zh-CN"/>
              <a:t>2024</a:t>
            </a:r>
            <a:r>
              <a:rPr lang="zh-CN" altLang="en-US"/>
              <a:t>春</a:t>
            </a:r>
            <a:r>
              <a:rPr lang="en-US" altLang="zh-CN"/>
              <a:t>_</a:t>
            </a:r>
            <a:r>
              <a:rPr lang="zh-CN" altLang="en-US" dirty="0"/>
              <a:t>计算机组成原理</a:t>
            </a:r>
            <a:r>
              <a:rPr lang="en-US" altLang="zh-CN" dirty="0"/>
              <a:t>(H)</a:t>
            </a:r>
            <a:r>
              <a:rPr lang="zh-CN" altLang="en-US" dirty="0"/>
              <a:t>实验 </a:t>
            </a:r>
            <a:endParaRPr lang="zh-CN" alt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5E2E1BE5-254D-4E92-9D3E-13A9AC2875D0}" type="slidenum">
              <a:rPr lang="en-US" altLang="zh-CN"/>
            </a:fld>
            <a:endParaRPr lang="en-US" altLang="zh-CN"/>
          </a:p>
        </p:txBody>
      </p:sp>
      <p:cxnSp>
        <p:nvCxnSpPr>
          <p:cNvPr id="1031" name="直接连接符 6"/>
          <p:cNvCxnSpPr>
            <a:cxnSpLocks noChangeShapeType="1"/>
          </p:cNvCxnSpPr>
          <p:nvPr userDrawn="1"/>
        </p:nvCxnSpPr>
        <p:spPr bwMode="auto">
          <a:xfrm>
            <a:off x="457200" y="6245225"/>
            <a:ext cx="8229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p:txStyles>
    <p:titleStyle>
      <a:lvl1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ctrTitle"/>
          </p:nvPr>
        </p:nvSpPr>
        <p:spPr/>
        <p:txBody>
          <a:bodyPr/>
          <a:lstStyle/>
          <a:p>
            <a:pPr eaLnBrk="1" hangingPunct="1"/>
            <a:r>
              <a:rPr lang="zh-CN" altLang="en-US" dirty="0"/>
              <a:t>实验六  综合设计</a:t>
            </a:r>
            <a:endParaRPr lang="zh-CN" altLang="en-US" dirty="0"/>
          </a:p>
        </p:txBody>
      </p:sp>
      <p:sp>
        <p:nvSpPr>
          <p:cNvPr id="6147" name="页脚占位符 1"/>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6148" name="灯片编号占位符 2"/>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99EE094B-B2E7-405C-912F-4B89156F2594}"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6149" name="日期占位符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4995964E-F0E4-4880-9C99-E58898A0E0A9}"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
        <p:nvSpPr>
          <p:cNvPr id="6" name="副标题 2"/>
          <p:cNvSpPr>
            <a:spLocks noGrp="1" noChangeArrowheads="1"/>
          </p:cNvSpPr>
          <p:nvPr>
            <p:ph type="subTitle" idx="1"/>
          </p:nvPr>
        </p:nvSpPr>
        <p:spPr>
          <a:xfrm>
            <a:off x="1411560" y="3722092"/>
            <a:ext cx="6400800" cy="1435100"/>
          </a:xfrm>
        </p:spPr>
        <p:txBody>
          <a:bodyPr/>
          <a:lstStyle/>
          <a:p>
            <a:pPr>
              <a:spcBef>
                <a:spcPts val="1200"/>
              </a:spcBef>
            </a:pPr>
            <a:r>
              <a:rPr lang="en-US" altLang="zh-CN" sz="3200"/>
              <a:t>2024</a:t>
            </a:r>
            <a:r>
              <a:rPr lang="zh-CN" altLang="en-US" sz="3200"/>
              <a:t>春</a:t>
            </a:r>
            <a:endParaRPr lang="en-US" altLang="zh-CN" sz="3200" dirty="0"/>
          </a:p>
          <a:p>
            <a:pPr>
              <a:spcBef>
                <a:spcPts val="1200"/>
              </a:spcBef>
            </a:pPr>
            <a:r>
              <a:rPr lang="en-US" altLang="zh-CN" sz="3200" dirty="0"/>
              <a:t>zjx@ustc.edu.cn</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I/O</a:t>
            </a:r>
            <a:r>
              <a:rPr lang="zh-CN" altLang="en-US"/>
              <a:t>端口地址</a:t>
            </a:r>
            <a:endParaRPr lang="zh-CN" altLang="en-US"/>
          </a:p>
        </p:txBody>
      </p:sp>
      <p:sp>
        <p:nvSpPr>
          <p:cNvPr id="3" name="内容占位符 2"/>
          <p:cNvSpPr>
            <a:spLocks noGrp="1"/>
          </p:cNvSpPr>
          <p:nvPr>
            <p:ph idx="1"/>
          </p:nvPr>
        </p:nvSpPr>
        <p:spPr>
          <a:xfrm>
            <a:off x="457200" y="1524000"/>
            <a:ext cx="8229600" cy="4602163"/>
          </a:xfrm>
        </p:spPr>
        <p:txBody>
          <a:bodyPr/>
          <a:lstStyle/>
          <a:p>
            <a:pPr marL="0" indent="0">
              <a:buNone/>
            </a:pPr>
            <a:r>
              <a:rPr lang="en-US" altLang="zh-CN" sz="1800"/>
              <a:t>// mycpu_env\soc_verify\soc_dram\rtl\confreg\confreg.v</a:t>
            </a:r>
            <a:endParaRPr lang="en-US" altLang="zh-CN" sz="1800"/>
          </a:p>
          <a:p>
            <a:pPr marL="0" indent="0">
              <a:buNone/>
            </a:pPr>
            <a:r>
              <a:rPr lang="en-US" altLang="zh-CN" sz="1800"/>
              <a:t>// mycpu_env\func\include\cpu_cde.h</a:t>
            </a:r>
            <a:endParaRPr lang="en-US" altLang="zh-CN" sz="1800"/>
          </a:p>
          <a:p>
            <a:pPr marL="0" indent="0">
              <a:buNone/>
            </a:pPr>
            <a:endParaRPr lang="en-US" altLang="zh-CN" sz="1800"/>
          </a:p>
          <a:p>
            <a:pPr marL="0" indent="0">
              <a:buNone/>
            </a:pPr>
            <a:r>
              <a:rPr lang="en-US" altLang="zh-CN" sz="1800"/>
              <a:t>#define TIMER_ADDR		0xbfafe000	// </a:t>
            </a:r>
            <a:r>
              <a:rPr lang="zh-CN" altLang="en-US" sz="1800"/>
              <a:t>计时器</a:t>
            </a:r>
            <a:endParaRPr lang="zh-CN" altLang="en-US" sz="1800"/>
          </a:p>
          <a:p>
            <a:pPr marL="0" indent="0">
              <a:buNone/>
            </a:pPr>
            <a:endParaRPr lang="en-US" altLang="zh-CN" sz="1800"/>
          </a:p>
          <a:p>
            <a:pPr marL="0" indent="0">
              <a:buNone/>
            </a:pPr>
            <a:r>
              <a:rPr lang="en-US" altLang="zh-CN" sz="1800"/>
              <a:t>#define LED_ADDR		0xbfaff020	// 16</a:t>
            </a:r>
            <a:r>
              <a:rPr lang="zh-CN" altLang="en-US" sz="1800"/>
              <a:t>个</a:t>
            </a:r>
            <a:r>
              <a:rPr lang="en-US" altLang="zh-CN" sz="1800"/>
              <a:t>LED</a:t>
            </a:r>
            <a:r>
              <a:rPr lang="zh-CN" altLang="en-US" sz="1800"/>
              <a:t>指示灯</a:t>
            </a:r>
            <a:endParaRPr lang="en-US" altLang="zh-CN" sz="1800"/>
          </a:p>
          <a:p>
            <a:pPr marL="0" indent="0">
              <a:buNone/>
            </a:pPr>
            <a:r>
              <a:rPr lang="en-US" altLang="zh-CN" sz="1800"/>
              <a:t>#define LED_RG0_ADDR		0xbfaff030	// </a:t>
            </a:r>
            <a:r>
              <a:rPr lang="zh-CN" altLang="en-US" sz="1800"/>
              <a:t>双色</a:t>
            </a:r>
            <a:r>
              <a:rPr lang="en-US" altLang="zh-CN" sz="1800"/>
              <a:t>LED</a:t>
            </a:r>
            <a:r>
              <a:rPr lang="zh-CN" altLang="en-US" sz="1800"/>
              <a:t>指示灯</a:t>
            </a:r>
            <a:r>
              <a:rPr lang="en-US" altLang="zh-CN" sz="1800"/>
              <a:t>0</a:t>
            </a:r>
            <a:endParaRPr lang="en-US" altLang="zh-CN" sz="1800"/>
          </a:p>
          <a:p>
            <a:pPr marL="0" indent="0">
              <a:buNone/>
            </a:pPr>
            <a:r>
              <a:rPr lang="en-US" altLang="zh-CN" sz="1800"/>
              <a:t>#define LED_RG1_ADDR		0xbfaff040	// </a:t>
            </a:r>
            <a:r>
              <a:rPr lang="zh-CN" altLang="en-US" sz="1800"/>
              <a:t>双色</a:t>
            </a:r>
            <a:r>
              <a:rPr lang="en-US" altLang="zh-CN" sz="1800"/>
              <a:t>LED</a:t>
            </a:r>
            <a:r>
              <a:rPr lang="zh-CN" altLang="en-US" sz="1800"/>
              <a:t>指示灯</a:t>
            </a:r>
            <a:r>
              <a:rPr lang="en-US" altLang="zh-CN" sz="1800"/>
              <a:t>1</a:t>
            </a:r>
            <a:endParaRPr lang="en-US" altLang="zh-CN" sz="1800"/>
          </a:p>
          <a:p>
            <a:pPr marL="0" indent="0">
              <a:buNone/>
            </a:pPr>
            <a:r>
              <a:rPr lang="en-US" altLang="zh-CN" sz="1800"/>
              <a:t>#define NUM_ADDR		0xbfaff050	// 8</a:t>
            </a:r>
            <a:r>
              <a:rPr lang="zh-CN" altLang="en-US" sz="1800"/>
              <a:t>个</a:t>
            </a:r>
            <a:r>
              <a:rPr lang="en-US" altLang="zh-CN" sz="1800"/>
              <a:t>7</a:t>
            </a:r>
            <a:r>
              <a:rPr lang="zh-CN" altLang="en-US" sz="1800"/>
              <a:t>段数码管</a:t>
            </a:r>
            <a:endParaRPr lang="en-US" altLang="zh-CN" sz="1800"/>
          </a:p>
          <a:p>
            <a:pPr marL="0" indent="0">
              <a:buNone/>
            </a:pPr>
            <a:r>
              <a:rPr lang="en-US" altLang="zh-CN" sz="1800"/>
              <a:t>#define SWITCH_ADDR		0xbfaff060	// 16</a:t>
            </a:r>
            <a:r>
              <a:rPr lang="zh-CN" altLang="en-US" sz="1800"/>
              <a:t>个开关</a:t>
            </a:r>
            <a:endParaRPr lang="en-US" altLang="zh-CN" sz="1800"/>
          </a:p>
          <a:p>
            <a:pPr marL="0" indent="0">
              <a:buNone/>
            </a:pPr>
            <a:r>
              <a:rPr lang="en-US" altLang="zh-CN" sz="1800"/>
              <a:t>#define BTN_STEP_ADDR		0xbfaff080	// 2</a:t>
            </a:r>
            <a:r>
              <a:rPr lang="zh-CN" altLang="en-US" sz="1800"/>
              <a:t>个按钮</a:t>
            </a:r>
            <a:endParaRPr lang="en-US" altLang="zh-CN" sz="1800"/>
          </a:p>
          <a:p>
            <a:pPr marL="0" indent="0">
              <a:buNone/>
            </a:pPr>
            <a:endParaRPr lang="en-US" altLang="zh-CN" sz="1800"/>
          </a:p>
          <a:p>
            <a:pPr marL="0" indent="0">
              <a:buNone/>
            </a:pPr>
            <a:r>
              <a:rPr lang="en-US" altLang="zh-CN" sz="1800"/>
              <a:t>#define UART_ADDR		0xbfafff10	// </a:t>
            </a:r>
            <a:r>
              <a:rPr lang="zh-CN" altLang="en-US" sz="1800"/>
              <a:t>串口</a:t>
            </a:r>
            <a:endParaRPr lang="en-US" altLang="zh-CN" sz="1800"/>
          </a:p>
        </p:txBody>
      </p:sp>
      <p:sp>
        <p:nvSpPr>
          <p:cNvPr id="4" name="日期占位符 3"/>
          <p:cNvSpPr>
            <a:spLocks noGrp="1"/>
          </p:cNvSpPr>
          <p:nvPr>
            <p:ph type="dt" sz="half" idx="10"/>
          </p:nvPr>
        </p:nvSpPr>
        <p:spPr/>
        <p:txBody>
          <a:bodyPr/>
          <a:lstStyle/>
          <a:p>
            <a:pPr>
              <a:defRPr/>
            </a:pPr>
            <a:fld id="{EC9FD69D-1C74-4DF6-9619-8582E11E8885}"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程序查询方式</a:t>
            </a:r>
            <a:r>
              <a:rPr lang="en-US" altLang="zh-CN"/>
              <a:t>I/O</a:t>
            </a:r>
            <a:endParaRPr lang="zh-CN" altLang="en-US"/>
          </a:p>
        </p:txBody>
      </p:sp>
      <p:sp>
        <p:nvSpPr>
          <p:cNvPr id="3" name="内容占位符 2"/>
          <p:cNvSpPr>
            <a:spLocks noGrp="1"/>
          </p:cNvSpPr>
          <p:nvPr>
            <p:ph idx="1"/>
          </p:nvPr>
        </p:nvSpPr>
        <p:spPr>
          <a:xfrm>
            <a:off x="457200" y="1417638"/>
            <a:ext cx="5493840" cy="4747664"/>
          </a:xfrm>
          <a:ln>
            <a:solidFill>
              <a:schemeClr val="tx1"/>
            </a:solidFill>
          </a:ln>
        </p:spPr>
        <p:txBody>
          <a:bodyPr/>
          <a:lstStyle/>
          <a:p>
            <a:pPr marL="0" indent="0">
              <a:buNone/>
            </a:pPr>
            <a:r>
              <a:rPr lang="en-US" altLang="zh-CN" sz="1600"/>
              <a:t># nscscc2023-personal\source\lab2\code\lab2.S</a:t>
            </a:r>
            <a:endParaRPr lang="en-US" altLang="zh-CN" sz="1600"/>
          </a:p>
          <a:p>
            <a:pPr marL="0" indent="0">
              <a:buNone/>
            </a:pPr>
            <a:r>
              <a:rPr lang="en-US" altLang="zh-CN" sz="1600"/>
              <a:t>info:</a:t>
            </a:r>
            <a:endParaRPr lang="en-US" altLang="zh-CN" sz="1600"/>
          </a:p>
          <a:p>
            <a:pPr marL="0" indent="0">
              <a:buNone/>
            </a:pPr>
            <a:r>
              <a:rPr lang="en-US" altLang="zh-CN" sz="1600"/>
              <a:t>    .asciz "Fib Finish."</a:t>
            </a:r>
            <a:endParaRPr lang="en-US" altLang="zh-CN" sz="1600"/>
          </a:p>
          <a:p>
            <a:pPr marL="0" indent="0">
              <a:buNone/>
            </a:pPr>
            <a:r>
              <a:rPr lang="en-US" altLang="zh-CN" sz="1600"/>
              <a:t>WRITESERIAL:</a:t>
            </a:r>
            <a:endParaRPr lang="en-US" altLang="zh-CN" sz="1600"/>
          </a:p>
          <a:p>
            <a:pPr marL="0" indent="0">
              <a:buNone/>
            </a:pPr>
            <a:r>
              <a:rPr lang="en-US" altLang="zh-CN" sz="1600"/>
              <a:t>    lu12i.w    s0, -0x40300   # s0 = </a:t>
            </a:r>
            <a:r>
              <a:rPr lang="en-US" altLang="zh-CN" sz="1600">
                <a:solidFill>
                  <a:srgbClr val="0070C0"/>
                </a:solidFill>
              </a:rPr>
              <a:t>0xbfd00000</a:t>
            </a:r>
            <a:r>
              <a:rPr lang="en-US" altLang="zh-CN" sz="1600"/>
              <a:t> (io base address)</a:t>
            </a:r>
            <a:endParaRPr lang="en-US" altLang="zh-CN" sz="1600"/>
          </a:p>
          <a:p>
            <a:pPr marL="0" indent="0">
              <a:buNone/>
            </a:pPr>
            <a:r>
              <a:rPr lang="en-US" altLang="zh-CN" sz="1600"/>
              <a:t>    la.local    s1, info		# s1 = string pointer</a:t>
            </a:r>
            <a:endParaRPr lang="en-US" altLang="zh-CN" sz="1600"/>
          </a:p>
          <a:p>
            <a:pPr marL="0" indent="0">
              <a:buNone/>
            </a:pPr>
            <a:r>
              <a:rPr lang="en-US" altLang="zh-CN" sz="1600"/>
              <a:t>    ld.b         a0, s1, 0x0	# a0 = char</a:t>
            </a:r>
            <a:endParaRPr lang="en-US" altLang="zh-CN" sz="1600"/>
          </a:p>
          <a:p>
            <a:pPr marL="0" indent="0">
              <a:buNone/>
            </a:pPr>
            <a:r>
              <a:rPr lang="en-US" altLang="zh-CN" sz="1600"/>
              <a:t>loop1:</a:t>
            </a:r>
            <a:endParaRPr lang="en-US" altLang="zh-CN" sz="1600"/>
          </a:p>
          <a:p>
            <a:pPr marL="0" indent="0">
              <a:buNone/>
            </a:pPr>
            <a:r>
              <a:rPr lang="en-US" altLang="zh-CN" sz="1600"/>
              <a:t>    addi.w    s1, s1, 0x1</a:t>
            </a:r>
            <a:endParaRPr lang="en-US" altLang="zh-CN" sz="1600"/>
          </a:p>
          <a:p>
            <a:pPr marL="0" indent="0">
              <a:buNone/>
            </a:pPr>
            <a:r>
              <a:rPr lang="en-US" altLang="zh-CN" sz="1600"/>
              <a:t>.TESTW:</a:t>
            </a:r>
            <a:endParaRPr lang="en-US" altLang="zh-CN" sz="1600"/>
          </a:p>
          <a:p>
            <a:pPr marL="0" indent="0">
              <a:buNone/>
            </a:pPr>
            <a:r>
              <a:rPr lang="en-US" altLang="zh-CN" sz="1600"/>
              <a:t>    ld.b        t0, s0, </a:t>
            </a:r>
            <a:r>
              <a:rPr lang="en-US" altLang="zh-CN" sz="1600">
                <a:solidFill>
                  <a:srgbClr val="0070C0"/>
                </a:solidFill>
              </a:rPr>
              <a:t>0x3fc</a:t>
            </a:r>
            <a:r>
              <a:rPr lang="en-US" altLang="zh-CN" sz="1600"/>
              <a:t>	# read tx status (0xbfd0-03fc)</a:t>
            </a:r>
            <a:endParaRPr lang="en-US" altLang="zh-CN" sz="1600"/>
          </a:p>
          <a:p>
            <a:pPr marL="0" indent="0">
              <a:buNone/>
            </a:pPr>
            <a:r>
              <a:rPr lang="en-US" altLang="zh-CN" sz="1600"/>
              <a:t>    andi       t0, t0, </a:t>
            </a:r>
            <a:r>
              <a:rPr lang="en-US" altLang="zh-CN" sz="1600">
                <a:solidFill>
                  <a:srgbClr val="0070C0"/>
                </a:solidFill>
              </a:rPr>
              <a:t>0x001</a:t>
            </a:r>
            <a:endParaRPr lang="en-US" altLang="zh-CN" sz="1600">
              <a:solidFill>
                <a:srgbClr val="0070C0"/>
              </a:solidFill>
            </a:endParaRPr>
          </a:p>
          <a:p>
            <a:pPr marL="0" indent="0">
              <a:buNone/>
            </a:pPr>
            <a:r>
              <a:rPr lang="en-US" altLang="zh-CN" sz="1600"/>
              <a:t>    beq        t0, zero, .TESTW	# check if ready(1)</a:t>
            </a:r>
            <a:endParaRPr lang="en-US" altLang="zh-CN" sz="1600"/>
          </a:p>
          <a:p>
            <a:pPr marL="0" indent="0">
              <a:buNone/>
            </a:pPr>
            <a:r>
              <a:rPr lang="en-US" altLang="zh-CN" sz="1600"/>
              <a:t>    st.b        a0, s0, </a:t>
            </a:r>
            <a:r>
              <a:rPr lang="en-US" altLang="zh-CN" sz="1600">
                <a:solidFill>
                  <a:srgbClr val="0070C0"/>
                </a:solidFill>
              </a:rPr>
              <a:t>0x3F8</a:t>
            </a:r>
            <a:r>
              <a:rPr lang="en-US" altLang="zh-CN" sz="1600"/>
              <a:t>	# write tx data (0xbfd0-03f8)</a:t>
            </a:r>
            <a:endParaRPr lang="en-US" altLang="zh-CN" sz="1600"/>
          </a:p>
          <a:p>
            <a:pPr marL="0" indent="0">
              <a:buNone/>
            </a:pPr>
            <a:r>
              <a:rPr lang="en-US" altLang="zh-CN" sz="1600"/>
              <a:t>    ld.b        a0, s1, 0x0</a:t>
            </a:r>
            <a:endParaRPr lang="en-US" altLang="zh-CN" sz="1600"/>
          </a:p>
          <a:p>
            <a:pPr marL="0" indent="0">
              <a:buNone/>
            </a:pPr>
            <a:r>
              <a:rPr lang="en-US" altLang="zh-CN" sz="1600"/>
              <a:t>    bne        a0, zero, loop1</a:t>
            </a:r>
            <a:endParaRPr lang="en-US" altLang="zh-CN" sz="1600"/>
          </a:p>
          <a:p>
            <a:pPr marL="0" indent="0">
              <a:buNone/>
            </a:pPr>
            <a:endParaRPr lang="zh-CN" altLang="en-US" sz="1600"/>
          </a:p>
        </p:txBody>
      </p:sp>
      <p:sp>
        <p:nvSpPr>
          <p:cNvPr id="4" name="日期占位符 3"/>
          <p:cNvSpPr>
            <a:spLocks noGrp="1"/>
          </p:cNvSpPr>
          <p:nvPr>
            <p:ph type="dt" sz="half" idx="10"/>
          </p:nvPr>
        </p:nvSpPr>
        <p:spPr/>
        <p:txBody>
          <a:bodyPr/>
          <a:lstStyle/>
          <a:p>
            <a:pPr>
              <a:defRPr/>
            </a:pPr>
            <a:fld id="{ED7C4F75-7136-4D82-AB03-E88C9AE4DD46}"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grpSp>
        <p:nvGrpSpPr>
          <p:cNvPr id="7" name="组合 117"/>
          <p:cNvGrpSpPr/>
          <p:nvPr/>
        </p:nvGrpSpPr>
        <p:grpSpPr bwMode="auto">
          <a:xfrm>
            <a:off x="6228184" y="3530812"/>
            <a:ext cx="2376264" cy="2548288"/>
            <a:chOff x="1069341" y="2600351"/>
            <a:chExt cx="2551719" cy="3503984"/>
          </a:xfrm>
        </p:grpSpPr>
        <p:sp>
          <p:nvSpPr>
            <p:cNvPr id="8" name="文本框 42"/>
            <p:cNvSpPr txBox="1">
              <a:spLocks noChangeArrowheads="1"/>
            </p:cNvSpPr>
            <p:nvPr/>
          </p:nvSpPr>
          <p:spPr bwMode="auto">
            <a:xfrm>
              <a:off x="3305785" y="3855581"/>
              <a:ext cx="269209"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10"/>
            <p:cNvSpPr>
              <a:spLocks noChangeArrowheads="1"/>
            </p:cNvSpPr>
            <p:nvPr/>
          </p:nvSpPr>
          <p:spPr bwMode="auto">
            <a:xfrm>
              <a:off x="1738533" y="5707460"/>
              <a:ext cx="914400" cy="396875"/>
            </a:xfrm>
            <a:prstGeom prst="roundRect">
              <a:avLst>
                <a:gd name="adj" fmla="val 46736"/>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44"/>
            <p:cNvSpPr txBox="1">
              <a:spLocks noChangeArrowheads="1"/>
            </p:cNvSpPr>
            <p:nvPr/>
          </p:nvSpPr>
          <p:spPr bwMode="auto">
            <a:xfrm>
              <a:off x="2193322" y="4625527"/>
              <a:ext cx="622300" cy="2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直接箭头连接符 13"/>
            <p:cNvCxnSpPr>
              <a:cxnSpLocks noChangeShapeType="1"/>
              <a:stCxn id="15" idx="2"/>
              <a:endCxn id="16" idx="0"/>
            </p:cNvCxnSpPr>
            <p:nvPr/>
          </p:nvCxnSpPr>
          <p:spPr bwMode="auto">
            <a:xfrm>
              <a:off x="2193323" y="3809185"/>
              <a:ext cx="1" cy="324114"/>
            </a:xfrm>
            <a:prstGeom prst="straightConnector1">
              <a:avLst/>
            </a:prstGeom>
            <a:noFill/>
            <a:ln w="19050" algn="ctr">
              <a:solidFill>
                <a:schemeClr val="tx1"/>
              </a:solidFill>
              <a:round/>
              <a:headEnd w="sm" len="lg"/>
              <a:tailEnd type="triangle" w="sm" len="lg"/>
            </a:ln>
            <a:extLst>
              <a:ext uri="{909E8E84-426E-40DD-AFC4-6F175D3DCCD1}">
                <a14:hiddenFill xmlns:a14="http://schemas.microsoft.com/office/drawing/2010/main">
                  <a:noFill/>
                </a14:hiddenFill>
              </a:ext>
            </a:extLst>
          </p:spPr>
        </p:cxnSp>
        <p:cxnSp>
          <p:nvCxnSpPr>
            <p:cNvPr id="12" name="直接箭头连接符 16"/>
            <p:cNvCxnSpPr>
              <a:cxnSpLocks noChangeShapeType="1"/>
              <a:stCxn id="16" idx="2"/>
              <a:endCxn id="17" idx="0"/>
            </p:cNvCxnSpPr>
            <p:nvPr/>
          </p:nvCxnSpPr>
          <p:spPr bwMode="auto">
            <a:xfrm flipH="1">
              <a:off x="2193323" y="4653137"/>
              <a:ext cx="1" cy="327249"/>
            </a:xfrm>
            <a:prstGeom prst="straightConnector1">
              <a:avLst/>
            </a:prstGeom>
            <a:noFill/>
            <a:ln w="19050" algn="ctr">
              <a:solidFill>
                <a:schemeClr val="tx1"/>
              </a:solidFill>
              <a:round/>
              <a:headEnd w="sm" len="lg"/>
              <a:tailEnd type="triangle" w="sm" len="lg"/>
            </a:ln>
            <a:extLst>
              <a:ext uri="{909E8E84-426E-40DD-AFC4-6F175D3DCCD1}">
                <a14:hiddenFill xmlns:a14="http://schemas.microsoft.com/office/drawing/2010/main">
                  <a:noFill/>
                </a14:hiddenFill>
              </a:ext>
            </a:extLst>
          </p:spPr>
        </p:cxnSp>
        <p:sp>
          <p:nvSpPr>
            <p:cNvPr id="13" name="圆角矩形 20"/>
            <p:cNvSpPr>
              <a:spLocks noChangeArrowheads="1"/>
            </p:cNvSpPr>
            <p:nvPr/>
          </p:nvSpPr>
          <p:spPr bwMode="auto">
            <a:xfrm>
              <a:off x="1759747" y="2600351"/>
              <a:ext cx="914400" cy="395287"/>
            </a:xfrm>
            <a:prstGeom prst="roundRect">
              <a:avLst>
                <a:gd name="adj" fmla="val 46736"/>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21"/>
            <p:cNvCxnSpPr>
              <a:cxnSpLocks noChangeShapeType="1"/>
            </p:cNvCxnSpPr>
            <p:nvPr/>
          </p:nvCxnSpPr>
          <p:spPr bwMode="auto">
            <a:xfrm>
              <a:off x="2209009" y="2999486"/>
              <a:ext cx="0" cy="431801"/>
            </a:xfrm>
            <a:prstGeom prst="straightConnector1">
              <a:avLst/>
            </a:prstGeom>
            <a:noFill/>
            <a:ln w="19050" algn="ctr">
              <a:solidFill>
                <a:schemeClr val="tx1"/>
              </a:solidFill>
              <a:round/>
              <a:headEnd w="sm" len="lg"/>
              <a:tailEnd type="triangle" w="sm" len="lg"/>
            </a:ln>
            <a:extLst>
              <a:ext uri="{909E8E84-426E-40DD-AFC4-6F175D3DCCD1}">
                <a14:hiddenFill xmlns:a14="http://schemas.microsoft.com/office/drawing/2010/main">
                  <a:noFill/>
                </a14:hiddenFill>
              </a:ext>
            </a:extLst>
          </p:spPr>
        </p:cxnSp>
        <p:sp>
          <p:nvSpPr>
            <p:cNvPr id="15" name="文本框 50"/>
            <p:cNvSpPr txBox="1">
              <a:spLocks noChangeArrowheads="1"/>
            </p:cNvSpPr>
            <p:nvPr/>
          </p:nvSpPr>
          <p:spPr bwMode="auto">
            <a:xfrm>
              <a:off x="1069341" y="3430167"/>
              <a:ext cx="2247962" cy="37901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lang="zh-CN" altLang="en-US" sz="1600" b="0">
                  <a:solidFill>
                    <a:srgbClr val="000000"/>
                  </a:solidFill>
                </a:rPr>
                <a:t>外设状态</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菱形 51"/>
            <p:cNvSpPr>
              <a:spLocks noChangeArrowheads="1"/>
            </p:cNvSpPr>
            <p:nvPr/>
          </p:nvSpPr>
          <p:spPr bwMode="auto">
            <a:xfrm>
              <a:off x="1069341" y="4133299"/>
              <a:ext cx="2247966" cy="519838"/>
            </a:xfrm>
            <a:prstGeom prst="diamond">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1600" b="0">
                  <a:solidFill>
                    <a:srgbClr val="000000"/>
                  </a:solidFill>
                </a:rPr>
                <a:t>准备好</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3"/>
            <p:cNvSpPr txBox="1">
              <a:spLocks noChangeArrowheads="1"/>
            </p:cNvSpPr>
            <p:nvPr/>
          </p:nvSpPr>
          <p:spPr bwMode="auto">
            <a:xfrm>
              <a:off x="1069341" y="4980386"/>
              <a:ext cx="2247962" cy="39283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a:t>
              </a:r>
              <a:r>
                <a:rPr lang="zh-CN" altLang="en-US" sz="1600" b="0">
                  <a:solidFill>
                    <a:srgbClr val="000000"/>
                  </a:solidFill>
                </a:rPr>
                <a:t>外设数据</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箭头连接符 27"/>
            <p:cNvCxnSpPr>
              <a:cxnSpLocks noChangeShapeType="1"/>
              <a:stCxn id="17" idx="2"/>
              <a:endCxn id="9" idx="0"/>
            </p:cNvCxnSpPr>
            <p:nvPr/>
          </p:nvCxnSpPr>
          <p:spPr bwMode="auto">
            <a:xfrm>
              <a:off x="2193323" y="5373216"/>
              <a:ext cx="2410" cy="334245"/>
            </a:xfrm>
            <a:prstGeom prst="straightConnector1">
              <a:avLst/>
            </a:prstGeom>
            <a:noFill/>
            <a:ln w="19050" algn="ctr">
              <a:solidFill>
                <a:schemeClr val="tx1"/>
              </a:solidFill>
              <a:round/>
              <a:headEnd w="sm" len="lg"/>
              <a:tailEnd type="triangle" w="sm" len="lg"/>
            </a:ln>
            <a:extLst>
              <a:ext uri="{909E8E84-426E-40DD-AFC4-6F175D3DCCD1}">
                <a14:hiddenFill xmlns:a14="http://schemas.microsoft.com/office/drawing/2010/main">
                  <a:noFill/>
                </a14:hiddenFill>
              </a:ext>
            </a:extLst>
          </p:spPr>
        </p:cxnSp>
        <p:cxnSp>
          <p:nvCxnSpPr>
            <p:cNvPr id="19" name="直接箭头连接符 14"/>
            <p:cNvCxnSpPr>
              <a:cxnSpLocks noChangeShapeType="1"/>
            </p:cNvCxnSpPr>
            <p:nvPr/>
          </p:nvCxnSpPr>
          <p:spPr bwMode="auto">
            <a:xfrm flipH="1">
              <a:off x="2195736" y="3176035"/>
              <a:ext cx="1425324" cy="0"/>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20" name="直接箭头连接符 13"/>
            <p:cNvCxnSpPr>
              <a:cxnSpLocks noChangeShapeType="1"/>
            </p:cNvCxnSpPr>
            <p:nvPr/>
          </p:nvCxnSpPr>
          <p:spPr bwMode="auto">
            <a:xfrm>
              <a:off x="3621060" y="3176035"/>
              <a:ext cx="0" cy="1217182"/>
            </a:xfrm>
            <a:prstGeom prst="straightConnector1">
              <a:avLst/>
            </a:prstGeom>
            <a:noFill/>
            <a:ln w="19050" algn="ctr">
              <a:solidFill>
                <a:schemeClr val="tx1"/>
              </a:solidFill>
              <a:round/>
              <a:tailEnd type="none" w="med" len="lg"/>
            </a:ln>
            <a:extLst>
              <a:ext uri="{909E8E84-426E-40DD-AFC4-6F175D3DCCD1}">
                <a14:hiddenFill xmlns:a14="http://schemas.microsoft.com/office/drawing/2010/main">
                  <a:noFill/>
                </a14:hiddenFill>
              </a:ext>
            </a:extLst>
          </p:spPr>
        </p:cxnSp>
        <p:cxnSp>
          <p:nvCxnSpPr>
            <p:cNvPr id="21" name="直接连接符 82"/>
            <p:cNvCxnSpPr>
              <a:cxnSpLocks noChangeShapeType="1"/>
              <a:stCxn id="16" idx="3"/>
            </p:cNvCxnSpPr>
            <p:nvPr/>
          </p:nvCxnSpPr>
          <p:spPr bwMode="auto">
            <a:xfrm>
              <a:off x="3317307" y="4393218"/>
              <a:ext cx="3037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sp>
        <p:nvSpPr>
          <p:cNvPr id="22" name="内容占位符 2"/>
          <p:cNvSpPr txBox="1"/>
          <p:nvPr/>
        </p:nvSpPr>
        <p:spPr bwMode="auto">
          <a:xfrm>
            <a:off x="6012160" y="1412776"/>
            <a:ext cx="2674637" cy="19144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altLang="zh-CN" sz="1600" kern="0"/>
              <a:t>READSERIAL:</a:t>
            </a:r>
            <a:endParaRPr lang="en-US" altLang="zh-CN" sz="1600" kern="0"/>
          </a:p>
          <a:p>
            <a:pPr marL="0" indent="0">
              <a:buFontTx/>
              <a:buNone/>
            </a:pPr>
            <a:r>
              <a:rPr lang="en-US" altLang="zh-CN" sz="1600" kern="0"/>
              <a:t>.TESTR:</a:t>
            </a:r>
            <a:endParaRPr lang="en-US" altLang="zh-CN" sz="1600" kern="0"/>
          </a:p>
          <a:p>
            <a:pPr marL="0" indent="0">
              <a:buFontTx/>
              <a:buNone/>
            </a:pPr>
            <a:r>
              <a:rPr lang="en-US" altLang="zh-CN" sz="1600" kern="0"/>
              <a:t>    ld.b         t0, s0, </a:t>
            </a:r>
            <a:r>
              <a:rPr lang="en-US" altLang="zh-CN" sz="1600" kern="0">
                <a:solidFill>
                  <a:srgbClr val="0070C0"/>
                </a:solidFill>
              </a:rPr>
              <a:t>0x3fc</a:t>
            </a:r>
            <a:endParaRPr lang="en-US" altLang="zh-CN" sz="1600" kern="0">
              <a:solidFill>
                <a:srgbClr val="0070C0"/>
              </a:solidFill>
            </a:endParaRPr>
          </a:p>
          <a:p>
            <a:pPr marL="0" indent="0">
              <a:buFontTx/>
              <a:buNone/>
            </a:pPr>
            <a:r>
              <a:rPr lang="en-US" altLang="zh-CN" sz="1600" kern="0"/>
              <a:t>    andi        t0, t0, </a:t>
            </a:r>
            <a:r>
              <a:rPr lang="en-US" altLang="zh-CN" sz="1600" kern="0">
                <a:solidFill>
                  <a:srgbClr val="0070C0"/>
                </a:solidFill>
              </a:rPr>
              <a:t>0x002</a:t>
            </a:r>
            <a:endParaRPr lang="en-US" altLang="zh-CN" sz="1600" kern="0">
              <a:solidFill>
                <a:srgbClr val="0070C0"/>
              </a:solidFill>
            </a:endParaRPr>
          </a:p>
          <a:p>
            <a:pPr marL="0" indent="0">
              <a:buFontTx/>
              <a:buNone/>
            </a:pPr>
            <a:r>
              <a:rPr lang="en-US" altLang="zh-CN" sz="1600" kern="0"/>
              <a:t>    beq         t0, zero, .TESTR</a:t>
            </a:r>
            <a:endParaRPr lang="en-US" altLang="zh-CN" sz="1600" kern="0"/>
          </a:p>
          <a:p>
            <a:pPr marL="0" indent="0">
              <a:buFontTx/>
              <a:buNone/>
            </a:pPr>
            <a:r>
              <a:rPr lang="en-US" altLang="zh-CN" sz="1600" kern="0"/>
              <a:t>    ld.b         a0, s0, </a:t>
            </a:r>
            <a:r>
              <a:rPr lang="en-US" altLang="zh-CN" sz="1600" kern="0">
                <a:solidFill>
                  <a:srgbClr val="0070C0"/>
                </a:solidFill>
              </a:rPr>
              <a:t>0x3F8</a:t>
            </a:r>
            <a:endParaRPr lang="en-US" altLang="zh-CN" sz="1600" kern="0">
              <a:solidFill>
                <a:srgbClr val="0070C0"/>
              </a:solidFill>
            </a:endParaRPr>
          </a:p>
          <a:p>
            <a:pPr marL="0" indent="0">
              <a:buFontTx/>
              <a:buNone/>
            </a:pPr>
            <a:r>
              <a:rPr lang="en-US" altLang="zh-CN" sz="1600" kern="0"/>
              <a:t>    </a:t>
            </a:r>
            <a:endParaRPr lang="zh-CN" altLang="en-US" sz="1600" ker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457200" y="274637"/>
            <a:ext cx="8229600" cy="1255899"/>
          </a:xfrm>
        </p:spPr>
        <p:txBody>
          <a:bodyPr/>
          <a:lstStyle/>
          <a:p>
            <a:r>
              <a:rPr lang="en-US" altLang="zh-CN"/>
              <a:t>RS-232</a:t>
            </a:r>
            <a:r>
              <a:rPr lang="zh-CN" altLang="en-US"/>
              <a:t>协议</a:t>
            </a:r>
            <a:endParaRPr lang="en-US" altLang="zh-CN" dirty="0"/>
          </a:p>
        </p:txBody>
      </p:sp>
      <p:sp>
        <p:nvSpPr>
          <p:cNvPr id="17411" name="内容占位符 2"/>
          <p:cNvSpPr>
            <a:spLocks noGrp="1" noChangeArrowheads="1"/>
          </p:cNvSpPr>
          <p:nvPr>
            <p:ph idx="1"/>
          </p:nvPr>
        </p:nvSpPr>
        <p:spPr>
          <a:xfrm>
            <a:off x="457200" y="1417638"/>
            <a:ext cx="8111244" cy="4819650"/>
          </a:xfrm>
        </p:spPr>
        <p:txBody>
          <a:bodyPr/>
          <a:lstStyle/>
          <a:p>
            <a:r>
              <a:rPr lang="zh-CN" altLang="en-US" sz="2400" dirty="0"/>
              <a:t>数据传输格式</a:t>
            </a:r>
            <a:endParaRPr lang="en-US" altLang="zh-CN" sz="2400" dirty="0"/>
          </a:p>
          <a:p>
            <a:pPr lvl="1">
              <a:spcBef>
                <a:spcPts val="600"/>
              </a:spcBef>
            </a:pPr>
            <a:r>
              <a:rPr lang="zh-CN" altLang="en-US" sz="2000" dirty="0"/>
              <a:t>起始位</a:t>
            </a:r>
            <a:r>
              <a:rPr lang="en-US" altLang="zh-CN" sz="2000" dirty="0"/>
              <a:t>S</a:t>
            </a:r>
            <a:r>
              <a:rPr lang="zh-CN" altLang="en-US" sz="2000" dirty="0"/>
              <a:t>：</a:t>
            </a:r>
            <a:r>
              <a:rPr lang="en-US" altLang="zh-CN" sz="2000" dirty="0"/>
              <a:t>1</a:t>
            </a:r>
            <a:r>
              <a:rPr lang="zh-CN" altLang="en-US" sz="2000" dirty="0"/>
              <a:t>位，为</a:t>
            </a:r>
            <a:r>
              <a:rPr lang="en-US" altLang="zh-CN" sz="2000" dirty="0"/>
              <a:t>0</a:t>
            </a:r>
            <a:endParaRPr lang="en-US" altLang="zh-CN" sz="2000" dirty="0"/>
          </a:p>
          <a:p>
            <a:pPr lvl="1">
              <a:spcBef>
                <a:spcPts val="600"/>
              </a:spcBef>
            </a:pPr>
            <a:r>
              <a:rPr lang="zh-CN" altLang="en-US" sz="2000" dirty="0"/>
              <a:t>校验位</a:t>
            </a:r>
            <a:r>
              <a:rPr lang="en-US" altLang="zh-CN" sz="2000" dirty="0"/>
              <a:t>P</a:t>
            </a:r>
            <a:r>
              <a:rPr lang="zh-CN" altLang="en-US" sz="2000" dirty="0"/>
              <a:t>：</a:t>
            </a:r>
            <a:r>
              <a:rPr lang="en-US" altLang="zh-CN" sz="2000" dirty="0"/>
              <a:t>1</a:t>
            </a:r>
            <a:r>
              <a:rPr lang="zh-CN" altLang="en-US" sz="2000" dirty="0"/>
              <a:t>位，可选</a:t>
            </a:r>
            <a:endParaRPr lang="en-US" altLang="zh-CN" sz="2000" dirty="0"/>
          </a:p>
          <a:p>
            <a:endParaRPr lang="en-US" altLang="zh-CN" sz="2400" dirty="0"/>
          </a:p>
          <a:p>
            <a:endParaRPr lang="en-US" altLang="zh-CN" sz="2400" dirty="0"/>
          </a:p>
          <a:p>
            <a:endParaRPr lang="en-US" altLang="zh-CN" sz="2400" dirty="0"/>
          </a:p>
          <a:p>
            <a:endParaRPr lang="en-US" altLang="zh-CN" sz="2400" dirty="0"/>
          </a:p>
          <a:p>
            <a:r>
              <a:rPr lang="zh-CN" altLang="en-US" sz="2400" dirty="0"/>
              <a:t>数据传输速率</a:t>
            </a:r>
            <a:endParaRPr lang="en-US" altLang="zh-CN" sz="2400" dirty="0"/>
          </a:p>
          <a:p>
            <a:pPr lvl="1"/>
            <a:r>
              <a:rPr lang="zh-CN" altLang="en-US" sz="2000" dirty="0"/>
              <a:t>波特率</a:t>
            </a:r>
            <a:r>
              <a:rPr lang="zh-CN" altLang="en-US" sz="2000" dirty="0">
                <a:latin typeface="微软雅黑" panose="020B0503020204020204" charset="-122"/>
                <a:ea typeface="微软雅黑" panose="020B0503020204020204" charset="-122"/>
              </a:rPr>
              <a:t>：</a:t>
            </a:r>
            <a:r>
              <a:rPr lang="zh-CN" altLang="en-US" sz="2000" dirty="0"/>
              <a:t>每秒传输位数。常用波特率有</a:t>
            </a:r>
            <a:r>
              <a:rPr lang="en-US" altLang="zh-CN" sz="2000" dirty="0"/>
              <a:t>1200</a:t>
            </a:r>
            <a:r>
              <a:rPr lang="zh-CN" altLang="en-US" sz="2000" dirty="0"/>
              <a:t>、</a:t>
            </a:r>
            <a:r>
              <a:rPr lang="en-US" altLang="zh-CN" sz="2000" dirty="0"/>
              <a:t>2400</a:t>
            </a:r>
            <a:r>
              <a:rPr lang="zh-CN" altLang="en-US" sz="2000" dirty="0"/>
              <a:t>、</a:t>
            </a:r>
            <a:r>
              <a:rPr lang="en-US" altLang="zh-CN" sz="2000" dirty="0"/>
              <a:t>9600</a:t>
            </a:r>
            <a:r>
              <a:rPr lang="zh-CN" altLang="en-US" sz="2000" dirty="0"/>
              <a:t>、</a:t>
            </a:r>
            <a:r>
              <a:rPr lang="en-US" altLang="zh-CN" sz="2000" dirty="0"/>
              <a:t>19.2K</a:t>
            </a:r>
            <a:r>
              <a:rPr lang="zh-CN" altLang="en-US" sz="2000" dirty="0"/>
              <a:t>、</a:t>
            </a:r>
            <a:r>
              <a:rPr lang="en-US" altLang="zh-CN" sz="2000" dirty="0"/>
              <a:t>38.4K</a:t>
            </a:r>
            <a:r>
              <a:rPr lang="zh-CN" altLang="en-US" sz="2000" dirty="0"/>
              <a:t>、</a:t>
            </a:r>
            <a:r>
              <a:rPr lang="en-US" altLang="zh-CN" sz="2000" dirty="0"/>
              <a:t>56K</a:t>
            </a:r>
            <a:r>
              <a:rPr lang="zh-CN" altLang="en-US" sz="2000" dirty="0"/>
              <a:t>、</a:t>
            </a:r>
            <a:r>
              <a:rPr lang="en-US" altLang="zh-CN" sz="2000" dirty="0"/>
              <a:t>115.2K</a:t>
            </a:r>
            <a:r>
              <a:rPr lang="zh-CN" altLang="en-US" sz="2000" dirty="0"/>
              <a:t>等</a:t>
            </a:r>
            <a:endParaRPr lang="en-US" altLang="zh-CN" sz="2000" dirty="0"/>
          </a:p>
        </p:txBody>
      </p:sp>
      <p:grpSp>
        <p:nvGrpSpPr>
          <p:cNvPr id="2" name="组合 1"/>
          <p:cNvGrpSpPr/>
          <p:nvPr/>
        </p:nvGrpSpPr>
        <p:grpSpPr>
          <a:xfrm>
            <a:off x="1763024" y="2955925"/>
            <a:ext cx="5499595" cy="1228725"/>
            <a:chOff x="1258888" y="2955925"/>
            <a:chExt cx="5499595" cy="1228725"/>
          </a:xfrm>
        </p:grpSpPr>
        <p:sp>
          <p:nvSpPr>
            <p:cNvPr id="17433" name="Line 12"/>
            <p:cNvSpPr>
              <a:spLocks noChangeShapeType="1"/>
            </p:cNvSpPr>
            <p:nvPr/>
          </p:nvSpPr>
          <p:spPr bwMode="auto">
            <a:xfrm flipV="1">
              <a:off x="1258888" y="2955925"/>
              <a:ext cx="363179"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35" name="Rectangle 5"/>
            <p:cNvSpPr>
              <a:spLocks noChangeArrowheads="1"/>
            </p:cNvSpPr>
            <p:nvPr/>
          </p:nvSpPr>
          <p:spPr bwMode="auto">
            <a:xfrm>
              <a:off x="2205430" y="2957759"/>
              <a:ext cx="587464" cy="431412"/>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37" name="Rectangle 11"/>
            <p:cNvSpPr>
              <a:spLocks noChangeArrowheads="1"/>
            </p:cNvSpPr>
            <p:nvPr/>
          </p:nvSpPr>
          <p:spPr bwMode="auto">
            <a:xfrm>
              <a:off x="3961347" y="2978290"/>
              <a:ext cx="567654" cy="431412"/>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38" name="Line 12"/>
            <p:cNvSpPr>
              <a:spLocks noChangeShapeType="1"/>
            </p:cNvSpPr>
            <p:nvPr/>
          </p:nvSpPr>
          <p:spPr bwMode="auto">
            <a:xfrm flipV="1">
              <a:off x="1632616" y="3389171"/>
              <a:ext cx="583831"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39" name="Rectangle 13"/>
            <p:cNvSpPr>
              <a:spLocks noChangeArrowheads="1"/>
            </p:cNvSpPr>
            <p:nvPr/>
          </p:nvSpPr>
          <p:spPr bwMode="auto">
            <a:xfrm>
              <a:off x="4529001" y="2978290"/>
              <a:ext cx="537326" cy="431412"/>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40" name="Line 15"/>
            <p:cNvSpPr>
              <a:spLocks noChangeShapeType="1"/>
            </p:cNvSpPr>
            <p:nvPr/>
          </p:nvSpPr>
          <p:spPr bwMode="auto">
            <a:xfrm>
              <a:off x="1634278" y="2965639"/>
              <a:ext cx="0" cy="423532"/>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41" name="Text Box 20"/>
            <p:cNvSpPr txBox="1">
              <a:spLocks noChangeArrowheads="1"/>
            </p:cNvSpPr>
            <p:nvPr/>
          </p:nvSpPr>
          <p:spPr bwMode="auto">
            <a:xfrm>
              <a:off x="2095081" y="2997270"/>
              <a:ext cx="808161" cy="36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LSB</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42" name="Text Box 21"/>
            <p:cNvSpPr txBox="1">
              <a:spLocks noChangeArrowheads="1"/>
            </p:cNvSpPr>
            <p:nvPr/>
          </p:nvSpPr>
          <p:spPr bwMode="auto">
            <a:xfrm>
              <a:off x="3841094" y="3017188"/>
              <a:ext cx="808161" cy="36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MSB</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43" name="Line 29"/>
            <p:cNvSpPr>
              <a:spLocks noChangeShapeType="1"/>
            </p:cNvSpPr>
            <p:nvPr/>
          </p:nvSpPr>
          <p:spPr bwMode="auto">
            <a:xfrm>
              <a:off x="2811357" y="2967226"/>
              <a:ext cx="1101893" cy="1586"/>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44" name="Line 39"/>
            <p:cNvSpPr>
              <a:spLocks noChangeShapeType="1"/>
            </p:cNvSpPr>
            <p:nvPr/>
          </p:nvSpPr>
          <p:spPr bwMode="auto">
            <a:xfrm>
              <a:off x="2811357" y="3387585"/>
              <a:ext cx="1101893" cy="1586"/>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45" name="Line 57"/>
            <p:cNvSpPr>
              <a:spLocks noChangeShapeType="1"/>
            </p:cNvSpPr>
            <p:nvPr/>
          </p:nvSpPr>
          <p:spPr bwMode="auto">
            <a:xfrm>
              <a:off x="5085504" y="2978042"/>
              <a:ext cx="1598929"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46" name="Line 58"/>
            <p:cNvSpPr>
              <a:spLocks noChangeShapeType="1"/>
            </p:cNvSpPr>
            <p:nvPr/>
          </p:nvSpPr>
          <p:spPr bwMode="auto">
            <a:xfrm>
              <a:off x="6166829" y="2986170"/>
              <a:ext cx="0" cy="421946"/>
            </a:xfrm>
            <a:prstGeom prst="line">
              <a:avLst/>
            </a:prstGeom>
            <a:noFill/>
            <a:ln w="25400" cap="sq">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47" name="Line 59"/>
            <p:cNvSpPr>
              <a:spLocks noChangeShapeType="1"/>
            </p:cNvSpPr>
            <p:nvPr/>
          </p:nvSpPr>
          <p:spPr bwMode="auto">
            <a:xfrm>
              <a:off x="6171593" y="3408116"/>
              <a:ext cx="512841" cy="1586"/>
            </a:xfrm>
            <a:prstGeom prst="line">
              <a:avLst/>
            </a:prstGeom>
            <a:noFill/>
            <a:ln w="254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 Box 21"/>
            <p:cNvSpPr txBox="1">
              <a:spLocks noChangeArrowheads="1"/>
            </p:cNvSpPr>
            <p:nvPr/>
          </p:nvSpPr>
          <p:spPr bwMode="auto">
            <a:xfrm>
              <a:off x="1726320" y="3000486"/>
              <a:ext cx="37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square"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Text Box 21"/>
            <p:cNvSpPr txBox="1">
              <a:spLocks noChangeArrowheads="1"/>
            </p:cNvSpPr>
            <p:nvPr/>
          </p:nvSpPr>
          <p:spPr bwMode="auto">
            <a:xfrm>
              <a:off x="4594028" y="3005864"/>
              <a:ext cx="37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square"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Text Box 21"/>
            <p:cNvSpPr txBox="1">
              <a:spLocks noChangeArrowheads="1"/>
            </p:cNvSpPr>
            <p:nvPr/>
          </p:nvSpPr>
          <p:spPr bwMode="auto">
            <a:xfrm>
              <a:off x="5402068" y="3017188"/>
              <a:ext cx="37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square"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20" name="Text Box 18"/>
            <p:cNvSpPr txBox="1">
              <a:spLocks noChangeArrowheads="1"/>
            </p:cNvSpPr>
            <p:nvPr/>
          </p:nvSpPr>
          <p:spPr bwMode="auto">
            <a:xfrm>
              <a:off x="1546964" y="3813032"/>
              <a:ext cx="768604" cy="369001"/>
            </a:xfrm>
            <a:prstGeom prst="rect">
              <a:avLst/>
            </a:prstGeom>
            <a:noFill/>
            <a:ln w="25400" cap="sq">
              <a:solidFill>
                <a:schemeClr val="bg1"/>
              </a:solidFill>
              <a:miter lim="800000"/>
              <a:headEnd type="none" w="sm" len="sm"/>
              <a:tailEnd type="none" w="sm" len="sm"/>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起始位</a:t>
              </a:r>
              <a:endParaRPr kumimoji="1"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21" name="Line 46"/>
            <p:cNvSpPr>
              <a:spLocks noChangeShapeType="1"/>
            </p:cNvSpPr>
            <p:nvPr/>
          </p:nvSpPr>
          <p:spPr bwMode="auto">
            <a:xfrm flipV="1">
              <a:off x="1632690" y="3496333"/>
              <a:ext cx="0" cy="2886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2" name="Line 47"/>
            <p:cNvSpPr>
              <a:spLocks noChangeShapeType="1"/>
            </p:cNvSpPr>
            <p:nvPr/>
          </p:nvSpPr>
          <p:spPr bwMode="auto">
            <a:xfrm flipV="1">
              <a:off x="2216446" y="3496333"/>
              <a:ext cx="0" cy="2886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3" name="Line 48"/>
            <p:cNvSpPr>
              <a:spLocks noChangeShapeType="1"/>
            </p:cNvSpPr>
            <p:nvPr/>
          </p:nvSpPr>
          <p:spPr bwMode="auto">
            <a:xfrm>
              <a:off x="1632690" y="3640666"/>
              <a:ext cx="583756" cy="0"/>
            </a:xfrm>
            <a:prstGeom prst="line">
              <a:avLst/>
            </a:prstGeom>
            <a:noFill/>
            <a:ln w="9525"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4" name="Line 49"/>
            <p:cNvSpPr>
              <a:spLocks noChangeShapeType="1"/>
            </p:cNvSpPr>
            <p:nvPr/>
          </p:nvSpPr>
          <p:spPr bwMode="auto">
            <a:xfrm>
              <a:off x="2216447" y="3640666"/>
              <a:ext cx="2307418" cy="0"/>
            </a:xfrm>
            <a:prstGeom prst="line">
              <a:avLst/>
            </a:prstGeom>
            <a:noFill/>
            <a:ln w="9525"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5" name="Line 50"/>
            <p:cNvSpPr>
              <a:spLocks noChangeShapeType="1"/>
            </p:cNvSpPr>
            <p:nvPr/>
          </p:nvSpPr>
          <p:spPr bwMode="auto">
            <a:xfrm flipV="1">
              <a:off x="4523865" y="3496333"/>
              <a:ext cx="0" cy="2886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6" name="Text Box 51"/>
            <p:cNvSpPr txBox="1">
              <a:spLocks noChangeArrowheads="1"/>
            </p:cNvSpPr>
            <p:nvPr/>
          </p:nvSpPr>
          <p:spPr bwMode="auto">
            <a:xfrm>
              <a:off x="2706725" y="3815649"/>
              <a:ext cx="1397213" cy="369001"/>
            </a:xfrm>
            <a:prstGeom prst="rect">
              <a:avLst/>
            </a:prstGeom>
            <a:noFill/>
            <a:ln w="25400" cap="sq">
              <a:solidFill>
                <a:schemeClr val="bg1"/>
              </a:solidFill>
              <a:miter lim="800000"/>
              <a:headEnd type="none" w="sm" len="sm"/>
              <a:tailEnd type="none" w="sm" len="sm"/>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数据位</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27" name="Line 52"/>
            <p:cNvSpPr>
              <a:spLocks noChangeShapeType="1"/>
            </p:cNvSpPr>
            <p:nvPr/>
          </p:nvSpPr>
          <p:spPr bwMode="auto">
            <a:xfrm flipV="1">
              <a:off x="5085504" y="3496333"/>
              <a:ext cx="0" cy="2886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8" name="Line 53"/>
            <p:cNvSpPr>
              <a:spLocks noChangeShapeType="1"/>
            </p:cNvSpPr>
            <p:nvPr/>
          </p:nvSpPr>
          <p:spPr bwMode="auto">
            <a:xfrm>
              <a:off x="4509154" y="3640665"/>
              <a:ext cx="587464" cy="1586"/>
            </a:xfrm>
            <a:prstGeom prst="line">
              <a:avLst/>
            </a:prstGeom>
            <a:noFill/>
            <a:ln w="9525"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29" name="Text Box 54"/>
            <p:cNvSpPr txBox="1">
              <a:spLocks noChangeArrowheads="1"/>
            </p:cNvSpPr>
            <p:nvPr/>
          </p:nvSpPr>
          <p:spPr bwMode="auto">
            <a:xfrm>
              <a:off x="4407861" y="3813032"/>
              <a:ext cx="813817" cy="369001"/>
            </a:xfrm>
            <a:prstGeom prst="rect">
              <a:avLst/>
            </a:prstGeom>
            <a:noFill/>
            <a:ln w="25400" cap="sq">
              <a:solidFill>
                <a:schemeClr val="bg1"/>
              </a:solidFill>
              <a:miter lim="800000"/>
              <a:headEnd type="none" w="sm" len="sm"/>
              <a:tailEnd type="none" w="sm" len="sm"/>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校验位</a:t>
              </a:r>
              <a:endParaRPr kumimoji="0" lang="en-US" altLang="zh-CN" sz="1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430" name="Line 55"/>
            <p:cNvSpPr>
              <a:spLocks noChangeShapeType="1"/>
            </p:cNvSpPr>
            <p:nvPr/>
          </p:nvSpPr>
          <p:spPr bwMode="auto">
            <a:xfrm flipV="1">
              <a:off x="6180301" y="3496333"/>
              <a:ext cx="0" cy="2886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31" name="Line 56"/>
            <p:cNvSpPr>
              <a:spLocks noChangeShapeType="1"/>
            </p:cNvSpPr>
            <p:nvPr/>
          </p:nvSpPr>
          <p:spPr bwMode="auto">
            <a:xfrm>
              <a:off x="5085504" y="3640666"/>
              <a:ext cx="1094797" cy="0"/>
            </a:xfrm>
            <a:prstGeom prst="line">
              <a:avLst/>
            </a:prstGeom>
            <a:noFill/>
            <a:ln w="9525" cap="sq">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7432" name="Text Box 61"/>
            <p:cNvSpPr txBox="1">
              <a:spLocks noChangeArrowheads="1"/>
            </p:cNvSpPr>
            <p:nvPr/>
          </p:nvSpPr>
          <p:spPr bwMode="auto">
            <a:xfrm>
              <a:off x="5352083" y="3813032"/>
              <a:ext cx="1406400" cy="369001"/>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停止位</a:t>
              </a: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grpSp>
      <p:sp>
        <p:nvSpPr>
          <p:cNvPr id="36" name="内容占位符 2"/>
          <p:cNvSpPr txBox="1"/>
          <p:nvPr/>
        </p:nvSpPr>
        <p:spPr bwMode="auto">
          <a:xfrm>
            <a:off x="3726909" y="1866790"/>
            <a:ext cx="4762491" cy="8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742950" marR="0" lvl="1" indent="-285750" algn="l" defTabSz="457200" rtl="0" eaLnBrk="0" fontAlgn="base" latinLnBrk="0" hangingPunct="0">
              <a:lnSpc>
                <a:spcPct val="100000"/>
              </a:lnSpc>
              <a:spcBef>
                <a:spcPts val="600"/>
              </a:spcBef>
              <a:spcAft>
                <a:spcPct val="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数据位</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5~8</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位，低位在前</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42950" marR="0" lvl="1" indent="-285750" algn="l" defTabSz="457200" rtl="0" eaLnBrk="0" fontAlgn="base" latinLnBrk="0" hangingPunct="0">
              <a:lnSpc>
                <a:spcPct val="100000"/>
              </a:lnSpc>
              <a:spcBef>
                <a:spcPts val="600"/>
              </a:spcBef>
              <a:spcAft>
                <a:spcPct val="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停止位</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1.5</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位，为</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17" name="Text Box 51"/>
          <p:cNvSpPr txBox="1">
            <a:spLocks noChangeArrowheads="1"/>
          </p:cNvSpPr>
          <p:nvPr/>
        </p:nvSpPr>
        <p:spPr bwMode="auto">
          <a:xfrm>
            <a:off x="457200" y="5602152"/>
            <a:ext cx="7668852" cy="430887"/>
          </a:xfrm>
          <a:prstGeom prst="rect">
            <a:avLst/>
          </a:prstGeom>
          <a:noFill/>
          <a:ln w="25400" cap="sq">
            <a:solidFill>
              <a:schemeClr val="bg1"/>
            </a:solidFill>
            <a:miter lim="800000"/>
            <a:headEnd type="none" w="sm" len="sm"/>
            <a:tailEnd type="none" w="sm" len="sm"/>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实现：</a:t>
            </a:r>
            <a:r>
              <a:rPr kumimoji="0" lang="en-US" altLang="zh-CN"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8</a:t>
            </a:r>
            <a:r>
              <a:rPr kumimoji="0" lang="zh-CN" altLang="en-US"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位数据位，无校验位，</a:t>
            </a:r>
            <a:r>
              <a:rPr kumimoji="0" lang="en-US" altLang="zh-CN"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位停止位，波特率</a:t>
            </a:r>
            <a:r>
              <a:rPr kumimoji="0" lang="en-US" altLang="zh-CN"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rPr>
              <a:t>9600</a:t>
            </a:r>
            <a:endParaRPr kumimoji="0" lang="en-US" altLang="zh-CN" sz="22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3"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44"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45"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E2144E75-624E-4C67-85F5-EC8BBB5F5171}"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457200" y="453864"/>
            <a:ext cx="8229600" cy="850900"/>
          </a:xfrm>
        </p:spPr>
        <p:txBody>
          <a:bodyPr/>
          <a:lstStyle/>
          <a:p>
            <a:r>
              <a:rPr lang="en-US" altLang="zh-CN" dirty="0"/>
              <a:t>Valid-Ready</a:t>
            </a:r>
            <a:r>
              <a:rPr lang="zh-CN" altLang="en-US" dirty="0"/>
              <a:t>握手协议</a:t>
            </a:r>
            <a:endParaRPr lang="zh-CN" altLang="en-US" dirty="0"/>
          </a:p>
        </p:txBody>
      </p:sp>
      <p:sp>
        <p:nvSpPr>
          <p:cNvPr id="21507" name="内容占位符 2"/>
          <p:cNvSpPr>
            <a:spLocks noGrp="1" noChangeArrowheads="1"/>
          </p:cNvSpPr>
          <p:nvPr>
            <p:ph idx="1"/>
          </p:nvPr>
        </p:nvSpPr>
        <p:spPr>
          <a:xfrm>
            <a:off x="457200" y="1592796"/>
            <a:ext cx="5099049" cy="2696088"/>
          </a:xfrm>
        </p:spPr>
        <p:txBody>
          <a:bodyPr/>
          <a:lstStyle/>
          <a:p>
            <a:pPr>
              <a:spcBef>
                <a:spcPct val="0"/>
              </a:spcBef>
              <a:spcAft>
                <a:spcPts val="600"/>
              </a:spcAft>
            </a:pPr>
            <a:r>
              <a:rPr lang="zh-CN" altLang="en-US" sz="2400" b="0" dirty="0"/>
              <a:t>数据源端</a:t>
            </a:r>
            <a:r>
              <a:rPr lang="en-US" altLang="zh-CN" sz="2400" b="0" dirty="0"/>
              <a:t>A</a:t>
            </a:r>
            <a:r>
              <a:rPr lang="zh-CN" altLang="en-US" sz="2400" b="0" dirty="0"/>
              <a:t>：数据准备好，则置</a:t>
            </a:r>
            <a:r>
              <a:rPr lang="en-US" altLang="zh-CN" sz="2400" b="0" dirty="0"/>
              <a:t>valid</a:t>
            </a:r>
            <a:r>
              <a:rPr lang="zh-CN" altLang="en-US" sz="2400" b="0" dirty="0"/>
              <a:t>有效</a:t>
            </a:r>
            <a:endParaRPr lang="en-US" altLang="zh-CN" sz="2400" b="0" dirty="0"/>
          </a:p>
          <a:p>
            <a:pPr>
              <a:spcBef>
                <a:spcPct val="0"/>
              </a:spcBef>
              <a:spcAft>
                <a:spcPts val="600"/>
              </a:spcAft>
            </a:pPr>
            <a:r>
              <a:rPr lang="zh-CN" altLang="en-US" sz="2400" b="0" dirty="0"/>
              <a:t>数据目标端</a:t>
            </a:r>
            <a:r>
              <a:rPr lang="en-US" altLang="zh-CN" sz="2400" b="0" dirty="0"/>
              <a:t>B</a:t>
            </a:r>
            <a:r>
              <a:rPr lang="zh-CN" altLang="en-US" sz="2400" b="0" dirty="0"/>
              <a:t>：准备好接收数据，则置</a:t>
            </a:r>
            <a:r>
              <a:rPr lang="en-US" altLang="zh-CN" sz="2400" b="0" dirty="0"/>
              <a:t>ready</a:t>
            </a:r>
            <a:r>
              <a:rPr lang="zh-CN" altLang="en-US" sz="2400" b="0" dirty="0"/>
              <a:t>有效</a:t>
            </a:r>
            <a:endParaRPr lang="en-US" altLang="zh-CN" sz="2400" b="0" dirty="0"/>
          </a:p>
          <a:p>
            <a:pPr>
              <a:spcBef>
                <a:spcPct val="0"/>
              </a:spcBef>
              <a:spcAft>
                <a:spcPts val="600"/>
              </a:spcAft>
            </a:pPr>
            <a:r>
              <a:rPr lang="zh-CN" altLang="en-US" sz="2400" b="0" dirty="0"/>
              <a:t>在时钟采样沿</a:t>
            </a:r>
            <a:r>
              <a:rPr lang="en-US" altLang="zh-CN" sz="2400" b="0" dirty="0"/>
              <a:t>valid</a:t>
            </a:r>
            <a:r>
              <a:rPr lang="zh-CN" altLang="en-US" sz="2400" b="0" dirty="0"/>
              <a:t>和</a:t>
            </a:r>
            <a:r>
              <a:rPr lang="en-US" altLang="zh-CN" sz="2400" b="0" dirty="0"/>
              <a:t>ready</a:t>
            </a:r>
            <a:r>
              <a:rPr lang="zh-CN" altLang="en-US" sz="2400" b="0" dirty="0"/>
              <a:t>均有效时，完成数据传输</a:t>
            </a:r>
            <a:endParaRPr lang="zh-CN" altLang="en-US" sz="2400" b="0" dirty="0"/>
          </a:p>
        </p:txBody>
      </p:sp>
      <p:grpSp>
        <p:nvGrpSpPr>
          <p:cNvPr id="21511" name="组合 6"/>
          <p:cNvGrpSpPr/>
          <p:nvPr/>
        </p:nvGrpSpPr>
        <p:grpSpPr bwMode="auto">
          <a:xfrm>
            <a:off x="6192180" y="1679280"/>
            <a:ext cx="1992312" cy="1950972"/>
            <a:chOff x="6126469" y="2257192"/>
            <a:chExt cx="2402322" cy="1950141"/>
          </a:xfrm>
        </p:grpSpPr>
        <p:sp>
          <p:nvSpPr>
            <p:cNvPr id="21596" name="矩形 1"/>
            <p:cNvSpPr>
              <a:spLocks noChangeArrowheads="1"/>
            </p:cNvSpPr>
            <p:nvPr/>
          </p:nvSpPr>
          <p:spPr bwMode="auto">
            <a:xfrm>
              <a:off x="6126469" y="2384884"/>
              <a:ext cx="571500" cy="1822449"/>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597" name="TextBox 32"/>
            <p:cNvSpPr txBox="1">
              <a:spLocks noChangeArrowheads="1"/>
            </p:cNvSpPr>
            <p:nvPr/>
          </p:nvSpPr>
          <p:spPr bwMode="auto">
            <a:xfrm>
              <a:off x="6990592" y="2257192"/>
              <a:ext cx="601130" cy="30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98" name="文本框 44"/>
            <p:cNvSpPr txBox="1">
              <a:spLocks noChangeArrowheads="1"/>
            </p:cNvSpPr>
            <p:nvPr/>
          </p:nvSpPr>
          <p:spPr bwMode="auto">
            <a:xfrm>
              <a:off x="6247904" y="306909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599" name="TextBox 34"/>
            <p:cNvSpPr txBox="1">
              <a:spLocks noChangeArrowheads="1"/>
            </p:cNvSpPr>
            <p:nvPr/>
          </p:nvSpPr>
          <p:spPr bwMode="auto">
            <a:xfrm>
              <a:off x="7130017" y="2863119"/>
              <a:ext cx="36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alid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600" name="矩形 1"/>
            <p:cNvSpPr>
              <a:spLocks noChangeArrowheads="1"/>
            </p:cNvSpPr>
            <p:nvPr/>
          </p:nvSpPr>
          <p:spPr bwMode="auto">
            <a:xfrm>
              <a:off x="7957291" y="2384884"/>
              <a:ext cx="571500" cy="1822449"/>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601" name="文本框 106"/>
            <p:cNvSpPr txBox="1">
              <a:spLocks noChangeArrowheads="1"/>
            </p:cNvSpPr>
            <p:nvPr/>
          </p:nvSpPr>
          <p:spPr bwMode="auto">
            <a:xfrm>
              <a:off x="8065742" y="311989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B</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21602" name="组合 13"/>
            <p:cNvGrpSpPr/>
            <p:nvPr/>
          </p:nvGrpSpPr>
          <p:grpSpPr bwMode="auto">
            <a:xfrm>
              <a:off x="6688221" y="2637296"/>
              <a:ext cx="1269070" cy="1223752"/>
              <a:chOff x="7787803" y="3609404"/>
              <a:chExt cx="503238" cy="510121"/>
            </a:xfrm>
          </p:grpSpPr>
          <p:cxnSp>
            <p:nvCxnSpPr>
              <p:cNvPr id="16" name="直接连接符 15"/>
              <p:cNvCxnSpPr/>
              <p:nvPr/>
            </p:nvCxnSpPr>
            <p:spPr bwMode="auto">
              <a:xfrm>
                <a:off x="7787450" y="3609683"/>
                <a:ext cx="497943"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bwMode="auto">
              <a:xfrm>
                <a:off x="7792763" y="3864348"/>
                <a:ext cx="497943"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7787450" y="4119674"/>
                <a:ext cx="497943"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21603" name="TextBox 34"/>
            <p:cNvSpPr txBox="1">
              <a:spLocks noChangeArrowheads="1"/>
            </p:cNvSpPr>
            <p:nvPr/>
          </p:nvSpPr>
          <p:spPr bwMode="auto">
            <a:xfrm>
              <a:off x="7156173" y="3446000"/>
              <a:ext cx="36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eady</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21512" name="组合 2"/>
          <p:cNvGrpSpPr/>
          <p:nvPr/>
        </p:nvGrpSpPr>
        <p:grpSpPr bwMode="auto">
          <a:xfrm>
            <a:off x="1005915" y="4365104"/>
            <a:ext cx="7178577" cy="1546633"/>
            <a:chOff x="1005915" y="4187376"/>
            <a:chExt cx="7490385" cy="1837190"/>
          </a:xfrm>
        </p:grpSpPr>
        <p:grpSp>
          <p:nvGrpSpPr>
            <p:cNvPr id="21513" name="组合 1"/>
            <p:cNvGrpSpPr/>
            <p:nvPr/>
          </p:nvGrpSpPr>
          <p:grpSpPr bwMode="auto">
            <a:xfrm>
              <a:off x="3705225" y="4267187"/>
              <a:ext cx="3990975" cy="1751719"/>
              <a:chOff x="3705225" y="4207565"/>
              <a:chExt cx="3990975" cy="1811314"/>
            </a:xfrm>
          </p:grpSpPr>
          <p:cxnSp>
            <p:nvCxnSpPr>
              <p:cNvPr id="20" name="直接连接符 19"/>
              <p:cNvCxnSpPr/>
              <p:nvPr/>
            </p:nvCxnSpPr>
            <p:spPr bwMode="auto">
              <a:xfrm>
                <a:off x="7696200" y="4207565"/>
                <a:ext cx="0" cy="1811314"/>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a:off x="6103938" y="4207565"/>
                <a:ext cx="0" cy="1811314"/>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a:off x="3705225" y="4207565"/>
                <a:ext cx="0" cy="1811314"/>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sp>
          <p:nvSpPr>
            <p:cNvPr id="21514" name="TextBox 32"/>
            <p:cNvSpPr txBox="1">
              <a:spLocks noChangeArrowheads="1"/>
            </p:cNvSpPr>
            <p:nvPr/>
          </p:nvSpPr>
          <p:spPr bwMode="auto">
            <a:xfrm>
              <a:off x="1005915" y="4690019"/>
              <a:ext cx="498534"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5" name="TextBox 34"/>
            <p:cNvSpPr txBox="1">
              <a:spLocks noChangeArrowheads="1"/>
            </p:cNvSpPr>
            <p:nvPr/>
          </p:nvSpPr>
          <p:spPr bwMode="auto">
            <a:xfrm>
              <a:off x="1056264" y="5202638"/>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alid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6" name="TextBox 34"/>
            <p:cNvSpPr txBox="1">
              <a:spLocks noChangeArrowheads="1"/>
            </p:cNvSpPr>
            <p:nvPr/>
          </p:nvSpPr>
          <p:spPr bwMode="auto">
            <a:xfrm>
              <a:off x="1092271" y="5657751"/>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eady</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7" name="TextBox 32"/>
            <p:cNvSpPr txBox="1">
              <a:spLocks noChangeArrowheads="1"/>
            </p:cNvSpPr>
            <p:nvPr/>
          </p:nvSpPr>
          <p:spPr bwMode="auto">
            <a:xfrm>
              <a:off x="1120135" y="4187376"/>
              <a:ext cx="314190"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lk</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21518" name="组合 26"/>
            <p:cNvGrpSpPr/>
            <p:nvPr/>
          </p:nvGrpSpPr>
          <p:grpSpPr bwMode="auto">
            <a:xfrm>
              <a:off x="1690688" y="4734726"/>
              <a:ext cx="6800850" cy="318690"/>
              <a:chOff x="1533961" y="4226118"/>
              <a:chExt cx="6800263" cy="352961"/>
            </a:xfrm>
          </p:grpSpPr>
          <p:cxnSp>
            <p:nvCxnSpPr>
              <p:cNvPr id="94" name="直接连接符 93"/>
              <p:cNvCxnSpPr/>
              <p:nvPr/>
            </p:nvCxnSpPr>
            <p:spPr>
              <a:xfrm>
                <a:off x="1533961" y="4226118"/>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533961" y="4579077"/>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053077"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246070"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834534" y="4226118"/>
                <a:ext cx="0" cy="352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19" name="组合 27"/>
            <p:cNvGrpSpPr/>
            <p:nvPr/>
          </p:nvGrpSpPr>
          <p:grpSpPr bwMode="auto">
            <a:xfrm>
              <a:off x="1705778" y="4265612"/>
              <a:ext cx="6790522" cy="282905"/>
              <a:chOff x="2705953" y="2844595"/>
              <a:chExt cx="3209920" cy="219034"/>
            </a:xfrm>
          </p:grpSpPr>
          <p:cxnSp>
            <p:nvCxnSpPr>
              <p:cNvPr id="57" name="直接连接符 56"/>
              <p:cNvCxnSpPr/>
              <p:nvPr/>
            </p:nvCxnSpPr>
            <p:spPr>
              <a:xfrm>
                <a:off x="572676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895430"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084536"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084536"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95430"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273642" y="2844254"/>
                <a:ext cx="1883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46199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46199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273642"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651103"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84020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840209"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65110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29315"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21842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218421"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02931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07527"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9663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596633" y="3060333"/>
                <a:ext cx="1883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40752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784989"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97409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974095"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78498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163201"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35230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5230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516320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537661" y="284717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26767"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537661"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706324"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20" name="组合 28"/>
            <p:cNvGrpSpPr/>
            <p:nvPr/>
          </p:nvGrpSpPr>
          <p:grpSpPr bwMode="auto">
            <a:xfrm>
              <a:off x="1668463" y="5249525"/>
              <a:ext cx="6823075" cy="294175"/>
              <a:chOff x="1511738" y="4745050"/>
              <a:chExt cx="6822486" cy="407583"/>
            </a:xfrm>
          </p:grpSpPr>
          <p:cxnSp>
            <p:nvCxnSpPr>
              <p:cNvPr id="44" name="直接连接符 43"/>
              <p:cNvCxnSpPr/>
              <p:nvPr/>
            </p:nvCxnSpPr>
            <p:spPr>
              <a:xfrm>
                <a:off x="1511738" y="5152633"/>
                <a:ext cx="5413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053076" y="4745050"/>
                <a:ext cx="15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053077"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642969"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2969" y="5152633"/>
                <a:ext cx="1603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246069" y="4745050"/>
                <a:ext cx="7889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46070"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035064"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35064" y="5147408"/>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53214" y="4745050"/>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8432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300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628111" y="5147408"/>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21" name="组合 29"/>
            <p:cNvGrpSpPr/>
            <p:nvPr/>
          </p:nvGrpSpPr>
          <p:grpSpPr bwMode="auto">
            <a:xfrm>
              <a:off x="1704975" y="5732276"/>
              <a:ext cx="6786563" cy="292290"/>
              <a:chOff x="1548247" y="5247927"/>
              <a:chExt cx="6785977" cy="406743"/>
            </a:xfrm>
          </p:grpSpPr>
          <p:cxnSp>
            <p:nvCxnSpPr>
              <p:cNvPr id="31" name="直接连接符 30"/>
              <p:cNvCxnSpPr/>
              <p:nvPr/>
            </p:nvCxnSpPr>
            <p:spPr>
              <a:xfrm>
                <a:off x="1548247" y="5654670"/>
                <a:ext cx="13312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879499" y="5247927"/>
                <a:ext cx="7524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79499"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631976"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631976" y="5646797"/>
                <a:ext cx="862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94777" y="5247927"/>
                <a:ext cx="15402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494777"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04097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35065" y="5646797"/>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853214" y="5247927"/>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853214"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62811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628111" y="5646797"/>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7" name="页脚占位符 1"/>
          <p:cNvSpPr txBox="1">
            <a:spLocks noChangeArrowheads="1"/>
          </p:cNvSpPr>
          <p:nvPr/>
        </p:nvSpPr>
        <p:spPr bwMode="auto">
          <a:xfrm>
            <a:off x="2590800" y="6245225"/>
            <a:ext cx="4419600" cy="4762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defTabSz="914400" fontAlgn="base">
              <a:spcBef>
                <a:spcPct val="0"/>
              </a:spcBef>
              <a:spcAft>
                <a:spcPct val="0"/>
              </a:spcAft>
              <a:buFontTx/>
              <a:buNone/>
              <a:defRPr/>
            </a:pPr>
            <a:r>
              <a:rPr lang="en-US" altLang="zh-CN" sz="1600" b="0">
                <a:solidFill>
                  <a:srgbClr val="000000"/>
                </a:solidFill>
                <a:latin typeface="Arial" panose="020B0604020202020204" pitchFamily="34" charset="0"/>
              </a:rPr>
              <a:t>2024</a:t>
            </a:r>
            <a:r>
              <a:rPr lang="zh-CN" altLang="en-US" sz="1600" b="0">
                <a:solidFill>
                  <a:srgbClr val="000000"/>
                </a:solidFill>
                <a:latin typeface="Arial" panose="020B0604020202020204" pitchFamily="34" charset="0"/>
              </a:rPr>
              <a:t>春</a:t>
            </a:r>
            <a:r>
              <a:rPr lang="en-US" altLang="zh-CN" sz="1600" b="0">
                <a:solidFill>
                  <a:srgbClr val="000000"/>
                </a:solidFill>
                <a:latin typeface="Arial" panose="020B0604020202020204" pitchFamily="34" charset="0"/>
              </a:rPr>
              <a:t>_</a:t>
            </a:r>
            <a:r>
              <a:rPr lang="zh-CN" altLang="en-US" sz="1600" b="0">
                <a:solidFill>
                  <a:srgbClr val="000000"/>
                </a:solidFill>
                <a:latin typeface="Arial" panose="020B0604020202020204" pitchFamily="34" charset="0"/>
              </a:rPr>
              <a:t>计算机组成原理</a:t>
            </a:r>
            <a:r>
              <a:rPr lang="en-US" altLang="zh-CN" sz="1600" b="0">
                <a:solidFill>
                  <a:srgbClr val="000000"/>
                </a:solidFill>
                <a:latin typeface="Arial" panose="020B0604020202020204" pitchFamily="34" charset="0"/>
              </a:rPr>
              <a:t>(H)</a:t>
            </a:r>
            <a:r>
              <a:rPr lang="zh-CN" altLang="en-US" sz="1600" b="0">
                <a:solidFill>
                  <a:srgbClr val="000000"/>
                </a:solidFill>
                <a:latin typeface="Arial" panose="020B0604020202020204" pitchFamily="34" charset="0"/>
              </a:rPr>
              <a:t>实验 </a:t>
            </a:r>
            <a:endParaRPr lang="zh-CN" altLang="en-US" sz="1600" b="0" dirty="0">
              <a:solidFill>
                <a:srgbClr val="000000"/>
              </a:solidFill>
              <a:latin typeface="Arial" panose="020B0604020202020204" pitchFamily="34" charset="0"/>
            </a:endParaRPr>
          </a:p>
        </p:txBody>
      </p:sp>
      <p:sp>
        <p:nvSpPr>
          <p:cNvPr id="99" name="灯片编号占位符 2"/>
          <p:cNvSpPr txBox="1">
            <a:spLocks noChangeArrowheads="1"/>
          </p:cNvSpPr>
          <p:nvPr/>
        </p:nvSpPr>
        <p:spPr>
          <a:xfrm>
            <a:off x="7010400" y="6245225"/>
            <a:ext cx="1676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defTabSz="914400" fontAlgn="base">
              <a:spcBef>
                <a:spcPct val="0"/>
              </a:spcBef>
              <a:spcAft>
                <a:spcPct val="0"/>
              </a:spcAft>
              <a:buFontTx/>
              <a:buNone/>
              <a:defRPr/>
            </a:pPr>
            <a:fld id="{A7B0930E-2265-4A0B-94A4-F48B63590D63}" type="slidenum">
              <a:rPr lang="en-US" altLang="zh-CN" sz="1600" b="0" smtClean="0">
                <a:solidFill>
                  <a:srgbClr val="000000"/>
                </a:solidFill>
                <a:latin typeface="Arial" panose="020B0604020202020204" pitchFamily="34" charset="0"/>
              </a:rPr>
            </a:fld>
            <a:endParaRPr lang="en-US" altLang="zh-CN" sz="1600" b="0">
              <a:solidFill>
                <a:srgbClr val="000000"/>
              </a:solidFill>
              <a:latin typeface="Arial" panose="020B0604020202020204" pitchFamily="34" charset="0"/>
            </a:endParaRPr>
          </a:p>
        </p:txBody>
      </p:sp>
      <p:sp>
        <p:nvSpPr>
          <p:cNvPr id="101"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8C2131D-91B1-4814-B108-A22B0DE1261F}"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457200" y="274637"/>
            <a:ext cx="8229600" cy="1318157"/>
          </a:xfrm>
        </p:spPr>
        <p:txBody>
          <a:bodyPr/>
          <a:lstStyle/>
          <a:p>
            <a:r>
              <a:rPr lang="en-US" altLang="zh-CN" dirty="0"/>
              <a:t>Valid-Ready</a:t>
            </a:r>
            <a:r>
              <a:rPr lang="zh-CN" altLang="en-US" dirty="0"/>
              <a:t>握手协议 </a:t>
            </a:r>
            <a:r>
              <a:rPr lang="en-US" altLang="zh-CN" dirty="0"/>
              <a:t>(</a:t>
            </a:r>
            <a:r>
              <a:rPr lang="zh-CN" altLang="en-US" dirty="0"/>
              <a:t>续</a:t>
            </a:r>
            <a:r>
              <a:rPr lang="en-US" altLang="zh-CN" dirty="0"/>
              <a:t>)</a:t>
            </a:r>
            <a:endParaRPr lang="zh-CN" altLang="en-US" dirty="0"/>
          </a:p>
        </p:txBody>
      </p:sp>
      <p:sp>
        <p:nvSpPr>
          <p:cNvPr id="21507" name="内容占位符 2"/>
          <p:cNvSpPr>
            <a:spLocks noGrp="1"/>
          </p:cNvSpPr>
          <p:nvPr>
            <p:ph idx="1"/>
          </p:nvPr>
        </p:nvSpPr>
        <p:spPr>
          <a:xfrm>
            <a:off x="457200" y="1592795"/>
            <a:ext cx="7895220" cy="4715929"/>
          </a:xfrm>
        </p:spPr>
        <p:txBody>
          <a:bodyPr/>
          <a:lstStyle/>
          <a:p>
            <a:pPr>
              <a:spcBef>
                <a:spcPts val="1200"/>
              </a:spcBef>
              <a:spcAft>
                <a:spcPts val="0"/>
              </a:spcAft>
              <a:defRPr/>
            </a:pPr>
            <a:r>
              <a:rPr lang="zh-CN" altLang="en-US" sz="2400" b="0" kern="1200" dirty="0"/>
              <a:t>为防止死锁 </a:t>
            </a:r>
            <a:r>
              <a:rPr lang="en-US" altLang="zh-CN" sz="2400" b="0" kern="1200" dirty="0"/>
              <a:t>(Deadlock)</a:t>
            </a:r>
            <a:r>
              <a:rPr lang="zh-CN" altLang="en-US" sz="2400" b="0" kern="1200" dirty="0"/>
              <a:t>，源端不允许在</a:t>
            </a:r>
            <a:r>
              <a:rPr lang="en-US" altLang="zh-CN" sz="2400" b="0" kern="1200" dirty="0"/>
              <a:t>valid</a:t>
            </a:r>
            <a:r>
              <a:rPr lang="zh-CN" altLang="en-US" sz="2400" b="0" kern="1200" dirty="0"/>
              <a:t>置位前等待</a:t>
            </a:r>
            <a:r>
              <a:rPr lang="en-US" altLang="zh-CN" sz="2400" b="0" kern="1200" dirty="0"/>
              <a:t>ready</a:t>
            </a:r>
            <a:r>
              <a:rPr lang="zh-CN" altLang="en-US" sz="2400" b="0" kern="1200" dirty="0"/>
              <a:t>置位，而目标端允许在</a:t>
            </a:r>
            <a:r>
              <a:rPr lang="en-US" altLang="zh-CN" sz="2400" b="0" kern="1200" dirty="0"/>
              <a:t>ready</a:t>
            </a:r>
            <a:r>
              <a:rPr lang="zh-CN" altLang="en-US" sz="2400" b="0" kern="1200" dirty="0"/>
              <a:t>置位前等待</a:t>
            </a:r>
            <a:r>
              <a:rPr lang="en-US" altLang="zh-CN" sz="2400" b="0" kern="1200" dirty="0"/>
              <a:t>valid</a:t>
            </a:r>
            <a:r>
              <a:rPr lang="zh-CN" altLang="en-US" sz="2400" b="0" kern="1200" dirty="0"/>
              <a:t>置位，即目标可以等待源，而源不可以等待目标</a:t>
            </a:r>
            <a:endParaRPr lang="en-US" altLang="zh-CN" sz="2400" b="0" kern="1200" dirty="0"/>
          </a:p>
          <a:p>
            <a:pPr>
              <a:spcBef>
                <a:spcPts val="1200"/>
              </a:spcBef>
              <a:spcAft>
                <a:spcPts val="0"/>
              </a:spcAft>
              <a:defRPr/>
            </a:pPr>
            <a:r>
              <a:rPr lang="en-US" altLang="zh-CN" sz="2400" b="0" kern="1200" dirty="0"/>
              <a:t>valid</a:t>
            </a:r>
            <a:r>
              <a:rPr lang="zh-CN" altLang="en-US" sz="2400" b="0" kern="1200" dirty="0"/>
              <a:t>置位后必需保持，直至握手完成，即时钟采样沿时</a:t>
            </a:r>
            <a:r>
              <a:rPr lang="en-US" altLang="zh-CN" sz="2400" b="0" kern="1200" dirty="0"/>
              <a:t>valid</a:t>
            </a:r>
            <a:r>
              <a:rPr lang="zh-CN" altLang="en-US" sz="2400" b="0" kern="1200" dirty="0"/>
              <a:t>和</a:t>
            </a:r>
            <a:r>
              <a:rPr lang="en-US" altLang="zh-CN" sz="2400" b="0" kern="1200" dirty="0"/>
              <a:t>ready</a:t>
            </a:r>
            <a:r>
              <a:rPr lang="zh-CN" altLang="en-US" sz="2400" b="0" kern="1200" dirty="0"/>
              <a:t>均置位，而</a:t>
            </a:r>
            <a:r>
              <a:rPr lang="en-US" altLang="zh-CN" sz="2400" b="0" kern="1200" dirty="0"/>
              <a:t>ready</a:t>
            </a:r>
            <a:r>
              <a:rPr lang="zh-CN" altLang="en-US" sz="2400" b="0" kern="1200" dirty="0"/>
              <a:t>置位后可以在</a:t>
            </a:r>
            <a:r>
              <a:rPr lang="en-US" altLang="zh-CN" sz="2400" b="0" kern="1200" dirty="0"/>
              <a:t>valid</a:t>
            </a:r>
            <a:r>
              <a:rPr lang="zh-CN" altLang="en-US" sz="2400" b="0" kern="1200" dirty="0"/>
              <a:t>置位前取消置位</a:t>
            </a:r>
            <a:endParaRPr lang="zh-CN" altLang="en-US" sz="2400" b="0" kern="1200" dirty="0"/>
          </a:p>
          <a:p>
            <a:pPr>
              <a:spcBef>
                <a:spcPts val="1200"/>
              </a:spcBef>
              <a:spcAft>
                <a:spcPts val="0"/>
              </a:spcAft>
              <a:defRPr/>
            </a:pPr>
            <a:r>
              <a:rPr lang="zh-CN" altLang="en-US" sz="2400" b="0" kern="1200" dirty="0"/>
              <a:t>建议目标端准备好就置位</a:t>
            </a:r>
            <a:r>
              <a:rPr lang="en-US" altLang="zh-CN" sz="2400" b="0" kern="1200" dirty="0"/>
              <a:t>ready</a:t>
            </a:r>
            <a:r>
              <a:rPr lang="zh-CN" altLang="en-US" sz="2400" b="0" kern="1200" dirty="0"/>
              <a:t>，这样在</a:t>
            </a:r>
            <a:r>
              <a:rPr lang="en-US" altLang="zh-CN" sz="2400" b="0" kern="1200" dirty="0"/>
              <a:t>valid</a:t>
            </a:r>
            <a:r>
              <a:rPr lang="zh-CN" altLang="en-US" sz="2400" b="0" kern="1200" dirty="0"/>
              <a:t>置位后仅需一个时钟周期即可完成</a:t>
            </a:r>
            <a:r>
              <a:rPr lang="zh-CN" altLang="en-US" sz="2400" b="0" dirty="0"/>
              <a:t>数据传输</a:t>
            </a:r>
            <a:r>
              <a:rPr lang="zh-CN" altLang="en-US" sz="2400" b="0" kern="1200" dirty="0"/>
              <a:t>，从而提高效率</a:t>
            </a:r>
            <a:endParaRPr lang="zh-CN" altLang="en-US" sz="2400" b="0" dirty="0"/>
          </a:p>
        </p:txBody>
      </p:sp>
      <p:sp>
        <p:nvSpPr>
          <p:cNvPr id="7" name="页脚占位符 1"/>
          <p:cNvSpPr txBox="1">
            <a:spLocks noChangeArrowheads="1"/>
          </p:cNvSpPr>
          <p:nvPr/>
        </p:nvSpPr>
        <p:spPr bwMode="auto">
          <a:xfrm>
            <a:off x="2590800" y="6245225"/>
            <a:ext cx="4419600" cy="4762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defTabSz="914400" fontAlgn="base">
              <a:spcBef>
                <a:spcPct val="0"/>
              </a:spcBef>
              <a:spcAft>
                <a:spcPct val="0"/>
              </a:spcAft>
              <a:buFontTx/>
              <a:buNone/>
              <a:defRPr/>
            </a:pPr>
            <a:r>
              <a:rPr lang="en-US" altLang="zh-CN" sz="1600" b="0">
                <a:solidFill>
                  <a:srgbClr val="000000"/>
                </a:solidFill>
                <a:latin typeface="Arial" panose="020B0604020202020204" pitchFamily="34" charset="0"/>
              </a:rPr>
              <a:t>2024</a:t>
            </a:r>
            <a:r>
              <a:rPr lang="zh-CN" altLang="en-US" sz="1600" b="0">
                <a:solidFill>
                  <a:srgbClr val="000000"/>
                </a:solidFill>
                <a:latin typeface="Arial" panose="020B0604020202020204" pitchFamily="34" charset="0"/>
              </a:rPr>
              <a:t>春</a:t>
            </a:r>
            <a:r>
              <a:rPr lang="en-US" altLang="zh-CN" sz="1600" b="0">
                <a:solidFill>
                  <a:srgbClr val="000000"/>
                </a:solidFill>
                <a:latin typeface="Arial" panose="020B0604020202020204" pitchFamily="34" charset="0"/>
              </a:rPr>
              <a:t>_</a:t>
            </a:r>
            <a:r>
              <a:rPr lang="zh-CN" altLang="en-US" sz="1600" b="0">
                <a:solidFill>
                  <a:srgbClr val="000000"/>
                </a:solidFill>
                <a:latin typeface="Arial" panose="020B0604020202020204" pitchFamily="34" charset="0"/>
              </a:rPr>
              <a:t>计算机组成原理</a:t>
            </a:r>
            <a:r>
              <a:rPr lang="en-US" altLang="zh-CN" sz="1600" b="0">
                <a:solidFill>
                  <a:srgbClr val="000000"/>
                </a:solidFill>
                <a:latin typeface="Arial" panose="020B0604020202020204" pitchFamily="34" charset="0"/>
              </a:rPr>
              <a:t>(H)</a:t>
            </a:r>
            <a:r>
              <a:rPr lang="zh-CN" altLang="en-US" sz="1600" b="0">
                <a:solidFill>
                  <a:srgbClr val="000000"/>
                </a:solidFill>
                <a:latin typeface="Arial" panose="020B0604020202020204" pitchFamily="34" charset="0"/>
              </a:rPr>
              <a:t>实验 </a:t>
            </a:r>
            <a:endParaRPr lang="zh-CN" altLang="en-US" sz="1600" b="0" dirty="0">
              <a:solidFill>
                <a:srgbClr val="000000"/>
              </a:solidFill>
              <a:latin typeface="Arial" panose="020B0604020202020204" pitchFamily="34" charset="0"/>
            </a:endParaRPr>
          </a:p>
        </p:txBody>
      </p:sp>
      <p:sp>
        <p:nvSpPr>
          <p:cNvPr id="8" name="灯片编号占位符 2"/>
          <p:cNvSpPr txBox="1">
            <a:spLocks noChangeArrowheads="1"/>
          </p:cNvSpPr>
          <p:nvPr/>
        </p:nvSpPr>
        <p:spPr>
          <a:xfrm>
            <a:off x="7010400" y="6245225"/>
            <a:ext cx="1676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defTabSz="914400" fontAlgn="base">
              <a:spcBef>
                <a:spcPct val="0"/>
              </a:spcBef>
              <a:spcAft>
                <a:spcPct val="0"/>
              </a:spcAft>
              <a:buFontTx/>
              <a:buNone/>
              <a:defRPr/>
            </a:pPr>
            <a:fld id="{A7B0930E-2265-4A0B-94A4-F48B63590D63}" type="slidenum">
              <a:rPr lang="en-US" altLang="zh-CN" sz="1600" b="0" smtClean="0">
                <a:solidFill>
                  <a:srgbClr val="000000"/>
                </a:solidFill>
                <a:latin typeface="Arial" panose="020B0604020202020204" pitchFamily="34" charset="0"/>
              </a:rPr>
            </a:fld>
            <a:endParaRPr lang="en-US" altLang="zh-CN" sz="1600" b="0">
              <a:solidFill>
                <a:srgbClr val="000000"/>
              </a:solidFill>
              <a:latin typeface="Arial" panose="020B0604020202020204" pitchFamily="34" charset="0"/>
            </a:endParaRPr>
          </a:p>
        </p:txBody>
      </p:sp>
      <p:sp>
        <p:nvSpPr>
          <p:cNvPr id="9"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211DF8BF-2BDB-44E1-A76E-ACD4623417F0}"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pPr eaLnBrk="1" hangingPunct="1"/>
            <a:r>
              <a:rPr lang="zh-CN" altLang="en-US"/>
              <a:t>串行通信单元</a:t>
            </a:r>
            <a:endParaRPr lang="zh-CN" altLang="en-US" dirty="0"/>
          </a:p>
        </p:txBody>
      </p:sp>
      <p:sp>
        <p:nvSpPr>
          <p:cNvPr id="10243" name="内容占位符 2"/>
          <p:cNvSpPr>
            <a:spLocks noGrp="1" noChangeArrowheads="1"/>
          </p:cNvSpPr>
          <p:nvPr>
            <p:ph idx="1"/>
          </p:nvPr>
        </p:nvSpPr>
        <p:spPr>
          <a:xfrm>
            <a:off x="457200" y="1520788"/>
            <a:ext cx="5126483" cy="4724429"/>
          </a:xfrm>
        </p:spPr>
        <p:txBody>
          <a:bodyPr/>
          <a:lstStyle/>
          <a:p>
            <a:pPr eaLnBrk="1" hangingPunct="1">
              <a:spcBef>
                <a:spcPts val="0"/>
              </a:spcBef>
              <a:spcAft>
                <a:spcPts val="600"/>
              </a:spcAft>
              <a:defRPr/>
            </a:pPr>
            <a:r>
              <a:rPr lang="en-US" altLang="zh-CN" sz="2400"/>
              <a:t>SCU</a:t>
            </a:r>
            <a:r>
              <a:rPr lang="zh-CN" altLang="en-US" sz="2400"/>
              <a:t>：</a:t>
            </a:r>
            <a:r>
              <a:rPr lang="en-US" altLang="zh-CN" sz="2400"/>
              <a:t>Serial Communication Unit</a:t>
            </a:r>
            <a:r>
              <a:rPr lang="zh-CN" altLang="en-US" sz="2400"/>
              <a:t> </a:t>
            </a:r>
            <a:endParaRPr lang="en-US" altLang="zh-CN" sz="2400"/>
          </a:p>
          <a:p>
            <a:pPr eaLnBrk="1" hangingPunct="1">
              <a:spcBef>
                <a:spcPts val="0"/>
              </a:spcBef>
              <a:spcAft>
                <a:spcPts val="600"/>
              </a:spcAft>
              <a:defRPr/>
            </a:pPr>
            <a:r>
              <a:rPr lang="zh-CN" altLang="en-US" sz="2400"/>
              <a:t>发送器 </a:t>
            </a:r>
            <a:r>
              <a:rPr lang="en-US" altLang="zh-CN" sz="2400"/>
              <a:t>(Transmitter, TX)</a:t>
            </a:r>
            <a:endParaRPr lang="en-US" altLang="zh-CN" sz="2400"/>
          </a:p>
          <a:p>
            <a:pPr lvl="1" eaLnBrk="1" hangingPunct="1">
              <a:spcBef>
                <a:spcPts val="0"/>
              </a:spcBef>
              <a:spcAft>
                <a:spcPts val="600"/>
              </a:spcAft>
              <a:defRPr/>
            </a:pPr>
            <a:r>
              <a:rPr lang="zh-CN" altLang="en-US" sz="2000"/>
              <a:t>并行输入数据</a:t>
            </a:r>
            <a:r>
              <a:rPr lang="en-US" altLang="zh-CN" sz="2000">
                <a:sym typeface="Wingdings" panose="05000000000000000000" pitchFamily="2" charset="2"/>
              </a:rPr>
              <a:t></a:t>
            </a:r>
            <a:r>
              <a:rPr lang="zh-CN" altLang="en-US" sz="2000"/>
              <a:t>串行输出数据</a:t>
            </a:r>
            <a:endParaRPr lang="en-US" altLang="zh-CN" sz="2000"/>
          </a:p>
          <a:p>
            <a:pPr eaLnBrk="1" hangingPunct="1">
              <a:spcBef>
                <a:spcPts val="600"/>
              </a:spcBef>
              <a:spcAft>
                <a:spcPts val="600"/>
              </a:spcAft>
              <a:defRPr/>
            </a:pPr>
            <a:r>
              <a:rPr lang="zh-CN" altLang="en-US" sz="2400"/>
              <a:t>接收器 </a:t>
            </a:r>
            <a:r>
              <a:rPr lang="en-US" altLang="zh-CN" sz="2400"/>
              <a:t>(Receiver, RX)</a:t>
            </a:r>
            <a:endParaRPr lang="en-US" altLang="zh-CN" sz="2400"/>
          </a:p>
          <a:p>
            <a:pPr lvl="1" eaLnBrk="1" hangingPunct="1">
              <a:spcBef>
                <a:spcPts val="0"/>
              </a:spcBef>
              <a:spcAft>
                <a:spcPts val="600"/>
              </a:spcAft>
              <a:defRPr/>
            </a:pPr>
            <a:r>
              <a:rPr lang="zh-CN" altLang="en-US" sz="2000"/>
              <a:t>串行输入数据</a:t>
            </a:r>
            <a:r>
              <a:rPr lang="en-US" altLang="zh-CN" sz="2000">
                <a:sym typeface="Wingdings" panose="05000000000000000000" pitchFamily="2" charset="2"/>
              </a:rPr>
              <a:t></a:t>
            </a:r>
            <a:r>
              <a:rPr lang="zh-CN" altLang="en-US" sz="2000">
                <a:sym typeface="Wingdings" panose="05000000000000000000" pitchFamily="2" charset="2"/>
              </a:rPr>
              <a:t>并行输出数据</a:t>
            </a:r>
            <a:endParaRPr lang="zh-CN" altLang="en-US" sz="2000"/>
          </a:p>
          <a:p>
            <a:pPr eaLnBrk="1" hangingPunct="1">
              <a:spcBef>
                <a:spcPts val="600"/>
              </a:spcBef>
              <a:spcAft>
                <a:spcPts val="600"/>
              </a:spcAft>
              <a:defRPr/>
            </a:pPr>
            <a:r>
              <a:rPr lang="en-US" altLang="zh-CN" sz="2400"/>
              <a:t>I/O</a:t>
            </a:r>
            <a:r>
              <a:rPr lang="zh-CN" altLang="en-US" sz="2400"/>
              <a:t>接口 </a:t>
            </a:r>
            <a:r>
              <a:rPr lang="en-US" altLang="zh-CN" sz="2400"/>
              <a:t>(I/O Interface, IOF)</a:t>
            </a:r>
            <a:endParaRPr lang="en-US" altLang="zh-CN" sz="2400"/>
          </a:p>
          <a:p>
            <a:pPr lvl="1" eaLnBrk="1" hangingPunct="1">
              <a:spcBef>
                <a:spcPts val="0"/>
              </a:spcBef>
              <a:spcAft>
                <a:spcPts val="600"/>
              </a:spcAft>
              <a:defRPr/>
            </a:pPr>
            <a:r>
              <a:rPr lang="en-US" altLang="zh-CN" sz="2000"/>
              <a:t>CPU</a:t>
            </a:r>
            <a:r>
              <a:rPr lang="zh-CN" altLang="en-US" sz="2000"/>
              <a:t>侧：存储器接口</a:t>
            </a:r>
            <a:endParaRPr lang="en-US" altLang="zh-CN" sz="2000"/>
          </a:p>
          <a:p>
            <a:pPr lvl="1" eaLnBrk="1" hangingPunct="1">
              <a:spcBef>
                <a:spcPts val="0"/>
              </a:spcBef>
              <a:spcAft>
                <a:spcPts val="600"/>
              </a:spcAft>
              <a:defRPr/>
            </a:pPr>
            <a:r>
              <a:rPr lang="en-US" altLang="zh-CN" sz="2000"/>
              <a:t>TX</a:t>
            </a:r>
            <a:r>
              <a:rPr lang="zh-CN" altLang="en-US" sz="2000"/>
              <a:t>和</a:t>
            </a:r>
            <a:r>
              <a:rPr lang="en-US" altLang="zh-CN" sz="2000"/>
              <a:t>RX</a:t>
            </a:r>
            <a:r>
              <a:rPr lang="zh-CN" altLang="en-US" sz="2000"/>
              <a:t>侧：</a:t>
            </a:r>
            <a:r>
              <a:rPr lang="en-US" altLang="zh-CN" sz="2000"/>
              <a:t>Valid-Ready</a:t>
            </a:r>
            <a:r>
              <a:rPr lang="zh-CN" altLang="en-US" sz="2000"/>
              <a:t>协议</a:t>
            </a:r>
            <a:endParaRPr lang="en-US" altLang="zh-CN" sz="2000"/>
          </a:p>
          <a:p>
            <a:pPr lvl="1" eaLnBrk="1" hangingPunct="1">
              <a:spcBef>
                <a:spcPts val="0"/>
              </a:spcBef>
              <a:spcAft>
                <a:spcPts val="600"/>
              </a:spcAft>
              <a:defRPr/>
            </a:pPr>
            <a:r>
              <a:rPr lang="zh-CN" altLang="en-US" sz="2000"/>
              <a:t>输出缓冲寄存器：</a:t>
            </a:r>
            <a:r>
              <a:rPr lang="en-US" altLang="zh-CN" sz="2000"/>
              <a:t>OBR</a:t>
            </a:r>
            <a:endParaRPr lang="en-US" altLang="zh-CN" sz="2000"/>
          </a:p>
          <a:p>
            <a:pPr lvl="1" eaLnBrk="1" hangingPunct="1">
              <a:spcBef>
                <a:spcPts val="0"/>
              </a:spcBef>
              <a:spcAft>
                <a:spcPts val="600"/>
              </a:spcAft>
              <a:defRPr/>
            </a:pPr>
            <a:r>
              <a:rPr lang="zh-CN" altLang="en-US" sz="2000"/>
              <a:t>输入缓冲寄存器：</a:t>
            </a:r>
            <a:r>
              <a:rPr lang="en-US" altLang="zh-CN" sz="2000"/>
              <a:t>IBR</a:t>
            </a:r>
            <a:endParaRPr lang="en-US" altLang="zh-CN" sz="2000"/>
          </a:p>
          <a:p>
            <a:pPr lvl="1" eaLnBrk="1" hangingPunct="1">
              <a:spcBef>
                <a:spcPts val="0"/>
              </a:spcBef>
              <a:spcAft>
                <a:spcPts val="600"/>
              </a:spcAft>
              <a:defRPr/>
            </a:pPr>
            <a:r>
              <a:rPr lang="zh-CN" altLang="en-US" sz="2000"/>
              <a:t>状态寄存器：</a:t>
            </a:r>
            <a:r>
              <a:rPr lang="en-US" altLang="zh-CN" sz="2000"/>
              <a:t>SR</a:t>
            </a:r>
            <a:endParaRPr lang="en-US" altLang="zh-CN" sz="2000"/>
          </a:p>
        </p:txBody>
      </p:sp>
      <p:sp>
        <p:nvSpPr>
          <p:cNvPr id="23556"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3557"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3558" name="日期占位符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03E91C7F-F165-47B2-8111-9ADA082035B1}"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5" name="组合 4"/>
          <p:cNvGrpSpPr/>
          <p:nvPr/>
        </p:nvGrpSpPr>
        <p:grpSpPr>
          <a:xfrm>
            <a:off x="5573254" y="2091837"/>
            <a:ext cx="2942662" cy="1476794"/>
            <a:chOff x="4248527" y="2858729"/>
            <a:chExt cx="4037185" cy="3220002"/>
          </a:xfrm>
        </p:grpSpPr>
        <p:sp>
          <p:nvSpPr>
            <p:cNvPr id="29" name="文本框 84"/>
            <p:cNvSpPr txBox="1">
              <a:spLocks noChangeArrowheads="1"/>
            </p:cNvSpPr>
            <p:nvPr/>
          </p:nvSpPr>
          <p:spPr bwMode="auto">
            <a:xfrm>
              <a:off x="4827663" y="2858729"/>
              <a:ext cx="2730473" cy="3220002"/>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108000" rIns="0" bIns="0" anchor="t"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600"/>
                </a:spcBef>
                <a:spcAft>
                  <a:spcPct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SCU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60" name="直接连接符 59"/>
            <p:cNvCxnSpPr/>
            <p:nvPr/>
          </p:nvCxnSpPr>
          <p:spPr bwMode="auto">
            <a:xfrm flipH="1">
              <a:off x="5919015" y="4133701"/>
              <a:ext cx="566413" cy="0"/>
            </a:xfrm>
            <a:prstGeom prst="line">
              <a:avLst/>
            </a:prstGeom>
            <a:ln w="285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flipH="1">
              <a:off x="7199228" y="5272829"/>
              <a:ext cx="1044982"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75" name="TextBox 34"/>
            <p:cNvSpPr txBox="1">
              <a:spLocks noChangeArrowheads="1"/>
            </p:cNvSpPr>
            <p:nvPr/>
          </p:nvSpPr>
          <p:spPr bwMode="auto">
            <a:xfrm flipH="1">
              <a:off x="7382615" y="4057167"/>
              <a:ext cx="64" cy="38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2" name="TextBox 34"/>
            <p:cNvSpPr txBox="1">
              <a:spLocks noChangeArrowheads="1"/>
            </p:cNvSpPr>
            <p:nvPr/>
          </p:nvSpPr>
          <p:spPr bwMode="auto">
            <a:xfrm flipH="1">
              <a:off x="7694617" y="3457589"/>
              <a:ext cx="363974" cy="6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lang="en-US" altLang="zh-CN" sz="1800" b="0" dirty="0">
                  <a:solidFill>
                    <a:srgbClr val="000000"/>
                  </a:solidFill>
                  <a:latin typeface="Arial" panose="020B0604020202020204" pitchFamily="34" charset="0"/>
                  <a:cs typeface="Arial" panose="020B0604020202020204" pitchFamily="34" charset="0"/>
                </a:rPr>
                <a:t>t</a:t>
              </a:r>
              <a:r>
                <a:rPr lang="en-US" altLang="zh-CN" sz="1800" b="0">
                  <a:solidFill>
                    <a:srgbClr val="000000"/>
                  </a:solidFill>
                  <a:latin typeface="Arial" panose="020B0604020202020204" pitchFamily="34" charset="0"/>
                  <a:cs typeface="Arial" panose="020B0604020202020204" pitchFamily="34" charset="0"/>
                </a:rPr>
                <a:t>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 name="TextBox 34"/>
            <p:cNvSpPr txBox="1">
              <a:spLocks noChangeArrowheads="1"/>
            </p:cNvSpPr>
            <p:nvPr/>
          </p:nvSpPr>
          <p:spPr bwMode="auto">
            <a:xfrm flipH="1">
              <a:off x="7663007" y="4601161"/>
              <a:ext cx="379139" cy="6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lang="en-US" altLang="zh-CN" sz="1800" b="0" dirty="0">
                  <a:solidFill>
                    <a:srgbClr val="000000"/>
                  </a:solidFill>
                  <a:latin typeface="Arial" panose="020B0604020202020204" pitchFamily="34" charset="0"/>
                  <a:cs typeface="Arial" panose="020B0604020202020204" pitchFamily="34" charset="0"/>
                </a:rPr>
                <a:t>r</a:t>
              </a:r>
              <a:r>
                <a:rPr lang="en-US" altLang="zh-CN" sz="1800" b="0">
                  <a:solidFill>
                    <a:srgbClr val="000000"/>
                  </a:solidFill>
                  <a:latin typeface="Arial" panose="020B0604020202020204" pitchFamily="34" charset="0"/>
                  <a:cs typeface="Arial" panose="020B0604020202020204" pitchFamily="34" charset="0"/>
                </a:rPr>
                <a:t>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 name="文本框 84"/>
            <p:cNvSpPr txBox="1">
              <a:spLocks noChangeArrowheads="1"/>
            </p:cNvSpPr>
            <p:nvPr/>
          </p:nvSpPr>
          <p:spPr bwMode="auto">
            <a:xfrm flipH="1">
              <a:off x="6485425" y="3707267"/>
              <a:ext cx="725295" cy="854222"/>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defRPr/>
              </a:pPr>
              <a:r>
                <a:rPr lang="en-US" altLang="zh-CN" sz="1600" b="0" dirty="0">
                  <a:solidFill>
                    <a:srgbClr val="000000"/>
                  </a:solidFill>
                  <a:latin typeface="Arial" panose="020B0604020202020204" pitchFamily="34" charset="0"/>
                  <a:cs typeface="Arial" panose="020B0604020202020204" pitchFamily="34" charset="0"/>
                </a:rPr>
                <a:t>T</a:t>
              </a:r>
              <a:r>
                <a:rPr lang="en-US" altLang="zh-CN" sz="1600" b="0">
                  <a:solidFill>
                    <a:srgbClr val="000000"/>
                  </a:solidFill>
                  <a:latin typeface="Arial" panose="020B0604020202020204" pitchFamily="34" charset="0"/>
                  <a:cs typeface="Arial" panose="020B0604020202020204" pitchFamily="34" charset="0"/>
                </a:rPr>
                <a:t>X</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1" name="直接连接符 20"/>
            <p:cNvCxnSpPr/>
            <p:nvPr/>
          </p:nvCxnSpPr>
          <p:spPr bwMode="auto">
            <a:xfrm flipH="1">
              <a:off x="5919016" y="5241540"/>
              <a:ext cx="566413" cy="0"/>
            </a:xfrm>
            <a:prstGeom prst="line">
              <a:avLst/>
            </a:prstGeom>
            <a:ln w="285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3" name="TextBox 34"/>
            <p:cNvSpPr txBox="1">
              <a:spLocks noChangeArrowheads="1"/>
            </p:cNvSpPr>
            <p:nvPr/>
          </p:nvSpPr>
          <p:spPr bwMode="auto">
            <a:xfrm flipH="1">
              <a:off x="7382615" y="4961769"/>
              <a:ext cx="64" cy="38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4" name="直接连接符 23"/>
            <p:cNvCxnSpPr/>
            <p:nvPr/>
          </p:nvCxnSpPr>
          <p:spPr bwMode="auto">
            <a:xfrm flipH="1">
              <a:off x="7210722" y="4133701"/>
              <a:ext cx="1074990"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25" name="文本框 84"/>
            <p:cNvSpPr txBox="1">
              <a:spLocks noChangeArrowheads="1"/>
            </p:cNvSpPr>
            <p:nvPr/>
          </p:nvSpPr>
          <p:spPr bwMode="auto">
            <a:xfrm flipH="1">
              <a:off x="6485425" y="4832839"/>
              <a:ext cx="725295" cy="887586"/>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defRPr/>
              </a:pPr>
              <a:r>
                <a:rPr lang="en-US" altLang="zh-CN" sz="1600" b="0" dirty="0">
                  <a:solidFill>
                    <a:srgbClr val="000000"/>
                  </a:solidFill>
                  <a:latin typeface="Arial" panose="020B0604020202020204" pitchFamily="34" charset="0"/>
                  <a:cs typeface="Arial" panose="020B0604020202020204" pitchFamily="34" charset="0"/>
                </a:rPr>
                <a:t>R</a:t>
              </a:r>
              <a:r>
                <a:rPr lang="en-US" altLang="zh-CN" sz="1600" b="0">
                  <a:solidFill>
                    <a:srgbClr val="000000"/>
                  </a:solidFill>
                  <a:latin typeface="Arial" panose="020B0604020202020204" pitchFamily="34" charset="0"/>
                  <a:cs typeface="Arial" panose="020B0604020202020204" pitchFamily="34" charset="0"/>
                </a:rPr>
                <a:t>X</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文本框 84"/>
            <p:cNvSpPr txBox="1">
              <a:spLocks noChangeArrowheads="1"/>
            </p:cNvSpPr>
            <p:nvPr/>
          </p:nvSpPr>
          <p:spPr bwMode="auto">
            <a:xfrm flipH="1">
              <a:off x="5193719" y="3707267"/>
              <a:ext cx="725295" cy="2013159"/>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IOF</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8" name="直接连接符 27"/>
            <p:cNvCxnSpPr/>
            <p:nvPr/>
          </p:nvCxnSpPr>
          <p:spPr bwMode="auto">
            <a:xfrm flipH="1">
              <a:off x="4439739" y="4713846"/>
              <a:ext cx="753978" cy="0"/>
            </a:xfrm>
            <a:prstGeom prst="line">
              <a:avLst/>
            </a:prstGeom>
            <a:ln w="285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7" name="TextBox 34"/>
            <p:cNvSpPr txBox="1">
              <a:spLocks noChangeArrowheads="1"/>
            </p:cNvSpPr>
            <p:nvPr/>
          </p:nvSpPr>
          <p:spPr bwMode="auto">
            <a:xfrm flipH="1">
              <a:off x="4248527" y="3864761"/>
              <a:ext cx="439801" cy="6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4" name="组合 3"/>
          <p:cNvGrpSpPr/>
          <p:nvPr/>
        </p:nvGrpSpPr>
        <p:grpSpPr>
          <a:xfrm>
            <a:off x="5712626" y="4153373"/>
            <a:ext cx="2436041" cy="1807775"/>
            <a:chOff x="5288705" y="2779881"/>
            <a:chExt cx="3087072" cy="2161287"/>
          </a:xfrm>
        </p:grpSpPr>
        <p:sp>
          <p:nvSpPr>
            <p:cNvPr id="30" name="TextBox 32"/>
            <p:cNvSpPr txBox="1">
              <a:spLocks noChangeArrowheads="1"/>
            </p:cNvSpPr>
            <p:nvPr/>
          </p:nvSpPr>
          <p:spPr bwMode="auto">
            <a:xfrm>
              <a:off x="7802854" y="2807489"/>
              <a:ext cx="522641" cy="2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tx_d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31" name="直接连接符 30"/>
            <p:cNvCxnSpPr/>
            <p:nvPr/>
          </p:nvCxnSpPr>
          <p:spPr bwMode="auto">
            <a:xfrm>
              <a:off x="7191280" y="2990731"/>
              <a:ext cx="512362"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7164288" y="3338394"/>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TextBox 34"/>
            <p:cNvSpPr txBox="1">
              <a:spLocks noChangeArrowheads="1"/>
            </p:cNvSpPr>
            <p:nvPr/>
          </p:nvSpPr>
          <p:spPr bwMode="auto">
            <a:xfrm>
              <a:off x="7942379" y="3097977"/>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tx_vld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0" name="直接连接符 39"/>
            <p:cNvCxnSpPr/>
            <p:nvPr/>
          </p:nvCxnSpPr>
          <p:spPr bwMode="auto">
            <a:xfrm>
              <a:off x="7164288" y="3652719"/>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1" name="TextBox 34"/>
            <p:cNvSpPr txBox="1">
              <a:spLocks noChangeArrowheads="1"/>
            </p:cNvSpPr>
            <p:nvPr/>
          </p:nvSpPr>
          <p:spPr bwMode="auto">
            <a:xfrm>
              <a:off x="7974586" y="3436321"/>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tx_rdy</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3" name="TextBox 32"/>
            <p:cNvSpPr txBox="1">
              <a:spLocks noChangeArrowheads="1"/>
            </p:cNvSpPr>
            <p:nvPr/>
          </p:nvSpPr>
          <p:spPr bwMode="auto">
            <a:xfrm>
              <a:off x="7815297" y="3950595"/>
              <a:ext cx="538013" cy="2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r</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x_d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4" name="直接连接符 43"/>
            <p:cNvCxnSpPr/>
            <p:nvPr/>
          </p:nvCxnSpPr>
          <p:spPr bwMode="auto">
            <a:xfrm>
              <a:off x="7191280" y="4133464"/>
              <a:ext cx="498475" cy="0"/>
            </a:xfrm>
            <a:prstGeom prst="line">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a:off x="7196042" y="4472931"/>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6" name="TextBox 34"/>
            <p:cNvSpPr txBox="1">
              <a:spLocks noChangeArrowheads="1"/>
            </p:cNvSpPr>
            <p:nvPr/>
          </p:nvSpPr>
          <p:spPr bwMode="auto">
            <a:xfrm>
              <a:off x="7990324" y="4238965"/>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r</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x_vld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51" name="直接连接符 50"/>
            <p:cNvCxnSpPr/>
            <p:nvPr/>
          </p:nvCxnSpPr>
          <p:spPr bwMode="auto">
            <a:xfrm>
              <a:off x="7191280" y="4772948"/>
              <a:ext cx="498475"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2" name="TextBox 34"/>
            <p:cNvSpPr txBox="1">
              <a:spLocks noChangeArrowheads="1"/>
            </p:cNvSpPr>
            <p:nvPr/>
          </p:nvSpPr>
          <p:spPr bwMode="auto">
            <a:xfrm>
              <a:off x="8005699" y="4556550"/>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r</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x_rdy</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53" name="直接连接符 52"/>
            <p:cNvCxnSpPr/>
            <p:nvPr/>
          </p:nvCxnSpPr>
          <p:spPr bwMode="auto">
            <a:xfrm>
              <a:off x="5940152" y="3145120"/>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a:off x="5940152" y="3869242"/>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bwMode="auto">
            <a:xfrm>
              <a:off x="5940152" y="3515025"/>
              <a:ext cx="498475" cy="0"/>
            </a:xfrm>
            <a:prstGeom prst="line">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auto">
            <a:xfrm>
              <a:off x="5940152" y="4265888"/>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a:off x="5940152" y="4599046"/>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8" name="文本框 84"/>
            <p:cNvSpPr txBox="1">
              <a:spLocks noChangeArrowheads="1"/>
            </p:cNvSpPr>
            <p:nvPr/>
          </p:nvSpPr>
          <p:spPr bwMode="auto">
            <a:xfrm flipH="1">
              <a:off x="6446490" y="2779881"/>
              <a:ext cx="729423" cy="2161287"/>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IOF</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 name="TextBox 32"/>
            <p:cNvSpPr txBox="1">
              <a:spLocks noChangeArrowheads="1"/>
            </p:cNvSpPr>
            <p:nvPr/>
          </p:nvSpPr>
          <p:spPr bwMode="auto">
            <a:xfrm>
              <a:off x="5299820" y="2967061"/>
              <a:ext cx="553384" cy="2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addr</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3" name="TextBox 34"/>
            <p:cNvSpPr txBox="1">
              <a:spLocks noChangeArrowheads="1"/>
            </p:cNvSpPr>
            <p:nvPr/>
          </p:nvSpPr>
          <p:spPr bwMode="auto">
            <a:xfrm>
              <a:off x="5342471" y="3293178"/>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rdata</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4" name="TextBox 34"/>
            <p:cNvSpPr txBox="1">
              <a:spLocks noChangeArrowheads="1"/>
            </p:cNvSpPr>
            <p:nvPr/>
          </p:nvSpPr>
          <p:spPr bwMode="auto">
            <a:xfrm>
              <a:off x="5288705" y="3652719"/>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wdata</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5" name="TextBox 34"/>
            <p:cNvSpPr txBox="1">
              <a:spLocks noChangeArrowheads="1"/>
            </p:cNvSpPr>
            <p:nvPr/>
          </p:nvSpPr>
          <p:spPr bwMode="auto">
            <a:xfrm>
              <a:off x="5481607" y="4037836"/>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6" name="TextBox 34"/>
            <p:cNvSpPr txBox="1">
              <a:spLocks noChangeArrowheads="1"/>
            </p:cNvSpPr>
            <p:nvPr/>
          </p:nvSpPr>
          <p:spPr bwMode="auto">
            <a:xfrm>
              <a:off x="5498180" y="4409302"/>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en</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4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串行通信单元 </a:t>
            </a:r>
            <a:r>
              <a:rPr lang="en-US" altLang="zh-CN"/>
              <a:t>(</a:t>
            </a:r>
            <a:r>
              <a:rPr lang="zh-CN" altLang="en-US"/>
              <a:t>续</a:t>
            </a:r>
            <a:r>
              <a:rPr lang="en-US" altLang="zh-CN"/>
              <a:t>)</a:t>
            </a:r>
            <a:endParaRPr lang="zh-CN" altLang="en-US" dirty="0"/>
          </a:p>
        </p:txBody>
      </p:sp>
      <p:sp>
        <p:nvSpPr>
          <p:cNvPr id="16387" name="内容占位符 2"/>
          <p:cNvSpPr>
            <a:spLocks noGrp="1" noChangeArrowheads="1"/>
          </p:cNvSpPr>
          <p:nvPr>
            <p:ph idx="1"/>
          </p:nvPr>
        </p:nvSpPr>
        <p:spPr>
          <a:xfrm>
            <a:off x="457200" y="1524001"/>
            <a:ext cx="4795228" cy="4784724"/>
          </a:xfrm>
        </p:spPr>
        <p:txBody>
          <a:bodyPr/>
          <a:lstStyle/>
          <a:p>
            <a:pPr>
              <a:spcBef>
                <a:spcPts val="0"/>
              </a:spcBef>
              <a:spcAft>
                <a:spcPts val="600"/>
              </a:spcAft>
            </a:pPr>
            <a:r>
              <a:rPr lang="en-US" altLang="zh-CN" sz="2400"/>
              <a:t>TX</a:t>
            </a:r>
            <a:r>
              <a:rPr lang="zh-CN" altLang="en-US" sz="2400"/>
              <a:t>：发送器</a:t>
            </a:r>
            <a:endParaRPr lang="en-US" altLang="zh-CN" sz="2400"/>
          </a:p>
          <a:p>
            <a:pPr lvl="1">
              <a:spcBef>
                <a:spcPts val="0"/>
              </a:spcBef>
              <a:spcAft>
                <a:spcPts val="600"/>
              </a:spcAft>
            </a:pPr>
            <a:r>
              <a:rPr lang="en-US" altLang="zh-CN" sz="2000"/>
              <a:t>d_tx</a:t>
            </a:r>
            <a:r>
              <a:rPr lang="zh-CN" altLang="en-US" sz="2000"/>
              <a:t>：</a:t>
            </a:r>
            <a:r>
              <a:rPr lang="en-US" altLang="zh-CN" sz="2000"/>
              <a:t>8</a:t>
            </a:r>
            <a:r>
              <a:rPr lang="zh-CN" altLang="en-US" sz="2000"/>
              <a:t>位并行发送数据</a:t>
            </a:r>
            <a:endParaRPr lang="en-US" altLang="zh-CN" sz="2000"/>
          </a:p>
          <a:p>
            <a:pPr lvl="1">
              <a:spcBef>
                <a:spcPts val="0"/>
              </a:spcBef>
              <a:spcAft>
                <a:spcPts val="600"/>
              </a:spcAft>
            </a:pPr>
            <a:r>
              <a:rPr lang="en-US" altLang="zh-CN" sz="2000"/>
              <a:t>vld_tx</a:t>
            </a:r>
            <a:r>
              <a:rPr lang="zh-CN" altLang="en-US" sz="2000"/>
              <a:t>：发送有效 </a:t>
            </a:r>
            <a:r>
              <a:rPr lang="en-US" altLang="zh-CN" sz="2000"/>
              <a:t>(valid)</a:t>
            </a:r>
            <a:endParaRPr lang="en-US" altLang="zh-CN" sz="2000"/>
          </a:p>
          <a:p>
            <a:pPr lvl="1">
              <a:spcBef>
                <a:spcPts val="0"/>
              </a:spcBef>
              <a:spcAft>
                <a:spcPts val="600"/>
              </a:spcAft>
            </a:pPr>
            <a:r>
              <a:rPr lang="en-US" altLang="zh-CN" sz="2000"/>
              <a:t>rdy_tx</a:t>
            </a:r>
            <a:r>
              <a:rPr lang="zh-CN" altLang="en-US" sz="2000"/>
              <a:t>：发送准备好 </a:t>
            </a:r>
            <a:r>
              <a:rPr lang="en-US" altLang="zh-CN" sz="2000"/>
              <a:t>(ready)</a:t>
            </a:r>
            <a:endParaRPr lang="en-US" altLang="zh-CN" sz="2000"/>
          </a:p>
          <a:p>
            <a:pPr lvl="1">
              <a:spcBef>
                <a:spcPts val="0"/>
              </a:spcBef>
              <a:spcAft>
                <a:spcPts val="600"/>
              </a:spcAft>
            </a:pPr>
            <a:r>
              <a:rPr lang="en-US" altLang="zh-CN" sz="2000"/>
              <a:t>txd</a:t>
            </a:r>
            <a:r>
              <a:rPr lang="zh-CN" altLang="en-US" sz="2000"/>
              <a:t>：</a:t>
            </a:r>
            <a:r>
              <a:rPr lang="en-US" altLang="zh-CN" sz="2000"/>
              <a:t> 1</a:t>
            </a:r>
            <a:r>
              <a:rPr lang="zh-CN" altLang="en-US" sz="2000"/>
              <a:t>位串行发送数据</a:t>
            </a:r>
            <a:endParaRPr lang="en-US" altLang="zh-CN" sz="2000"/>
          </a:p>
          <a:p>
            <a:pPr>
              <a:spcBef>
                <a:spcPts val="600"/>
              </a:spcBef>
              <a:spcAft>
                <a:spcPts val="600"/>
              </a:spcAft>
            </a:pPr>
            <a:r>
              <a:rPr lang="en-US" altLang="zh-CN" sz="2400"/>
              <a:t>RX</a:t>
            </a:r>
            <a:r>
              <a:rPr lang="zh-CN" altLang="en-US" sz="2400"/>
              <a:t>：接收器</a:t>
            </a:r>
            <a:endParaRPr lang="en-US" altLang="zh-CN" sz="2400" dirty="0"/>
          </a:p>
          <a:p>
            <a:pPr lvl="1">
              <a:spcBef>
                <a:spcPts val="0"/>
              </a:spcBef>
              <a:spcAft>
                <a:spcPts val="600"/>
              </a:spcAft>
            </a:pPr>
            <a:r>
              <a:rPr lang="en-US" altLang="zh-CN" sz="2000"/>
              <a:t>rxd</a:t>
            </a:r>
            <a:r>
              <a:rPr lang="zh-CN" altLang="en-US" sz="2000" dirty="0"/>
              <a:t>：</a:t>
            </a:r>
            <a:r>
              <a:rPr lang="en-US" altLang="zh-CN" sz="2000" dirty="0"/>
              <a:t>1</a:t>
            </a:r>
            <a:r>
              <a:rPr lang="zh-CN" altLang="en-US" sz="2000" dirty="0"/>
              <a:t>位串行接收数据</a:t>
            </a:r>
            <a:endParaRPr lang="en-US" altLang="zh-CN" sz="2000" dirty="0"/>
          </a:p>
          <a:p>
            <a:pPr lvl="1">
              <a:spcBef>
                <a:spcPts val="0"/>
              </a:spcBef>
              <a:spcAft>
                <a:spcPts val="600"/>
              </a:spcAft>
            </a:pPr>
            <a:r>
              <a:rPr lang="en-US" altLang="zh-CN" sz="2000" dirty="0" err="1"/>
              <a:t>d_rx</a:t>
            </a:r>
            <a:r>
              <a:rPr lang="zh-CN" altLang="en-US" sz="2000" dirty="0"/>
              <a:t>：</a:t>
            </a:r>
            <a:r>
              <a:rPr lang="en-US" altLang="zh-CN" sz="2000" dirty="0"/>
              <a:t>8</a:t>
            </a:r>
            <a:r>
              <a:rPr lang="zh-CN" altLang="en-US" sz="2000" dirty="0"/>
              <a:t>位并行接收数据</a:t>
            </a:r>
            <a:endParaRPr lang="en-US" altLang="zh-CN" sz="2000" dirty="0"/>
          </a:p>
          <a:p>
            <a:pPr lvl="1">
              <a:spcBef>
                <a:spcPts val="0"/>
              </a:spcBef>
              <a:spcAft>
                <a:spcPts val="600"/>
              </a:spcAft>
            </a:pPr>
            <a:r>
              <a:rPr lang="en-US" altLang="zh-CN" sz="2000" dirty="0" err="1"/>
              <a:t>vld_rx</a:t>
            </a:r>
            <a:r>
              <a:rPr lang="zh-CN" altLang="en-US" sz="2000"/>
              <a:t>：接收有效</a:t>
            </a:r>
            <a:endParaRPr lang="en-US" altLang="zh-CN" sz="2000"/>
          </a:p>
          <a:p>
            <a:pPr lvl="1">
              <a:spcBef>
                <a:spcPts val="0"/>
              </a:spcBef>
              <a:spcAft>
                <a:spcPts val="600"/>
              </a:spcAft>
            </a:pPr>
            <a:r>
              <a:rPr lang="en-US" altLang="zh-CN" sz="2000"/>
              <a:t>rdy</a:t>
            </a:r>
            <a:r>
              <a:rPr lang="en-US" altLang="zh-CN" sz="2000" dirty="0" err="1"/>
              <a:t>_rx</a:t>
            </a:r>
            <a:r>
              <a:rPr lang="zh-CN" altLang="en-US" sz="2000" dirty="0"/>
              <a:t>：</a:t>
            </a:r>
            <a:r>
              <a:rPr lang="zh-CN" altLang="en-US" sz="2000"/>
              <a:t>接收准备好</a:t>
            </a:r>
            <a:endParaRPr lang="en-US" altLang="zh-CN" sz="2000" dirty="0"/>
          </a:p>
        </p:txBody>
      </p:sp>
      <p:grpSp>
        <p:nvGrpSpPr>
          <p:cNvPr id="26" name="组合 25"/>
          <p:cNvGrpSpPr/>
          <p:nvPr/>
        </p:nvGrpSpPr>
        <p:grpSpPr>
          <a:xfrm>
            <a:off x="5821579" y="2096852"/>
            <a:ext cx="2530041" cy="1188157"/>
            <a:chOff x="5693139" y="3068960"/>
            <a:chExt cx="2793516" cy="1188157"/>
          </a:xfrm>
        </p:grpSpPr>
        <p:sp>
          <p:nvSpPr>
            <p:cNvPr id="27" name="TextBox 32"/>
            <p:cNvSpPr txBox="1">
              <a:spLocks noChangeArrowheads="1"/>
            </p:cNvSpPr>
            <p:nvPr/>
          </p:nvSpPr>
          <p:spPr bwMode="auto">
            <a:xfrm>
              <a:off x="5729143" y="3162180"/>
              <a:ext cx="4841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8" name="直接连接符 27"/>
            <p:cNvCxnSpPr/>
            <p:nvPr/>
          </p:nvCxnSpPr>
          <p:spPr bwMode="auto">
            <a:xfrm>
              <a:off x="6337180" y="3351535"/>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auto">
            <a:xfrm>
              <a:off x="6341942" y="3699198"/>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TextBox 34"/>
            <p:cNvSpPr txBox="1">
              <a:spLocks noChangeArrowheads="1"/>
            </p:cNvSpPr>
            <p:nvPr/>
          </p:nvSpPr>
          <p:spPr bwMode="auto">
            <a:xfrm>
              <a:off x="5704748" y="3458781"/>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1" name="矩形 1"/>
            <p:cNvSpPr>
              <a:spLocks noChangeArrowheads="1"/>
            </p:cNvSpPr>
            <p:nvPr/>
          </p:nvSpPr>
          <p:spPr bwMode="auto">
            <a:xfrm>
              <a:off x="6840252" y="3068960"/>
              <a:ext cx="663917" cy="1188157"/>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32" name="直接连接符 31"/>
            <p:cNvCxnSpPr/>
            <p:nvPr/>
          </p:nvCxnSpPr>
          <p:spPr bwMode="auto">
            <a:xfrm>
              <a:off x="7496055" y="3703960"/>
              <a:ext cx="500062"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TextBox 34"/>
            <p:cNvSpPr txBox="1">
              <a:spLocks noChangeArrowheads="1"/>
            </p:cNvSpPr>
            <p:nvPr/>
          </p:nvSpPr>
          <p:spPr bwMode="auto">
            <a:xfrm>
              <a:off x="8116578" y="3471733"/>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4" name="文本框 106"/>
            <p:cNvSpPr txBox="1">
              <a:spLocks noChangeArrowheads="1"/>
            </p:cNvSpPr>
            <p:nvPr/>
          </p:nvSpPr>
          <p:spPr bwMode="auto">
            <a:xfrm>
              <a:off x="6939412" y="3537037"/>
              <a:ext cx="479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TX</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35" name="直接连接符 34"/>
            <p:cNvCxnSpPr/>
            <p:nvPr/>
          </p:nvCxnSpPr>
          <p:spPr bwMode="auto">
            <a:xfrm>
              <a:off x="6337180" y="4013523"/>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6" name="TextBox 34"/>
            <p:cNvSpPr txBox="1">
              <a:spLocks noChangeArrowheads="1"/>
            </p:cNvSpPr>
            <p:nvPr/>
          </p:nvSpPr>
          <p:spPr bwMode="auto">
            <a:xfrm>
              <a:off x="5693139" y="3797125"/>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37" name="组合 36"/>
          <p:cNvGrpSpPr/>
          <p:nvPr/>
        </p:nvGrpSpPr>
        <p:grpSpPr>
          <a:xfrm>
            <a:off x="5832093" y="4149080"/>
            <a:ext cx="2530041" cy="1188157"/>
            <a:chOff x="5693139" y="3068960"/>
            <a:chExt cx="2793516" cy="1188157"/>
          </a:xfrm>
        </p:grpSpPr>
        <p:sp>
          <p:nvSpPr>
            <p:cNvPr id="38" name="TextBox 32"/>
            <p:cNvSpPr txBox="1">
              <a:spLocks noChangeArrowheads="1"/>
            </p:cNvSpPr>
            <p:nvPr/>
          </p:nvSpPr>
          <p:spPr bwMode="auto">
            <a:xfrm>
              <a:off x="5729143" y="3162180"/>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39" name="直接连接符 38"/>
            <p:cNvCxnSpPr/>
            <p:nvPr/>
          </p:nvCxnSpPr>
          <p:spPr bwMode="auto">
            <a:xfrm>
              <a:off x="6337180" y="3351535"/>
              <a:ext cx="498475" cy="0"/>
            </a:xfrm>
            <a:prstGeom prst="line">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6341942" y="3699198"/>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1" name="TextBox 34"/>
            <p:cNvSpPr txBox="1">
              <a:spLocks noChangeArrowheads="1"/>
            </p:cNvSpPr>
            <p:nvPr/>
          </p:nvSpPr>
          <p:spPr bwMode="auto">
            <a:xfrm>
              <a:off x="5704748" y="3458781"/>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2" name="矩形 1"/>
            <p:cNvSpPr>
              <a:spLocks noChangeArrowheads="1"/>
            </p:cNvSpPr>
            <p:nvPr/>
          </p:nvSpPr>
          <p:spPr bwMode="auto">
            <a:xfrm>
              <a:off x="6840252" y="3068960"/>
              <a:ext cx="663917" cy="1188157"/>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43" name="直接连接符 42"/>
            <p:cNvCxnSpPr/>
            <p:nvPr/>
          </p:nvCxnSpPr>
          <p:spPr bwMode="auto">
            <a:xfrm>
              <a:off x="7496055" y="3703960"/>
              <a:ext cx="500062"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4" name="TextBox 34"/>
            <p:cNvSpPr txBox="1">
              <a:spLocks noChangeArrowheads="1"/>
            </p:cNvSpPr>
            <p:nvPr/>
          </p:nvSpPr>
          <p:spPr bwMode="auto">
            <a:xfrm>
              <a:off x="8116578" y="3471733"/>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5" name="文本框 106"/>
            <p:cNvSpPr txBox="1">
              <a:spLocks noChangeArrowheads="1"/>
            </p:cNvSpPr>
            <p:nvPr/>
          </p:nvSpPr>
          <p:spPr bwMode="auto">
            <a:xfrm>
              <a:off x="6926587" y="3537037"/>
              <a:ext cx="505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RX</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46" name="直接连接符 45"/>
            <p:cNvCxnSpPr/>
            <p:nvPr/>
          </p:nvCxnSpPr>
          <p:spPr bwMode="auto">
            <a:xfrm>
              <a:off x="6337180" y="4013523"/>
              <a:ext cx="498475"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7" name="TextBox 34"/>
            <p:cNvSpPr txBox="1">
              <a:spLocks noChangeArrowheads="1"/>
            </p:cNvSpPr>
            <p:nvPr/>
          </p:nvSpPr>
          <p:spPr bwMode="auto">
            <a:xfrm>
              <a:off x="5693139" y="3797125"/>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8"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49"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50"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CA0E2AB-5401-4B64-A94B-29A3AC7A1700}"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发送器数据通路</a:t>
            </a:r>
            <a:endParaRPr lang="zh-CN" altLang="en-US" dirty="0"/>
          </a:p>
        </p:txBody>
      </p:sp>
      <p:grpSp>
        <p:nvGrpSpPr>
          <p:cNvPr id="50" name="组合 49"/>
          <p:cNvGrpSpPr/>
          <p:nvPr/>
        </p:nvGrpSpPr>
        <p:grpSpPr>
          <a:xfrm>
            <a:off x="5458818" y="1578988"/>
            <a:ext cx="2793516" cy="1188157"/>
            <a:chOff x="5693139" y="3068960"/>
            <a:chExt cx="2793516" cy="1188157"/>
          </a:xfrm>
        </p:grpSpPr>
        <p:sp>
          <p:nvSpPr>
            <p:cNvPr id="8" name="TextBox 32"/>
            <p:cNvSpPr txBox="1">
              <a:spLocks noChangeArrowheads="1"/>
            </p:cNvSpPr>
            <p:nvPr/>
          </p:nvSpPr>
          <p:spPr bwMode="auto">
            <a:xfrm>
              <a:off x="5729143" y="3162180"/>
              <a:ext cx="4841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8"/>
            <p:cNvCxnSpPr/>
            <p:nvPr/>
          </p:nvCxnSpPr>
          <p:spPr bwMode="auto">
            <a:xfrm>
              <a:off x="6337180" y="3351535"/>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a:off x="6341942" y="3699198"/>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TextBox 34"/>
            <p:cNvSpPr txBox="1">
              <a:spLocks noChangeArrowheads="1"/>
            </p:cNvSpPr>
            <p:nvPr/>
          </p:nvSpPr>
          <p:spPr bwMode="auto">
            <a:xfrm>
              <a:off x="5704748" y="3458781"/>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矩形 1"/>
            <p:cNvSpPr>
              <a:spLocks noChangeArrowheads="1"/>
            </p:cNvSpPr>
            <p:nvPr/>
          </p:nvSpPr>
          <p:spPr bwMode="auto">
            <a:xfrm>
              <a:off x="6840252" y="3068960"/>
              <a:ext cx="663917" cy="1188157"/>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15" name="直接连接符 14"/>
            <p:cNvCxnSpPr/>
            <p:nvPr/>
          </p:nvCxnSpPr>
          <p:spPr bwMode="auto">
            <a:xfrm>
              <a:off x="7496055" y="3703960"/>
              <a:ext cx="500062"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34"/>
            <p:cNvSpPr txBox="1">
              <a:spLocks noChangeArrowheads="1"/>
            </p:cNvSpPr>
            <p:nvPr/>
          </p:nvSpPr>
          <p:spPr bwMode="auto">
            <a:xfrm>
              <a:off x="8116578" y="3471733"/>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9" name="文本框 106"/>
            <p:cNvSpPr txBox="1">
              <a:spLocks noChangeArrowheads="1"/>
            </p:cNvSpPr>
            <p:nvPr/>
          </p:nvSpPr>
          <p:spPr bwMode="auto">
            <a:xfrm>
              <a:off x="6939412" y="3537037"/>
              <a:ext cx="479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TX</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20" name="直接连接符 19"/>
            <p:cNvCxnSpPr/>
            <p:nvPr/>
          </p:nvCxnSpPr>
          <p:spPr bwMode="auto">
            <a:xfrm>
              <a:off x="6337180" y="4013523"/>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21" name="TextBox 34"/>
            <p:cNvSpPr txBox="1">
              <a:spLocks noChangeArrowheads="1"/>
            </p:cNvSpPr>
            <p:nvPr/>
          </p:nvSpPr>
          <p:spPr bwMode="auto">
            <a:xfrm>
              <a:off x="5693139" y="3797125"/>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49" name="组合 48"/>
          <p:cNvGrpSpPr/>
          <p:nvPr/>
        </p:nvGrpSpPr>
        <p:grpSpPr>
          <a:xfrm>
            <a:off x="5491205" y="3150051"/>
            <a:ext cx="2874560" cy="1740785"/>
            <a:chOff x="5712376" y="4449097"/>
            <a:chExt cx="2874560" cy="1740785"/>
          </a:xfrm>
        </p:grpSpPr>
        <p:sp>
          <p:nvSpPr>
            <p:cNvPr id="35" name="矩形 34"/>
            <p:cNvSpPr/>
            <p:nvPr/>
          </p:nvSpPr>
          <p:spPr bwMode="auto">
            <a:xfrm>
              <a:off x="6840252" y="4857793"/>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SOR</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6" name="TextBox 32"/>
            <p:cNvSpPr txBox="1">
              <a:spLocks noChangeArrowheads="1"/>
            </p:cNvSpPr>
            <p:nvPr/>
          </p:nvSpPr>
          <p:spPr bwMode="auto">
            <a:xfrm>
              <a:off x="5748380" y="4857793"/>
              <a:ext cx="4841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37" name="直接连接符 36"/>
            <p:cNvCxnSpPr/>
            <p:nvPr/>
          </p:nvCxnSpPr>
          <p:spPr bwMode="auto">
            <a:xfrm>
              <a:off x="6360034" y="5037813"/>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7596336" y="5037813"/>
              <a:ext cx="500062"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0" name="TextBox 34"/>
            <p:cNvSpPr txBox="1">
              <a:spLocks noChangeArrowheads="1"/>
            </p:cNvSpPr>
            <p:nvPr/>
          </p:nvSpPr>
          <p:spPr bwMode="auto">
            <a:xfrm>
              <a:off x="8216859" y="4805586"/>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1" name="矩形 40"/>
            <p:cNvSpPr/>
            <p:nvPr/>
          </p:nvSpPr>
          <p:spPr bwMode="auto">
            <a:xfrm>
              <a:off x="6840252" y="5325845"/>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CNT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2" name="矩形 41"/>
            <p:cNvSpPr/>
            <p:nvPr/>
          </p:nvSpPr>
          <p:spPr bwMode="auto">
            <a:xfrm>
              <a:off x="6840252" y="5805264"/>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RDY</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43" name="直接连接符 42"/>
            <p:cNvCxnSpPr/>
            <p:nvPr/>
          </p:nvCxnSpPr>
          <p:spPr bwMode="auto">
            <a:xfrm>
              <a:off x="6340984" y="5993718"/>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4" name="TextBox 34"/>
            <p:cNvSpPr txBox="1">
              <a:spLocks noChangeArrowheads="1"/>
            </p:cNvSpPr>
            <p:nvPr/>
          </p:nvSpPr>
          <p:spPr bwMode="auto">
            <a:xfrm>
              <a:off x="5712376" y="5805264"/>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6" name="直接连接符 45"/>
            <p:cNvCxnSpPr/>
            <p:nvPr/>
          </p:nvCxnSpPr>
          <p:spPr bwMode="auto">
            <a:xfrm>
              <a:off x="6353187" y="4661570"/>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TextBox 34"/>
            <p:cNvSpPr txBox="1">
              <a:spLocks noChangeArrowheads="1"/>
            </p:cNvSpPr>
            <p:nvPr/>
          </p:nvSpPr>
          <p:spPr bwMode="auto">
            <a:xfrm>
              <a:off x="5712376" y="4449097"/>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vld_tx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8" name="内容占位符 2"/>
          <p:cNvSpPr>
            <a:spLocks noGrp="1" noChangeArrowheads="1"/>
          </p:cNvSpPr>
          <p:nvPr>
            <p:ph idx="1"/>
          </p:nvPr>
        </p:nvSpPr>
        <p:spPr>
          <a:xfrm>
            <a:off x="457200" y="1412776"/>
            <a:ext cx="4762872" cy="4860540"/>
          </a:xfrm>
        </p:spPr>
        <p:txBody>
          <a:bodyPr/>
          <a:lstStyle/>
          <a:p>
            <a:r>
              <a:rPr lang="en-US" altLang="zh-CN" sz="2400" dirty="0"/>
              <a:t>SOR</a:t>
            </a:r>
            <a:r>
              <a:rPr lang="zh-CN" altLang="en-US" sz="2400" dirty="0"/>
              <a:t>：移位输出寄存器，</a:t>
            </a:r>
            <a:r>
              <a:rPr lang="en-US" altLang="zh-CN" sz="2400" dirty="0"/>
              <a:t>9</a:t>
            </a:r>
            <a:r>
              <a:rPr lang="zh-CN" altLang="en-US" sz="2400" dirty="0"/>
              <a:t>位</a:t>
            </a:r>
            <a:endParaRPr lang="en-US" altLang="zh-CN" sz="2400" dirty="0"/>
          </a:p>
          <a:p>
            <a:pPr lvl="1"/>
            <a:r>
              <a:rPr lang="zh-CN" altLang="en-US" sz="2000" dirty="0"/>
              <a:t>复位：全部位置</a:t>
            </a:r>
            <a:r>
              <a:rPr lang="en-US" altLang="zh-CN" sz="2000" dirty="0"/>
              <a:t>1</a:t>
            </a:r>
            <a:endParaRPr lang="en-US" altLang="zh-CN" sz="2000" dirty="0"/>
          </a:p>
          <a:p>
            <a:pPr lvl="1"/>
            <a:r>
              <a:rPr lang="zh-CN" altLang="en-US" sz="2000" dirty="0"/>
              <a:t>置数：数据</a:t>
            </a:r>
            <a:r>
              <a:rPr lang="en-US" altLang="zh-CN" sz="2000" dirty="0" err="1"/>
              <a:t>d_tx</a:t>
            </a:r>
            <a:r>
              <a:rPr lang="zh-CN" altLang="en-US" sz="2000" dirty="0"/>
              <a:t>，起始位</a:t>
            </a:r>
            <a:r>
              <a:rPr lang="en-US" altLang="zh-CN" sz="2000" dirty="0"/>
              <a:t>0</a:t>
            </a:r>
            <a:endParaRPr lang="en-US" altLang="zh-CN" sz="2000" dirty="0"/>
          </a:p>
          <a:p>
            <a:pPr lvl="1"/>
            <a:r>
              <a:rPr lang="zh-CN" altLang="en-US" sz="2000" dirty="0"/>
              <a:t>移位：右移，最高位补</a:t>
            </a:r>
            <a:r>
              <a:rPr lang="en-US" altLang="zh-CN" sz="2000" dirty="0"/>
              <a:t>1</a:t>
            </a:r>
            <a:endParaRPr lang="en-US" altLang="zh-CN" sz="2000" dirty="0"/>
          </a:p>
          <a:p>
            <a:r>
              <a:rPr lang="en-US" altLang="zh-CN" sz="2400" dirty="0"/>
              <a:t>CNT</a:t>
            </a:r>
            <a:r>
              <a:rPr lang="zh-CN" altLang="en-US" sz="2400" dirty="0"/>
              <a:t>：位计数器，</a:t>
            </a:r>
            <a:r>
              <a:rPr lang="en-US" altLang="zh-CN" sz="2400" dirty="0"/>
              <a:t>4</a:t>
            </a:r>
            <a:r>
              <a:rPr lang="zh-CN" altLang="en-US" sz="2400" dirty="0"/>
              <a:t>位</a:t>
            </a:r>
            <a:endParaRPr lang="en-US" altLang="zh-CN" sz="2400" dirty="0"/>
          </a:p>
          <a:p>
            <a:pPr lvl="1"/>
            <a:r>
              <a:rPr lang="zh-CN" altLang="en-US" sz="2000" dirty="0"/>
              <a:t>复位：清零</a:t>
            </a:r>
            <a:endParaRPr lang="en-US" altLang="zh-CN" sz="2000" dirty="0"/>
          </a:p>
          <a:p>
            <a:pPr lvl="1"/>
            <a:r>
              <a:rPr lang="zh-CN" altLang="en-US" sz="2000" dirty="0"/>
              <a:t>置数：</a:t>
            </a:r>
            <a:r>
              <a:rPr lang="en-US" altLang="zh-CN" sz="2000" dirty="0"/>
              <a:t>8</a:t>
            </a:r>
            <a:endParaRPr lang="en-US" altLang="zh-CN" sz="2000" dirty="0"/>
          </a:p>
          <a:p>
            <a:pPr lvl="1"/>
            <a:r>
              <a:rPr lang="zh-CN" altLang="en-US" sz="2000" dirty="0"/>
              <a:t>计数：不等于</a:t>
            </a:r>
            <a:r>
              <a:rPr lang="en-US" altLang="zh-CN" sz="2000" dirty="0"/>
              <a:t>0</a:t>
            </a:r>
            <a:r>
              <a:rPr lang="zh-CN" altLang="en-US" sz="2000" dirty="0"/>
              <a:t>就递减计数</a:t>
            </a:r>
            <a:endParaRPr lang="en-US" altLang="zh-CN" sz="2000" dirty="0"/>
          </a:p>
          <a:p>
            <a:r>
              <a:rPr lang="en-US" altLang="zh-CN" sz="2400" dirty="0"/>
              <a:t>RDY</a:t>
            </a:r>
            <a:r>
              <a:rPr lang="zh-CN" altLang="en-US" sz="2400" dirty="0"/>
              <a:t>：准备好标志，</a:t>
            </a:r>
            <a:r>
              <a:rPr lang="en-US" altLang="zh-CN" sz="2400" dirty="0"/>
              <a:t>1</a:t>
            </a:r>
            <a:r>
              <a:rPr lang="zh-CN" altLang="en-US" sz="2400" dirty="0"/>
              <a:t>位</a:t>
            </a:r>
            <a:endParaRPr lang="en-US" altLang="zh-CN" sz="2400" dirty="0"/>
          </a:p>
          <a:p>
            <a:pPr lvl="1"/>
            <a:r>
              <a:rPr lang="zh-CN" altLang="en-US" sz="2000" dirty="0"/>
              <a:t>复位：置</a:t>
            </a:r>
            <a:r>
              <a:rPr lang="en-US" altLang="zh-CN" sz="2000" dirty="0"/>
              <a:t>1</a:t>
            </a:r>
            <a:endParaRPr lang="en-US" altLang="zh-CN" sz="2000" dirty="0"/>
          </a:p>
          <a:p>
            <a:pPr lvl="1"/>
            <a:r>
              <a:rPr lang="en-US" altLang="zh-CN" sz="2000" dirty="0" err="1"/>
              <a:t>vld_tx</a:t>
            </a:r>
            <a:r>
              <a:rPr lang="zh-CN" altLang="en-US" sz="2000" dirty="0"/>
              <a:t>和</a:t>
            </a:r>
            <a:r>
              <a:rPr lang="en-US" altLang="zh-CN" sz="2000" dirty="0" err="1"/>
              <a:t>rdy_tx</a:t>
            </a:r>
            <a:r>
              <a:rPr lang="zh-CN" altLang="en-US" sz="2000" dirty="0"/>
              <a:t>均为</a:t>
            </a:r>
            <a:r>
              <a:rPr lang="en-US" altLang="zh-CN" sz="2000" dirty="0"/>
              <a:t>1</a:t>
            </a:r>
            <a:r>
              <a:rPr lang="zh-CN" altLang="en-US" sz="2000" dirty="0"/>
              <a:t>时清零</a:t>
            </a:r>
            <a:endParaRPr lang="en-US" altLang="zh-CN" sz="2400" dirty="0"/>
          </a:p>
          <a:p>
            <a:pPr lvl="1"/>
            <a:r>
              <a:rPr lang="en-US" altLang="zh-CN" sz="2000" dirty="0"/>
              <a:t>CNT</a:t>
            </a:r>
            <a:r>
              <a:rPr lang="zh-CN" altLang="en-US" sz="2000" dirty="0"/>
              <a:t>等于</a:t>
            </a:r>
            <a:r>
              <a:rPr lang="en-US" altLang="zh-CN" sz="2000" dirty="0"/>
              <a:t>0</a:t>
            </a:r>
            <a:r>
              <a:rPr lang="zh-CN" altLang="en-US" sz="2000" dirty="0"/>
              <a:t>时置</a:t>
            </a:r>
            <a:r>
              <a:rPr lang="en-US" altLang="zh-CN" sz="2000" dirty="0"/>
              <a:t>1</a:t>
            </a:r>
            <a:endParaRPr lang="en-US" altLang="zh-CN" sz="2000" dirty="0"/>
          </a:p>
          <a:p>
            <a:endParaRPr lang="zh-CN" altLang="en-US" sz="2400" dirty="0"/>
          </a:p>
        </p:txBody>
      </p:sp>
      <p:grpSp>
        <p:nvGrpSpPr>
          <p:cNvPr id="68" name="组合 67"/>
          <p:cNvGrpSpPr/>
          <p:nvPr/>
        </p:nvGrpSpPr>
        <p:grpSpPr>
          <a:xfrm>
            <a:off x="5341604" y="5495382"/>
            <a:ext cx="3155973" cy="448217"/>
            <a:chOff x="5076056" y="5371629"/>
            <a:chExt cx="3555004" cy="448217"/>
          </a:xfrm>
        </p:grpSpPr>
        <p:sp>
          <p:nvSpPr>
            <p:cNvPr id="60" name="Line 57"/>
            <p:cNvSpPr>
              <a:spLocks noChangeShapeType="1"/>
            </p:cNvSpPr>
            <p:nvPr/>
          </p:nvSpPr>
          <p:spPr bwMode="auto">
            <a:xfrm>
              <a:off x="7668344" y="5373216"/>
              <a:ext cx="936105"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Line 12"/>
            <p:cNvSpPr>
              <a:spLocks noChangeShapeType="1"/>
            </p:cNvSpPr>
            <p:nvPr/>
          </p:nvSpPr>
          <p:spPr bwMode="auto">
            <a:xfrm flipV="1">
              <a:off x="5076056" y="5373216"/>
              <a:ext cx="404419"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5" name="Line 12"/>
            <p:cNvSpPr>
              <a:spLocks noChangeShapeType="1"/>
            </p:cNvSpPr>
            <p:nvPr/>
          </p:nvSpPr>
          <p:spPr bwMode="auto">
            <a:xfrm flipV="1">
              <a:off x="5489544" y="5805264"/>
              <a:ext cx="50189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6" name="Line 15"/>
            <p:cNvSpPr>
              <a:spLocks noChangeShapeType="1"/>
            </p:cNvSpPr>
            <p:nvPr/>
          </p:nvSpPr>
          <p:spPr bwMode="auto">
            <a:xfrm>
              <a:off x="5490973" y="5373216"/>
              <a:ext cx="0" cy="423532"/>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3" name="Line 29"/>
            <p:cNvSpPr>
              <a:spLocks noChangeShapeType="1"/>
            </p:cNvSpPr>
            <p:nvPr/>
          </p:nvSpPr>
          <p:spPr bwMode="auto">
            <a:xfrm>
              <a:off x="6541177" y="5373216"/>
              <a:ext cx="619016"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4" name="Line 39"/>
            <p:cNvSpPr>
              <a:spLocks noChangeShapeType="1"/>
            </p:cNvSpPr>
            <p:nvPr/>
          </p:nvSpPr>
          <p:spPr bwMode="auto">
            <a:xfrm>
              <a:off x="6541178" y="5805264"/>
              <a:ext cx="619016"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1" name="Line 58"/>
            <p:cNvSpPr>
              <a:spLocks noChangeShapeType="1"/>
            </p:cNvSpPr>
            <p:nvPr/>
          </p:nvSpPr>
          <p:spPr bwMode="auto">
            <a:xfrm>
              <a:off x="8184941" y="5373216"/>
              <a:ext cx="0" cy="432048"/>
            </a:xfrm>
            <a:prstGeom prst="line">
              <a:avLst/>
            </a:prstGeom>
            <a:noFill/>
            <a:ln w="19050" cap="sq">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2" name="Line 59"/>
            <p:cNvSpPr>
              <a:spLocks noChangeShapeType="1"/>
            </p:cNvSpPr>
            <p:nvPr/>
          </p:nvSpPr>
          <p:spPr bwMode="auto">
            <a:xfrm>
              <a:off x="8190197" y="5803678"/>
              <a:ext cx="440863"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5" name="矩形 64"/>
            <p:cNvSpPr/>
            <p:nvPr/>
          </p:nvSpPr>
          <p:spPr bwMode="auto">
            <a:xfrm>
              <a:off x="6012160" y="5373216"/>
              <a:ext cx="504056" cy="432048"/>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D0</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6" name="矩形 65"/>
            <p:cNvSpPr/>
            <p:nvPr/>
          </p:nvSpPr>
          <p:spPr bwMode="auto">
            <a:xfrm>
              <a:off x="7164288" y="5371629"/>
              <a:ext cx="504056" cy="448217"/>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D7</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0" name="矩形 69"/>
            <p:cNvSpPr/>
            <p:nvPr/>
          </p:nvSpPr>
          <p:spPr bwMode="auto">
            <a:xfrm>
              <a:off x="5514760" y="5371630"/>
              <a:ext cx="504056" cy="432048"/>
            </a:xfrm>
            <a:prstGeom prst="rect">
              <a:avLst/>
            </a:prstGeom>
            <a:noFill/>
            <a:ln w="1905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1" name="矩形 70"/>
            <p:cNvSpPr/>
            <p:nvPr/>
          </p:nvSpPr>
          <p:spPr bwMode="auto">
            <a:xfrm>
              <a:off x="7651249" y="5384702"/>
              <a:ext cx="504056" cy="432048"/>
            </a:xfrm>
            <a:prstGeom prst="rect">
              <a:avLst/>
            </a:prstGeom>
            <a:noFill/>
            <a:ln w="1905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69" name="TextBox 34"/>
          <p:cNvSpPr txBox="1">
            <a:spLocks noChangeArrowheads="1"/>
          </p:cNvSpPr>
          <p:nvPr/>
        </p:nvSpPr>
        <p:spPr bwMode="auto">
          <a:xfrm>
            <a:off x="4903509" y="5527180"/>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5"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51"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53"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AD93097-46A0-4E8D-87EC-24CD2F39DFC4}"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575556" y="1412776"/>
          <a:ext cx="8100884" cy="2952327"/>
        </p:xfrm>
        <a:graphic>
          <a:graphicData uri="http://schemas.openxmlformats.org/drawingml/2006/table">
            <a:tbl>
              <a:tblPr/>
              <a:tblGrid>
                <a:gridCol w="558461"/>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gridCol w="279349"/>
              </a:tblGrid>
              <a:tr h="226646">
                <a:tc>
                  <a:txBody>
                    <a:bodyPr/>
                    <a:lstStyle/>
                    <a:p>
                      <a:pPr algn="l" rtl="0" fontAlgn="ctr"/>
                      <a:r>
                        <a:rPr lang="en-US" sz="1400" b="0" i="0" u="none" strike="noStrike" dirty="0" err="1">
                          <a:solidFill>
                            <a:srgbClr val="000000"/>
                          </a:solidFill>
                          <a:effectLst/>
                          <a:latin typeface="Times New Roman" panose="02020603050405020304" pitchFamily="18" charset="0"/>
                          <a:ea typeface="等线" panose="02010600030101010101" charset="-122"/>
                        </a:rPr>
                        <a:t>clk_tx</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62737">
                <a:tc>
                  <a:txBody>
                    <a:bodyPr/>
                    <a:lstStyle/>
                    <a:p>
                      <a:pPr algn="l" rtl="0" fontAlgn="ctr"/>
                      <a:endParaRPr lang="zh-CN" altLang="en-US" sz="10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r>
              <a:tr h="226646">
                <a:tc>
                  <a:txBody>
                    <a:bodyPr/>
                    <a:lstStyle/>
                    <a:p>
                      <a:pPr algn="l" rtl="0" fontAlgn="ctr"/>
                      <a:r>
                        <a:rPr lang="en-US" sz="1400" b="0" i="0" u="none" strike="noStrike" dirty="0" err="1">
                          <a:solidFill>
                            <a:srgbClr val="000000"/>
                          </a:solidFill>
                          <a:effectLst/>
                          <a:latin typeface="Times New Roman" panose="02020603050405020304" pitchFamily="18" charset="0"/>
                          <a:ea typeface="等线" panose="02010600030101010101" charset="-122"/>
                        </a:rPr>
                        <a:t>rst</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a:solidFill>
                            <a:srgbClr val="000000"/>
                          </a:solidFill>
                          <a:effectLst/>
                          <a:latin typeface="等线" panose="02010600030101010101" charset="-122"/>
                          <a:ea typeface="等线" panose="02010600030101010101" charset="-122"/>
                        </a:rPr>
                        <a:t>　</a:t>
                      </a:r>
                      <a:endParaRPr lang="zh-CN" altLang="en-US" sz="14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dirty="0">
                          <a:solidFill>
                            <a:srgbClr val="000000"/>
                          </a:solidFill>
                          <a:effectLst/>
                          <a:latin typeface="Arial" panose="020B0604020202020204" pitchFamily="34" charset="0"/>
                          <a:ea typeface="等线" panose="02010600030101010101" charset="-122"/>
                        </a:rPr>
                        <a:t>　</a:t>
                      </a: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r>
              <a:tr h="226646">
                <a:tc>
                  <a:txBody>
                    <a:bodyPr/>
                    <a:lstStyle/>
                    <a:p>
                      <a:pPr algn="l" rtl="0" fontAlgn="ctr"/>
                      <a:r>
                        <a:rPr lang="en-US" sz="1400" b="0" i="0" u="none" strike="noStrike" dirty="0" err="1">
                          <a:solidFill>
                            <a:srgbClr val="000000"/>
                          </a:solidFill>
                          <a:effectLst/>
                          <a:latin typeface="Times New Roman" panose="02020603050405020304" pitchFamily="18" charset="0"/>
                          <a:ea typeface="等线" panose="02010600030101010101" charset="-122"/>
                        </a:rPr>
                        <a:t>rdy_tx</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Arial" panose="020B0604020202020204" pitchFamily="34" charset="0"/>
                          <a:ea typeface="等线" panose="02010600030101010101" charset="-122"/>
                        </a:rPr>
                        <a:t>　</a:t>
                      </a: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Arial" panose="020B0604020202020204" pitchFamily="34" charset="0"/>
                          <a:ea typeface="等线" panose="02010600030101010101" charset="-122"/>
                        </a:rPr>
                        <a:t>　</a:t>
                      </a: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Arial" panose="020B0604020202020204" pitchFamily="34" charset="0"/>
                          <a:ea typeface="等线" panose="02010600030101010101" charset="-122"/>
                        </a:rPr>
                        <a:t>　</a:t>
                      </a: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zh-CN" altLang="en-US" sz="1000" b="0" i="0" u="none" strike="noStrike" dirty="0">
                          <a:solidFill>
                            <a:srgbClr val="000000"/>
                          </a:solidFill>
                          <a:effectLst/>
                          <a:latin typeface="Arial" panose="020B0604020202020204" pitchFamily="34" charset="0"/>
                          <a:ea typeface="等线" panose="02010600030101010101" charset="-122"/>
                        </a:rPr>
                        <a:t>　</a:t>
                      </a: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r>
              <a:tr h="226646">
                <a:tc>
                  <a:txBody>
                    <a:bodyPr/>
                    <a:lstStyle/>
                    <a:p>
                      <a:pPr algn="l" rtl="0" fontAlgn="ctr"/>
                      <a:r>
                        <a:rPr lang="en-US" sz="1400" b="0" i="0" u="none" strike="noStrike" dirty="0" err="1">
                          <a:solidFill>
                            <a:srgbClr val="000000"/>
                          </a:solidFill>
                          <a:effectLst/>
                          <a:latin typeface="Times New Roman" panose="02020603050405020304" pitchFamily="18" charset="0"/>
                          <a:ea typeface="等线" panose="02010600030101010101" charset="-122"/>
                        </a:rPr>
                        <a:t>vld_tx</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000000"/>
                          </a:solidFill>
                          <a:effectLst/>
                          <a:latin typeface="等线" panose="02010600030101010101" charset="-122"/>
                          <a:ea typeface="等线" panose="02010600030101010101" charset="-122"/>
                        </a:rPr>
                        <a:t>　</a:t>
                      </a:r>
                      <a:endParaRPr lang="zh-CN" altLang="en-US" sz="1400" b="0" i="0" u="none" strike="noStrike">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646">
                <a:tc>
                  <a:txBody>
                    <a:bodyPr/>
                    <a:lstStyle/>
                    <a:p>
                      <a:pPr algn="l" rtl="0" fontAlgn="ctr"/>
                      <a:r>
                        <a:rPr lang="en-US" sz="1400" b="0" i="0" u="none" strike="noStrike" dirty="0" err="1">
                          <a:solidFill>
                            <a:srgbClr val="000000"/>
                          </a:solidFill>
                          <a:effectLst/>
                          <a:latin typeface="Times New Roman" panose="02020603050405020304" pitchFamily="18" charset="0"/>
                          <a:ea typeface="等线" panose="02010600030101010101" charset="-122"/>
                        </a:rPr>
                        <a:t>d_tx</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gridSpan="3">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8‘hxx</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gridSpan="10">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8'h65</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gridSpan="14">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8'hab</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646">
                <a:tc>
                  <a:txBody>
                    <a:bodyPr/>
                    <a:lstStyle/>
                    <a:p>
                      <a:pPr algn="l" rtl="0" fontAlgn="ctr"/>
                      <a:r>
                        <a:rPr lang="en-US" sz="1400" b="0" i="0" u="none" strike="noStrike">
                          <a:solidFill>
                            <a:srgbClr val="000000"/>
                          </a:solidFill>
                          <a:effectLst/>
                          <a:latin typeface="Times New Roman" panose="02020603050405020304" pitchFamily="18" charset="0"/>
                          <a:ea typeface="等线" panose="02010600030101010101" charset="-122"/>
                        </a:rPr>
                        <a:t>SOR</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gridSpan="5">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9</a:t>
                      </a:r>
                      <a:r>
                        <a:rPr lang="en-US" sz="1400" b="0" i="0" u="none" strike="noStrike" dirty="0">
                          <a:solidFill>
                            <a:srgbClr val="000000"/>
                          </a:solidFill>
                          <a:effectLst/>
                          <a:latin typeface="Times New Roman" panose="02020603050405020304" pitchFamily="18" charset="0"/>
                          <a:ea typeface="等线" panose="02010600030101010101" charset="-122"/>
                        </a:rPr>
                        <a:t>’h</a:t>
                      </a: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FF</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gridSpan="2">
                  <a:txBody>
                    <a:bodyPr/>
                    <a:lstStyle/>
                    <a:p>
                      <a:pPr algn="ctr" rtl="0" fontAlgn="ctr"/>
                      <a:r>
                        <a:rPr lang="en-US" altLang="zh-CN" sz="1400" b="1" i="0" u="none" strike="noStrike" dirty="0">
                          <a:solidFill>
                            <a:srgbClr val="0070C0"/>
                          </a:solidFill>
                          <a:effectLst/>
                          <a:latin typeface="Times New Roman" panose="02020603050405020304" pitchFamily="18" charset="0"/>
                          <a:ea typeface="等线" panose="02010600030101010101" charset="-122"/>
                        </a:rPr>
                        <a:t>0</a:t>
                      </a:r>
                      <a:r>
                        <a:rPr lang="en-US" sz="1400" b="1" i="0" u="none" strike="noStrike" dirty="0">
                          <a:solidFill>
                            <a:srgbClr val="0070C0"/>
                          </a:solidFill>
                          <a:effectLst/>
                          <a:latin typeface="Times New Roman" panose="02020603050405020304" pitchFamily="18" charset="0"/>
                          <a:ea typeface="等线" panose="02010600030101010101" charset="-122"/>
                        </a:rPr>
                        <a:t>CA</a:t>
                      </a:r>
                      <a:endParaRPr lang="en-US" sz="1400" b="1" i="0" u="none" strike="noStrike" dirty="0">
                        <a:solidFill>
                          <a:srgbClr val="0070C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165</a:t>
                      </a:r>
                      <a:endParaRPr lang="en-US" altLang="zh-CN"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B2</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D9</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EC</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F6</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FB</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FD</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FE</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charset="-122"/>
                        </a:rPr>
                        <a:t>1</a:t>
                      </a:r>
                      <a:r>
                        <a:rPr lang="en-US" sz="1400" b="0" i="0" u="none" strike="noStrike" dirty="0">
                          <a:solidFill>
                            <a:srgbClr val="000000"/>
                          </a:solidFill>
                          <a:effectLst/>
                          <a:latin typeface="Times New Roman" panose="02020603050405020304" pitchFamily="18" charset="0"/>
                          <a:ea typeface="等线" panose="02010600030101010101" charset="-122"/>
                        </a:rPr>
                        <a:t>FF</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1" i="0" u="none" strike="noStrike" dirty="0">
                          <a:solidFill>
                            <a:srgbClr val="0070C0"/>
                          </a:solidFill>
                          <a:effectLst/>
                          <a:latin typeface="Times New Roman" panose="02020603050405020304" pitchFamily="18" charset="0"/>
                          <a:ea typeface="等线" panose="02010600030101010101" charset="-122"/>
                        </a:rPr>
                        <a:t>156</a:t>
                      </a:r>
                      <a:endParaRPr lang="en-US" altLang="zh-CN" sz="1400" b="1" i="0" u="none" strike="noStrike" dirty="0">
                        <a:solidFill>
                          <a:srgbClr val="0070C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1" i="0" u="none" strike="noStrike" dirty="0">
                          <a:solidFill>
                            <a:srgbClr val="0070C0"/>
                          </a:solidFill>
                          <a:effectLst/>
                          <a:latin typeface="等线" panose="02010600030101010101" charset="-122"/>
                          <a:ea typeface="等线" panose="02010600030101010101" charset="-122"/>
                        </a:rPr>
                        <a:t>　</a:t>
                      </a:r>
                      <a:endParaRPr lang="zh-CN" altLang="en-US" sz="1000" b="1" i="0" u="none" strike="noStrike" dirty="0">
                        <a:solidFill>
                          <a:srgbClr val="0070C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1" i="0" u="none" strike="noStrike" dirty="0">
                          <a:solidFill>
                            <a:srgbClr val="0070C0"/>
                          </a:solidFill>
                          <a:effectLst/>
                          <a:latin typeface="等线" panose="02010600030101010101" charset="-122"/>
                          <a:ea typeface="等线" panose="02010600030101010101" charset="-122"/>
                        </a:rPr>
                        <a:t>　</a:t>
                      </a:r>
                      <a:endParaRPr lang="zh-CN" altLang="en-US" sz="1000" b="1" i="0" u="none" strike="noStrike" dirty="0">
                        <a:solidFill>
                          <a:srgbClr val="0070C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646">
                <a:tc>
                  <a:txBody>
                    <a:bodyPr/>
                    <a:lstStyle/>
                    <a:p>
                      <a:pPr algn="l" rtl="0" fontAlgn="ctr"/>
                      <a:r>
                        <a:rPr lang="en-US" sz="1400" b="0" i="0" u="none" strike="noStrike">
                          <a:solidFill>
                            <a:srgbClr val="000000"/>
                          </a:solidFill>
                          <a:effectLst/>
                          <a:latin typeface="Times New Roman" panose="02020603050405020304" pitchFamily="18" charset="0"/>
                          <a:ea typeface="等线" panose="02010600030101010101" charset="-122"/>
                        </a:rPr>
                        <a:t>CNT</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gridSpan="5">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4'h0</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gridSpan="2">
                  <a:txBody>
                    <a:bodyPr/>
                    <a:lstStyle/>
                    <a:p>
                      <a:pPr algn="ctr" rtl="0" fontAlgn="ctr"/>
                      <a:r>
                        <a:rPr lang="en-US" altLang="zh-CN" sz="1400" b="1" i="0" u="none" strike="noStrike" dirty="0">
                          <a:solidFill>
                            <a:srgbClr val="0070C0"/>
                          </a:solidFill>
                          <a:effectLst/>
                          <a:latin typeface="Times New Roman" panose="02020603050405020304" pitchFamily="18" charset="0"/>
                          <a:ea typeface="等线" panose="02010600030101010101" charset="-122"/>
                        </a:rPr>
                        <a:t>8</a:t>
                      </a:r>
                      <a:endParaRPr lang="en-US" altLang="zh-CN" sz="1400" b="1" i="0" u="none" strike="noStrike" dirty="0">
                        <a:solidFill>
                          <a:srgbClr val="0070C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7</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6</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5</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4</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3</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2</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1</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1" i="0" u="none" strike="noStrike" dirty="0">
                          <a:solidFill>
                            <a:srgbClr val="FF0000"/>
                          </a:solidFill>
                          <a:effectLst/>
                          <a:latin typeface="Times New Roman" panose="02020603050405020304" pitchFamily="18" charset="0"/>
                          <a:ea typeface="等线" panose="02010600030101010101" charset="-122"/>
                        </a:rPr>
                        <a:t>0</a:t>
                      </a:r>
                      <a:endParaRPr lang="en-US" altLang="zh-CN" sz="1400" b="1" i="0" u="none" strike="noStrike" dirty="0">
                        <a:solidFill>
                          <a:srgbClr val="FF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charset="-122"/>
                        </a:rPr>
                        <a:t>0</a:t>
                      </a:r>
                      <a:endParaRPr lang="en-US" altLang="zh-CN"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altLang="zh-CN" sz="1400" b="1" i="0" u="none" strike="noStrike" dirty="0">
                          <a:solidFill>
                            <a:srgbClr val="0070C0"/>
                          </a:solidFill>
                          <a:effectLst/>
                          <a:latin typeface="Times New Roman" panose="02020603050405020304" pitchFamily="18" charset="0"/>
                          <a:ea typeface="等线" panose="02010600030101010101" charset="-122"/>
                        </a:rPr>
                        <a:t>8</a:t>
                      </a:r>
                      <a:endParaRPr lang="en-US" altLang="zh-CN" sz="1400" b="1" i="0" u="none" strike="noStrike" dirty="0">
                        <a:solidFill>
                          <a:srgbClr val="0070C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62737">
                <a:tc>
                  <a:txBody>
                    <a:bodyPr/>
                    <a:lstStyle/>
                    <a:p>
                      <a:pPr algn="l" fontAlgn="ctr"/>
                      <a:endParaRPr lang="zh-CN" altLang="en-US" sz="1000" b="0" i="0" u="none" strike="noStrike" dirty="0">
                        <a:solidFill>
                          <a:srgbClr val="000000"/>
                        </a:solidFill>
                        <a:effectLst/>
                        <a:latin typeface="Arial" panose="020B0604020202020204" pitchFamily="34" charset="0"/>
                        <a:ea typeface="等线" panose="02010600030101010101" charset="-122"/>
                      </a:endParaRPr>
                    </a:p>
                  </a:txBody>
                  <a:tcPr marL="2826" marR="2826" marT="2826" marB="0" anchor="ctr">
                    <a:lnL>
                      <a:noFill/>
                    </a:lnL>
                    <a:lnR>
                      <a:noFill/>
                    </a:lnR>
                    <a:lnT>
                      <a:noFill/>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0" u="none" strike="noStrike" dirty="0">
                          <a:solidFill>
                            <a:srgbClr val="000000"/>
                          </a:solidFill>
                          <a:effectLst/>
                          <a:latin typeface="等线" panose="02010600030101010101" charset="-122"/>
                          <a:ea typeface="等线" panose="02010600030101010101" charset="-122"/>
                        </a:rPr>
                        <a:t>　</a:t>
                      </a: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endParaRPr lang="zh-CN" altLang="en-US" sz="1000" b="0" i="0" u="none" strike="noStrike" dirty="0">
                        <a:solidFill>
                          <a:srgbClr val="000000"/>
                        </a:solidFill>
                        <a:effectLst/>
                        <a:latin typeface="等线" panose="02010600030101010101" charset="-122"/>
                        <a:ea typeface="等线" panose="02010600030101010101" charset="-122"/>
                      </a:endParaRPr>
                    </a:p>
                  </a:txBody>
                  <a:tcPr marL="2826" marR="2826" marT="2826" marB="0" anchor="ctr">
                    <a:lnL>
                      <a:noFill/>
                    </a:lnL>
                    <a:lnR>
                      <a:noFill/>
                    </a:lnR>
                    <a:lnT w="12700" cap="flat" cmpd="sng" algn="ctr">
                      <a:solidFill>
                        <a:srgbClr val="000000"/>
                      </a:solidFill>
                      <a:prstDash val="solid"/>
                      <a:round/>
                      <a:headEnd type="none" w="med" len="med"/>
                      <a:tailEnd type="none" w="med" len="med"/>
                    </a:lnT>
                    <a:lnB>
                      <a:noFill/>
                    </a:lnB>
                  </a:tcPr>
                </a:tc>
              </a:tr>
              <a:tr h="226646">
                <a:tc>
                  <a:txBody>
                    <a:bodyPr/>
                    <a:lstStyle/>
                    <a:p>
                      <a:pPr algn="l" rtl="0" fontAlgn="ctr"/>
                      <a:r>
                        <a:rPr lang="en-US" sz="1400" b="0" i="0" u="none" strike="noStrike">
                          <a:solidFill>
                            <a:srgbClr val="000000"/>
                          </a:solidFill>
                          <a:effectLst/>
                          <a:latin typeface="Times New Roman" panose="02020603050405020304" pitchFamily="18" charset="0"/>
                          <a:ea typeface="等线" panose="02010600030101010101" charset="-122"/>
                        </a:rPr>
                        <a:t>txd</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a:noFill/>
                    </a:lnR>
                    <a:lnT>
                      <a:noFill/>
                    </a:lnT>
                    <a:lnB>
                      <a:noFill/>
                    </a:lnB>
                  </a:tcPr>
                </a:tc>
                <a:tc gridSpan="5">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Idle</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hMerge="1">
                  <a:tcPr/>
                </a:tc>
                <a:tc hMerge="1">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Start</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D0=1</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D1=0</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D2=1</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D3=0</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D4=0</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D5=1</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D6=1</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D7=0</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cPr/>
                </a:tc>
                <a:tc gridSpan="2">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charset="-122"/>
                        </a:rPr>
                        <a:t>Stop</a:t>
                      </a:r>
                      <a:endParaRPr lang="en-US" sz="1400" b="0" i="0" u="none" strike="noStrike">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gridSpan="2">
                  <a:txBody>
                    <a:bodyPr/>
                    <a:lstStyle/>
                    <a:p>
                      <a:pPr algn="ctr" rtl="0" fontAlgn="ctr"/>
                      <a:r>
                        <a:rPr lang="en-US" sz="1400" b="0" i="0" u="none" strike="noStrike" dirty="0">
                          <a:solidFill>
                            <a:srgbClr val="000000"/>
                          </a:solidFill>
                          <a:effectLst/>
                          <a:latin typeface="Times New Roman" panose="02020603050405020304" pitchFamily="18" charset="0"/>
                          <a:ea typeface="等线" panose="02010600030101010101" charset="-122"/>
                        </a:rPr>
                        <a:t>Start</a:t>
                      </a:r>
                      <a:endParaRPr lang="en-US" sz="1400" b="0" i="0" u="none" strike="noStrike" dirty="0">
                        <a:solidFill>
                          <a:srgbClr val="000000"/>
                        </a:solidFill>
                        <a:effectLst/>
                        <a:latin typeface="Times New Roman" panose="02020603050405020304" pitchFamily="18" charset="0"/>
                        <a:ea typeface="等线" panose="02010600030101010101" charset="-122"/>
                      </a:endParaRPr>
                    </a:p>
                  </a:txBody>
                  <a:tcPr marL="2826" marR="2826" marT="282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cPr/>
                </a:tc>
              </a:tr>
            </a:tbl>
          </a:graphicData>
        </a:graphic>
      </p:graphicFrame>
      <p:cxnSp>
        <p:nvCxnSpPr>
          <p:cNvPr id="11" name="直接连接符 10"/>
          <p:cNvCxnSpPr/>
          <p:nvPr/>
        </p:nvCxnSpPr>
        <p:spPr bwMode="auto">
          <a:xfrm>
            <a:off x="2535647" y="1412776"/>
            <a:ext cx="0" cy="2916324"/>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sp>
        <p:nvSpPr>
          <p:cNvPr id="19458" name="标题 1"/>
          <p:cNvSpPr>
            <a:spLocks noGrp="1" noChangeArrowheads="1"/>
          </p:cNvSpPr>
          <p:nvPr>
            <p:ph type="title"/>
          </p:nvPr>
        </p:nvSpPr>
        <p:spPr/>
        <p:txBody>
          <a:bodyPr/>
          <a:lstStyle/>
          <a:p>
            <a:r>
              <a:rPr lang="zh-CN" altLang="en-US" dirty="0"/>
              <a:t>发送时序</a:t>
            </a:r>
            <a:endParaRPr lang="zh-CN" altLang="en-US" dirty="0"/>
          </a:p>
        </p:txBody>
      </p:sp>
      <p:sp>
        <p:nvSpPr>
          <p:cNvPr id="19459" name="内容占位符 2"/>
          <p:cNvSpPr>
            <a:spLocks noGrp="1" noChangeArrowheads="1"/>
          </p:cNvSpPr>
          <p:nvPr>
            <p:ph idx="1"/>
          </p:nvPr>
        </p:nvSpPr>
        <p:spPr>
          <a:xfrm>
            <a:off x="457200" y="4545124"/>
            <a:ext cx="8100884" cy="1728192"/>
          </a:xfrm>
        </p:spPr>
        <p:txBody>
          <a:bodyPr/>
          <a:lstStyle/>
          <a:p>
            <a:r>
              <a:rPr lang="en-US" altLang="zh-CN" sz="2400" dirty="0" err="1"/>
              <a:t>vld_tx</a:t>
            </a:r>
            <a:r>
              <a:rPr lang="en-US" altLang="zh-CN" sz="2400" dirty="0"/>
              <a:t> </a:t>
            </a:r>
            <a:r>
              <a:rPr lang="zh-CN" altLang="en-US" sz="2400" dirty="0"/>
              <a:t>和 </a:t>
            </a:r>
            <a:r>
              <a:rPr lang="en-US" altLang="zh-CN" sz="2400" dirty="0" err="1"/>
              <a:t>rdy_tx</a:t>
            </a:r>
            <a:r>
              <a:rPr lang="zh-CN" altLang="en-US" sz="2400" dirty="0"/>
              <a:t>均有效时，发送数据 </a:t>
            </a:r>
            <a:r>
              <a:rPr lang="en-US" altLang="zh-CN" sz="2400" dirty="0" err="1"/>
              <a:t>d_tx</a:t>
            </a:r>
            <a:r>
              <a:rPr lang="en-US" altLang="zh-CN" sz="2400" dirty="0"/>
              <a:t> </a:t>
            </a:r>
            <a:r>
              <a:rPr lang="zh-CN" altLang="en-US" sz="2400"/>
              <a:t>附加</a:t>
            </a:r>
            <a:r>
              <a:rPr lang="zh-CN" altLang="en-US" sz="2400" kern="1200">
                <a:solidFill>
                  <a:srgbClr val="000000"/>
                </a:solidFill>
                <a:latin typeface="宋体" panose="02010600030101010101" pitchFamily="2" charset="-122"/>
              </a:rPr>
              <a:t>起始</a:t>
            </a:r>
            <a:r>
              <a:rPr lang="zh-CN" altLang="en-US" sz="2400"/>
              <a:t>位</a:t>
            </a:r>
            <a:r>
              <a:rPr lang="en-US" altLang="zh-CN" sz="2400"/>
              <a:t>0</a:t>
            </a:r>
            <a:r>
              <a:rPr lang="zh-CN" altLang="en-US" sz="2400"/>
              <a:t>后</a:t>
            </a:r>
            <a:r>
              <a:rPr lang="zh-CN" altLang="en-US" sz="2400" dirty="0"/>
              <a:t>存入移位输出寄存器</a:t>
            </a:r>
            <a:r>
              <a:rPr lang="en-US" altLang="zh-CN" sz="2400" dirty="0"/>
              <a:t>SOR</a:t>
            </a:r>
            <a:r>
              <a:rPr lang="zh-CN" altLang="en-US" sz="2400" dirty="0"/>
              <a:t>，</a:t>
            </a:r>
            <a:r>
              <a:rPr lang="en-US" altLang="zh-CN" sz="2400" dirty="0" err="1"/>
              <a:t>rdy_tx</a:t>
            </a:r>
            <a:r>
              <a:rPr lang="en-US" altLang="zh-CN" sz="2400" dirty="0"/>
              <a:t> </a:t>
            </a:r>
            <a:r>
              <a:rPr lang="zh-CN" altLang="en-US" sz="2400" dirty="0"/>
              <a:t>清零，移位计数器</a:t>
            </a:r>
            <a:r>
              <a:rPr lang="en-US" altLang="zh-CN" sz="2400" dirty="0"/>
              <a:t>CNT</a:t>
            </a:r>
            <a:r>
              <a:rPr lang="zh-CN" altLang="en-US" sz="2400" dirty="0"/>
              <a:t>加载常数</a:t>
            </a:r>
            <a:r>
              <a:rPr lang="en-US" altLang="zh-CN" sz="2400" dirty="0"/>
              <a:t>8</a:t>
            </a:r>
            <a:r>
              <a:rPr lang="zh-CN" altLang="en-US" sz="2400" dirty="0"/>
              <a:t>；随后</a:t>
            </a:r>
            <a:r>
              <a:rPr lang="en-US" altLang="zh-CN" sz="2400" dirty="0"/>
              <a:t>SOR</a:t>
            </a:r>
            <a:r>
              <a:rPr lang="zh-CN" altLang="en-US" sz="2400" dirty="0"/>
              <a:t>右移位和</a:t>
            </a:r>
            <a:r>
              <a:rPr lang="en-US" altLang="zh-CN" sz="2400" dirty="0"/>
              <a:t>CNT</a:t>
            </a:r>
            <a:r>
              <a:rPr lang="zh-CN" altLang="en-US" sz="2400" dirty="0"/>
              <a:t>递减计数</a:t>
            </a:r>
            <a:endParaRPr lang="en-US" altLang="zh-CN" sz="2400" dirty="0"/>
          </a:p>
          <a:p>
            <a:r>
              <a:rPr lang="en-US" altLang="zh-CN" sz="2400" dirty="0"/>
              <a:t>CNT</a:t>
            </a:r>
            <a:r>
              <a:rPr lang="zh-CN" altLang="en-US" sz="2400" dirty="0"/>
              <a:t>等于</a:t>
            </a:r>
            <a:r>
              <a:rPr lang="en-US" altLang="zh-CN" sz="2400" dirty="0"/>
              <a:t>0</a:t>
            </a:r>
            <a:r>
              <a:rPr lang="zh-CN" altLang="en-US" sz="2400" dirty="0"/>
              <a:t>时，停止计数，</a:t>
            </a:r>
            <a:r>
              <a:rPr lang="en-US" altLang="zh-CN" sz="2400" dirty="0" err="1"/>
              <a:t>rdy_tx</a:t>
            </a:r>
            <a:r>
              <a:rPr lang="zh-CN" altLang="en-US" sz="2400" dirty="0"/>
              <a:t>置</a:t>
            </a:r>
            <a:r>
              <a:rPr lang="en-US" altLang="zh-CN" sz="2400" dirty="0"/>
              <a:t>1</a:t>
            </a:r>
            <a:endParaRPr lang="zh-CN" altLang="en-US" sz="2400" dirty="0"/>
          </a:p>
        </p:txBody>
      </p:sp>
      <p:cxnSp>
        <p:nvCxnSpPr>
          <p:cNvPr id="13" name="直接连接符 12"/>
          <p:cNvCxnSpPr/>
          <p:nvPr/>
        </p:nvCxnSpPr>
        <p:spPr bwMode="auto">
          <a:xfrm>
            <a:off x="1970187" y="2585033"/>
            <a:ext cx="54006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6" name="直接连接符 15"/>
          <p:cNvCxnSpPr/>
          <p:nvPr/>
        </p:nvCxnSpPr>
        <p:spPr bwMode="auto">
          <a:xfrm>
            <a:off x="1979712" y="2182639"/>
            <a:ext cx="54006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 name="直接连接符 16"/>
          <p:cNvCxnSpPr/>
          <p:nvPr/>
        </p:nvCxnSpPr>
        <p:spPr bwMode="auto">
          <a:xfrm>
            <a:off x="7560305" y="1412776"/>
            <a:ext cx="0" cy="2916324"/>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18" name="直接连接符 17"/>
          <p:cNvCxnSpPr/>
          <p:nvPr/>
        </p:nvCxnSpPr>
        <p:spPr bwMode="auto">
          <a:xfrm>
            <a:off x="7000875" y="3969060"/>
            <a:ext cx="55622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9" name="直接连接符 18"/>
          <p:cNvCxnSpPr/>
          <p:nvPr/>
        </p:nvCxnSpPr>
        <p:spPr bwMode="auto">
          <a:xfrm>
            <a:off x="6997762" y="3753036"/>
            <a:ext cx="55622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4" name="直接连接符 13"/>
          <p:cNvCxnSpPr/>
          <p:nvPr/>
        </p:nvCxnSpPr>
        <p:spPr bwMode="auto">
          <a:xfrm>
            <a:off x="8117346" y="1412776"/>
            <a:ext cx="0" cy="2916324"/>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15" name="直接连接符 14"/>
          <p:cNvCxnSpPr/>
          <p:nvPr/>
        </p:nvCxnSpPr>
        <p:spPr bwMode="auto">
          <a:xfrm>
            <a:off x="7570936" y="2585033"/>
            <a:ext cx="54006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0" name="直接连接符 19"/>
          <p:cNvCxnSpPr/>
          <p:nvPr/>
        </p:nvCxnSpPr>
        <p:spPr bwMode="auto">
          <a:xfrm>
            <a:off x="7570936" y="2192164"/>
            <a:ext cx="540060"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sp>
        <p:nvSpPr>
          <p:cNvPr id="21" name="页脚占位符 1"/>
          <p:cNvSpPr txBox="1">
            <a:spLocks noChangeArrowheads="1"/>
          </p:cNvSpPr>
          <p:nvPr/>
        </p:nvSpPr>
        <p:spPr bwMode="auto">
          <a:xfrm>
            <a:off x="2590800" y="6245225"/>
            <a:ext cx="4419600" cy="4762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defTabSz="914400" fontAlgn="base">
              <a:spcBef>
                <a:spcPct val="0"/>
              </a:spcBef>
              <a:spcAft>
                <a:spcPct val="0"/>
              </a:spcAft>
              <a:buFontTx/>
              <a:buNone/>
              <a:defRPr/>
            </a:pPr>
            <a:r>
              <a:rPr lang="en-US" altLang="zh-CN" sz="1600" b="0">
                <a:solidFill>
                  <a:srgbClr val="000000"/>
                </a:solidFill>
                <a:latin typeface="Arial" panose="020B0604020202020204" pitchFamily="34" charset="0"/>
              </a:rPr>
              <a:t>2024</a:t>
            </a:r>
            <a:r>
              <a:rPr lang="zh-CN" altLang="en-US" sz="1600" b="0">
                <a:solidFill>
                  <a:srgbClr val="000000"/>
                </a:solidFill>
                <a:latin typeface="Arial" panose="020B0604020202020204" pitchFamily="34" charset="0"/>
              </a:rPr>
              <a:t>春</a:t>
            </a:r>
            <a:r>
              <a:rPr lang="en-US" altLang="zh-CN" sz="1600" b="0">
                <a:solidFill>
                  <a:srgbClr val="000000"/>
                </a:solidFill>
                <a:latin typeface="Arial" panose="020B0604020202020204" pitchFamily="34" charset="0"/>
              </a:rPr>
              <a:t>_</a:t>
            </a:r>
            <a:r>
              <a:rPr lang="zh-CN" altLang="en-US" sz="1600" b="0">
                <a:solidFill>
                  <a:srgbClr val="000000"/>
                </a:solidFill>
                <a:latin typeface="Arial" panose="020B0604020202020204" pitchFamily="34" charset="0"/>
              </a:rPr>
              <a:t>计算机组成原理</a:t>
            </a:r>
            <a:r>
              <a:rPr lang="en-US" altLang="zh-CN" sz="1600" b="0">
                <a:solidFill>
                  <a:srgbClr val="000000"/>
                </a:solidFill>
                <a:latin typeface="Arial" panose="020B0604020202020204" pitchFamily="34" charset="0"/>
              </a:rPr>
              <a:t>(H)</a:t>
            </a:r>
            <a:r>
              <a:rPr lang="zh-CN" altLang="en-US" sz="1600" b="0">
                <a:solidFill>
                  <a:srgbClr val="000000"/>
                </a:solidFill>
                <a:latin typeface="Arial" panose="020B0604020202020204" pitchFamily="34" charset="0"/>
              </a:rPr>
              <a:t>实验 </a:t>
            </a:r>
            <a:endParaRPr lang="zh-CN" altLang="en-US" sz="1600" b="0" dirty="0">
              <a:solidFill>
                <a:srgbClr val="000000"/>
              </a:solidFill>
              <a:latin typeface="Arial" panose="020B0604020202020204" pitchFamily="34" charset="0"/>
            </a:endParaRPr>
          </a:p>
        </p:txBody>
      </p:sp>
      <p:sp>
        <p:nvSpPr>
          <p:cNvPr id="22" name="灯片编号占位符 2"/>
          <p:cNvSpPr txBox="1">
            <a:spLocks noChangeArrowheads="1"/>
          </p:cNvSpPr>
          <p:nvPr/>
        </p:nvSpPr>
        <p:spPr>
          <a:xfrm>
            <a:off x="7010400" y="6245225"/>
            <a:ext cx="1676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defTabSz="914400" fontAlgn="base">
              <a:spcBef>
                <a:spcPct val="0"/>
              </a:spcBef>
              <a:spcAft>
                <a:spcPct val="0"/>
              </a:spcAft>
              <a:buFontTx/>
              <a:buNone/>
              <a:defRPr/>
            </a:pPr>
            <a:fld id="{A7B0930E-2265-4A0B-94A4-F48B63590D63}" type="slidenum">
              <a:rPr lang="en-US" altLang="zh-CN" sz="1600" b="0" smtClean="0">
                <a:solidFill>
                  <a:srgbClr val="000000"/>
                </a:solidFill>
                <a:latin typeface="Arial" panose="020B0604020202020204" pitchFamily="34" charset="0"/>
              </a:rPr>
            </a:fld>
            <a:endParaRPr lang="en-US" altLang="zh-CN" sz="1600" b="0">
              <a:solidFill>
                <a:srgbClr val="000000"/>
              </a:solidFill>
              <a:latin typeface="Arial" panose="020B0604020202020204" pitchFamily="34" charset="0"/>
            </a:endParaRPr>
          </a:p>
        </p:txBody>
      </p:sp>
      <p:sp>
        <p:nvSpPr>
          <p:cNvPr id="23"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974A49E-7072-4ABE-85D2-419A154CAF1B}"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3" name="灯片编号占位符 2"/>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zh-CN"/>
              <a:t>接收过程</a:t>
            </a:r>
            <a:endParaRPr lang="zh-CN" altLang="en-US"/>
          </a:p>
        </p:txBody>
      </p:sp>
      <p:sp>
        <p:nvSpPr>
          <p:cNvPr id="20483" name="内容占位符 2"/>
          <p:cNvSpPr>
            <a:spLocks noGrp="1" noChangeArrowheads="1"/>
          </p:cNvSpPr>
          <p:nvPr>
            <p:ph idx="1"/>
          </p:nvPr>
        </p:nvSpPr>
        <p:spPr>
          <a:xfrm>
            <a:off x="457200" y="1519237"/>
            <a:ext cx="8147050" cy="2192286"/>
          </a:xfrm>
        </p:spPr>
        <p:txBody>
          <a:bodyPr/>
          <a:lstStyle/>
          <a:p>
            <a:pPr>
              <a:spcBef>
                <a:spcPct val="0"/>
              </a:spcBef>
              <a:spcAft>
                <a:spcPts val="600"/>
              </a:spcAft>
            </a:pPr>
            <a:r>
              <a:rPr lang="zh-CN" altLang="zh-CN" sz="2400" dirty="0"/>
              <a:t>当检测到</a:t>
            </a:r>
            <a:r>
              <a:rPr lang="en-US" altLang="zh-CN" sz="2400" dirty="0" err="1"/>
              <a:t>rxd</a:t>
            </a:r>
            <a:r>
              <a:rPr lang="zh-CN" altLang="zh-CN" sz="2400" dirty="0"/>
              <a:t>信号由</a:t>
            </a:r>
            <a:r>
              <a:rPr lang="en-US" altLang="zh-CN" sz="2400" dirty="0"/>
              <a:t>1</a:t>
            </a:r>
            <a:r>
              <a:rPr lang="zh-CN" altLang="zh-CN" sz="2400" dirty="0"/>
              <a:t>到</a:t>
            </a:r>
            <a:r>
              <a:rPr lang="en-US" altLang="zh-CN" sz="2400" dirty="0"/>
              <a:t>0</a:t>
            </a:r>
            <a:r>
              <a:rPr lang="zh-CN" altLang="zh-CN" sz="2400" dirty="0"/>
              <a:t>跳变</a:t>
            </a:r>
            <a:r>
              <a:rPr lang="zh-CN" altLang="en-US" sz="2400" dirty="0"/>
              <a:t>，且</a:t>
            </a:r>
            <a:r>
              <a:rPr lang="en-US" altLang="zh-CN" sz="2400" dirty="0"/>
              <a:t>8</a:t>
            </a:r>
            <a:r>
              <a:rPr lang="zh-CN" altLang="en-US" sz="2400" dirty="0"/>
              <a:t>个</a:t>
            </a:r>
            <a:r>
              <a:rPr lang="zh-CN" altLang="zh-CN" sz="2400" dirty="0"/>
              <a:t>接收时钟</a:t>
            </a:r>
            <a:r>
              <a:rPr lang="en-US" altLang="zh-CN" sz="2400" dirty="0"/>
              <a:t>(</a:t>
            </a:r>
            <a:r>
              <a:rPr lang="en-US" altLang="zh-CN" sz="2400" dirty="0" err="1"/>
              <a:t>clk_rx</a:t>
            </a:r>
            <a:r>
              <a:rPr lang="en-US" altLang="zh-CN" sz="2400" dirty="0"/>
              <a:t>)</a:t>
            </a:r>
            <a:r>
              <a:rPr lang="zh-CN" altLang="en-US" sz="2400" dirty="0"/>
              <a:t>后</a:t>
            </a:r>
            <a:r>
              <a:rPr lang="zh-CN" altLang="zh-CN" sz="2400" dirty="0"/>
              <a:t>检测仍为</a:t>
            </a:r>
            <a:r>
              <a:rPr lang="en-US" altLang="zh-CN" sz="2400" dirty="0"/>
              <a:t>0</a:t>
            </a:r>
            <a:r>
              <a:rPr lang="zh-CN" altLang="zh-CN" sz="2400" dirty="0"/>
              <a:t>，则</a:t>
            </a:r>
            <a:r>
              <a:rPr lang="zh-CN" altLang="en-US" sz="2400" dirty="0"/>
              <a:t>确</a:t>
            </a:r>
            <a:r>
              <a:rPr lang="zh-CN" altLang="zh-CN" sz="2400" dirty="0"/>
              <a:t>认</a:t>
            </a:r>
            <a:r>
              <a:rPr lang="zh-CN" altLang="en-US" sz="2400" dirty="0"/>
              <a:t>为</a:t>
            </a:r>
            <a:r>
              <a:rPr lang="zh-CN" altLang="zh-CN" sz="2400" dirty="0"/>
              <a:t>起始位</a:t>
            </a:r>
            <a:endParaRPr lang="zh-CN" altLang="zh-CN" sz="2400" dirty="0"/>
          </a:p>
          <a:p>
            <a:pPr>
              <a:spcBef>
                <a:spcPts val="600"/>
              </a:spcBef>
              <a:spcAft>
                <a:spcPts val="600"/>
              </a:spcAft>
            </a:pPr>
            <a:r>
              <a:rPr lang="zh-CN" altLang="en-US" sz="2400" dirty="0"/>
              <a:t>接着每</a:t>
            </a:r>
            <a:r>
              <a:rPr lang="zh-CN" altLang="zh-CN" sz="2400" dirty="0"/>
              <a:t>隔</a:t>
            </a:r>
            <a:r>
              <a:rPr lang="en-US" altLang="zh-CN" sz="2400" dirty="0"/>
              <a:t>16</a:t>
            </a:r>
            <a:r>
              <a:rPr lang="zh-CN" altLang="zh-CN" sz="2400" dirty="0"/>
              <a:t>个接收时钟，对</a:t>
            </a:r>
            <a:r>
              <a:rPr lang="en-US" altLang="zh-CN" sz="2400" dirty="0" err="1"/>
              <a:t>rxd</a:t>
            </a:r>
            <a:r>
              <a:rPr lang="zh-CN" altLang="zh-CN" sz="2400" dirty="0"/>
              <a:t>检测一次，</a:t>
            </a:r>
            <a:r>
              <a:rPr lang="zh-CN" altLang="en-US" sz="2400" dirty="0"/>
              <a:t>依次</a:t>
            </a:r>
            <a:r>
              <a:rPr lang="zh-CN" altLang="zh-CN" sz="2400" dirty="0"/>
              <a:t>作为数据位</a:t>
            </a:r>
            <a:r>
              <a:rPr lang="zh-CN" altLang="en-US" sz="2400" dirty="0"/>
              <a:t>和停止位，存入移位输入寄存器</a:t>
            </a:r>
            <a:r>
              <a:rPr lang="en-US" altLang="zh-CN" sz="2400" dirty="0"/>
              <a:t>SIR</a:t>
            </a:r>
            <a:endParaRPr lang="en-US" altLang="zh-CN" sz="2400" dirty="0"/>
          </a:p>
          <a:p>
            <a:endParaRPr lang="zh-CN" altLang="en-US" sz="2400" dirty="0"/>
          </a:p>
        </p:txBody>
      </p:sp>
      <p:grpSp>
        <p:nvGrpSpPr>
          <p:cNvPr id="20487" name="组合 121"/>
          <p:cNvGrpSpPr/>
          <p:nvPr/>
        </p:nvGrpSpPr>
        <p:grpSpPr bwMode="auto">
          <a:xfrm>
            <a:off x="736600" y="3711523"/>
            <a:ext cx="7670800" cy="1481138"/>
            <a:chOff x="397705" y="1970795"/>
            <a:chExt cx="7672336" cy="1480230"/>
          </a:xfrm>
        </p:grpSpPr>
        <p:sp>
          <p:nvSpPr>
            <p:cNvPr id="20488" name="Line 31"/>
            <p:cNvSpPr>
              <a:spLocks noChangeShapeType="1"/>
            </p:cNvSpPr>
            <p:nvPr/>
          </p:nvSpPr>
          <p:spPr bwMode="auto">
            <a:xfrm>
              <a:off x="2051720" y="2415356"/>
              <a:ext cx="0" cy="491342"/>
            </a:xfrm>
            <a:prstGeom prst="line">
              <a:avLst/>
            </a:prstGeom>
            <a:noFill/>
            <a:ln w="19050" cap="sq">
              <a:solidFill>
                <a:srgbClr val="0070C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0" name="Line 31"/>
            <p:cNvSpPr>
              <a:spLocks noChangeShapeType="1"/>
            </p:cNvSpPr>
            <p:nvPr/>
          </p:nvSpPr>
          <p:spPr bwMode="auto">
            <a:xfrm>
              <a:off x="1740453" y="2127325"/>
              <a:ext cx="0" cy="715974"/>
            </a:xfrm>
            <a:prstGeom prst="line">
              <a:avLst/>
            </a:prstGeom>
            <a:noFill/>
            <a:ln w="19050" cap="sq">
              <a:solidFill>
                <a:srgbClr val="0070C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1" name="Line 4"/>
            <p:cNvSpPr>
              <a:spLocks noChangeShapeType="1"/>
            </p:cNvSpPr>
            <p:nvPr/>
          </p:nvSpPr>
          <p:spPr bwMode="auto">
            <a:xfrm>
              <a:off x="1283816" y="2127325"/>
              <a:ext cx="6238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2" name="Line 5"/>
            <p:cNvSpPr>
              <a:spLocks noChangeShapeType="1"/>
            </p:cNvSpPr>
            <p:nvPr/>
          </p:nvSpPr>
          <p:spPr bwMode="auto">
            <a:xfrm>
              <a:off x="1907704" y="2127325"/>
              <a:ext cx="0" cy="28803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3" name="Line 6"/>
            <p:cNvSpPr>
              <a:spLocks noChangeShapeType="1"/>
            </p:cNvSpPr>
            <p:nvPr/>
          </p:nvSpPr>
          <p:spPr bwMode="auto">
            <a:xfrm>
              <a:off x="1907977" y="2415356"/>
              <a:ext cx="616206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4" name="Line 321"/>
            <p:cNvSpPr>
              <a:spLocks noChangeShapeType="1"/>
            </p:cNvSpPr>
            <p:nvPr/>
          </p:nvSpPr>
          <p:spPr bwMode="auto">
            <a:xfrm>
              <a:off x="5075015" y="2164470"/>
              <a:ext cx="1866910" cy="0"/>
            </a:xfrm>
            <a:prstGeom prst="line">
              <a:avLst/>
            </a:prstGeom>
            <a:noFill/>
            <a:ln w="31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5" name="Line 322"/>
            <p:cNvSpPr>
              <a:spLocks noChangeShapeType="1"/>
            </p:cNvSpPr>
            <p:nvPr/>
          </p:nvSpPr>
          <p:spPr bwMode="auto">
            <a:xfrm flipH="1">
              <a:off x="1944998" y="2164470"/>
              <a:ext cx="2087562" cy="0"/>
            </a:xfrm>
            <a:prstGeom prst="line">
              <a:avLst/>
            </a:prstGeom>
            <a:noFill/>
            <a:ln w="31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496" name="Text Box 323"/>
            <p:cNvSpPr txBox="1">
              <a:spLocks noChangeArrowheads="1"/>
            </p:cNvSpPr>
            <p:nvPr/>
          </p:nvSpPr>
          <p:spPr bwMode="auto">
            <a:xfrm>
              <a:off x="4176304" y="1970795"/>
              <a:ext cx="791740" cy="40011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起始位</a:t>
              </a:r>
              <a:endPar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97" name="Text Box 325"/>
            <p:cNvSpPr txBox="1">
              <a:spLocks noChangeArrowheads="1"/>
            </p:cNvSpPr>
            <p:nvPr/>
          </p:nvSpPr>
          <p:spPr bwMode="auto">
            <a:xfrm>
              <a:off x="524718" y="2119656"/>
              <a:ext cx="475568"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rxd</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20498" name="组合 13"/>
            <p:cNvGrpSpPr/>
            <p:nvPr/>
          </p:nvGrpSpPr>
          <p:grpSpPr bwMode="auto">
            <a:xfrm>
              <a:off x="1985528" y="3063429"/>
              <a:ext cx="3233225" cy="369332"/>
              <a:chOff x="2004495" y="2730853"/>
              <a:chExt cx="3266340" cy="369332"/>
            </a:xfrm>
          </p:grpSpPr>
          <p:sp>
            <p:nvSpPr>
              <p:cNvPr id="20596" name="Text Box 331"/>
              <p:cNvSpPr txBox="1">
                <a:spLocks noChangeArrowheads="1"/>
              </p:cNvSpPr>
              <p:nvPr/>
            </p:nvSpPr>
            <p:spPr bwMode="auto">
              <a:xfrm>
                <a:off x="2004495"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7</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597" name="Text Box 332"/>
              <p:cNvSpPr txBox="1">
                <a:spLocks noChangeArrowheads="1"/>
              </p:cNvSpPr>
              <p:nvPr/>
            </p:nvSpPr>
            <p:spPr bwMode="auto">
              <a:xfrm>
                <a:off x="2326758"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6</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598" name="Text Box 333"/>
              <p:cNvSpPr txBox="1">
                <a:spLocks noChangeArrowheads="1"/>
              </p:cNvSpPr>
              <p:nvPr/>
            </p:nvSpPr>
            <p:spPr bwMode="auto">
              <a:xfrm>
                <a:off x="2636320"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5</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599" name="Text Box 334"/>
              <p:cNvSpPr txBox="1">
                <a:spLocks noChangeArrowheads="1"/>
              </p:cNvSpPr>
              <p:nvPr/>
            </p:nvSpPr>
            <p:spPr bwMode="auto">
              <a:xfrm>
                <a:off x="2961758"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4</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600" name="Text Box 335"/>
              <p:cNvSpPr txBox="1">
                <a:spLocks noChangeArrowheads="1"/>
              </p:cNvSpPr>
              <p:nvPr/>
            </p:nvSpPr>
            <p:spPr bwMode="auto">
              <a:xfrm>
                <a:off x="3284020"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3</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601" name="Text Box 336"/>
              <p:cNvSpPr txBox="1">
                <a:spLocks noChangeArrowheads="1"/>
              </p:cNvSpPr>
              <p:nvPr/>
            </p:nvSpPr>
            <p:spPr bwMode="auto">
              <a:xfrm>
                <a:off x="3598345"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602" name="Text Box 337"/>
              <p:cNvSpPr txBox="1">
                <a:spLocks noChangeArrowheads="1"/>
              </p:cNvSpPr>
              <p:nvPr/>
            </p:nvSpPr>
            <p:spPr bwMode="auto">
              <a:xfrm>
                <a:off x="3923783"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1</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603" name="Text Box 338"/>
              <p:cNvSpPr txBox="1">
                <a:spLocks noChangeArrowheads="1"/>
              </p:cNvSpPr>
              <p:nvPr/>
            </p:nvSpPr>
            <p:spPr bwMode="auto">
              <a:xfrm>
                <a:off x="4246045"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0</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124" name="Text Box 338"/>
              <p:cNvSpPr txBox="1">
                <a:spLocks noChangeArrowheads="1"/>
              </p:cNvSpPr>
              <p:nvPr/>
            </p:nvSpPr>
            <p:spPr bwMode="auto">
              <a:xfrm>
                <a:off x="4588211"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15</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125" name="Text Box 338"/>
              <p:cNvSpPr txBox="1">
                <a:spLocks noChangeArrowheads="1"/>
              </p:cNvSpPr>
              <p:nvPr/>
            </p:nvSpPr>
            <p:spPr bwMode="auto">
              <a:xfrm>
                <a:off x="4910473" y="2730853"/>
                <a:ext cx="360362"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14</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sp>
          <p:nvSpPr>
            <p:cNvPr id="20499" name="Line 350"/>
            <p:cNvSpPr>
              <a:spLocks noChangeShapeType="1"/>
            </p:cNvSpPr>
            <p:nvPr/>
          </p:nvSpPr>
          <p:spPr bwMode="auto">
            <a:xfrm>
              <a:off x="5294536" y="3249438"/>
              <a:ext cx="554147" cy="0"/>
            </a:xfrm>
            <a:prstGeom prst="line">
              <a:avLst/>
            </a:prstGeom>
            <a:noFill/>
            <a:ln w="3175" cap="sq">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500" name="Text Box 351"/>
            <p:cNvSpPr txBox="1">
              <a:spLocks noChangeArrowheads="1"/>
            </p:cNvSpPr>
            <p:nvPr/>
          </p:nvSpPr>
          <p:spPr bwMode="auto">
            <a:xfrm>
              <a:off x="5848683" y="3050915"/>
              <a:ext cx="2221356" cy="40011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16</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a:t>
              </a:r>
              <a:r>
                <a:rPr kumimoji="1"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周期</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检测一次</a:t>
              </a: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0501" name="组合 28"/>
            <p:cNvGrpSpPr/>
            <p:nvPr/>
          </p:nvGrpSpPr>
          <p:grpSpPr bwMode="auto">
            <a:xfrm>
              <a:off x="1259632" y="2648790"/>
              <a:ext cx="6810409" cy="270623"/>
              <a:chOff x="1259632" y="4473116"/>
              <a:chExt cx="6810409" cy="270623"/>
            </a:xfrm>
          </p:grpSpPr>
          <p:grpSp>
            <p:nvGrpSpPr>
              <p:cNvPr id="20505" name="组合 29"/>
              <p:cNvGrpSpPr/>
              <p:nvPr/>
            </p:nvGrpSpPr>
            <p:grpSpPr bwMode="auto">
              <a:xfrm>
                <a:off x="1259632" y="4473116"/>
                <a:ext cx="2680328" cy="261502"/>
                <a:chOff x="2705953" y="2844595"/>
                <a:chExt cx="3202006" cy="219034"/>
              </a:xfrm>
            </p:grpSpPr>
            <p:cxnSp>
              <p:nvCxnSpPr>
                <p:cNvPr id="85" name="直接连接符 84"/>
                <p:cNvCxnSpPr/>
                <p:nvPr/>
              </p:nvCxnSpPr>
              <p:spPr>
                <a:xfrm>
                  <a:off x="2706262"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895948" y="2844136"/>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83737"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083737"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95948"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273422" y="2844136"/>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463108"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463108" y="3060743"/>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273422"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650898" y="2844136"/>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840583"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840583"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650898"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4030269" y="2844136"/>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4218058"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218058"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030269"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407743" y="2844136"/>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595533"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4595533"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4407743"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785219" y="2844136"/>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4974904"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974904" y="3060743"/>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785219"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162693" y="2844136"/>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352379"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352379" y="3060743"/>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162693" y="2844136"/>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530683" y="2846794"/>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5718473" y="2846794"/>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718473" y="3063400"/>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530683" y="2846794"/>
                  <a:ext cx="0" cy="216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06" name="组合 30"/>
              <p:cNvGrpSpPr/>
              <p:nvPr/>
            </p:nvGrpSpPr>
            <p:grpSpPr bwMode="auto">
              <a:xfrm>
                <a:off x="3949710" y="4481063"/>
                <a:ext cx="2538078" cy="261502"/>
                <a:chOff x="2894974" y="2844595"/>
                <a:chExt cx="3032069" cy="219034"/>
              </a:xfrm>
            </p:grpSpPr>
            <p:cxnSp>
              <p:nvCxnSpPr>
                <p:cNvPr id="53" name="直接连接符 52"/>
                <p:cNvCxnSpPr/>
                <p:nvPr/>
              </p:nvCxnSpPr>
              <p:spPr>
                <a:xfrm>
                  <a:off x="2894907"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084593"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084593" y="3060731"/>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94907"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272381"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62067"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462067" y="3060731"/>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272381"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839542"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839542" y="3060731"/>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651753"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029228"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218914"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218914" y="3060731"/>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029228"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406702"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596388"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596388" y="3060731"/>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406702"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786074"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975760"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975760" y="3060731"/>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786074"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163549" y="28441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353235"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53235" y="3060731"/>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163549" y="2844124"/>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531539" y="2846781"/>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719328" y="2846781"/>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719328" y="3063389"/>
                  <a:ext cx="208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531539" y="2846781"/>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651753" y="2844124"/>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07" name="组合 31"/>
              <p:cNvGrpSpPr/>
              <p:nvPr/>
            </p:nvGrpSpPr>
            <p:grpSpPr bwMode="auto">
              <a:xfrm>
                <a:off x="6487788" y="4485831"/>
                <a:ext cx="1582253" cy="257908"/>
                <a:chOff x="2894974" y="2844595"/>
                <a:chExt cx="1890210" cy="216024"/>
              </a:xfrm>
            </p:grpSpPr>
            <p:cxnSp>
              <p:nvCxnSpPr>
                <p:cNvPr id="33" name="直接连接符 32"/>
                <p:cNvCxnSpPr/>
                <p:nvPr/>
              </p:nvCxnSpPr>
              <p:spPr>
                <a:xfrm>
                  <a:off x="2895913" y="2844117"/>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85599"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085599" y="3060724"/>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895913"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273389" y="2844117"/>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463074"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63074" y="3060724"/>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73389"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650863" y="2844117"/>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840549"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40549" y="30607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650863"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030234" y="2844117"/>
                  <a:ext cx="18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218024"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18024" y="30607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030234"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07710" y="2844117"/>
                  <a:ext cx="187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595498"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595498" y="3060724"/>
                  <a:ext cx="1896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407710" y="2844117"/>
                  <a:ext cx="0" cy="216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502" name="Line 4"/>
            <p:cNvSpPr>
              <a:spLocks noChangeShapeType="1"/>
            </p:cNvSpPr>
            <p:nvPr/>
          </p:nvSpPr>
          <p:spPr bwMode="auto">
            <a:xfrm>
              <a:off x="6963333" y="2127325"/>
              <a:ext cx="110670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503" name="Line 5"/>
            <p:cNvSpPr>
              <a:spLocks noChangeShapeType="1"/>
            </p:cNvSpPr>
            <p:nvPr/>
          </p:nvSpPr>
          <p:spPr bwMode="auto">
            <a:xfrm>
              <a:off x="6941924" y="2127325"/>
              <a:ext cx="0" cy="28803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504" name="Text Box 325"/>
            <p:cNvSpPr txBox="1">
              <a:spLocks noChangeArrowheads="1"/>
            </p:cNvSpPr>
            <p:nvPr/>
          </p:nvSpPr>
          <p:spPr bwMode="auto">
            <a:xfrm>
              <a:off x="397705" y="2584095"/>
              <a:ext cx="750559" cy="36933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clk_rx</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0489" name="Line 31"/>
            <p:cNvSpPr>
              <a:spLocks noChangeShapeType="1"/>
            </p:cNvSpPr>
            <p:nvPr/>
          </p:nvSpPr>
          <p:spPr bwMode="auto">
            <a:xfrm>
              <a:off x="4584769" y="2431307"/>
              <a:ext cx="0" cy="475391"/>
            </a:xfrm>
            <a:prstGeom prst="line">
              <a:avLst/>
            </a:prstGeom>
            <a:noFill/>
            <a:ln w="19050" cap="sq">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sp>
        <p:nvSpPr>
          <p:cNvPr id="123"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126"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127"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B8D4752-3208-4006-9A47-9661110A584A}"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pPr eaLnBrk="1" hangingPunct="1"/>
            <a:r>
              <a:rPr lang="zh-CN" altLang="en-US"/>
              <a:t>实验目标</a:t>
            </a:r>
            <a:endParaRPr lang="zh-CN" altLang="en-US"/>
          </a:p>
        </p:txBody>
      </p:sp>
      <p:sp>
        <p:nvSpPr>
          <p:cNvPr id="8195"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8196"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558FBD3-BD54-4BD8-9AA9-A8C1C09E48D0}"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8197" name="日期占位符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BFF18E5B-0022-44AE-AA34-AEF3E7516D35}"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
        <p:nvSpPr>
          <p:cNvPr id="8198" name="内容占位符 1"/>
          <p:cNvSpPr>
            <a:spLocks noGrp="1" noChangeArrowheads="1"/>
          </p:cNvSpPr>
          <p:nvPr>
            <p:ph idx="1"/>
          </p:nvPr>
        </p:nvSpPr>
        <p:spPr>
          <a:xfrm>
            <a:off x="457200" y="1524000"/>
            <a:ext cx="8075240" cy="4721225"/>
          </a:xfrm>
        </p:spPr>
        <p:txBody>
          <a:bodyPr/>
          <a:lstStyle/>
          <a:p>
            <a:pPr>
              <a:spcBef>
                <a:spcPts val="1200"/>
              </a:spcBef>
            </a:pPr>
            <a:r>
              <a:rPr lang="zh-CN" altLang="en-US" sz="2400"/>
              <a:t>掌握计算机片上系统 </a:t>
            </a:r>
            <a:r>
              <a:rPr lang="en-US" altLang="zh-CN" sz="2400"/>
              <a:t>(SOC) </a:t>
            </a:r>
            <a:r>
              <a:rPr lang="zh-CN" altLang="en-US" sz="2400"/>
              <a:t>的设计</a:t>
            </a:r>
            <a:r>
              <a:rPr lang="zh-CN" altLang="en-US" sz="2400" dirty="0"/>
              <a:t>和调试方法</a:t>
            </a:r>
            <a:endParaRPr lang="en-US" altLang="zh-CN" sz="2400" dirty="0"/>
          </a:p>
          <a:p>
            <a:pPr>
              <a:spcBef>
                <a:spcPts val="1200"/>
              </a:spcBef>
            </a:pPr>
            <a:r>
              <a:rPr lang="zh-CN" altLang="en-US" sz="2400"/>
              <a:t>掌握计算机输入</a:t>
            </a:r>
            <a:r>
              <a:rPr lang="en-US" altLang="zh-CN" sz="2400"/>
              <a:t>/</a:t>
            </a:r>
            <a:r>
              <a:rPr lang="zh-CN" altLang="en-US" sz="2400"/>
              <a:t>输出 </a:t>
            </a:r>
            <a:r>
              <a:rPr lang="en-US" altLang="zh-CN" sz="2400"/>
              <a:t>(I/O) </a:t>
            </a:r>
            <a:r>
              <a:rPr lang="zh-CN" altLang="en-US" sz="2400"/>
              <a:t>的接口技术</a:t>
            </a:r>
            <a:endParaRPr lang="en-US" altLang="zh-CN" sz="2400"/>
          </a:p>
          <a:p>
            <a:pPr>
              <a:spcBef>
                <a:spcPts val="1200"/>
              </a:spcBef>
            </a:pPr>
            <a:r>
              <a:rPr lang="zh-CN" altLang="en-US" sz="2400"/>
              <a:t>了解计算机软硬件系统的优化方法</a:t>
            </a:r>
            <a:endParaRPr lang="en-US" altLang="zh-CN" sz="2400" dirty="0"/>
          </a:p>
          <a:p>
            <a:pPr>
              <a:spcBef>
                <a:spcPts val="1200"/>
              </a:spcBef>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082643"/>
          </a:xfrm>
        </p:spPr>
        <p:txBody>
          <a:bodyPr/>
          <a:lstStyle/>
          <a:p>
            <a:r>
              <a:rPr lang="zh-CN" altLang="en-US" dirty="0"/>
              <a:t>接收器数据通路</a:t>
            </a:r>
            <a:endParaRPr lang="zh-CN" altLang="en-US" dirty="0"/>
          </a:p>
        </p:txBody>
      </p:sp>
      <p:grpSp>
        <p:nvGrpSpPr>
          <p:cNvPr id="50" name="组合 49"/>
          <p:cNvGrpSpPr/>
          <p:nvPr/>
        </p:nvGrpSpPr>
        <p:grpSpPr>
          <a:xfrm>
            <a:off x="5458818" y="1697270"/>
            <a:ext cx="2793516" cy="1188157"/>
            <a:chOff x="5693139" y="3068960"/>
            <a:chExt cx="2793516" cy="1188157"/>
          </a:xfrm>
        </p:grpSpPr>
        <p:sp>
          <p:nvSpPr>
            <p:cNvPr id="8" name="TextBox 32"/>
            <p:cNvSpPr txBox="1">
              <a:spLocks noChangeArrowheads="1"/>
            </p:cNvSpPr>
            <p:nvPr/>
          </p:nvSpPr>
          <p:spPr bwMode="auto">
            <a:xfrm>
              <a:off x="5729143" y="3162180"/>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8"/>
            <p:cNvCxnSpPr/>
            <p:nvPr/>
          </p:nvCxnSpPr>
          <p:spPr bwMode="auto">
            <a:xfrm>
              <a:off x="6337180" y="3351535"/>
              <a:ext cx="498475" cy="0"/>
            </a:xfrm>
            <a:prstGeom prst="line">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a:off x="6341942" y="3699198"/>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3" name="TextBox 34"/>
            <p:cNvSpPr txBox="1">
              <a:spLocks noChangeArrowheads="1"/>
            </p:cNvSpPr>
            <p:nvPr/>
          </p:nvSpPr>
          <p:spPr bwMode="auto">
            <a:xfrm>
              <a:off x="5704748" y="3458781"/>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矩形 1"/>
            <p:cNvSpPr>
              <a:spLocks noChangeArrowheads="1"/>
            </p:cNvSpPr>
            <p:nvPr/>
          </p:nvSpPr>
          <p:spPr bwMode="auto">
            <a:xfrm>
              <a:off x="6840252" y="3068960"/>
              <a:ext cx="663917" cy="1188157"/>
            </a:xfrm>
            <a:prstGeom prst="rect">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15" name="直接连接符 14"/>
            <p:cNvCxnSpPr/>
            <p:nvPr/>
          </p:nvCxnSpPr>
          <p:spPr bwMode="auto">
            <a:xfrm>
              <a:off x="7496055" y="3703960"/>
              <a:ext cx="500062"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6" name="TextBox 34"/>
            <p:cNvSpPr txBox="1">
              <a:spLocks noChangeArrowheads="1"/>
            </p:cNvSpPr>
            <p:nvPr/>
          </p:nvSpPr>
          <p:spPr bwMode="auto">
            <a:xfrm>
              <a:off x="8116578" y="3471733"/>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9" name="文本框 106"/>
            <p:cNvSpPr txBox="1">
              <a:spLocks noChangeArrowheads="1"/>
            </p:cNvSpPr>
            <p:nvPr/>
          </p:nvSpPr>
          <p:spPr bwMode="auto">
            <a:xfrm>
              <a:off x="6926587" y="3537037"/>
              <a:ext cx="505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RX</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20" name="直接连接符 19"/>
            <p:cNvCxnSpPr/>
            <p:nvPr/>
          </p:nvCxnSpPr>
          <p:spPr bwMode="auto">
            <a:xfrm>
              <a:off x="6337180" y="4013523"/>
              <a:ext cx="498475"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34"/>
            <p:cNvSpPr txBox="1">
              <a:spLocks noChangeArrowheads="1"/>
            </p:cNvSpPr>
            <p:nvPr/>
          </p:nvSpPr>
          <p:spPr bwMode="auto">
            <a:xfrm>
              <a:off x="5693139" y="3797125"/>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49" name="组合 48"/>
          <p:cNvGrpSpPr/>
          <p:nvPr/>
        </p:nvGrpSpPr>
        <p:grpSpPr>
          <a:xfrm>
            <a:off x="5481826" y="3123016"/>
            <a:ext cx="2887556" cy="2763116"/>
            <a:chOff x="5699380" y="3383296"/>
            <a:chExt cx="2887556" cy="2763116"/>
          </a:xfrm>
        </p:grpSpPr>
        <p:sp>
          <p:nvSpPr>
            <p:cNvPr id="35" name="矩形 34"/>
            <p:cNvSpPr/>
            <p:nvPr/>
          </p:nvSpPr>
          <p:spPr bwMode="auto">
            <a:xfrm>
              <a:off x="6840252" y="4857793"/>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SIR</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39" name="直接连接符 38"/>
            <p:cNvCxnSpPr/>
            <p:nvPr/>
          </p:nvCxnSpPr>
          <p:spPr bwMode="auto">
            <a:xfrm>
              <a:off x="7596336" y="5037813"/>
              <a:ext cx="500062"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0" name="TextBox 34"/>
            <p:cNvSpPr txBox="1">
              <a:spLocks noChangeArrowheads="1"/>
            </p:cNvSpPr>
            <p:nvPr/>
          </p:nvSpPr>
          <p:spPr bwMode="auto">
            <a:xfrm>
              <a:off x="8216859" y="4805586"/>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1" name="矩形 40"/>
            <p:cNvSpPr/>
            <p:nvPr/>
          </p:nvSpPr>
          <p:spPr bwMode="auto">
            <a:xfrm>
              <a:off x="6840252" y="5325845"/>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CNTc</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2" name="矩形 41"/>
            <p:cNvSpPr/>
            <p:nvPr/>
          </p:nvSpPr>
          <p:spPr bwMode="auto">
            <a:xfrm>
              <a:off x="6840252" y="4230649"/>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DIR</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43" name="直接连接符 42"/>
            <p:cNvCxnSpPr/>
            <p:nvPr/>
          </p:nvCxnSpPr>
          <p:spPr bwMode="auto">
            <a:xfrm>
              <a:off x="6340984" y="4419103"/>
              <a:ext cx="498475" cy="0"/>
            </a:xfrm>
            <a:prstGeom prst="line">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4" name="TextBox 34"/>
            <p:cNvSpPr txBox="1">
              <a:spLocks noChangeArrowheads="1"/>
            </p:cNvSpPr>
            <p:nvPr/>
          </p:nvSpPr>
          <p:spPr bwMode="auto">
            <a:xfrm>
              <a:off x="5811420" y="4230649"/>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6" name="直接连接符 45"/>
            <p:cNvCxnSpPr/>
            <p:nvPr/>
          </p:nvCxnSpPr>
          <p:spPr bwMode="auto">
            <a:xfrm>
              <a:off x="6340191" y="3595769"/>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TextBox 34"/>
            <p:cNvSpPr txBox="1">
              <a:spLocks noChangeArrowheads="1"/>
            </p:cNvSpPr>
            <p:nvPr/>
          </p:nvSpPr>
          <p:spPr bwMode="auto">
            <a:xfrm>
              <a:off x="5699380" y="3383296"/>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rdy_rx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5" name="矩形 44"/>
            <p:cNvSpPr/>
            <p:nvPr/>
          </p:nvSpPr>
          <p:spPr bwMode="auto">
            <a:xfrm>
              <a:off x="6840252" y="5786372"/>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CNTb</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4" name="矩形 73"/>
            <p:cNvSpPr/>
            <p:nvPr/>
          </p:nvSpPr>
          <p:spPr bwMode="auto">
            <a:xfrm>
              <a:off x="6839459" y="3749195"/>
              <a:ext cx="756084" cy="360040"/>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VLD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75" name="直接连接符 74"/>
            <p:cNvCxnSpPr/>
            <p:nvPr/>
          </p:nvCxnSpPr>
          <p:spPr bwMode="auto">
            <a:xfrm>
              <a:off x="6340191" y="3937649"/>
              <a:ext cx="498475"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76" name="TextBox 34"/>
            <p:cNvSpPr txBox="1">
              <a:spLocks noChangeArrowheads="1"/>
            </p:cNvSpPr>
            <p:nvPr/>
          </p:nvSpPr>
          <p:spPr bwMode="auto">
            <a:xfrm>
              <a:off x="5712376" y="3736906"/>
              <a:ext cx="370078" cy="3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vld_rx</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48" name="内容占位符 2"/>
          <p:cNvSpPr>
            <a:spLocks noGrp="1" noChangeArrowheads="1"/>
          </p:cNvSpPr>
          <p:nvPr>
            <p:ph idx="1"/>
          </p:nvPr>
        </p:nvSpPr>
        <p:spPr>
          <a:xfrm>
            <a:off x="457201" y="1564986"/>
            <a:ext cx="4378868" cy="3685439"/>
          </a:xfrm>
        </p:spPr>
        <p:txBody>
          <a:bodyPr/>
          <a:lstStyle/>
          <a:p>
            <a:pPr>
              <a:spcBef>
                <a:spcPts val="600"/>
              </a:spcBef>
            </a:pPr>
            <a:r>
              <a:rPr lang="en-US" altLang="zh-CN" sz="2400" dirty="0"/>
              <a:t>DIR</a:t>
            </a:r>
            <a:r>
              <a:rPr lang="zh-CN" altLang="en-US" sz="2400" dirty="0"/>
              <a:t>：数据输入寄存器，</a:t>
            </a:r>
            <a:r>
              <a:rPr lang="en-US" altLang="zh-CN" sz="2400" dirty="0"/>
              <a:t>8</a:t>
            </a:r>
            <a:r>
              <a:rPr lang="zh-CN" altLang="en-US" sz="2400" dirty="0"/>
              <a:t>位</a:t>
            </a:r>
            <a:endParaRPr lang="en-US" altLang="zh-CN" sz="2400" dirty="0"/>
          </a:p>
          <a:p>
            <a:pPr>
              <a:spcBef>
                <a:spcPts val="600"/>
              </a:spcBef>
            </a:pPr>
            <a:r>
              <a:rPr lang="en-US" altLang="zh-CN" sz="2400" dirty="0"/>
              <a:t>VLD</a:t>
            </a:r>
            <a:r>
              <a:rPr lang="zh-CN" altLang="en-US" sz="2400" dirty="0"/>
              <a:t>：</a:t>
            </a:r>
            <a:r>
              <a:rPr lang="en-US" altLang="zh-CN" sz="2400" dirty="0"/>
              <a:t>DIR</a:t>
            </a:r>
            <a:r>
              <a:rPr lang="zh-CN" altLang="en-US" sz="2400" dirty="0"/>
              <a:t>有效标志，</a:t>
            </a:r>
            <a:r>
              <a:rPr lang="en-US" altLang="zh-CN" sz="2400" dirty="0"/>
              <a:t>1</a:t>
            </a:r>
            <a:r>
              <a:rPr lang="zh-CN" altLang="en-US" sz="2400" dirty="0"/>
              <a:t>位</a:t>
            </a:r>
            <a:endParaRPr lang="en-US" altLang="zh-CN" sz="2400" dirty="0"/>
          </a:p>
          <a:p>
            <a:pPr>
              <a:spcBef>
                <a:spcPts val="600"/>
              </a:spcBef>
            </a:pPr>
            <a:r>
              <a:rPr lang="en-US" altLang="zh-CN" sz="2400" dirty="0"/>
              <a:t>SIR</a:t>
            </a:r>
            <a:r>
              <a:rPr lang="zh-CN" altLang="en-US" sz="2400" dirty="0"/>
              <a:t>：移位输入寄存器，</a:t>
            </a:r>
            <a:r>
              <a:rPr lang="en-US" altLang="zh-CN" sz="2400" dirty="0"/>
              <a:t>9</a:t>
            </a:r>
            <a:r>
              <a:rPr lang="zh-CN" altLang="en-US" sz="2400" dirty="0"/>
              <a:t>位</a:t>
            </a:r>
            <a:endParaRPr lang="en-US" altLang="zh-CN" sz="2400" dirty="0"/>
          </a:p>
          <a:p>
            <a:pPr lvl="1">
              <a:spcBef>
                <a:spcPts val="600"/>
              </a:spcBef>
            </a:pPr>
            <a:r>
              <a:rPr lang="zh-CN" altLang="en-US" sz="2000" dirty="0"/>
              <a:t>左移，保存</a:t>
            </a:r>
            <a:r>
              <a:rPr lang="en-US" altLang="zh-CN" sz="2000" dirty="0"/>
              <a:t>8</a:t>
            </a:r>
            <a:r>
              <a:rPr lang="zh-CN" altLang="en-US" sz="2000" dirty="0"/>
              <a:t>位数据和</a:t>
            </a:r>
            <a:r>
              <a:rPr lang="en-US" altLang="zh-CN" sz="2000" dirty="0"/>
              <a:t>1</a:t>
            </a:r>
            <a:r>
              <a:rPr lang="zh-CN" altLang="en-US" sz="2000" dirty="0"/>
              <a:t>停止位</a:t>
            </a:r>
            <a:endParaRPr lang="en-US" altLang="zh-CN" sz="2000" dirty="0"/>
          </a:p>
          <a:p>
            <a:pPr>
              <a:spcBef>
                <a:spcPts val="600"/>
              </a:spcBef>
            </a:pPr>
            <a:r>
              <a:rPr lang="en-US" altLang="zh-CN" sz="2400" dirty="0" err="1"/>
              <a:t>CNTc</a:t>
            </a:r>
            <a:r>
              <a:rPr lang="zh-CN" altLang="en-US" sz="2400" dirty="0"/>
              <a:t>：时钟计数器，</a:t>
            </a:r>
            <a:r>
              <a:rPr lang="en-US" altLang="zh-CN" sz="2400" dirty="0"/>
              <a:t>4</a:t>
            </a:r>
            <a:r>
              <a:rPr lang="zh-CN" altLang="en-US" sz="2400" dirty="0"/>
              <a:t>位</a:t>
            </a:r>
            <a:endParaRPr lang="en-US" altLang="zh-CN" sz="2400" dirty="0"/>
          </a:p>
          <a:p>
            <a:pPr lvl="1">
              <a:spcBef>
                <a:spcPts val="600"/>
              </a:spcBef>
            </a:pPr>
            <a:r>
              <a:rPr lang="en-US" altLang="zh-CN" sz="2000" dirty="0"/>
              <a:t>7 ~ 0</a:t>
            </a:r>
            <a:r>
              <a:rPr lang="zh-CN" altLang="en-US" sz="2000" dirty="0"/>
              <a:t>或</a:t>
            </a:r>
            <a:r>
              <a:rPr lang="en-US" altLang="zh-CN" sz="2000" dirty="0"/>
              <a:t>15 ~ 0</a:t>
            </a:r>
            <a:r>
              <a:rPr lang="zh-CN" altLang="en-US" sz="2000" dirty="0"/>
              <a:t>递减计数</a:t>
            </a:r>
            <a:endParaRPr lang="en-US" altLang="zh-CN" sz="2000" dirty="0"/>
          </a:p>
          <a:p>
            <a:pPr>
              <a:spcBef>
                <a:spcPts val="600"/>
              </a:spcBef>
            </a:pPr>
            <a:r>
              <a:rPr lang="en-US" altLang="zh-CN" sz="2400" dirty="0" err="1"/>
              <a:t>CNTb</a:t>
            </a:r>
            <a:r>
              <a:rPr lang="zh-CN" altLang="en-US" sz="2400" dirty="0"/>
              <a:t>：位计数器，</a:t>
            </a:r>
            <a:r>
              <a:rPr lang="en-US" altLang="zh-CN" sz="2400" dirty="0"/>
              <a:t>4</a:t>
            </a:r>
            <a:r>
              <a:rPr lang="zh-CN" altLang="en-US" sz="2400" dirty="0"/>
              <a:t>位</a:t>
            </a:r>
            <a:endParaRPr lang="en-US" altLang="zh-CN" sz="2400" dirty="0"/>
          </a:p>
          <a:p>
            <a:pPr lvl="1">
              <a:spcBef>
                <a:spcPts val="600"/>
              </a:spcBef>
            </a:pPr>
            <a:r>
              <a:rPr lang="en-US" altLang="zh-CN" sz="2000" dirty="0"/>
              <a:t>8 ~ 0</a:t>
            </a:r>
            <a:r>
              <a:rPr lang="zh-CN" altLang="en-US" sz="2000" dirty="0"/>
              <a:t>递减计数</a:t>
            </a:r>
            <a:endParaRPr lang="en-US" altLang="zh-CN" sz="2000" dirty="0"/>
          </a:p>
          <a:p>
            <a:pPr>
              <a:spcBef>
                <a:spcPts val="600"/>
              </a:spcBef>
            </a:pPr>
            <a:endParaRPr lang="zh-CN" altLang="en-US" sz="2400" dirty="0"/>
          </a:p>
        </p:txBody>
      </p:sp>
      <p:grpSp>
        <p:nvGrpSpPr>
          <p:cNvPr id="3" name="组合 2"/>
          <p:cNvGrpSpPr/>
          <p:nvPr/>
        </p:nvGrpSpPr>
        <p:grpSpPr>
          <a:xfrm>
            <a:off x="907504" y="5245585"/>
            <a:ext cx="3808511" cy="791934"/>
            <a:chOff x="4903509" y="5373997"/>
            <a:chExt cx="3594068" cy="791934"/>
          </a:xfrm>
        </p:grpSpPr>
        <p:sp>
          <p:nvSpPr>
            <p:cNvPr id="70" name="矩形 69"/>
            <p:cNvSpPr/>
            <p:nvPr/>
          </p:nvSpPr>
          <p:spPr bwMode="auto">
            <a:xfrm>
              <a:off x="5701570" y="5373997"/>
              <a:ext cx="447478" cy="432048"/>
            </a:xfrm>
            <a:prstGeom prst="rect">
              <a:avLst/>
            </a:prstGeom>
            <a:noFill/>
            <a:ln w="1905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0" name="Line 57"/>
            <p:cNvSpPr>
              <a:spLocks noChangeShapeType="1"/>
            </p:cNvSpPr>
            <p:nvPr/>
          </p:nvSpPr>
          <p:spPr bwMode="auto">
            <a:xfrm>
              <a:off x="7642921" y="5387069"/>
              <a:ext cx="831032"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Line 12"/>
            <p:cNvSpPr>
              <a:spLocks noChangeShapeType="1"/>
            </p:cNvSpPr>
            <p:nvPr/>
          </p:nvSpPr>
          <p:spPr bwMode="auto">
            <a:xfrm flipV="1">
              <a:off x="5341604" y="5375583"/>
              <a:ext cx="359025"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5" name="Line 12"/>
            <p:cNvSpPr>
              <a:spLocks noChangeShapeType="1"/>
            </p:cNvSpPr>
            <p:nvPr/>
          </p:nvSpPr>
          <p:spPr bwMode="auto">
            <a:xfrm flipV="1">
              <a:off x="5708680" y="5807631"/>
              <a:ext cx="445555"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6" name="Line 15"/>
            <p:cNvSpPr>
              <a:spLocks noChangeShapeType="1"/>
            </p:cNvSpPr>
            <p:nvPr/>
          </p:nvSpPr>
          <p:spPr bwMode="auto">
            <a:xfrm>
              <a:off x="5709949" y="5375583"/>
              <a:ext cx="0" cy="423532"/>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3" name="Line 29"/>
            <p:cNvSpPr>
              <a:spLocks noChangeShapeType="1"/>
            </p:cNvSpPr>
            <p:nvPr/>
          </p:nvSpPr>
          <p:spPr bwMode="auto">
            <a:xfrm>
              <a:off x="6642273" y="5375583"/>
              <a:ext cx="549535"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4" name="Line 39"/>
            <p:cNvSpPr>
              <a:spLocks noChangeShapeType="1"/>
            </p:cNvSpPr>
            <p:nvPr/>
          </p:nvSpPr>
          <p:spPr bwMode="auto">
            <a:xfrm>
              <a:off x="6642274" y="5807631"/>
              <a:ext cx="549535"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1" name="Line 58"/>
            <p:cNvSpPr>
              <a:spLocks noChangeShapeType="1"/>
            </p:cNvSpPr>
            <p:nvPr/>
          </p:nvSpPr>
          <p:spPr bwMode="auto">
            <a:xfrm>
              <a:off x="8101533" y="5412299"/>
              <a:ext cx="0" cy="395331"/>
            </a:xfrm>
            <a:prstGeom prst="line">
              <a:avLst/>
            </a:prstGeom>
            <a:noFill/>
            <a:ln w="19050" cap="sq">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2" name="Line 59"/>
            <p:cNvSpPr>
              <a:spLocks noChangeShapeType="1"/>
            </p:cNvSpPr>
            <p:nvPr/>
          </p:nvSpPr>
          <p:spPr bwMode="auto">
            <a:xfrm>
              <a:off x="8106199" y="5806045"/>
              <a:ext cx="391378" cy="1586"/>
            </a:xfrm>
            <a:prstGeom prst="line">
              <a:avLst/>
            </a:prstGeom>
            <a:noFill/>
            <a:ln w="1905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5" name="矩形 64"/>
            <p:cNvSpPr/>
            <p:nvPr/>
          </p:nvSpPr>
          <p:spPr bwMode="auto">
            <a:xfrm>
              <a:off x="6172635" y="5375583"/>
              <a:ext cx="447478" cy="432048"/>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D0</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6" name="矩形 65"/>
            <p:cNvSpPr/>
            <p:nvPr/>
          </p:nvSpPr>
          <p:spPr bwMode="auto">
            <a:xfrm>
              <a:off x="7195443" y="5387069"/>
              <a:ext cx="447478" cy="435144"/>
            </a:xfrm>
            <a:prstGeom prst="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D7</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1" name="矩形 70"/>
            <p:cNvSpPr/>
            <p:nvPr/>
          </p:nvSpPr>
          <p:spPr bwMode="auto">
            <a:xfrm>
              <a:off x="7627745" y="5387069"/>
              <a:ext cx="447478" cy="432048"/>
            </a:xfrm>
            <a:prstGeom prst="rect">
              <a:avLst/>
            </a:prstGeom>
            <a:noFill/>
            <a:ln w="1905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9" name="TextBox 34"/>
            <p:cNvSpPr txBox="1">
              <a:spLocks noChangeArrowheads="1"/>
            </p:cNvSpPr>
            <p:nvPr/>
          </p:nvSpPr>
          <p:spPr bwMode="auto">
            <a:xfrm>
              <a:off x="4903509" y="5405794"/>
              <a:ext cx="370077" cy="3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1" name="Line 15"/>
            <p:cNvSpPr>
              <a:spLocks noChangeShapeType="1"/>
            </p:cNvSpPr>
            <p:nvPr/>
          </p:nvSpPr>
          <p:spPr bwMode="auto">
            <a:xfrm>
              <a:off x="5708680" y="5879695"/>
              <a:ext cx="0" cy="262998"/>
            </a:xfrm>
            <a:prstGeom prst="line">
              <a:avLst/>
            </a:prstGeom>
            <a:noFill/>
            <a:ln w="19050" cap="sq">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3" name="Line 15"/>
            <p:cNvSpPr>
              <a:spLocks noChangeShapeType="1"/>
            </p:cNvSpPr>
            <p:nvPr/>
          </p:nvSpPr>
          <p:spPr bwMode="auto">
            <a:xfrm>
              <a:off x="5993356" y="5888932"/>
              <a:ext cx="0" cy="262998"/>
            </a:xfrm>
            <a:prstGeom prst="line">
              <a:avLst/>
            </a:prstGeom>
            <a:noFill/>
            <a:ln w="19050" cap="sq">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4" name="Line 15"/>
            <p:cNvSpPr>
              <a:spLocks noChangeShapeType="1"/>
            </p:cNvSpPr>
            <p:nvPr/>
          </p:nvSpPr>
          <p:spPr bwMode="auto">
            <a:xfrm>
              <a:off x="6389281" y="5888932"/>
              <a:ext cx="0" cy="262998"/>
            </a:xfrm>
            <a:prstGeom prst="line">
              <a:avLst/>
            </a:prstGeom>
            <a:noFill/>
            <a:ln w="19050" cap="sq">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8" name="矩形 57"/>
            <p:cNvSpPr/>
            <p:nvPr/>
          </p:nvSpPr>
          <p:spPr bwMode="auto">
            <a:xfrm>
              <a:off x="5796104" y="5877666"/>
              <a:ext cx="128240" cy="276999"/>
            </a:xfrm>
            <a:prstGeom prst="rect">
              <a:avLst/>
            </a:prstGeom>
            <a:noFill/>
            <a:ln w="19050" cap="flat" cmpd="sng" algn="ctr">
              <a:noFill/>
              <a:prstDash val="solid"/>
              <a:round/>
              <a:headEnd type="none" w="med" len="med"/>
              <a:tailEnd type="none" w="med" len="med"/>
            </a:ln>
            <a:effectLst/>
          </p:spPr>
          <p:txBody>
            <a:bodyPr vert="horz" wrap="none" lIns="0" tIns="0" rIns="0" bIns="0" numCol="1" rtlCol="0"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8</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9" name="矩形 58"/>
            <p:cNvSpPr/>
            <p:nvPr/>
          </p:nvSpPr>
          <p:spPr bwMode="auto">
            <a:xfrm>
              <a:off x="6069049" y="5877666"/>
              <a:ext cx="256480" cy="276999"/>
            </a:xfrm>
            <a:prstGeom prst="rect">
              <a:avLst/>
            </a:prstGeom>
            <a:noFill/>
            <a:ln w="19050" cap="flat" cmpd="sng" algn="ctr">
              <a:noFill/>
              <a:prstDash val="solid"/>
              <a:round/>
              <a:headEnd type="none" w="med" len="med"/>
              <a:tailEnd type="none" w="med" len="med"/>
            </a:ln>
            <a:effectLst/>
          </p:spPr>
          <p:txBody>
            <a:bodyPr vert="horz" wrap="none" lIns="0" tIns="0" rIns="0" bIns="0" numCol="1" rtlCol="0"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16</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7" name="Line 15"/>
            <p:cNvSpPr>
              <a:spLocks noChangeShapeType="1"/>
            </p:cNvSpPr>
            <p:nvPr/>
          </p:nvSpPr>
          <p:spPr bwMode="auto">
            <a:xfrm>
              <a:off x="6777145" y="5900198"/>
              <a:ext cx="0" cy="262998"/>
            </a:xfrm>
            <a:prstGeom prst="line">
              <a:avLst/>
            </a:prstGeom>
            <a:noFill/>
            <a:ln w="19050" cap="sq">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2" name="矩形 71"/>
            <p:cNvSpPr/>
            <p:nvPr/>
          </p:nvSpPr>
          <p:spPr bwMode="auto">
            <a:xfrm>
              <a:off x="6456913" y="5888932"/>
              <a:ext cx="256480" cy="276999"/>
            </a:xfrm>
            <a:prstGeom prst="rect">
              <a:avLst/>
            </a:prstGeom>
            <a:noFill/>
            <a:ln w="19050" cap="flat" cmpd="sng" algn="ctr">
              <a:noFill/>
              <a:prstDash val="solid"/>
              <a:round/>
              <a:headEnd type="none" w="med" len="med"/>
              <a:tailEnd type="none" w="med" len="med"/>
            </a:ln>
            <a:effectLst/>
          </p:spPr>
          <p:txBody>
            <a:bodyPr vert="horz" wrap="none" lIns="0" tIns="0" rIns="0" bIns="0" numCol="1" rtlCol="0"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16</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cxnSp>
        <p:nvCxnSpPr>
          <p:cNvPr id="73" name="直接箭头连接符 169"/>
          <p:cNvCxnSpPr>
            <a:stCxn id="35" idx="0"/>
            <a:endCxn id="42" idx="2"/>
          </p:cNvCxnSpPr>
          <p:nvPr/>
        </p:nvCxnSpPr>
        <p:spPr bwMode="auto">
          <a:xfrm flipV="1">
            <a:off x="7000740" y="4330409"/>
            <a:ext cx="0" cy="267104"/>
          </a:xfrm>
          <a:prstGeom prst="straightConnector1">
            <a:avLst/>
          </a:prstGeom>
          <a:noFill/>
          <a:ln w="2857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57" name="页脚占位符 1"/>
          <p:cNvSpPr txBox="1">
            <a:spLocks noChangeArrowheads="1"/>
          </p:cNvSpPr>
          <p:nvPr/>
        </p:nvSpPr>
        <p:spPr bwMode="auto">
          <a:xfrm>
            <a:off x="2590800" y="6245225"/>
            <a:ext cx="4419600" cy="4762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defTabSz="914400" fontAlgn="base">
              <a:spcBef>
                <a:spcPct val="0"/>
              </a:spcBef>
              <a:spcAft>
                <a:spcPct val="0"/>
              </a:spcAft>
              <a:buFontTx/>
              <a:buNone/>
              <a:defRPr/>
            </a:pPr>
            <a:r>
              <a:rPr lang="en-US" altLang="zh-CN" sz="1600" b="0">
                <a:solidFill>
                  <a:srgbClr val="000000"/>
                </a:solidFill>
                <a:latin typeface="Arial" panose="020B0604020202020204" pitchFamily="34" charset="0"/>
              </a:rPr>
              <a:t>2024</a:t>
            </a:r>
            <a:r>
              <a:rPr lang="zh-CN" altLang="en-US" sz="1600" b="0">
                <a:solidFill>
                  <a:srgbClr val="000000"/>
                </a:solidFill>
                <a:latin typeface="Arial" panose="020B0604020202020204" pitchFamily="34" charset="0"/>
              </a:rPr>
              <a:t>春</a:t>
            </a:r>
            <a:r>
              <a:rPr lang="en-US" altLang="zh-CN" sz="1600" b="0">
                <a:solidFill>
                  <a:srgbClr val="000000"/>
                </a:solidFill>
                <a:latin typeface="Arial" panose="020B0604020202020204" pitchFamily="34" charset="0"/>
              </a:rPr>
              <a:t>_</a:t>
            </a:r>
            <a:r>
              <a:rPr lang="zh-CN" altLang="en-US" sz="1600" b="0">
                <a:solidFill>
                  <a:srgbClr val="000000"/>
                </a:solidFill>
                <a:latin typeface="Arial" panose="020B0604020202020204" pitchFamily="34" charset="0"/>
              </a:rPr>
              <a:t>计算机组成原理</a:t>
            </a:r>
            <a:r>
              <a:rPr lang="en-US" altLang="zh-CN" sz="1600" b="0">
                <a:solidFill>
                  <a:srgbClr val="000000"/>
                </a:solidFill>
                <a:latin typeface="Arial" panose="020B0604020202020204" pitchFamily="34" charset="0"/>
              </a:rPr>
              <a:t>(H)</a:t>
            </a:r>
            <a:r>
              <a:rPr lang="zh-CN" altLang="en-US" sz="1600" b="0">
                <a:solidFill>
                  <a:srgbClr val="000000"/>
                </a:solidFill>
                <a:latin typeface="Arial" panose="020B0604020202020204" pitchFamily="34" charset="0"/>
              </a:rPr>
              <a:t>实验 </a:t>
            </a:r>
            <a:endParaRPr lang="zh-CN" altLang="en-US" sz="1600" b="0" dirty="0">
              <a:solidFill>
                <a:srgbClr val="000000"/>
              </a:solidFill>
              <a:latin typeface="Arial" panose="020B0604020202020204" pitchFamily="34" charset="0"/>
            </a:endParaRPr>
          </a:p>
        </p:txBody>
      </p:sp>
      <p:sp>
        <p:nvSpPr>
          <p:cNvPr id="68" name="灯片编号占位符 2"/>
          <p:cNvSpPr txBox="1">
            <a:spLocks noChangeArrowheads="1"/>
          </p:cNvSpPr>
          <p:nvPr/>
        </p:nvSpPr>
        <p:spPr>
          <a:xfrm>
            <a:off x="7010400" y="6245225"/>
            <a:ext cx="1676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defTabSz="914400" fontAlgn="base">
              <a:spcBef>
                <a:spcPct val="0"/>
              </a:spcBef>
              <a:spcAft>
                <a:spcPct val="0"/>
              </a:spcAft>
              <a:buFontTx/>
              <a:buNone/>
              <a:defRPr/>
            </a:pPr>
            <a:fld id="{A7B0930E-2265-4A0B-94A4-F48B63590D63}" type="slidenum">
              <a:rPr lang="en-US" altLang="zh-CN" sz="1600" b="0" smtClean="0">
                <a:solidFill>
                  <a:srgbClr val="000000"/>
                </a:solidFill>
                <a:latin typeface="Arial" panose="020B0604020202020204" pitchFamily="34" charset="0"/>
              </a:rPr>
            </a:fld>
            <a:endParaRPr lang="en-US" altLang="zh-CN" sz="1600" b="0">
              <a:solidFill>
                <a:srgbClr val="000000"/>
              </a:solidFill>
              <a:latin typeface="Arial" panose="020B0604020202020204" pitchFamily="34" charset="0"/>
            </a:endParaRPr>
          </a:p>
        </p:txBody>
      </p:sp>
      <p:sp>
        <p:nvSpPr>
          <p:cNvPr id="77"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328929-D6E8-4A7E-820C-D464ACD8551A}"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5" name="灯片编号占位符 4"/>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98452"/>
          </a:xfrm>
        </p:spPr>
        <p:txBody>
          <a:bodyPr/>
          <a:lstStyle/>
          <a:p>
            <a:r>
              <a:rPr lang="zh-CN" altLang="en-US" dirty="0"/>
              <a:t>接收器状态图</a:t>
            </a:r>
            <a:endParaRPr lang="zh-CN" altLang="en-US" dirty="0"/>
          </a:p>
        </p:txBody>
      </p:sp>
      <p:grpSp>
        <p:nvGrpSpPr>
          <p:cNvPr id="102" name="组合 101"/>
          <p:cNvGrpSpPr/>
          <p:nvPr/>
        </p:nvGrpSpPr>
        <p:grpSpPr>
          <a:xfrm>
            <a:off x="5395852" y="1458189"/>
            <a:ext cx="3187933" cy="4609572"/>
            <a:chOff x="5395852" y="1458189"/>
            <a:chExt cx="3187933" cy="4609572"/>
          </a:xfrm>
        </p:grpSpPr>
        <p:sp>
          <p:nvSpPr>
            <p:cNvPr id="8" name="椭圆 7"/>
            <p:cNvSpPr/>
            <p:nvPr/>
          </p:nvSpPr>
          <p:spPr>
            <a:xfrm>
              <a:off x="6266238" y="1826881"/>
              <a:ext cx="698090" cy="56664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Idle</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18" name="直接箭头连接符 169"/>
            <p:cNvCxnSpPr>
              <a:stCxn id="8" idx="4"/>
              <a:endCxn id="51" idx="0"/>
            </p:cNvCxnSpPr>
            <p:nvPr/>
          </p:nvCxnSpPr>
          <p:spPr bwMode="auto">
            <a:xfrm flipH="1">
              <a:off x="6612825" y="2393530"/>
              <a:ext cx="2458" cy="339725"/>
            </a:xfrm>
            <a:prstGeom prst="straightConnector1">
              <a:avLst/>
            </a:prstGeom>
            <a:noFill/>
            <a:ln w="1587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24" name="连接符: 曲线 23"/>
            <p:cNvCxnSpPr>
              <a:stCxn id="58" idx="2"/>
              <a:endCxn id="8" idx="2"/>
            </p:cNvCxnSpPr>
            <p:nvPr/>
          </p:nvCxnSpPr>
          <p:spPr bwMode="auto">
            <a:xfrm rot="10800000">
              <a:off x="6266238" y="2110207"/>
              <a:ext cx="4916" cy="3674231"/>
            </a:xfrm>
            <a:prstGeom prst="curvedConnector3">
              <a:avLst>
                <a:gd name="adj1" fmla="val 2295061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169"/>
            <p:cNvCxnSpPr>
              <a:endCxn id="8" idx="0"/>
            </p:cNvCxnSpPr>
            <p:nvPr/>
          </p:nvCxnSpPr>
          <p:spPr bwMode="auto">
            <a:xfrm>
              <a:off x="6615283" y="1471050"/>
              <a:ext cx="0" cy="355831"/>
            </a:xfrm>
            <a:prstGeom prst="straightConnector1">
              <a:avLst/>
            </a:prstGeom>
            <a:noFill/>
            <a:ln w="1587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27" name="TextBox 34"/>
            <p:cNvSpPr txBox="1">
              <a:spLocks noChangeArrowheads="1"/>
            </p:cNvSpPr>
            <p:nvPr/>
          </p:nvSpPr>
          <p:spPr bwMode="auto">
            <a:xfrm>
              <a:off x="6765225" y="1458189"/>
              <a:ext cx="171125" cy="24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rst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8" name="TextBox 34"/>
            <p:cNvSpPr txBox="1">
              <a:spLocks noChangeArrowheads="1"/>
            </p:cNvSpPr>
            <p:nvPr/>
          </p:nvSpPr>
          <p:spPr bwMode="auto">
            <a:xfrm>
              <a:off x="6765225" y="2412627"/>
              <a:ext cx="448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1" name="椭圆 50"/>
            <p:cNvSpPr/>
            <p:nvPr/>
          </p:nvSpPr>
          <p:spPr>
            <a:xfrm>
              <a:off x="6263780" y="2733255"/>
              <a:ext cx="698090" cy="56664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Start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52" name="直接箭头连接符 169"/>
            <p:cNvCxnSpPr>
              <a:stCxn id="51" idx="4"/>
              <a:endCxn id="54" idx="0"/>
            </p:cNvCxnSpPr>
            <p:nvPr/>
          </p:nvCxnSpPr>
          <p:spPr bwMode="auto">
            <a:xfrm>
              <a:off x="6612825" y="3299904"/>
              <a:ext cx="7374" cy="364093"/>
            </a:xfrm>
            <a:prstGeom prst="straightConnector1">
              <a:avLst/>
            </a:prstGeom>
            <a:noFill/>
            <a:ln w="1587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54" name="椭圆 53"/>
            <p:cNvSpPr/>
            <p:nvPr/>
          </p:nvSpPr>
          <p:spPr>
            <a:xfrm>
              <a:off x="6271154" y="3663997"/>
              <a:ext cx="698090" cy="56664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Bit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55" name="直接箭头连接符 169"/>
            <p:cNvCxnSpPr>
              <a:stCxn id="54" idx="4"/>
              <a:endCxn id="56" idx="0"/>
            </p:cNvCxnSpPr>
            <p:nvPr/>
          </p:nvCxnSpPr>
          <p:spPr bwMode="auto">
            <a:xfrm>
              <a:off x="6620199" y="4230646"/>
              <a:ext cx="0" cy="364093"/>
            </a:xfrm>
            <a:prstGeom prst="straightConnector1">
              <a:avLst/>
            </a:prstGeom>
            <a:noFill/>
            <a:ln w="1587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56" name="椭圆 55"/>
            <p:cNvSpPr/>
            <p:nvPr/>
          </p:nvSpPr>
          <p:spPr>
            <a:xfrm>
              <a:off x="6271154" y="4594739"/>
              <a:ext cx="698090" cy="56664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Shift</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57" name="直接箭头连接符 169"/>
            <p:cNvCxnSpPr>
              <a:stCxn id="56" idx="4"/>
              <a:endCxn id="58" idx="0"/>
            </p:cNvCxnSpPr>
            <p:nvPr/>
          </p:nvCxnSpPr>
          <p:spPr bwMode="auto">
            <a:xfrm>
              <a:off x="6620199" y="5161388"/>
              <a:ext cx="0" cy="339724"/>
            </a:xfrm>
            <a:prstGeom prst="straightConnector1">
              <a:avLst/>
            </a:prstGeom>
            <a:noFill/>
            <a:ln w="1587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58" name="椭圆 57"/>
            <p:cNvSpPr/>
            <p:nvPr/>
          </p:nvSpPr>
          <p:spPr>
            <a:xfrm>
              <a:off x="6271154" y="5501112"/>
              <a:ext cx="698090" cy="56664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Save</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62" name="连接符: 曲线 61"/>
            <p:cNvCxnSpPr>
              <a:stCxn id="56" idx="2"/>
              <a:endCxn id="54" idx="2"/>
            </p:cNvCxnSpPr>
            <p:nvPr/>
          </p:nvCxnSpPr>
          <p:spPr bwMode="auto">
            <a:xfrm rot="10800000">
              <a:off x="6271154" y="3947322"/>
              <a:ext cx="12700" cy="930742"/>
            </a:xfrm>
            <a:prstGeom prst="curvedConnector3">
              <a:avLst>
                <a:gd name="adj1" fmla="val 2341937"/>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曲线 64"/>
            <p:cNvCxnSpPr/>
            <p:nvPr/>
          </p:nvCxnSpPr>
          <p:spPr bwMode="auto">
            <a:xfrm rot="10800000">
              <a:off x="6234281" y="2135971"/>
              <a:ext cx="12700" cy="930742"/>
            </a:xfrm>
            <a:prstGeom prst="curvedConnector3">
              <a:avLst>
                <a:gd name="adj1" fmla="val 180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34"/>
            <p:cNvSpPr txBox="1">
              <a:spLocks noChangeArrowheads="1"/>
            </p:cNvSpPr>
            <p:nvPr/>
          </p:nvSpPr>
          <p:spPr bwMode="auto">
            <a:xfrm>
              <a:off x="7351527" y="1831905"/>
              <a:ext cx="8271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7</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cntb</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8</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7" name="TextBox 34"/>
            <p:cNvSpPr txBox="1">
              <a:spLocks noChangeArrowheads="1"/>
            </p:cNvSpPr>
            <p:nvPr/>
          </p:nvSpPr>
          <p:spPr bwMode="auto">
            <a:xfrm>
              <a:off x="7371915" y="2876322"/>
              <a:ext cx="756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8" name="TextBox 34"/>
            <p:cNvSpPr txBox="1">
              <a:spLocks noChangeArrowheads="1"/>
            </p:cNvSpPr>
            <p:nvPr/>
          </p:nvSpPr>
          <p:spPr bwMode="auto">
            <a:xfrm>
              <a:off x="6733165" y="3326959"/>
              <a:ext cx="9618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&amp; !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9" name="TextBox 34"/>
            <p:cNvSpPr txBox="1">
              <a:spLocks noChangeArrowheads="1"/>
            </p:cNvSpPr>
            <p:nvPr/>
          </p:nvSpPr>
          <p:spPr bwMode="auto">
            <a:xfrm>
              <a:off x="5395852" y="3113135"/>
              <a:ext cx="83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&amp;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5" name="TextBox 34"/>
            <p:cNvSpPr txBox="1">
              <a:spLocks noChangeArrowheads="1"/>
            </p:cNvSpPr>
            <p:nvPr/>
          </p:nvSpPr>
          <p:spPr bwMode="auto">
            <a:xfrm>
              <a:off x="7371915" y="3805183"/>
              <a:ext cx="756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6" name="TextBox 34"/>
            <p:cNvSpPr txBox="1">
              <a:spLocks noChangeArrowheads="1"/>
            </p:cNvSpPr>
            <p:nvPr/>
          </p:nvSpPr>
          <p:spPr bwMode="auto">
            <a:xfrm>
              <a:off x="6765225" y="4245574"/>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zc</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7" name="TextBox 34"/>
            <p:cNvSpPr txBox="1">
              <a:spLocks noChangeArrowheads="1"/>
            </p:cNvSpPr>
            <p:nvPr/>
          </p:nvSpPr>
          <p:spPr bwMode="auto">
            <a:xfrm>
              <a:off x="7359091" y="4461603"/>
              <a:ext cx="1224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- 1</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cntb</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- 1</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sir&lt;&lt;1 +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8" name="TextBox 34"/>
            <p:cNvSpPr txBox="1">
              <a:spLocks noChangeArrowheads="1"/>
            </p:cNvSpPr>
            <p:nvPr/>
          </p:nvSpPr>
          <p:spPr bwMode="auto">
            <a:xfrm>
              <a:off x="6766744" y="5181362"/>
              <a:ext cx="2436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zb</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9" name="TextBox 34"/>
            <p:cNvSpPr txBox="1">
              <a:spLocks noChangeArrowheads="1"/>
            </p:cNvSpPr>
            <p:nvPr/>
          </p:nvSpPr>
          <p:spPr bwMode="auto">
            <a:xfrm>
              <a:off x="5786581" y="4877102"/>
              <a:ext cx="371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zb</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1" name="TextBox 34"/>
            <p:cNvSpPr txBox="1">
              <a:spLocks noChangeArrowheads="1"/>
            </p:cNvSpPr>
            <p:nvPr/>
          </p:nvSpPr>
          <p:spPr bwMode="auto">
            <a:xfrm>
              <a:off x="7524295" y="5645936"/>
              <a:ext cx="506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 = 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135" name="内容占位符 2"/>
          <p:cNvSpPr>
            <a:spLocks noGrp="1" noChangeArrowheads="1"/>
          </p:cNvSpPr>
          <p:nvPr>
            <p:ph idx="1"/>
          </p:nvPr>
        </p:nvSpPr>
        <p:spPr>
          <a:xfrm>
            <a:off x="457200" y="1364419"/>
            <a:ext cx="4494679" cy="2850302"/>
          </a:xfrm>
        </p:spPr>
        <p:txBody>
          <a:bodyPr/>
          <a:lstStyle/>
          <a:p>
            <a:pPr>
              <a:spcBef>
                <a:spcPts val="600"/>
              </a:spcBef>
            </a:pPr>
            <a:r>
              <a:rPr lang="zh-CN" altLang="en-US" sz="2400" dirty="0"/>
              <a:t>复位时，</a:t>
            </a:r>
            <a:r>
              <a:rPr lang="en-US" altLang="zh-CN" sz="2400" dirty="0" err="1"/>
              <a:t>vld</a:t>
            </a:r>
            <a:r>
              <a:rPr lang="zh-CN" altLang="en-US" sz="2400" dirty="0"/>
              <a:t>清零</a:t>
            </a:r>
            <a:endParaRPr lang="en-US" altLang="zh-CN" sz="2400" dirty="0"/>
          </a:p>
          <a:p>
            <a:pPr>
              <a:spcBef>
                <a:spcPts val="600"/>
              </a:spcBef>
            </a:pPr>
            <a:r>
              <a:rPr lang="zh-CN" altLang="en-US" sz="2400" dirty="0"/>
              <a:t>从</a:t>
            </a:r>
            <a:r>
              <a:rPr lang="en-US" altLang="zh-CN" sz="2400" dirty="0" err="1"/>
              <a:t>rxd</a:t>
            </a:r>
            <a:r>
              <a:rPr lang="zh-CN" altLang="en-US" sz="2400" dirty="0"/>
              <a:t>接收到</a:t>
            </a:r>
            <a:r>
              <a:rPr lang="en-US" altLang="zh-CN" sz="2400" dirty="0"/>
              <a:t>1</a:t>
            </a:r>
            <a:r>
              <a:rPr lang="zh-CN" altLang="en-US" sz="2400" dirty="0"/>
              <a:t>个数据时，</a:t>
            </a:r>
            <a:r>
              <a:rPr lang="en-US" altLang="zh-CN" sz="2400" dirty="0"/>
              <a:t>s = 1</a:t>
            </a:r>
            <a:endParaRPr lang="en-US" altLang="zh-CN" sz="2400" dirty="0"/>
          </a:p>
          <a:p>
            <a:pPr lvl="1">
              <a:spcBef>
                <a:spcPts val="600"/>
              </a:spcBef>
            </a:pPr>
            <a:r>
              <a:rPr lang="zh-CN" altLang="en-US" sz="2000" dirty="0"/>
              <a:t>若</a:t>
            </a:r>
            <a:r>
              <a:rPr lang="en-US" altLang="zh-CN" sz="2000" dirty="0" err="1"/>
              <a:t>vld</a:t>
            </a:r>
            <a:r>
              <a:rPr lang="en-US" altLang="zh-CN" sz="2000" dirty="0"/>
              <a:t> = 0</a:t>
            </a:r>
            <a:r>
              <a:rPr lang="zh-CN" altLang="en-US" sz="2000" dirty="0"/>
              <a:t>，则保存该数据 </a:t>
            </a:r>
            <a:r>
              <a:rPr lang="en-US" altLang="zh-CN" sz="2000" dirty="0"/>
              <a:t>(</a:t>
            </a:r>
            <a:r>
              <a:rPr lang="en-US" altLang="zh-CN" sz="2000" dirty="0" err="1"/>
              <a:t>dir</a:t>
            </a:r>
            <a:r>
              <a:rPr lang="en-US" altLang="zh-CN" sz="2000" dirty="0"/>
              <a:t> &lt;= sir)</a:t>
            </a:r>
            <a:r>
              <a:rPr lang="zh-CN" altLang="en-US" sz="2000" dirty="0"/>
              <a:t>，并将</a:t>
            </a:r>
            <a:r>
              <a:rPr lang="en-US" altLang="zh-CN" sz="2000" dirty="0" err="1"/>
              <a:t>vld</a:t>
            </a:r>
            <a:r>
              <a:rPr lang="zh-CN" altLang="en-US" sz="2000" dirty="0"/>
              <a:t>置</a:t>
            </a:r>
            <a:r>
              <a:rPr lang="en-US" altLang="zh-CN" sz="2000" dirty="0"/>
              <a:t>1</a:t>
            </a:r>
            <a:endParaRPr lang="en-US" altLang="zh-CN" sz="2000" dirty="0"/>
          </a:p>
          <a:p>
            <a:pPr lvl="1">
              <a:spcBef>
                <a:spcPts val="600"/>
              </a:spcBef>
            </a:pPr>
            <a:r>
              <a:rPr lang="zh-CN" altLang="en-US" sz="2000" dirty="0"/>
              <a:t>否则来不及处理，丢弃该数据</a:t>
            </a:r>
            <a:endParaRPr lang="en-US" altLang="zh-CN" sz="2000" dirty="0"/>
          </a:p>
          <a:p>
            <a:pPr>
              <a:spcBef>
                <a:spcPts val="600"/>
              </a:spcBef>
            </a:pPr>
            <a:r>
              <a:rPr lang="zh-CN" altLang="en-US" sz="2400" dirty="0"/>
              <a:t>当</a:t>
            </a:r>
            <a:r>
              <a:rPr lang="en-US" altLang="zh-CN" sz="2400" dirty="0" err="1"/>
              <a:t>vld</a:t>
            </a:r>
            <a:r>
              <a:rPr lang="zh-CN" altLang="en-US" sz="2400" dirty="0"/>
              <a:t>和</a:t>
            </a:r>
            <a:r>
              <a:rPr lang="en-US" altLang="zh-CN" sz="2400" dirty="0" err="1"/>
              <a:t>rdy</a:t>
            </a:r>
            <a:r>
              <a:rPr lang="zh-CN" altLang="en-US" sz="2400" dirty="0"/>
              <a:t>均为</a:t>
            </a:r>
            <a:r>
              <a:rPr lang="en-US" altLang="zh-CN" sz="2400" dirty="0"/>
              <a:t>1</a:t>
            </a:r>
            <a:r>
              <a:rPr lang="zh-CN" altLang="en-US" sz="2400" dirty="0"/>
              <a:t>时，</a:t>
            </a:r>
            <a:r>
              <a:rPr lang="en-US" altLang="zh-CN" sz="2400" dirty="0" err="1"/>
              <a:t>vld</a:t>
            </a:r>
            <a:r>
              <a:rPr lang="zh-CN" altLang="en-US" sz="2400" dirty="0"/>
              <a:t>清零</a:t>
            </a:r>
            <a:endParaRPr lang="en-US" altLang="zh-CN" sz="2400" dirty="0"/>
          </a:p>
          <a:p>
            <a:pPr lvl="1">
              <a:spcBef>
                <a:spcPts val="600"/>
              </a:spcBef>
            </a:pPr>
            <a:r>
              <a:rPr lang="zh-CN" altLang="en-US" sz="2000" dirty="0"/>
              <a:t>表示</a:t>
            </a:r>
            <a:r>
              <a:rPr lang="en-US" altLang="zh-CN" sz="2000" dirty="0" err="1"/>
              <a:t>dir</a:t>
            </a:r>
            <a:r>
              <a:rPr lang="zh-CN" altLang="en-US" sz="2000" dirty="0"/>
              <a:t>数据已被</a:t>
            </a:r>
            <a:r>
              <a:rPr lang="en-US" altLang="zh-CN" sz="2000" dirty="0"/>
              <a:t>DCP</a:t>
            </a:r>
            <a:r>
              <a:rPr lang="zh-CN" altLang="en-US" sz="2000" dirty="0"/>
              <a:t>接收</a:t>
            </a:r>
            <a:endParaRPr lang="zh-CN" altLang="en-US" sz="2000" dirty="0"/>
          </a:p>
        </p:txBody>
      </p:sp>
      <p:grpSp>
        <p:nvGrpSpPr>
          <p:cNvPr id="49" name="组合 2"/>
          <p:cNvGrpSpPr/>
          <p:nvPr/>
        </p:nvGrpSpPr>
        <p:grpSpPr bwMode="auto">
          <a:xfrm>
            <a:off x="852279" y="4421184"/>
            <a:ext cx="4023872" cy="1612398"/>
            <a:chOff x="858025" y="4187376"/>
            <a:chExt cx="7638275" cy="1915310"/>
          </a:xfrm>
        </p:grpSpPr>
        <p:grpSp>
          <p:nvGrpSpPr>
            <p:cNvPr id="50" name="组合 1"/>
            <p:cNvGrpSpPr/>
            <p:nvPr/>
          </p:nvGrpSpPr>
          <p:grpSpPr bwMode="auto">
            <a:xfrm>
              <a:off x="3705225" y="4267188"/>
              <a:ext cx="3990975" cy="1835498"/>
              <a:chOff x="3705225" y="4207565"/>
              <a:chExt cx="3990975" cy="1897943"/>
            </a:xfrm>
          </p:grpSpPr>
          <p:cxnSp>
            <p:nvCxnSpPr>
              <p:cNvPr id="160" name="直接连接符 159"/>
              <p:cNvCxnSpPr/>
              <p:nvPr/>
            </p:nvCxnSpPr>
            <p:spPr bwMode="auto">
              <a:xfrm>
                <a:off x="7696200"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bwMode="auto">
              <a:xfrm>
                <a:off x="6103938"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bwMode="auto">
              <a:xfrm>
                <a:off x="3705225"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53" name="TextBox 32"/>
            <p:cNvSpPr txBox="1">
              <a:spLocks noChangeArrowheads="1"/>
            </p:cNvSpPr>
            <p:nvPr/>
          </p:nvSpPr>
          <p:spPr bwMode="auto">
            <a:xfrm>
              <a:off x="858025" y="4690020"/>
              <a:ext cx="541634"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dir</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 name="TextBox 34"/>
            <p:cNvSpPr txBox="1">
              <a:spLocks noChangeArrowheads="1"/>
            </p:cNvSpPr>
            <p:nvPr/>
          </p:nvSpPr>
          <p:spPr bwMode="auto">
            <a:xfrm>
              <a:off x="964985" y="5202638"/>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vl</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0" name="TextBox 34"/>
            <p:cNvSpPr txBox="1">
              <a:spLocks noChangeArrowheads="1"/>
            </p:cNvSpPr>
            <p:nvPr/>
          </p:nvSpPr>
          <p:spPr bwMode="auto">
            <a:xfrm>
              <a:off x="989383" y="5657751"/>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dy</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 name="TextBox 32"/>
            <p:cNvSpPr txBox="1">
              <a:spLocks noChangeArrowheads="1"/>
            </p:cNvSpPr>
            <p:nvPr/>
          </p:nvSpPr>
          <p:spPr bwMode="auto">
            <a:xfrm>
              <a:off x="868086" y="4187376"/>
              <a:ext cx="596406"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clk</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63" name="组合 26"/>
            <p:cNvGrpSpPr/>
            <p:nvPr/>
          </p:nvGrpSpPr>
          <p:grpSpPr bwMode="auto">
            <a:xfrm>
              <a:off x="1690688" y="4734726"/>
              <a:ext cx="6800850" cy="318690"/>
              <a:chOff x="1533961" y="4226118"/>
              <a:chExt cx="6800263" cy="352961"/>
            </a:xfrm>
          </p:grpSpPr>
          <p:cxnSp>
            <p:nvCxnSpPr>
              <p:cNvPr id="155" name="直接连接符 154"/>
              <p:cNvCxnSpPr/>
              <p:nvPr/>
            </p:nvCxnSpPr>
            <p:spPr>
              <a:xfrm>
                <a:off x="1533961" y="4226118"/>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1533961" y="4579077"/>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002965"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207044"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6834534" y="4226118"/>
                <a:ext cx="0" cy="352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组合 27"/>
            <p:cNvGrpSpPr/>
            <p:nvPr/>
          </p:nvGrpSpPr>
          <p:grpSpPr bwMode="auto">
            <a:xfrm>
              <a:off x="1705778" y="4265612"/>
              <a:ext cx="6790522" cy="282905"/>
              <a:chOff x="2705953" y="2844595"/>
              <a:chExt cx="3209920" cy="219034"/>
            </a:xfrm>
          </p:grpSpPr>
          <p:cxnSp>
            <p:nvCxnSpPr>
              <p:cNvPr id="114" name="直接连接符 113"/>
              <p:cNvCxnSpPr/>
              <p:nvPr/>
            </p:nvCxnSpPr>
            <p:spPr>
              <a:xfrm>
                <a:off x="572676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2895430"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3084536"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3084536"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895430"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3273642" y="2844254"/>
                <a:ext cx="1883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46199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46199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73642"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651103"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384020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3840209"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65110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4029315"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21842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218421"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02931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4407527"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459663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4596633" y="3060333"/>
                <a:ext cx="1883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40752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784989"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97409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974095"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78498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163201"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535230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535230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16320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537661" y="284717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726767"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537661"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706324"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28"/>
            <p:cNvGrpSpPr/>
            <p:nvPr/>
          </p:nvGrpSpPr>
          <p:grpSpPr bwMode="auto">
            <a:xfrm>
              <a:off x="1668463" y="5249525"/>
              <a:ext cx="6823075" cy="294175"/>
              <a:chOff x="1511738" y="4745050"/>
              <a:chExt cx="6822486" cy="407583"/>
            </a:xfrm>
          </p:grpSpPr>
          <p:cxnSp>
            <p:nvCxnSpPr>
              <p:cNvPr id="90" name="直接连接符 89"/>
              <p:cNvCxnSpPr/>
              <p:nvPr/>
            </p:nvCxnSpPr>
            <p:spPr>
              <a:xfrm>
                <a:off x="1511738" y="5152633"/>
                <a:ext cx="4912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002965" y="4745050"/>
                <a:ext cx="1629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002965"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642969"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642969" y="5152633"/>
                <a:ext cx="1564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207044" y="4745050"/>
                <a:ext cx="8280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207044"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035064"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35064" y="5147408"/>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853214" y="4745050"/>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8432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6300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628111" y="5147408"/>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9"/>
            <p:cNvGrpSpPr/>
            <p:nvPr/>
          </p:nvGrpSpPr>
          <p:grpSpPr bwMode="auto">
            <a:xfrm>
              <a:off x="1704975" y="5732276"/>
              <a:ext cx="6786563" cy="292290"/>
              <a:chOff x="1548247" y="5247927"/>
              <a:chExt cx="6785977" cy="406743"/>
            </a:xfrm>
          </p:grpSpPr>
          <p:cxnSp>
            <p:nvCxnSpPr>
              <p:cNvPr id="72" name="直接连接符 71"/>
              <p:cNvCxnSpPr/>
              <p:nvPr/>
            </p:nvCxnSpPr>
            <p:spPr>
              <a:xfrm>
                <a:off x="1548247" y="5654670"/>
                <a:ext cx="12827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830985" y="5247927"/>
                <a:ext cx="8009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830985"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631976"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631976" y="5646797"/>
                <a:ext cx="8190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451025" y="5247927"/>
                <a:ext cx="15840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451025"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04097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035065" y="5646797"/>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853214" y="5247927"/>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853214"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62811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628111" y="5646797"/>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页脚占位符 1"/>
          <p:cNvSpPr txBox="1">
            <a:spLocks noChangeArrowheads="1"/>
          </p:cNvSpPr>
          <p:nvPr/>
        </p:nvSpPr>
        <p:spPr bwMode="auto">
          <a:xfrm>
            <a:off x="2590800" y="6245225"/>
            <a:ext cx="4419600" cy="4762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defTabSz="914400" fontAlgn="base">
              <a:spcBef>
                <a:spcPct val="0"/>
              </a:spcBef>
              <a:spcAft>
                <a:spcPct val="0"/>
              </a:spcAft>
              <a:buFontTx/>
              <a:buNone/>
              <a:defRPr/>
            </a:pPr>
            <a:r>
              <a:rPr lang="en-US" altLang="zh-CN" sz="1600" b="0">
                <a:solidFill>
                  <a:srgbClr val="000000"/>
                </a:solidFill>
                <a:latin typeface="Arial" panose="020B0604020202020204" pitchFamily="34" charset="0"/>
              </a:rPr>
              <a:t>2024</a:t>
            </a:r>
            <a:r>
              <a:rPr lang="zh-CN" altLang="en-US" sz="1600" b="0">
                <a:solidFill>
                  <a:srgbClr val="000000"/>
                </a:solidFill>
                <a:latin typeface="Arial" panose="020B0604020202020204" pitchFamily="34" charset="0"/>
              </a:rPr>
              <a:t>春</a:t>
            </a:r>
            <a:r>
              <a:rPr lang="en-US" altLang="zh-CN" sz="1600" b="0">
                <a:solidFill>
                  <a:srgbClr val="000000"/>
                </a:solidFill>
                <a:latin typeface="Arial" panose="020B0604020202020204" pitchFamily="34" charset="0"/>
              </a:rPr>
              <a:t>_</a:t>
            </a:r>
            <a:r>
              <a:rPr lang="zh-CN" altLang="en-US" sz="1600" b="0">
                <a:solidFill>
                  <a:srgbClr val="000000"/>
                </a:solidFill>
                <a:latin typeface="Arial" panose="020B0604020202020204" pitchFamily="34" charset="0"/>
              </a:rPr>
              <a:t>计算机组成原理</a:t>
            </a:r>
            <a:r>
              <a:rPr lang="en-US" altLang="zh-CN" sz="1600" b="0">
                <a:solidFill>
                  <a:srgbClr val="000000"/>
                </a:solidFill>
                <a:latin typeface="Arial" panose="020B0604020202020204" pitchFamily="34" charset="0"/>
              </a:rPr>
              <a:t>(H)</a:t>
            </a:r>
            <a:r>
              <a:rPr lang="zh-CN" altLang="en-US" sz="1600" b="0">
                <a:solidFill>
                  <a:srgbClr val="000000"/>
                </a:solidFill>
                <a:latin typeface="Arial" panose="020B0604020202020204" pitchFamily="34" charset="0"/>
              </a:rPr>
              <a:t>实验 </a:t>
            </a:r>
            <a:endParaRPr lang="zh-CN" altLang="en-US" sz="1600" b="0" dirty="0">
              <a:solidFill>
                <a:srgbClr val="000000"/>
              </a:solidFill>
              <a:latin typeface="Arial" panose="020B0604020202020204" pitchFamily="34" charset="0"/>
            </a:endParaRPr>
          </a:p>
        </p:txBody>
      </p:sp>
      <p:sp>
        <p:nvSpPr>
          <p:cNvPr id="111" name="灯片编号占位符 2"/>
          <p:cNvSpPr txBox="1">
            <a:spLocks noChangeArrowheads="1"/>
          </p:cNvSpPr>
          <p:nvPr/>
        </p:nvSpPr>
        <p:spPr>
          <a:xfrm>
            <a:off x="7010400" y="6245225"/>
            <a:ext cx="1676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defTabSz="914400" fontAlgn="base">
              <a:spcBef>
                <a:spcPct val="0"/>
              </a:spcBef>
              <a:spcAft>
                <a:spcPct val="0"/>
              </a:spcAft>
              <a:buFontTx/>
              <a:buNone/>
              <a:defRPr/>
            </a:pPr>
            <a:fld id="{A7B0930E-2265-4A0B-94A4-F48B63590D63}" type="slidenum">
              <a:rPr lang="en-US" altLang="zh-CN" sz="1600" b="0" smtClean="0">
                <a:solidFill>
                  <a:srgbClr val="000000"/>
                </a:solidFill>
                <a:latin typeface="Arial" panose="020B0604020202020204" pitchFamily="34" charset="0"/>
              </a:rPr>
            </a:fld>
            <a:endParaRPr lang="en-US" altLang="zh-CN" sz="1600" b="0">
              <a:solidFill>
                <a:srgbClr val="000000"/>
              </a:solidFill>
              <a:latin typeface="Arial" panose="020B0604020202020204" pitchFamily="34" charset="0"/>
            </a:endParaRPr>
          </a:p>
        </p:txBody>
      </p:sp>
      <p:sp>
        <p:nvSpPr>
          <p:cNvPr id="112"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4AB043F0-D493-41C1-89E7-A00C913AC4CB}"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4" name="灯片编号占位符 3"/>
          <p:cNvSpPr>
            <a:spLocks noGrp="1"/>
          </p:cNvSpPr>
          <p:nvPr>
            <p:ph type="sldNum" sz="quarter" idx="12"/>
          </p:nvPr>
        </p:nvSpPr>
        <p:spPr/>
        <p:txBody>
          <a:bodyPr/>
          <a:lstStyle/>
          <a:p>
            <a:pPr>
              <a:defRPr/>
            </a:pPr>
            <a:fld id="{8DEE3ACD-97DE-422D-AABB-B49A3A52602F}" type="slidenum">
              <a:rPr lang="en-US" altLang="zh-CN"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实验要求</a:t>
            </a:r>
            <a:endParaRPr lang="zh-CN" altLang="en-US"/>
          </a:p>
        </p:txBody>
      </p:sp>
      <p:sp>
        <p:nvSpPr>
          <p:cNvPr id="3" name="内容占位符 2"/>
          <p:cNvSpPr>
            <a:spLocks noGrp="1"/>
          </p:cNvSpPr>
          <p:nvPr>
            <p:ph idx="1"/>
          </p:nvPr>
        </p:nvSpPr>
        <p:spPr/>
        <p:txBody>
          <a:bodyPr/>
          <a:lstStyle/>
          <a:p>
            <a:pPr>
              <a:spcBef>
                <a:spcPts val="0"/>
              </a:spcBef>
              <a:spcAft>
                <a:spcPts val="600"/>
              </a:spcAft>
            </a:pPr>
            <a:r>
              <a:rPr lang="zh-CN" altLang="en-US" sz="2400"/>
              <a:t>设计片上系统和应用程序，评估排序性能</a:t>
            </a:r>
            <a:endParaRPr lang="en-US" altLang="zh-CN" sz="2400"/>
          </a:p>
          <a:p>
            <a:pPr>
              <a:spcBef>
                <a:spcPts val="600"/>
              </a:spcBef>
              <a:spcAft>
                <a:spcPts val="600"/>
              </a:spcAft>
            </a:pPr>
            <a:r>
              <a:rPr lang="zh-CN" altLang="en-US" sz="2400"/>
              <a:t>优化软硬件系统，提高排序性能</a:t>
            </a:r>
            <a:endParaRPr lang="en-US" altLang="zh-CN" sz="2400"/>
          </a:p>
          <a:p>
            <a:pPr lvl="1">
              <a:spcBef>
                <a:spcPts val="0"/>
              </a:spcBef>
              <a:spcAft>
                <a:spcPts val="600"/>
              </a:spcAft>
            </a:pPr>
            <a:r>
              <a:rPr lang="zh-CN" altLang="en-US" sz="2000"/>
              <a:t>优化排序算法，降低执行指令条数</a:t>
            </a:r>
            <a:endParaRPr lang="en-US" altLang="zh-CN" sz="2000"/>
          </a:p>
          <a:p>
            <a:pPr lvl="1">
              <a:spcBef>
                <a:spcPts val="0"/>
              </a:spcBef>
              <a:spcAft>
                <a:spcPts val="600"/>
              </a:spcAft>
            </a:pPr>
            <a:r>
              <a:rPr lang="zh-CN" altLang="en-US" sz="2000"/>
              <a:t>增加数据</a:t>
            </a:r>
            <a:r>
              <a:rPr lang="en-US" altLang="zh-CN" sz="2000"/>
              <a:t>Cache</a:t>
            </a:r>
            <a:r>
              <a:rPr lang="zh-CN" altLang="en-US" sz="2000"/>
              <a:t>，以及优化</a:t>
            </a:r>
            <a:r>
              <a:rPr lang="en-US" altLang="zh-CN" sz="2000"/>
              <a:t>Cache</a:t>
            </a:r>
            <a:r>
              <a:rPr lang="zh-CN" altLang="en-US" sz="2000"/>
              <a:t>，提高</a:t>
            </a:r>
            <a:r>
              <a:rPr lang="en-US" altLang="zh-CN" sz="2000"/>
              <a:t>Cache</a:t>
            </a:r>
            <a:r>
              <a:rPr lang="zh-CN" altLang="en-US" sz="2000"/>
              <a:t>命中率</a:t>
            </a:r>
            <a:endParaRPr lang="en-US" altLang="zh-CN" sz="2000"/>
          </a:p>
          <a:p>
            <a:pPr lvl="1">
              <a:spcBef>
                <a:spcPts val="0"/>
              </a:spcBef>
              <a:spcAft>
                <a:spcPts val="600"/>
              </a:spcAft>
            </a:pPr>
            <a:r>
              <a:rPr lang="zh-CN" altLang="en-US" sz="2000"/>
              <a:t>增加指令分支预测，提高流水线执行效率</a:t>
            </a:r>
            <a:endParaRPr lang="en-US" altLang="zh-CN" sz="2000"/>
          </a:p>
          <a:p>
            <a:pPr lvl="1">
              <a:spcBef>
                <a:spcPts val="0"/>
              </a:spcBef>
              <a:spcAft>
                <a:spcPts val="600"/>
              </a:spcAft>
            </a:pPr>
            <a:r>
              <a:rPr lang="zh-CN" altLang="en-US" sz="2000"/>
              <a:t>优化数据通路，提高运行时钟频率</a:t>
            </a:r>
            <a:endParaRPr lang="en-US" altLang="zh-CN" sz="2000"/>
          </a:p>
          <a:p>
            <a:pPr>
              <a:spcBef>
                <a:spcPts val="0"/>
              </a:spcBef>
              <a:spcAft>
                <a:spcPts val="600"/>
              </a:spcAft>
            </a:pPr>
            <a:endParaRPr lang="zh-CN" altLang="en-US" sz="2400"/>
          </a:p>
        </p:txBody>
      </p:sp>
      <p:sp>
        <p:nvSpPr>
          <p:cNvPr id="4" name="日期占位符 3"/>
          <p:cNvSpPr>
            <a:spLocks noGrp="1"/>
          </p:cNvSpPr>
          <p:nvPr>
            <p:ph type="dt" sz="half" idx="10"/>
          </p:nvPr>
        </p:nvSpPr>
        <p:spPr/>
        <p:txBody>
          <a:bodyPr/>
          <a:lstStyle/>
          <a:p>
            <a:pPr>
              <a:defRPr/>
            </a:pPr>
            <a:fld id="{59EF944B-4DCB-4F85-B960-2E8309982167}"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p:cNvSpPr>
            <a:spLocks noGrp="1"/>
          </p:cNvSpPr>
          <p:nvPr>
            <p:ph type="sldNum" sz="quarter" idx="12"/>
          </p:nvPr>
        </p:nvSpPr>
        <p:spPr/>
        <p:txBody>
          <a:bodyPr/>
          <a:lstStyle/>
          <a:p>
            <a:pPr>
              <a:defRPr/>
            </a:pPr>
            <a:fld id="{9508606F-694E-4BCF-92BA-23CC96414D89}"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457200" y="2636838"/>
            <a:ext cx="8229600" cy="1477962"/>
          </a:xfrm>
        </p:spPr>
        <p:txBody>
          <a:bodyPr/>
          <a:lstStyle/>
          <a:p>
            <a:r>
              <a:rPr lang="en-US" altLang="zh-CN" sz="5400"/>
              <a:t>The</a:t>
            </a:r>
            <a:r>
              <a:rPr lang="zh-CN" altLang="en-US" sz="5400"/>
              <a:t> </a:t>
            </a:r>
            <a:r>
              <a:rPr lang="en-US" altLang="zh-CN" sz="5400"/>
              <a:t>End</a:t>
            </a:r>
            <a:endParaRPr lang="zh-CN" altLang="en-US" sz="5400"/>
          </a:p>
        </p:txBody>
      </p:sp>
      <p:sp>
        <p:nvSpPr>
          <p:cNvPr id="49155"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49156"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49157" name="日期占位符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56A63527-459B-4456-ABEF-217C51E5F7E1}"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457199" y="1524001"/>
            <a:ext cx="4701315" cy="4721224"/>
          </a:xfrm>
        </p:spPr>
        <p:txBody>
          <a:bodyPr/>
          <a:lstStyle/>
          <a:p>
            <a:pPr eaLnBrk="1" hangingPunct="1">
              <a:spcBef>
                <a:spcPts val="0"/>
              </a:spcBef>
              <a:spcAft>
                <a:spcPts val="600"/>
              </a:spcAft>
              <a:buFont typeface="Arial" panose="020B0604020202020204" pitchFamily="34" charset="0"/>
              <a:buChar char="•"/>
              <a:defRPr/>
            </a:pPr>
            <a:r>
              <a:rPr lang="zh-CN" altLang="en-US" sz="2400"/>
              <a:t>设计</a:t>
            </a:r>
            <a:r>
              <a:rPr lang="en-US" altLang="zh-CN" sz="2400"/>
              <a:t>LA32R CPU</a:t>
            </a:r>
            <a:r>
              <a:rPr lang="zh-CN" altLang="en-US" sz="2400"/>
              <a:t>的片上系统 </a:t>
            </a:r>
            <a:r>
              <a:rPr lang="en-US" altLang="zh-CN" sz="2400"/>
              <a:t>(System on</a:t>
            </a:r>
            <a:r>
              <a:rPr lang="zh-CN" altLang="en-US" sz="2400"/>
              <a:t> </a:t>
            </a:r>
            <a:r>
              <a:rPr lang="en-US" altLang="zh-CN" sz="2400"/>
              <a:t>Chip, SOC)</a:t>
            </a:r>
            <a:endParaRPr lang="en-US" altLang="zh-CN" sz="2400"/>
          </a:p>
          <a:p>
            <a:pPr lvl="1">
              <a:spcBef>
                <a:spcPts val="0"/>
              </a:spcBef>
              <a:spcAft>
                <a:spcPts val="600"/>
              </a:spcAft>
            </a:pPr>
            <a:r>
              <a:rPr lang="en-US" altLang="zh-CN" sz="2000"/>
              <a:t>IC/DC</a:t>
            </a:r>
            <a:r>
              <a:rPr lang="zh-CN" altLang="en-US" sz="2000"/>
              <a:t>：指令</a:t>
            </a:r>
            <a:r>
              <a:rPr lang="en-US" altLang="zh-CN" sz="2000"/>
              <a:t>/</a:t>
            </a:r>
            <a:r>
              <a:rPr lang="zh-CN" altLang="en-US" sz="2000"/>
              <a:t>数据</a:t>
            </a:r>
            <a:r>
              <a:rPr lang="en-US" altLang="zh-CN" sz="2000"/>
              <a:t>Cache</a:t>
            </a:r>
            <a:endParaRPr lang="en-US" altLang="zh-CN" sz="2000"/>
          </a:p>
          <a:p>
            <a:pPr lvl="1">
              <a:spcBef>
                <a:spcPts val="0"/>
              </a:spcBef>
              <a:spcAft>
                <a:spcPts val="600"/>
              </a:spcAft>
            </a:pPr>
            <a:r>
              <a:rPr lang="en-US" altLang="zh-CN" sz="2000"/>
              <a:t>IM/DM</a:t>
            </a:r>
            <a:r>
              <a:rPr lang="zh-CN" altLang="en-US" sz="2000"/>
              <a:t>：指令</a:t>
            </a:r>
            <a:r>
              <a:rPr lang="en-US" altLang="zh-CN" sz="2000"/>
              <a:t>/</a:t>
            </a:r>
            <a:r>
              <a:rPr lang="zh-CN" altLang="en-US" sz="2000"/>
              <a:t>数据存储器</a:t>
            </a:r>
            <a:endParaRPr lang="en-US" altLang="zh-CN" sz="2000"/>
          </a:p>
          <a:p>
            <a:pPr lvl="1">
              <a:spcBef>
                <a:spcPts val="0"/>
              </a:spcBef>
              <a:spcAft>
                <a:spcPts val="600"/>
              </a:spcAft>
            </a:pPr>
            <a:r>
              <a:rPr lang="en-US" altLang="zh-CN" sz="2000"/>
              <a:t>Mem</a:t>
            </a:r>
            <a:r>
              <a:rPr lang="zh-CN" altLang="en-US" sz="2000"/>
              <a:t>：指令和数据混合的存储器</a:t>
            </a:r>
            <a:endParaRPr lang="en-US" altLang="zh-CN" sz="2000"/>
          </a:p>
          <a:p>
            <a:pPr lvl="1">
              <a:spcBef>
                <a:spcPts val="0"/>
              </a:spcBef>
              <a:spcAft>
                <a:spcPts val="600"/>
              </a:spcAft>
            </a:pPr>
            <a:r>
              <a:rPr lang="en-US" altLang="zh-CN" sz="2000"/>
              <a:t>BRG</a:t>
            </a:r>
            <a:r>
              <a:rPr lang="zh-CN" altLang="en-US" sz="2000"/>
              <a:t>：仲裁</a:t>
            </a:r>
            <a:r>
              <a:rPr lang="en-US" altLang="zh-CN" sz="2000"/>
              <a:t>/</a:t>
            </a:r>
            <a:r>
              <a:rPr lang="zh-CN" altLang="en-US" sz="2000"/>
              <a:t>转接桥</a:t>
            </a:r>
            <a:endParaRPr lang="en-US" altLang="zh-CN" sz="2000"/>
          </a:p>
          <a:p>
            <a:pPr lvl="1">
              <a:spcBef>
                <a:spcPts val="0"/>
              </a:spcBef>
              <a:spcAft>
                <a:spcPts val="600"/>
              </a:spcAft>
            </a:pPr>
            <a:r>
              <a:rPr lang="en-US" altLang="zh-CN" sz="2000"/>
              <a:t>IOU</a:t>
            </a:r>
            <a:r>
              <a:rPr lang="zh-CN" altLang="en-US" sz="2000"/>
              <a:t>：</a:t>
            </a:r>
            <a:r>
              <a:rPr lang="en-US" altLang="zh-CN" sz="2000"/>
              <a:t>Input/Output Unit</a:t>
            </a:r>
            <a:r>
              <a:rPr lang="zh-CN" altLang="en-US" sz="2000"/>
              <a:t>，输入</a:t>
            </a:r>
            <a:r>
              <a:rPr lang="en-US" altLang="zh-CN" sz="2000"/>
              <a:t>/</a:t>
            </a:r>
            <a:r>
              <a:rPr lang="zh-CN" altLang="en-US" sz="2000"/>
              <a:t>输出单元</a:t>
            </a:r>
            <a:endParaRPr lang="en-US" altLang="zh-CN" sz="2000"/>
          </a:p>
          <a:p>
            <a:pPr>
              <a:spcBef>
                <a:spcPts val="1200"/>
              </a:spcBef>
              <a:spcAft>
                <a:spcPts val="600"/>
              </a:spcAft>
            </a:pPr>
            <a:r>
              <a:rPr lang="zh-CN" altLang="en-US" sz="2400"/>
              <a:t>编写应用程序，评估排序耗时</a:t>
            </a:r>
            <a:endParaRPr lang="en-US" altLang="zh-CN" sz="2400"/>
          </a:p>
          <a:p>
            <a:pPr lvl="1">
              <a:spcBef>
                <a:spcPts val="0"/>
              </a:spcBef>
              <a:spcAft>
                <a:spcPts val="600"/>
              </a:spcAft>
            </a:pPr>
            <a:r>
              <a:rPr lang="zh-CN" altLang="en-US" sz="2000"/>
              <a:t>数组数据：</a:t>
            </a:r>
            <a:r>
              <a:rPr lang="en-US" altLang="zh-CN" sz="2000"/>
              <a:t>1024 x 32</a:t>
            </a:r>
            <a:r>
              <a:rPr lang="zh-CN" altLang="en-US" sz="2000"/>
              <a:t>位无符号数</a:t>
            </a:r>
            <a:endParaRPr lang="zh-CN" altLang="en-US" sz="2000"/>
          </a:p>
          <a:p>
            <a:pPr lvl="1">
              <a:spcBef>
                <a:spcPts val="0"/>
              </a:spcBef>
              <a:spcAft>
                <a:spcPts val="600"/>
              </a:spcAft>
            </a:pPr>
            <a:r>
              <a:rPr lang="zh-CN" altLang="en-US" sz="2000"/>
              <a:t>排序算法：自选</a:t>
            </a:r>
            <a:endParaRPr lang="zh-CN" altLang="en-US" sz="2000"/>
          </a:p>
          <a:p>
            <a:pPr>
              <a:spcBef>
                <a:spcPts val="0"/>
              </a:spcBef>
              <a:spcAft>
                <a:spcPts val="600"/>
              </a:spcAft>
            </a:pPr>
            <a:endParaRPr lang="zh-CN" altLang="en-US" sz="2400" dirty="0"/>
          </a:p>
        </p:txBody>
      </p:sp>
      <p:sp>
        <p:nvSpPr>
          <p:cNvPr id="4" name="日期占位符 3"/>
          <p:cNvSpPr>
            <a:spLocks noGrp="1"/>
          </p:cNvSpPr>
          <p:nvPr>
            <p:ph type="dt" sz="half" idx="10"/>
          </p:nvPr>
        </p:nvSpPr>
        <p:spPr/>
        <p:txBody>
          <a:bodyPr/>
          <a:lstStyle/>
          <a:p>
            <a:pPr>
              <a:defRPr/>
            </a:pPr>
            <a:fld id="{879AA4A3-CB17-4159-A435-73C7B74F7ADF}"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p:cNvSpPr>
            <a:spLocks noGrp="1"/>
          </p:cNvSpPr>
          <p:nvPr>
            <p:ph type="sldNum" sz="quarter" idx="12"/>
          </p:nvPr>
        </p:nvSpPr>
        <p:spPr/>
        <p:txBody>
          <a:bodyPr/>
          <a:lstStyle/>
          <a:p>
            <a:pPr>
              <a:defRPr/>
            </a:pPr>
            <a:fld id="{9508606F-694E-4BCF-92BA-23CC96414D89}" type="slidenum">
              <a:rPr lang="en-US" altLang="zh-CN" smtClean="0"/>
            </a:fld>
            <a:endParaRPr lang="en-US" altLang="zh-CN"/>
          </a:p>
        </p:txBody>
      </p:sp>
      <p:grpSp>
        <p:nvGrpSpPr>
          <p:cNvPr id="36" name="组合 35"/>
          <p:cNvGrpSpPr/>
          <p:nvPr/>
        </p:nvGrpSpPr>
        <p:grpSpPr>
          <a:xfrm>
            <a:off x="5794378" y="3618228"/>
            <a:ext cx="2584444" cy="2187036"/>
            <a:chOff x="5260580" y="2614093"/>
            <a:chExt cx="2584444" cy="3289433"/>
          </a:xfrm>
        </p:grpSpPr>
        <p:sp>
          <p:nvSpPr>
            <p:cNvPr id="37" name="文本框 84"/>
            <p:cNvSpPr txBox="1">
              <a:spLocks noChangeArrowheads="1"/>
            </p:cNvSpPr>
            <p:nvPr/>
          </p:nvSpPr>
          <p:spPr bwMode="auto">
            <a:xfrm>
              <a:off x="5261842" y="2614093"/>
              <a:ext cx="2583176"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CP</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38" name="直接连接符 37"/>
            <p:cNvCxnSpPr/>
            <p:nvPr/>
          </p:nvCxnSpPr>
          <p:spPr bwMode="auto">
            <a:xfrm>
              <a:off x="7010459" y="3056227"/>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文本框 84"/>
            <p:cNvSpPr txBox="1">
              <a:spLocks noChangeArrowheads="1"/>
            </p:cNvSpPr>
            <p:nvPr/>
          </p:nvSpPr>
          <p:spPr bwMode="auto">
            <a:xfrm>
              <a:off x="5261843" y="4014575"/>
              <a:ext cx="675600"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IC</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0" name="文本框 84"/>
            <p:cNvSpPr txBox="1">
              <a:spLocks noChangeArrowheads="1"/>
            </p:cNvSpPr>
            <p:nvPr/>
          </p:nvSpPr>
          <p:spPr bwMode="auto">
            <a:xfrm>
              <a:off x="6215633" y="4034387"/>
              <a:ext cx="675600" cy="442134"/>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DC</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2" name="文本框 84"/>
            <p:cNvSpPr txBox="1">
              <a:spLocks noChangeArrowheads="1"/>
            </p:cNvSpPr>
            <p:nvPr/>
          </p:nvSpPr>
          <p:spPr bwMode="auto">
            <a:xfrm>
              <a:off x="7169424" y="5461393"/>
              <a:ext cx="675600" cy="442133"/>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IOU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3" name="文本框 84"/>
            <p:cNvSpPr txBox="1">
              <a:spLocks noChangeArrowheads="1"/>
            </p:cNvSpPr>
            <p:nvPr/>
          </p:nvSpPr>
          <p:spPr bwMode="auto">
            <a:xfrm>
              <a:off x="6214366" y="3316312"/>
              <a:ext cx="1630653" cy="442134"/>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BRG-1x2</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5" name="直接连接符 44"/>
            <p:cNvCxnSpPr/>
            <p:nvPr/>
          </p:nvCxnSpPr>
          <p:spPr bwMode="auto">
            <a:xfrm>
              <a:off x="6573305" y="3758446"/>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5619514" y="3056227"/>
              <a:ext cx="0" cy="95834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文本框 84"/>
            <p:cNvSpPr txBox="1">
              <a:spLocks noChangeArrowheads="1"/>
            </p:cNvSpPr>
            <p:nvPr/>
          </p:nvSpPr>
          <p:spPr bwMode="auto">
            <a:xfrm>
              <a:off x="5726718" y="5461392"/>
              <a:ext cx="675600"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Mem</a:t>
              </a:r>
              <a:endParaRPr lang="en-US" altLang="zh-CN" sz="1600" b="0">
                <a:solidFill>
                  <a:srgbClr val="000000"/>
                </a:solidFill>
                <a:latin typeface="Arial" panose="020B0604020202020204" pitchFamily="34" charset="0"/>
                <a:cs typeface="Arial" panose="020B0604020202020204" pitchFamily="34" charset="0"/>
              </a:endParaRPr>
            </a:p>
          </p:txBody>
        </p:sp>
        <p:cxnSp>
          <p:nvCxnSpPr>
            <p:cNvPr id="53" name="直接连接符 52"/>
            <p:cNvCxnSpPr/>
            <p:nvPr/>
          </p:nvCxnSpPr>
          <p:spPr bwMode="auto">
            <a:xfrm>
              <a:off x="5619514" y="4458800"/>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a:off x="6566383" y="4458800"/>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a:off x="6049751" y="5177650"/>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8" name="文本框 84"/>
            <p:cNvSpPr txBox="1">
              <a:spLocks noChangeArrowheads="1"/>
            </p:cNvSpPr>
            <p:nvPr/>
          </p:nvSpPr>
          <p:spPr bwMode="auto">
            <a:xfrm>
              <a:off x="5260580" y="4736127"/>
              <a:ext cx="1630653" cy="442134"/>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BRG-2x1</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59" name="直接连接符 58"/>
            <p:cNvCxnSpPr/>
            <p:nvPr/>
          </p:nvCxnSpPr>
          <p:spPr bwMode="auto">
            <a:xfrm>
              <a:off x="7488324" y="3758446"/>
              <a:ext cx="0" cy="1702946"/>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61" name="组合 60"/>
          <p:cNvGrpSpPr/>
          <p:nvPr/>
        </p:nvGrpSpPr>
        <p:grpSpPr>
          <a:xfrm>
            <a:off x="5808590" y="1739301"/>
            <a:ext cx="2583182" cy="1249883"/>
            <a:chOff x="1087754" y="2614093"/>
            <a:chExt cx="2583182" cy="1862428"/>
          </a:xfrm>
        </p:grpSpPr>
        <p:sp>
          <p:nvSpPr>
            <p:cNvPr id="62" name="文本框 84"/>
            <p:cNvSpPr txBox="1">
              <a:spLocks noChangeArrowheads="1"/>
            </p:cNvSpPr>
            <p:nvPr/>
          </p:nvSpPr>
          <p:spPr bwMode="auto">
            <a:xfrm>
              <a:off x="1087754" y="2614093"/>
              <a:ext cx="2583176"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lvl="0" algn="ctr" eaLnBrk="1" hangingPunct="1">
                <a:spcBef>
                  <a:spcPts val="0"/>
                </a:spcBef>
                <a:buNone/>
                <a:defRPr/>
              </a:pPr>
              <a:r>
                <a:rPr lang="en-US" altLang="zh-CN" sz="1600" b="0">
                  <a:solidFill>
                    <a:srgbClr val="000000"/>
                  </a:solidFill>
                  <a:latin typeface="Arial" panose="020B0604020202020204" pitchFamily="34" charset="0"/>
                  <a:cs typeface="Arial" panose="020B0604020202020204" pitchFamily="34" charset="0"/>
                </a:rPr>
                <a:t>CP</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63" name="直接连接符 62"/>
            <p:cNvCxnSpPr/>
            <p:nvPr/>
          </p:nvCxnSpPr>
          <p:spPr bwMode="auto">
            <a:xfrm>
              <a:off x="2836371" y="3056227"/>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4" name="文本框 84"/>
            <p:cNvSpPr txBox="1">
              <a:spLocks noChangeArrowheads="1"/>
            </p:cNvSpPr>
            <p:nvPr/>
          </p:nvSpPr>
          <p:spPr bwMode="auto">
            <a:xfrm>
              <a:off x="1087755" y="3311492"/>
              <a:ext cx="675600"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IC</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5" name="文本框 84"/>
            <p:cNvSpPr txBox="1">
              <a:spLocks noChangeArrowheads="1"/>
            </p:cNvSpPr>
            <p:nvPr/>
          </p:nvSpPr>
          <p:spPr bwMode="auto">
            <a:xfrm>
              <a:off x="2041545" y="4034387"/>
              <a:ext cx="675600"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DM</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6" name="文本框 84"/>
            <p:cNvSpPr txBox="1">
              <a:spLocks noChangeArrowheads="1"/>
            </p:cNvSpPr>
            <p:nvPr/>
          </p:nvSpPr>
          <p:spPr bwMode="auto">
            <a:xfrm>
              <a:off x="2995336" y="4034387"/>
              <a:ext cx="675600" cy="442134"/>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IOU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7" name="文本框 84"/>
            <p:cNvSpPr txBox="1">
              <a:spLocks noChangeArrowheads="1"/>
            </p:cNvSpPr>
            <p:nvPr/>
          </p:nvSpPr>
          <p:spPr bwMode="auto">
            <a:xfrm>
              <a:off x="2040278" y="3316312"/>
              <a:ext cx="1630653" cy="442134"/>
            </a:xfrm>
            <a:prstGeom prst="rect">
              <a:avLst/>
            </a:prstGeom>
            <a:noFill/>
            <a:ln w="19050">
              <a:solidFill>
                <a:schemeClr val="tx1"/>
              </a:solidFill>
              <a:prstDash val="solid"/>
              <a:miter lim="800000"/>
            </a:ln>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BRG-1x2</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68" name="直接连接符 67"/>
            <p:cNvCxnSpPr/>
            <p:nvPr/>
          </p:nvCxnSpPr>
          <p:spPr bwMode="auto">
            <a:xfrm>
              <a:off x="2399217" y="3758446"/>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3313266" y="3758446"/>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1445426" y="3056227"/>
              <a:ext cx="0" cy="255264"/>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1" name="文本框 84"/>
            <p:cNvSpPr txBox="1">
              <a:spLocks noChangeArrowheads="1"/>
            </p:cNvSpPr>
            <p:nvPr/>
          </p:nvSpPr>
          <p:spPr bwMode="auto">
            <a:xfrm>
              <a:off x="1087754" y="4031657"/>
              <a:ext cx="675600" cy="442134"/>
            </a:xfrm>
            <a:prstGeom prst="rect">
              <a:avLst/>
            </a:prstGeom>
            <a:noFill/>
            <a:ln w="1905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IM</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72" name="直接连接符 71"/>
            <p:cNvCxnSpPr/>
            <p:nvPr/>
          </p:nvCxnSpPr>
          <p:spPr bwMode="auto">
            <a:xfrm>
              <a:off x="1445426" y="3755717"/>
              <a:ext cx="0" cy="260085"/>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应用程序</a:t>
            </a:r>
            <a:r>
              <a:rPr lang="en-US" altLang="zh-CN"/>
              <a:t>                                                </a:t>
            </a:r>
            <a:endParaRPr lang="en-US" altLang="zh-CN"/>
          </a:p>
        </p:txBody>
      </p:sp>
      <p:sp>
        <p:nvSpPr>
          <p:cNvPr id="3" name="内容占位符 2"/>
          <p:cNvSpPr>
            <a:spLocks noGrp="1"/>
          </p:cNvSpPr>
          <p:nvPr>
            <p:ph idx="1"/>
          </p:nvPr>
        </p:nvSpPr>
        <p:spPr>
          <a:xfrm>
            <a:off x="457199" y="1524000"/>
            <a:ext cx="4203507" cy="4721222"/>
          </a:xfrm>
        </p:spPr>
        <p:txBody>
          <a:bodyPr/>
          <a:lstStyle/>
          <a:p>
            <a:pPr>
              <a:spcBef>
                <a:spcPts val="0"/>
              </a:spcBef>
              <a:spcAft>
                <a:spcPts val="600"/>
              </a:spcAft>
            </a:pPr>
            <a:r>
              <a:rPr lang="zh-CN" altLang="en-US" sz="2400" kern="1200">
                <a:solidFill>
                  <a:srgbClr val="000000"/>
                </a:solidFill>
              </a:rPr>
              <a:t>输入</a:t>
            </a:r>
            <a:r>
              <a:rPr lang="zh-CN" altLang="en-US" sz="2400">
                <a:solidFill>
                  <a:srgbClr val="000000"/>
                </a:solidFill>
              </a:rPr>
              <a:t>排序数组个数</a:t>
            </a:r>
            <a:endParaRPr lang="en-US" altLang="zh-CN" sz="2400">
              <a:solidFill>
                <a:srgbClr val="000000"/>
              </a:solidFill>
            </a:endParaRPr>
          </a:p>
          <a:p>
            <a:pPr lvl="1">
              <a:spcBef>
                <a:spcPts val="0"/>
              </a:spcBef>
              <a:spcAft>
                <a:spcPts val="600"/>
              </a:spcAft>
            </a:pPr>
            <a:r>
              <a:rPr lang="zh-CN" altLang="en-US" sz="2000" kern="1200">
                <a:solidFill>
                  <a:srgbClr val="000000"/>
                </a:solidFill>
              </a:rPr>
              <a:t>数量限定为 </a:t>
            </a:r>
            <a:r>
              <a:rPr lang="en-US" altLang="zh-CN" sz="2000" kern="1200">
                <a:solidFill>
                  <a:srgbClr val="000000"/>
                </a:solidFill>
              </a:rPr>
              <a:t>2</a:t>
            </a:r>
            <a:r>
              <a:rPr lang="en-US" altLang="zh-CN" sz="2000" kern="1200" baseline="30000">
                <a:solidFill>
                  <a:srgbClr val="000000"/>
                </a:solidFill>
              </a:rPr>
              <a:t>N</a:t>
            </a:r>
            <a:r>
              <a:rPr lang="en-US" altLang="zh-CN" sz="2000" kern="1200">
                <a:solidFill>
                  <a:srgbClr val="000000"/>
                </a:solidFill>
              </a:rPr>
              <a:t>, N = 0 ~ F</a:t>
            </a:r>
            <a:endParaRPr lang="zh-CN" altLang="en-US" sz="2000" b="0" kern="1200" baseline="30000">
              <a:solidFill>
                <a:srgbClr val="000000"/>
              </a:solidFill>
            </a:endParaRPr>
          </a:p>
          <a:p>
            <a:pPr lvl="1">
              <a:spcBef>
                <a:spcPts val="0"/>
              </a:spcBef>
              <a:spcAft>
                <a:spcPts val="600"/>
              </a:spcAft>
            </a:pPr>
            <a:r>
              <a:rPr lang="zh-CN" altLang="en-US" sz="2000" kern="1200">
                <a:solidFill>
                  <a:srgbClr val="000000"/>
                </a:solidFill>
              </a:rPr>
              <a:t>通过开关或者串口输入</a:t>
            </a:r>
            <a:r>
              <a:rPr lang="en-US" altLang="zh-CN" sz="2000" kern="1200">
                <a:solidFill>
                  <a:srgbClr val="000000"/>
                </a:solidFill>
              </a:rPr>
              <a:t>N</a:t>
            </a:r>
            <a:endParaRPr lang="en-US" altLang="zh-CN" sz="2000" kern="1200">
              <a:solidFill>
                <a:srgbClr val="000000"/>
              </a:solidFill>
            </a:endParaRPr>
          </a:p>
          <a:p>
            <a:pPr>
              <a:spcBef>
                <a:spcPts val="300"/>
              </a:spcBef>
              <a:spcAft>
                <a:spcPts val="600"/>
              </a:spcAft>
            </a:pPr>
            <a:r>
              <a:rPr lang="zh-CN" altLang="en-US" sz="2400" kern="1200">
                <a:solidFill>
                  <a:srgbClr val="000000"/>
                </a:solidFill>
              </a:rPr>
              <a:t>生</a:t>
            </a:r>
            <a:r>
              <a:rPr lang="zh-CN" altLang="en-US" sz="2400">
                <a:solidFill>
                  <a:srgbClr val="000000"/>
                </a:solidFill>
              </a:rPr>
              <a:t>成伪</a:t>
            </a:r>
            <a:r>
              <a:rPr lang="zh-CN" altLang="en-US" sz="2400" kern="1200">
                <a:solidFill>
                  <a:srgbClr val="000000"/>
                </a:solidFill>
              </a:rPr>
              <a:t>随机数算法</a:t>
            </a:r>
            <a:endParaRPr lang="en-US" altLang="zh-CN" sz="2400" kern="1200">
              <a:solidFill>
                <a:srgbClr val="000000"/>
              </a:solidFill>
            </a:endParaRPr>
          </a:p>
          <a:p>
            <a:pPr lvl="1">
              <a:spcBef>
                <a:spcPts val="0"/>
              </a:spcBef>
              <a:spcAft>
                <a:spcPts val="600"/>
              </a:spcAft>
            </a:pPr>
            <a:r>
              <a:rPr lang="zh-CN" altLang="en-US" sz="2000"/>
              <a:t>伽罗瓦</a:t>
            </a:r>
            <a:r>
              <a:rPr lang="en-US" altLang="zh-CN" sz="2000"/>
              <a:t>LFSR</a:t>
            </a:r>
            <a:r>
              <a:rPr lang="zh-CN" altLang="en-US" sz="2000"/>
              <a:t>，从右到左递增编号，初值为 </a:t>
            </a:r>
            <a:r>
              <a:rPr lang="en-US" altLang="zh-CN" sz="2000"/>
              <a:t>0x1234_5678</a:t>
            </a:r>
            <a:endParaRPr lang="zh-CN" altLang="en-US" sz="2000"/>
          </a:p>
          <a:p>
            <a:pPr>
              <a:spcBef>
                <a:spcPts val="300"/>
              </a:spcBef>
              <a:spcAft>
                <a:spcPts val="600"/>
              </a:spcAft>
            </a:pPr>
            <a:r>
              <a:rPr lang="zh-CN" altLang="en-US" sz="2400" kern="1200">
                <a:solidFill>
                  <a:srgbClr val="000000"/>
                </a:solidFill>
              </a:rPr>
              <a:t>输出数组和计时结果</a:t>
            </a:r>
            <a:endParaRPr lang="en-US" altLang="zh-CN" sz="2400" kern="1200">
              <a:solidFill>
                <a:srgbClr val="000000"/>
              </a:solidFill>
            </a:endParaRPr>
          </a:p>
          <a:p>
            <a:pPr lvl="1">
              <a:spcBef>
                <a:spcPts val="0"/>
              </a:spcBef>
              <a:spcAft>
                <a:spcPts val="600"/>
              </a:spcAft>
            </a:pPr>
            <a:r>
              <a:rPr lang="zh-CN" altLang="en-US" sz="2000" kern="1200">
                <a:solidFill>
                  <a:srgbClr val="000000"/>
                </a:solidFill>
              </a:rPr>
              <a:t>通过按钮控制的</a:t>
            </a:r>
            <a:r>
              <a:rPr lang="en-US" altLang="zh-CN" sz="2000" kern="1200">
                <a:solidFill>
                  <a:srgbClr val="000000"/>
                </a:solidFill>
              </a:rPr>
              <a:t>LED</a:t>
            </a:r>
            <a:r>
              <a:rPr lang="zh-CN" altLang="en-US" sz="2000" kern="1200">
                <a:solidFill>
                  <a:srgbClr val="000000"/>
                </a:solidFill>
              </a:rPr>
              <a:t>指示灯和数码管</a:t>
            </a:r>
            <a:r>
              <a:rPr lang="zh-CN" altLang="en-US" sz="2000" b="0" kern="1200">
                <a:solidFill>
                  <a:srgbClr val="000000"/>
                </a:solidFill>
              </a:rPr>
              <a:t>输出</a:t>
            </a:r>
            <a:endParaRPr lang="en-US" altLang="zh-CN" sz="2000" b="0" kern="1200">
              <a:solidFill>
                <a:srgbClr val="000000"/>
              </a:solidFill>
            </a:endParaRPr>
          </a:p>
          <a:p>
            <a:pPr lvl="1">
              <a:spcBef>
                <a:spcPts val="0"/>
              </a:spcBef>
              <a:spcAft>
                <a:spcPts val="600"/>
              </a:spcAft>
            </a:pPr>
            <a:r>
              <a:rPr lang="zh-CN" altLang="en-US" sz="2000" b="0" kern="1200">
                <a:solidFill>
                  <a:srgbClr val="000000"/>
                </a:solidFill>
              </a:rPr>
              <a:t>或者通过串口输出，数组数据项</a:t>
            </a:r>
            <a:r>
              <a:rPr lang="zh-CN" altLang="en-US" sz="2000" kern="1200">
                <a:solidFill>
                  <a:srgbClr val="000000"/>
                </a:solidFill>
              </a:rPr>
              <a:t>间</a:t>
            </a:r>
            <a:r>
              <a:rPr lang="en-US" altLang="zh-CN" sz="2000" b="0" kern="1200">
                <a:solidFill>
                  <a:srgbClr val="000000"/>
                </a:solidFill>
              </a:rPr>
              <a:t>tab</a:t>
            </a:r>
            <a:r>
              <a:rPr lang="zh-CN" altLang="en-US" sz="2000" b="0" kern="1200">
                <a:solidFill>
                  <a:srgbClr val="000000"/>
                </a:solidFill>
              </a:rPr>
              <a:t>分隔，数组间以及数组与计时结果</a:t>
            </a:r>
            <a:r>
              <a:rPr lang="zh-CN" altLang="en-US" sz="2000" kern="1200">
                <a:solidFill>
                  <a:srgbClr val="000000"/>
                </a:solidFill>
              </a:rPr>
              <a:t>间空行分隔</a:t>
            </a:r>
            <a:endParaRPr lang="en-US" altLang="zh-CN" sz="2000" kern="1200">
              <a:solidFill>
                <a:srgbClr val="000000"/>
              </a:solidFill>
            </a:endParaRPr>
          </a:p>
          <a:p>
            <a:pPr>
              <a:spcBef>
                <a:spcPts val="0"/>
              </a:spcBef>
              <a:spcAft>
                <a:spcPts val="600"/>
              </a:spcAft>
            </a:pPr>
            <a:endParaRPr lang="en-US" altLang="zh-CN" sz="2400"/>
          </a:p>
          <a:p>
            <a:pPr>
              <a:spcBef>
                <a:spcPts val="0"/>
              </a:spcBef>
              <a:spcAft>
                <a:spcPts val="600"/>
              </a:spcAft>
            </a:pPr>
            <a:endParaRPr lang="zh-CN" altLang="en-US"/>
          </a:p>
        </p:txBody>
      </p:sp>
      <p:sp>
        <p:nvSpPr>
          <p:cNvPr id="4" name="日期占位符 3"/>
          <p:cNvSpPr>
            <a:spLocks noGrp="1"/>
          </p:cNvSpPr>
          <p:nvPr>
            <p:ph type="dt" sz="half" idx="10"/>
          </p:nvPr>
        </p:nvSpPr>
        <p:spPr/>
        <p:txBody>
          <a:bodyPr/>
          <a:lstStyle/>
          <a:p>
            <a:pPr>
              <a:defRPr/>
            </a:pPr>
            <a:fld id="{C4305D08-3921-424D-A108-7E23601CC2C2}"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a:t>2024</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p:cNvSpPr>
            <a:spLocks noGrp="1"/>
          </p:cNvSpPr>
          <p:nvPr>
            <p:ph type="sldNum" sz="quarter" idx="12"/>
          </p:nvPr>
        </p:nvSpPr>
        <p:spPr>
          <a:xfrm>
            <a:off x="7086600" y="6154929"/>
            <a:ext cx="1600200" cy="476250"/>
          </a:xfrm>
        </p:spPr>
        <p:txBody>
          <a:bodyPr/>
          <a:lstStyle/>
          <a:p>
            <a:pPr>
              <a:defRPr/>
            </a:pPr>
            <a:fld id="{9508606F-694E-4BCF-92BA-23CC96414D89}" type="slidenum">
              <a:rPr lang="en-US" altLang="zh-CN" smtClean="0"/>
            </a:fld>
            <a:endParaRPr lang="en-US" altLang="zh-CN"/>
          </a:p>
        </p:txBody>
      </p:sp>
      <p:grpSp>
        <p:nvGrpSpPr>
          <p:cNvPr id="55" name="组合 54"/>
          <p:cNvGrpSpPr/>
          <p:nvPr/>
        </p:nvGrpSpPr>
        <p:grpSpPr>
          <a:xfrm>
            <a:off x="5141218" y="1617971"/>
            <a:ext cx="3247206" cy="4367313"/>
            <a:chOff x="5141218" y="1520788"/>
            <a:chExt cx="3247206" cy="4079281"/>
          </a:xfrm>
        </p:grpSpPr>
        <p:sp>
          <p:nvSpPr>
            <p:cNvPr id="8" name="文本框 42"/>
            <p:cNvSpPr txBox="1">
              <a:spLocks noChangeArrowheads="1"/>
            </p:cNvSpPr>
            <p:nvPr/>
          </p:nvSpPr>
          <p:spPr bwMode="auto">
            <a:xfrm>
              <a:off x="8007599" y="4080049"/>
              <a:ext cx="338159" cy="29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10"/>
            <p:cNvSpPr>
              <a:spLocks noChangeArrowheads="1"/>
            </p:cNvSpPr>
            <p:nvPr/>
          </p:nvSpPr>
          <p:spPr bwMode="auto">
            <a:xfrm>
              <a:off x="5981805" y="5301590"/>
              <a:ext cx="1148599" cy="298479"/>
            </a:xfrm>
            <a:prstGeom prst="roundRect">
              <a:avLst>
                <a:gd name="adj" fmla="val 46736"/>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44"/>
            <p:cNvSpPr txBox="1">
              <a:spLocks noChangeArrowheads="1"/>
            </p:cNvSpPr>
            <p:nvPr/>
          </p:nvSpPr>
          <p:spPr bwMode="auto">
            <a:xfrm>
              <a:off x="6499082" y="4545506"/>
              <a:ext cx="781685" cy="21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直接箭头连接符 13"/>
            <p:cNvCxnSpPr>
              <a:cxnSpLocks noChangeShapeType="1"/>
              <a:stCxn id="32" idx="2"/>
              <a:endCxn id="16" idx="0"/>
            </p:cNvCxnSpPr>
            <p:nvPr/>
          </p:nvCxnSpPr>
          <p:spPr bwMode="auto">
            <a:xfrm>
              <a:off x="6553077" y="3941304"/>
              <a:ext cx="2" cy="231895"/>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12" name="直接箭头连接符 16"/>
            <p:cNvCxnSpPr>
              <a:cxnSpLocks noChangeShapeType="1"/>
              <a:stCxn id="16" idx="2"/>
              <a:endCxn id="17" idx="0"/>
            </p:cNvCxnSpPr>
            <p:nvPr/>
          </p:nvCxnSpPr>
          <p:spPr bwMode="auto">
            <a:xfrm flipH="1">
              <a:off x="6553076" y="4581472"/>
              <a:ext cx="3" cy="216062"/>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sp>
          <p:nvSpPr>
            <p:cNvPr id="13" name="圆角矩形 20"/>
            <p:cNvSpPr>
              <a:spLocks noChangeArrowheads="1"/>
            </p:cNvSpPr>
            <p:nvPr/>
          </p:nvSpPr>
          <p:spPr bwMode="auto">
            <a:xfrm>
              <a:off x="5978776" y="1520788"/>
              <a:ext cx="1148599" cy="297285"/>
            </a:xfrm>
            <a:prstGeom prst="roundRect">
              <a:avLst>
                <a:gd name="adj" fmla="val 46736"/>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endPar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21"/>
            <p:cNvCxnSpPr>
              <a:cxnSpLocks noChangeShapeType="1"/>
              <a:stCxn id="13" idx="2"/>
              <a:endCxn id="15" idx="0"/>
            </p:cNvCxnSpPr>
            <p:nvPr/>
          </p:nvCxnSpPr>
          <p:spPr bwMode="auto">
            <a:xfrm>
              <a:off x="6553076" y="1818073"/>
              <a:ext cx="1" cy="206771"/>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sp>
          <p:nvSpPr>
            <p:cNvPr id="15" name="文本框 50"/>
            <p:cNvSpPr txBox="1">
              <a:spLocks noChangeArrowheads="1"/>
            </p:cNvSpPr>
            <p:nvPr/>
          </p:nvSpPr>
          <p:spPr bwMode="auto">
            <a:xfrm>
              <a:off x="5141218" y="2024844"/>
              <a:ext cx="2823717" cy="2850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lang="zh-CN" altLang="en-US" sz="1600" b="0">
                  <a:solidFill>
                    <a:srgbClr val="000000"/>
                  </a:solidFill>
                </a:rPr>
                <a:t>排序数组个数</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菱形 51"/>
            <p:cNvSpPr>
              <a:spLocks noChangeArrowheads="1"/>
            </p:cNvSpPr>
            <p:nvPr/>
          </p:nvSpPr>
          <p:spPr bwMode="auto">
            <a:xfrm>
              <a:off x="5141218" y="4173199"/>
              <a:ext cx="2823721" cy="408273"/>
            </a:xfrm>
            <a:prstGeom prst="diamond">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1600" b="0">
                  <a:solidFill>
                    <a:srgbClr val="000000"/>
                  </a:solidFill>
                </a:rPr>
                <a:t>排序结束</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3"/>
            <p:cNvSpPr txBox="1">
              <a:spLocks noChangeArrowheads="1"/>
            </p:cNvSpPr>
            <p:nvPr/>
          </p:nvSpPr>
          <p:spPr bwMode="auto">
            <a:xfrm>
              <a:off x="5141218" y="4797534"/>
              <a:ext cx="2823716" cy="29543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0">
                  <a:solidFill>
                    <a:srgbClr val="000000"/>
                  </a:solidFill>
                </a:rPr>
                <a:t>计算排序平均耗时并输出</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箭头连接符 27"/>
            <p:cNvCxnSpPr>
              <a:cxnSpLocks noChangeShapeType="1"/>
              <a:stCxn id="17" idx="2"/>
              <a:endCxn id="9" idx="0"/>
            </p:cNvCxnSpPr>
            <p:nvPr/>
          </p:nvCxnSpPr>
          <p:spPr bwMode="auto">
            <a:xfrm>
              <a:off x="6553076" y="5092971"/>
              <a:ext cx="3029" cy="208619"/>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19" name="直接箭头连接符 14"/>
            <p:cNvCxnSpPr>
              <a:cxnSpLocks noChangeShapeType="1"/>
            </p:cNvCxnSpPr>
            <p:nvPr/>
          </p:nvCxnSpPr>
          <p:spPr bwMode="auto">
            <a:xfrm flipH="1">
              <a:off x="6553076" y="2466305"/>
              <a:ext cx="1835348" cy="0"/>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20" name="直接箭头连接符 13"/>
            <p:cNvCxnSpPr>
              <a:cxnSpLocks noChangeShapeType="1"/>
            </p:cNvCxnSpPr>
            <p:nvPr/>
          </p:nvCxnSpPr>
          <p:spPr bwMode="auto">
            <a:xfrm>
              <a:off x="8388424" y="2466305"/>
              <a:ext cx="0" cy="1911030"/>
            </a:xfrm>
            <a:prstGeom prst="straightConnector1">
              <a:avLst/>
            </a:prstGeom>
            <a:noFill/>
            <a:ln w="19050" algn="ctr">
              <a:solidFill>
                <a:schemeClr val="tx1"/>
              </a:solidFill>
              <a:round/>
              <a:tailEnd type="none" w="med" len="lg"/>
            </a:ln>
            <a:extLst>
              <a:ext uri="{909E8E84-426E-40DD-AFC4-6F175D3DCCD1}">
                <a14:hiddenFill xmlns:a14="http://schemas.microsoft.com/office/drawing/2010/main">
                  <a:noFill/>
                </a14:hiddenFill>
              </a:ext>
            </a:extLst>
          </p:spPr>
        </p:cxnSp>
        <p:cxnSp>
          <p:nvCxnSpPr>
            <p:cNvPr id="21" name="直接连接符 82"/>
            <p:cNvCxnSpPr>
              <a:cxnSpLocks noChangeShapeType="1"/>
            </p:cNvCxnSpPr>
            <p:nvPr/>
          </p:nvCxnSpPr>
          <p:spPr bwMode="auto">
            <a:xfrm>
              <a:off x="7964934" y="4381297"/>
              <a:ext cx="423490"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22" name="直接箭头连接符 21"/>
            <p:cNvCxnSpPr>
              <a:cxnSpLocks noChangeShapeType="1"/>
              <a:stCxn id="15" idx="2"/>
              <a:endCxn id="23" idx="0"/>
            </p:cNvCxnSpPr>
            <p:nvPr/>
          </p:nvCxnSpPr>
          <p:spPr bwMode="auto">
            <a:xfrm>
              <a:off x="6553077" y="2309894"/>
              <a:ext cx="0" cy="332959"/>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sp>
          <p:nvSpPr>
            <p:cNvPr id="23" name="文本框 50"/>
            <p:cNvSpPr txBox="1">
              <a:spLocks noChangeArrowheads="1"/>
            </p:cNvSpPr>
            <p:nvPr/>
          </p:nvSpPr>
          <p:spPr bwMode="auto">
            <a:xfrm>
              <a:off x="5141218" y="2642853"/>
              <a:ext cx="2823717" cy="2850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生</a:t>
              </a:r>
              <a:r>
                <a:rPr lang="zh-CN" altLang="en-US" sz="1600" b="0">
                  <a:solidFill>
                    <a:srgbClr val="000000"/>
                  </a:solidFill>
                </a:rPr>
                <a:t>成伪</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随机数数组并输出</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 name="直接箭头连接符 24"/>
            <p:cNvCxnSpPr>
              <a:cxnSpLocks noChangeShapeType="1"/>
              <a:stCxn id="23" idx="2"/>
              <a:endCxn id="26" idx="0"/>
            </p:cNvCxnSpPr>
            <p:nvPr/>
          </p:nvCxnSpPr>
          <p:spPr bwMode="auto">
            <a:xfrm>
              <a:off x="6553077" y="2927903"/>
              <a:ext cx="0" cy="219006"/>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sp>
          <p:nvSpPr>
            <p:cNvPr id="26" name="文本框 50"/>
            <p:cNvSpPr txBox="1">
              <a:spLocks noChangeArrowheads="1"/>
            </p:cNvSpPr>
            <p:nvPr/>
          </p:nvSpPr>
          <p:spPr bwMode="auto">
            <a:xfrm>
              <a:off x="5141218" y="3146909"/>
              <a:ext cx="2823717" cy="2850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0">
                  <a:solidFill>
                    <a:srgbClr val="000000"/>
                  </a:solidFill>
                </a:rPr>
                <a:t>排序并计时</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1" name="直接箭头连接符 30"/>
            <p:cNvCxnSpPr>
              <a:cxnSpLocks noChangeShapeType="1"/>
              <a:stCxn id="26" idx="2"/>
              <a:endCxn id="32" idx="0"/>
            </p:cNvCxnSpPr>
            <p:nvPr/>
          </p:nvCxnSpPr>
          <p:spPr bwMode="auto">
            <a:xfrm>
              <a:off x="6553077" y="3431959"/>
              <a:ext cx="0" cy="224295"/>
            </a:xfrm>
            <a:prstGeom prst="straightConnector1">
              <a:avLst/>
            </a:prstGeom>
            <a:noFill/>
            <a:ln w="19050" algn="ctr">
              <a:solidFill>
                <a:schemeClr val="tx1"/>
              </a:solidFill>
              <a:round/>
              <a:tailEnd type="triangle" w="sm" len="lg"/>
            </a:ln>
            <a:extLst>
              <a:ext uri="{909E8E84-426E-40DD-AFC4-6F175D3DCCD1}">
                <a14:hiddenFill xmlns:a14="http://schemas.microsoft.com/office/drawing/2010/main">
                  <a:noFill/>
                </a14:hiddenFill>
              </a:ext>
            </a:extLst>
          </p:spPr>
        </p:cxnSp>
        <p:sp>
          <p:nvSpPr>
            <p:cNvPr id="32" name="文本框 50"/>
            <p:cNvSpPr txBox="1">
              <a:spLocks noChangeArrowheads="1"/>
            </p:cNvSpPr>
            <p:nvPr/>
          </p:nvSpPr>
          <p:spPr bwMode="auto">
            <a:xfrm>
              <a:off x="5141218" y="3656254"/>
              <a:ext cx="2823717" cy="2850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输出排序和计时结果</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伪随机数生成算法</a:t>
            </a:r>
            <a:endParaRPr lang="zh-CN" altLang="en-US" dirty="0"/>
          </a:p>
        </p:txBody>
      </p:sp>
      <p:sp>
        <p:nvSpPr>
          <p:cNvPr id="3" name="内容占位符 2"/>
          <p:cNvSpPr>
            <a:spLocks noGrp="1"/>
          </p:cNvSpPr>
          <p:nvPr>
            <p:ph idx="1"/>
          </p:nvPr>
        </p:nvSpPr>
        <p:spPr>
          <a:xfrm>
            <a:off x="628650" y="1340768"/>
            <a:ext cx="7886700" cy="4836195"/>
          </a:xfrm>
        </p:spPr>
        <p:txBody>
          <a:bodyPr/>
          <a:lstStyle/>
          <a:p>
            <a:pPr>
              <a:spcBef>
                <a:spcPts val="600"/>
              </a:spcBef>
            </a:pPr>
            <a:r>
              <a:rPr lang="en-US" altLang="zh-CN" dirty="0"/>
              <a:t>Linear Feedback Shift Register, LFSR</a:t>
            </a:r>
            <a:endParaRPr lang="en-US" altLang="zh-CN" dirty="0"/>
          </a:p>
          <a:p>
            <a:pPr lvl="1">
              <a:spcBef>
                <a:spcPts val="0"/>
              </a:spcBef>
            </a:pPr>
            <a:r>
              <a:rPr lang="zh-CN" altLang="en-US" dirty="0"/>
              <a:t>由移位寄存器</a:t>
            </a:r>
            <a:r>
              <a:rPr lang="zh-CN" altLang="en-US"/>
              <a:t>和异或门组成</a:t>
            </a:r>
            <a:r>
              <a:rPr lang="zh-CN" altLang="en-US" dirty="0"/>
              <a:t>，主要</a:t>
            </a:r>
            <a:r>
              <a:rPr lang="zh-CN" altLang="en-US"/>
              <a:t>应用于伪噪声序列、伪随机数、计数器、数据加密</a:t>
            </a:r>
            <a:r>
              <a:rPr lang="zh-CN" altLang="en-US" dirty="0"/>
              <a:t>和</a:t>
            </a:r>
            <a:r>
              <a:rPr lang="en-US" altLang="zh-CN" dirty="0"/>
              <a:t>CRC</a:t>
            </a:r>
            <a:r>
              <a:rPr lang="zh-CN" altLang="en-US" dirty="0"/>
              <a:t>校验等</a:t>
            </a:r>
            <a:endParaRPr lang="en-US" altLang="zh-CN" dirty="0"/>
          </a:p>
          <a:p>
            <a:pPr>
              <a:spcBef>
                <a:spcPts val="600"/>
              </a:spcBef>
            </a:pPr>
            <a:endParaRPr lang="zh-CN" altLang="en-US" dirty="0"/>
          </a:p>
        </p:txBody>
      </p:sp>
      <p:pic>
        <p:nvPicPr>
          <p:cNvPr id="1028" name="Picture 4" descr="https://img-blog.csdnimg.cn/49f7840c47c647de92920d24b539d9f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3617" y="4509120"/>
            <a:ext cx="6652120" cy="154869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2"/>
          <a:srcRect l="762" r="-1"/>
          <a:stretch>
            <a:fillRect/>
          </a:stretch>
        </p:blipFill>
        <p:spPr>
          <a:xfrm>
            <a:off x="1271265" y="2744924"/>
            <a:ext cx="6601470" cy="1657315"/>
          </a:xfrm>
          <a:prstGeom prst="rect">
            <a:avLst/>
          </a:prstGeom>
        </p:spPr>
      </p:pic>
      <p:sp>
        <p:nvSpPr>
          <p:cNvPr id="6"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7"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8"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B2ACEF2-928E-4388-97D5-5C2B645CBF69}"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86110"/>
          </a:xfrm>
        </p:spPr>
        <p:txBody>
          <a:bodyPr/>
          <a:lstStyle/>
          <a:p>
            <a:r>
              <a:rPr lang="zh-CN" altLang="en-US" dirty="0"/>
              <a:t>本原多项式</a:t>
            </a:r>
            <a:endParaRPr lang="zh-CN" altLang="en-US" dirty="0"/>
          </a:p>
        </p:txBody>
      </p:sp>
      <p:pic>
        <p:nvPicPr>
          <p:cNvPr id="2054" name="Picture 6" descr="https://img-blog.csdnimg.cn/img_convert/61feda9167e02948b2b210dfc765af4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1423293"/>
            <a:ext cx="7489820" cy="461872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3533302" y="1210735"/>
            <a:ext cx="4845478" cy="4957469"/>
          </a:xfrm>
          <a:prstGeom prst="rect">
            <a:avLst/>
          </a:prstGeom>
        </p:spPr>
      </p:pic>
      <p:sp>
        <p:nvSpPr>
          <p:cNvPr id="5"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6"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7"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783A66D0-AFA6-4124-9BBD-6B6DC262E1EC}"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096000" y="2129790"/>
              <a:ext cx="2023110" cy="266700"/>
            </p14:xfrm>
          </p:contentPart>
        </mc:Choice>
        <mc:Fallback xmlns="">
          <p:pic>
            <p:nvPicPr>
              <p:cNvPr id="3" name="墨迹 2"/>
            </p:nvPicPr>
            <p:blipFill>
              <a:blip r:embed="rId4"/>
            </p:blipFill>
            <p:spPr>
              <a:xfrm>
                <a:off x="6096000" y="2129790"/>
                <a:ext cx="2023110" cy="2667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示例：斐波那契</a:t>
            </a:r>
            <a:r>
              <a:rPr lang="en-US" altLang="zh-CN" dirty="0"/>
              <a:t>LFSR</a:t>
            </a:r>
            <a:endParaRPr lang="zh-CN" altLang="en-US" dirty="0"/>
          </a:p>
        </p:txBody>
      </p:sp>
      <p:sp>
        <p:nvSpPr>
          <p:cNvPr id="3" name="内容占位符 2"/>
          <p:cNvSpPr>
            <a:spLocks noGrp="1"/>
          </p:cNvSpPr>
          <p:nvPr>
            <p:ph idx="1"/>
          </p:nvPr>
        </p:nvSpPr>
        <p:spPr>
          <a:xfrm>
            <a:off x="628650" y="1574276"/>
            <a:ext cx="3583310" cy="1243260"/>
          </a:xfrm>
        </p:spPr>
        <p:txBody>
          <a:bodyPr/>
          <a:lstStyle/>
          <a:p>
            <a:r>
              <a:rPr lang="en-US" altLang="zh-CN" sz="2400" dirty="0"/>
              <a:t>n = 3</a:t>
            </a:r>
            <a:r>
              <a:rPr lang="en-US" altLang="zh-CN" sz="2400"/>
              <a:t>,  g</a:t>
            </a:r>
            <a:r>
              <a:rPr lang="en-US" altLang="zh-CN" sz="2400" dirty="0"/>
              <a:t>(x) = x</a:t>
            </a:r>
            <a:r>
              <a:rPr lang="en-US" altLang="zh-CN" sz="2400" baseline="30000" dirty="0"/>
              <a:t>3 </a:t>
            </a:r>
            <a:r>
              <a:rPr lang="en-US" altLang="zh-CN" sz="2400" dirty="0"/>
              <a:t>+ x</a:t>
            </a:r>
            <a:r>
              <a:rPr lang="en-US" altLang="zh-CN" sz="2400" baseline="30000" dirty="0"/>
              <a:t>2 </a:t>
            </a:r>
            <a:r>
              <a:rPr lang="en-US" altLang="zh-CN" sz="2400" dirty="0"/>
              <a:t>+ 1</a:t>
            </a:r>
            <a:endParaRPr lang="en-US" altLang="zh-CN" sz="2400" dirty="0"/>
          </a:p>
        </p:txBody>
      </p:sp>
      <p:pic>
        <p:nvPicPr>
          <p:cNvPr id="4" name="图片 3"/>
          <p:cNvPicPr>
            <a:picLocks noChangeAspect="1"/>
          </p:cNvPicPr>
          <p:nvPr/>
        </p:nvPicPr>
        <p:blipFill>
          <a:blip r:embed="rId1"/>
          <a:stretch>
            <a:fillRect/>
          </a:stretch>
        </p:blipFill>
        <p:spPr>
          <a:xfrm>
            <a:off x="891401" y="5374988"/>
            <a:ext cx="7665426" cy="754312"/>
          </a:xfrm>
          <a:prstGeom prst="rect">
            <a:avLst/>
          </a:prstGeom>
        </p:spPr>
      </p:pic>
      <p:pic>
        <p:nvPicPr>
          <p:cNvPr id="5" name="图片 4"/>
          <p:cNvPicPr>
            <a:picLocks noChangeAspect="1"/>
          </p:cNvPicPr>
          <p:nvPr/>
        </p:nvPicPr>
        <p:blipFill rotWithShape="1">
          <a:blip r:embed="rId2"/>
          <a:srcRect l="1" t="17716" r="1096"/>
          <a:stretch>
            <a:fillRect/>
          </a:stretch>
        </p:blipFill>
        <p:spPr>
          <a:xfrm>
            <a:off x="4382025" y="1524622"/>
            <a:ext cx="4174802" cy="1342568"/>
          </a:xfrm>
          <a:prstGeom prst="rect">
            <a:avLst/>
          </a:prstGeom>
        </p:spPr>
      </p:pic>
      <p:pic>
        <p:nvPicPr>
          <p:cNvPr id="6" name="图片 5"/>
          <p:cNvPicPr>
            <a:picLocks noChangeAspect="1"/>
          </p:cNvPicPr>
          <p:nvPr/>
        </p:nvPicPr>
        <p:blipFill>
          <a:blip r:embed="rId3"/>
          <a:stretch>
            <a:fillRect/>
          </a:stretch>
        </p:blipFill>
        <p:spPr>
          <a:xfrm>
            <a:off x="891401" y="3091686"/>
            <a:ext cx="7623948" cy="775202"/>
          </a:xfrm>
          <a:prstGeom prst="rect">
            <a:avLst/>
          </a:prstGeom>
        </p:spPr>
      </p:pic>
      <p:pic>
        <p:nvPicPr>
          <p:cNvPr id="7" name="图片 6"/>
          <p:cNvPicPr>
            <a:picLocks noChangeAspect="1"/>
          </p:cNvPicPr>
          <p:nvPr/>
        </p:nvPicPr>
        <p:blipFill rotWithShape="1">
          <a:blip r:embed="rId4"/>
          <a:srcRect l="767" t="2899"/>
          <a:stretch>
            <a:fillRect/>
          </a:stretch>
        </p:blipFill>
        <p:spPr>
          <a:xfrm>
            <a:off x="4382025" y="3961554"/>
            <a:ext cx="4133325" cy="1303650"/>
          </a:xfrm>
          <a:prstGeom prst="rect">
            <a:avLst/>
          </a:prstGeom>
        </p:spPr>
      </p:pic>
      <p:sp>
        <p:nvSpPr>
          <p:cNvPr id="9" name="矩形 8"/>
          <p:cNvSpPr/>
          <p:nvPr/>
        </p:nvSpPr>
        <p:spPr>
          <a:xfrm>
            <a:off x="971600" y="2202372"/>
            <a:ext cx="2749471" cy="400110"/>
          </a:xfrm>
          <a:prstGeom prst="rect">
            <a:avLst/>
          </a:prstGeom>
        </p:spPr>
        <p:txBody>
          <a:bodyPr wrap="non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从</a:t>
            </a:r>
            <a:r>
              <a:rPr lang="zh-CN" altLang="en-US" sz="2000">
                <a:latin typeface="Times New Roman" panose="02020603050405020304" pitchFamily="18" charset="0"/>
                <a:cs typeface="Times New Roman" panose="02020603050405020304" pitchFamily="18" charset="0"/>
              </a:rPr>
              <a:t>右</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zh-CN" altLang="en-US" sz="2000">
                <a:latin typeface="Times New Roman" panose="02020603050405020304" pitchFamily="18" charset="0"/>
                <a:cs typeface="Times New Roman" panose="02020603050405020304" pitchFamily="18" charset="0"/>
              </a:rPr>
              <a:t>左依次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递增编号</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971601" y="4512875"/>
            <a:ext cx="2749471" cy="400110"/>
          </a:xfrm>
          <a:prstGeom prst="rect">
            <a:avLst/>
          </a:prstGeom>
        </p:spPr>
        <p:txBody>
          <a:bodyPr wrap="non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从</a:t>
            </a:r>
            <a:r>
              <a:rPr lang="zh-CN" altLang="en-US" sz="2000">
                <a:latin typeface="Times New Roman" panose="02020603050405020304" pitchFamily="18" charset="0"/>
                <a:cs typeface="Times New Roman" panose="02020603050405020304" pitchFamily="18" charset="0"/>
              </a:rPr>
              <a:t>左</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zh-CN" altLang="en-US" sz="2000">
                <a:latin typeface="Times New Roman" panose="02020603050405020304" pitchFamily="18" charset="0"/>
                <a:cs typeface="Times New Roman" panose="02020603050405020304" pitchFamily="18" charset="0"/>
              </a:rPr>
              <a:t>右依次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递增编号</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12"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13"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C9C877BC-90B7-4A0B-9367-94C98195F7BE}"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示例：伽罗瓦</a:t>
            </a:r>
            <a:r>
              <a:rPr lang="en-US" altLang="zh-CN" dirty="0"/>
              <a:t>LFSR</a:t>
            </a:r>
            <a:endParaRPr lang="zh-CN" altLang="en-US" dirty="0"/>
          </a:p>
        </p:txBody>
      </p:sp>
      <p:sp>
        <p:nvSpPr>
          <p:cNvPr id="3" name="内容占位符 2"/>
          <p:cNvSpPr>
            <a:spLocks noGrp="1"/>
          </p:cNvSpPr>
          <p:nvPr>
            <p:ph idx="1"/>
          </p:nvPr>
        </p:nvSpPr>
        <p:spPr>
          <a:xfrm>
            <a:off x="628650" y="1574276"/>
            <a:ext cx="3583310" cy="1243260"/>
          </a:xfrm>
        </p:spPr>
        <p:txBody>
          <a:bodyPr/>
          <a:lstStyle/>
          <a:p>
            <a:r>
              <a:rPr lang="en-US" altLang="zh-CN" sz="2400" dirty="0"/>
              <a:t>n = 3</a:t>
            </a:r>
            <a:r>
              <a:rPr lang="en-US" altLang="zh-CN" sz="2400"/>
              <a:t>,  g</a:t>
            </a:r>
            <a:r>
              <a:rPr lang="en-US" altLang="zh-CN" sz="2400" dirty="0"/>
              <a:t>(x) = x</a:t>
            </a:r>
            <a:r>
              <a:rPr lang="en-US" altLang="zh-CN" sz="2400" baseline="30000" dirty="0"/>
              <a:t>3 </a:t>
            </a:r>
            <a:r>
              <a:rPr lang="en-US" altLang="zh-CN" sz="2400" dirty="0"/>
              <a:t>+ x</a:t>
            </a:r>
            <a:r>
              <a:rPr lang="en-US" altLang="zh-CN" sz="2400" baseline="30000" dirty="0"/>
              <a:t>2 </a:t>
            </a:r>
            <a:r>
              <a:rPr lang="en-US" altLang="zh-CN" sz="2400" dirty="0"/>
              <a:t>+ 1</a:t>
            </a:r>
            <a:endParaRPr lang="en-US" altLang="zh-CN" sz="2400" dirty="0"/>
          </a:p>
        </p:txBody>
      </p:sp>
      <p:sp>
        <p:nvSpPr>
          <p:cNvPr id="9" name="矩形 8"/>
          <p:cNvSpPr/>
          <p:nvPr/>
        </p:nvSpPr>
        <p:spPr>
          <a:xfrm>
            <a:off x="971600" y="2289959"/>
            <a:ext cx="2749471" cy="400110"/>
          </a:xfrm>
          <a:prstGeom prst="rect">
            <a:avLst/>
          </a:prstGeom>
        </p:spPr>
        <p:txBody>
          <a:bodyPr wrap="non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从</a:t>
            </a:r>
            <a:r>
              <a:rPr lang="zh-CN" altLang="en-US" sz="2000">
                <a:latin typeface="Times New Roman" panose="02020603050405020304" pitchFamily="18" charset="0"/>
                <a:cs typeface="Times New Roman" panose="02020603050405020304" pitchFamily="18" charset="0"/>
              </a:rPr>
              <a:t>右</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zh-CN" altLang="en-US" sz="2000">
                <a:latin typeface="Times New Roman" panose="02020603050405020304" pitchFamily="18" charset="0"/>
                <a:cs typeface="Times New Roman" panose="02020603050405020304" pitchFamily="18" charset="0"/>
              </a:rPr>
              <a:t>左依次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递增编号</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971601" y="4641504"/>
            <a:ext cx="2749471" cy="400110"/>
          </a:xfrm>
          <a:prstGeom prst="rect">
            <a:avLst/>
          </a:prstGeom>
        </p:spPr>
        <p:txBody>
          <a:bodyPr wrap="non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从</a:t>
            </a:r>
            <a:r>
              <a:rPr lang="zh-CN" altLang="en-US" sz="2000">
                <a:latin typeface="Times New Roman" panose="02020603050405020304" pitchFamily="18" charset="0"/>
                <a:cs typeface="Times New Roman" panose="02020603050405020304" pitchFamily="18" charset="0"/>
              </a:rPr>
              <a:t>左</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a:t>
            </a:r>
            <a:r>
              <a:rPr lang="zh-CN" altLang="en-US" sz="2000">
                <a:latin typeface="Times New Roman" panose="02020603050405020304" pitchFamily="18" charset="0"/>
                <a:cs typeface="Times New Roman" panose="02020603050405020304" pitchFamily="18" charset="0"/>
              </a:rPr>
              <a:t>右依次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递增编号</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4294501" y="3985755"/>
            <a:ext cx="4115852" cy="1345818"/>
          </a:xfrm>
          <a:prstGeom prst="rect">
            <a:avLst/>
          </a:prstGeom>
        </p:spPr>
      </p:pic>
      <p:pic>
        <p:nvPicPr>
          <p:cNvPr id="10" name="图片 9"/>
          <p:cNvPicPr>
            <a:picLocks noChangeAspect="1"/>
          </p:cNvPicPr>
          <p:nvPr/>
        </p:nvPicPr>
        <p:blipFill>
          <a:blip r:embed="rId2"/>
          <a:stretch>
            <a:fillRect/>
          </a:stretch>
        </p:blipFill>
        <p:spPr>
          <a:xfrm>
            <a:off x="891401" y="5362399"/>
            <a:ext cx="7518952" cy="792883"/>
          </a:xfrm>
          <a:prstGeom prst="rect">
            <a:avLst/>
          </a:prstGeom>
        </p:spPr>
      </p:pic>
      <p:pic>
        <p:nvPicPr>
          <p:cNvPr id="12" name="图片 11"/>
          <p:cNvPicPr>
            <a:picLocks noChangeAspect="1"/>
          </p:cNvPicPr>
          <p:nvPr/>
        </p:nvPicPr>
        <p:blipFill>
          <a:blip r:embed="rId3"/>
          <a:stretch>
            <a:fillRect/>
          </a:stretch>
        </p:blipFill>
        <p:spPr>
          <a:xfrm>
            <a:off x="4294501" y="1609815"/>
            <a:ext cx="4188450" cy="1345818"/>
          </a:xfrm>
          <a:prstGeom prst="rect">
            <a:avLst/>
          </a:prstGeom>
        </p:spPr>
      </p:pic>
      <p:pic>
        <p:nvPicPr>
          <p:cNvPr id="13" name="图片 12"/>
          <p:cNvPicPr>
            <a:picLocks noChangeAspect="1"/>
          </p:cNvPicPr>
          <p:nvPr/>
        </p:nvPicPr>
        <p:blipFill>
          <a:blip r:embed="rId4"/>
          <a:stretch>
            <a:fillRect/>
          </a:stretch>
        </p:blipFill>
        <p:spPr>
          <a:xfrm>
            <a:off x="891401" y="3104964"/>
            <a:ext cx="7518952" cy="747225"/>
          </a:xfrm>
          <a:prstGeom prst="rect">
            <a:avLst/>
          </a:prstGeom>
        </p:spPr>
      </p:pic>
      <p:sp>
        <p:nvSpPr>
          <p:cNvPr id="14" name="页脚占位符 1"/>
          <p:cNvSpPr>
            <a:spLocks noGrp="1" noChangeArrowheads="1"/>
          </p:cNvSpPr>
          <p:nvPr>
            <p:ph type="ftr" sz="quarter" idx="11"/>
          </p:nvPr>
        </p:nvSpPr>
        <p:spPr>
          <a:xfrm>
            <a:off x="2590800" y="6245225"/>
            <a:ext cx="441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a:latin typeface="Arial" panose="020B0604020202020204" pitchFamily="34" charset="0"/>
              </a:rPr>
              <a:t>2024</a:t>
            </a:r>
            <a:r>
              <a:rPr lang="zh-CN" altLang="en-US" sz="1600" b="0">
                <a:latin typeface="Arial" panose="020B0604020202020204" pitchFamily="34" charset="0"/>
              </a:rPr>
              <a:t>春</a:t>
            </a:r>
            <a:r>
              <a:rPr lang="en-US" altLang="zh-CN" sz="1600" b="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endParaRPr lang="zh-CN" altLang="en-US" sz="1600" b="0" dirty="0">
              <a:latin typeface="Arial" panose="020B0604020202020204" pitchFamily="34" charset="0"/>
            </a:endParaRPr>
          </a:p>
        </p:txBody>
      </p:sp>
      <p:sp>
        <p:nvSpPr>
          <p:cNvPr id="15" name="灯片编号占位符 2"/>
          <p:cNvSpPr>
            <a:spLocks noGrp="1" noChangeArrowheads="1"/>
          </p:cNvSpPr>
          <p:nvPr>
            <p:ph type="sldNum" sz="quarter" idx="12"/>
          </p:nvPr>
        </p:nvSpPr>
        <p:spPr>
          <a:xfrm>
            <a:off x="7010400" y="6245225"/>
            <a:ext cx="1676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fld>
            <a:endParaRPr lang="en-US" altLang="zh-CN" sz="1600" b="0">
              <a:latin typeface="Arial" panose="020B0604020202020204" pitchFamily="34" charset="0"/>
            </a:endParaRPr>
          </a:p>
        </p:txBody>
      </p:sp>
      <p:sp>
        <p:nvSpPr>
          <p:cNvPr id="16" name="日期占位符 3"/>
          <p:cNvSpPr>
            <a:spLocks noGrp="1" noChangeArrowheads="1"/>
          </p:cNvSpPr>
          <p:nvPr>
            <p:ph type="dt" sz="quarter" idx="10"/>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1828F6D-8C31-4091-8138-663D66D2D266}" type="datetime1">
              <a:rPr lang="zh-CN" altLang="en-US" sz="1600" b="0" smtClean="0">
                <a:latin typeface="Arial" panose="020B0604020202020204" pitchFamily="34" charset="0"/>
              </a:rPr>
            </a:fld>
            <a:endParaRPr lang="zh-CN" altLang="en-US" sz="1600" b="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输入</a:t>
            </a:r>
            <a:r>
              <a:rPr lang="en-US" altLang="zh-CN"/>
              <a:t>/</a:t>
            </a:r>
            <a:r>
              <a:rPr lang="zh-CN" altLang="en-US"/>
              <a:t>输出</a:t>
            </a:r>
            <a:endParaRPr lang="zh-CN" altLang="en-US" dirty="0"/>
          </a:p>
        </p:txBody>
      </p:sp>
      <p:sp>
        <p:nvSpPr>
          <p:cNvPr id="27651" name="内容占位符 2"/>
          <p:cNvSpPr>
            <a:spLocks noGrp="1" noChangeArrowheads="1"/>
          </p:cNvSpPr>
          <p:nvPr>
            <p:ph idx="1"/>
          </p:nvPr>
        </p:nvSpPr>
        <p:spPr>
          <a:xfrm>
            <a:off x="457200" y="1516332"/>
            <a:ext cx="8075240" cy="4728892"/>
          </a:xfrm>
        </p:spPr>
        <p:txBody>
          <a:bodyPr/>
          <a:lstStyle/>
          <a:p>
            <a:pPr>
              <a:spcBef>
                <a:spcPts val="0"/>
              </a:spcBef>
              <a:spcAft>
                <a:spcPts val="600"/>
              </a:spcAft>
            </a:pPr>
            <a:r>
              <a:rPr lang="zh-CN" altLang="en-US" sz="2400"/>
              <a:t>输入</a:t>
            </a:r>
            <a:r>
              <a:rPr lang="en-US" altLang="zh-CN" sz="2400"/>
              <a:t>/</a:t>
            </a:r>
            <a:r>
              <a:rPr lang="zh-CN" altLang="en-US" sz="2400"/>
              <a:t>输出 </a:t>
            </a:r>
            <a:r>
              <a:rPr lang="en-US" altLang="zh-CN" sz="2400"/>
              <a:t>(Input/Output, I/O) </a:t>
            </a:r>
            <a:r>
              <a:rPr lang="zh-CN" altLang="en-US" sz="2400"/>
              <a:t>设备，也称外设</a:t>
            </a:r>
            <a:endParaRPr lang="en-US" altLang="zh-CN" sz="2400"/>
          </a:p>
          <a:p>
            <a:pPr lvl="1">
              <a:spcBef>
                <a:spcPts val="0"/>
              </a:spcBef>
              <a:spcAft>
                <a:spcPts val="600"/>
              </a:spcAft>
            </a:pPr>
            <a:r>
              <a:rPr lang="zh-CN" altLang="en-US" sz="2000"/>
              <a:t>例如，开关、按钮、指示灯、数码管，计时器、串行通信等</a:t>
            </a:r>
            <a:endParaRPr lang="en-US" altLang="zh-CN" sz="2000"/>
          </a:p>
          <a:p>
            <a:pPr>
              <a:spcBef>
                <a:spcPts val="0"/>
              </a:spcBef>
              <a:spcAft>
                <a:spcPts val="600"/>
              </a:spcAft>
            </a:pPr>
            <a:r>
              <a:rPr lang="en-US" altLang="zh-CN" sz="2400"/>
              <a:t>I/O</a:t>
            </a:r>
            <a:r>
              <a:rPr lang="zh-CN" altLang="en-US" sz="2400"/>
              <a:t>设备编址方式：存储器映射</a:t>
            </a:r>
            <a:r>
              <a:rPr lang="en-US" altLang="zh-CN" sz="2400"/>
              <a:t>I/O (</a:t>
            </a:r>
            <a:r>
              <a:rPr lang="en-US" altLang="zh-CN" sz="2400" b="0"/>
              <a:t>Memory-Mapped I/O, </a:t>
            </a:r>
            <a:r>
              <a:rPr lang="en-US" altLang="zh-CN" sz="2400"/>
              <a:t>MMIO)</a:t>
            </a:r>
            <a:r>
              <a:rPr lang="zh-CN" altLang="en-US" sz="2400"/>
              <a:t>，统一编址</a:t>
            </a:r>
            <a:endParaRPr lang="en-US" altLang="zh-CN" sz="2400"/>
          </a:p>
          <a:p>
            <a:pPr>
              <a:spcBef>
                <a:spcPts val="600"/>
              </a:spcBef>
              <a:spcAft>
                <a:spcPts val="600"/>
              </a:spcAft>
            </a:pPr>
            <a:r>
              <a:rPr lang="zh-CN" altLang="en-US" sz="2400"/>
              <a:t>总线 </a:t>
            </a:r>
            <a:r>
              <a:rPr lang="en-US" altLang="zh-CN" sz="2400"/>
              <a:t>(bus) </a:t>
            </a:r>
            <a:r>
              <a:rPr lang="zh-CN" altLang="en-US" sz="2400"/>
              <a:t>信号</a:t>
            </a:r>
            <a:endParaRPr lang="en-US" altLang="zh-CN" sz="2400"/>
          </a:p>
          <a:p>
            <a:pPr lvl="1">
              <a:spcBef>
                <a:spcPts val="0"/>
              </a:spcBef>
              <a:spcAft>
                <a:spcPts val="600"/>
              </a:spcAft>
            </a:pPr>
            <a:r>
              <a:rPr lang="zh-CN" altLang="en-US" sz="2000"/>
              <a:t>地址：</a:t>
            </a:r>
            <a:r>
              <a:rPr lang="en-US" altLang="zh-CN" sz="2000"/>
              <a:t>addr</a:t>
            </a:r>
            <a:endParaRPr lang="en-US" altLang="zh-CN" sz="2000"/>
          </a:p>
          <a:p>
            <a:pPr lvl="1">
              <a:spcBef>
                <a:spcPts val="0"/>
              </a:spcBef>
              <a:spcAft>
                <a:spcPts val="600"/>
              </a:spcAft>
            </a:pPr>
            <a:r>
              <a:rPr lang="zh-CN" altLang="en-US" sz="2000"/>
              <a:t>写数据：</a:t>
            </a:r>
            <a:r>
              <a:rPr lang="en-US" altLang="zh-CN" sz="2000"/>
              <a:t>wdata</a:t>
            </a:r>
            <a:endParaRPr lang="en-US" altLang="zh-CN" sz="2000"/>
          </a:p>
          <a:p>
            <a:pPr lvl="1">
              <a:spcBef>
                <a:spcPts val="0"/>
              </a:spcBef>
              <a:spcAft>
                <a:spcPts val="600"/>
              </a:spcAft>
            </a:pPr>
            <a:r>
              <a:rPr lang="zh-CN" altLang="en-US" sz="2000"/>
              <a:t>读数据：</a:t>
            </a:r>
            <a:r>
              <a:rPr lang="en-US" altLang="zh-CN" sz="2000"/>
              <a:t>rdata</a:t>
            </a:r>
            <a:endParaRPr lang="en-US" altLang="zh-CN" sz="2000"/>
          </a:p>
          <a:p>
            <a:pPr lvl="1">
              <a:spcBef>
                <a:spcPts val="0"/>
              </a:spcBef>
              <a:spcAft>
                <a:spcPts val="600"/>
              </a:spcAft>
            </a:pPr>
            <a:r>
              <a:rPr lang="zh-CN" altLang="en-US" sz="2000"/>
              <a:t>写使能：</a:t>
            </a:r>
            <a:r>
              <a:rPr lang="en-US" altLang="zh-CN" sz="2000"/>
              <a:t>we</a:t>
            </a:r>
            <a:endParaRPr lang="en-US" altLang="zh-CN" sz="2000"/>
          </a:p>
          <a:p>
            <a:pPr lvl="1">
              <a:spcBef>
                <a:spcPts val="0"/>
              </a:spcBef>
              <a:spcAft>
                <a:spcPts val="600"/>
              </a:spcAft>
            </a:pPr>
            <a:r>
              <a:rPr lang="zh-CN" altLang="en-US" sz="2000"/>
              <a:t>使能：</a:t>
            </a:r>
            <a:r>
              <a:rPr lang="en-US" altLang="zh-CN" sz="2000"/>
              <a:t>en</a:t>
            </a:r>
            <a:endParaRPr lang="en-US" altLang="zh-CN" sz="2000"/>
          </a:p>
          <a:p>
            <a:pPr>
              <a:spcBef>
                <a:spcPts val="600"/>
              </a:spcBef>
              <a:spcAft>
                <a:spcPts val="600"/>
              </a:spcAft>
            </a:pPr>
            <a:r>
              <a:rPr lang="en-US" altLang="zh-CN" sz="2400"/>
              <a:t>I/O</a:t>
            </a:r>
            <a:r>
              <a:rPr lang="zh-CN" altLang="en-US" sz="2400"/>
              <a:t>信息交换方式：程序查询方式</a:t>
            </a:r>
            <a:endParaRPr lang="en-US" altLang="zh-CN" sz="2400"/>
          </a:p>
          <a:p>
            <a:pPr>
              <a:spcBef>
                <a:spcPts val="0"/>
              </a:spcBef>
              <a:spcAft>
                <a:spcPts val="600"/>
              </a:spcAft>
            </a:pPr>
            <a:endParaRPr lang="en-US" altLang="zh-CN" sz="2400"/>
          </a:p>
          <a:p>
            <a:pPr>
              <a:spcBef>
                <a:spcPts val="0"/>
              </a:spcBef>
              <a:spcAft>
                <a:spcPts val="600"/>
              </a:spcAft>
            </a:pPr>
            <a:endParaRPr lang="en-US" altLang="zh-CN" sz="2000" dirty="0"/>
          </a:p>
        </p:txBody>
      </p:sp>
      <p:sp>
        <p:nvSpPr>
          <p:cNvPr id="2765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4290468F-242F-4FF0-BA11-3536DACF40CE}"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7653"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2024</a:t>
            </a:r>
            <a:r>
              <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76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4855FA5-6C10-44B3-B2A4-C2B61B788434}"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13" name="组合 12"/>
          <p:cNvGrpSpPr/>
          <p:nvPr/>
        </p:nvGrpSpPr>
        <p:grpSpPr>
          <a:xfrm>
            <a:off x="3743908" y="2924944"/>
            <a:ext cx="4605595" cy="2637003"/>
            <a:chOff x="3926845" y="2996952"/>
            <a:chExt cx="4605595" cy="2637003"/>
          </a:xfrm>
        </p:grpSpPr>
        <p:sp>
          <p:nvSpPr>
            <p:cNvPr id="23" name="文本框 84"/>
            <p:cNvSpPr txBox="1">
              <a:spLocks noChangeArrowheads="1"/>
            </p:cNvSpPr>
            <p:nvPr/>
          </p:nvSpPr>
          <p:spPr bwMode="auto">
            <a:xfrm>
              <a:off x="6208901" y="3721240"/>
              <a:ext cx="778538" cy="501248"/>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BIOU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4" name="直接连接符 23"/>
            <p:cNvCxnSpPr/>
            <p:nvPr/>
          </p:nvCxnSpPr>
          <p:spPr bwMode="auto">
            <a:xfrm flipH="1">
              <a:off x="6991053" y="4524041"/>
              <a:ext cx="546694"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34"/>
            <p:cNvSpPr txBox="1">
              <a:spLocks noChangeArrowheads="1"/>
            </p:cNvSpPr>
            <p:nvPr/>
          </p:nvSpPr>
          <p:spPr bwMode="auto">
            <a:xfrm flipH="1">
              <a:off x="6816538" y="3859455"/>
              <a:ext cx="63" cy="8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TextBox 34"/>
            <p:cNvSpPr txBox="1">
              <a:spLocks noChangeArrowheads="1"/>
            </p:cNvSpPr>
            <p:nvPr/>
          </p:nvSpPr>
          <p:spPr bwMode="auto">
            <a:xfrm flipH="1">
              <a:off x="7650226" y="4465277"/>
              <a:ext cx="310560" cy="8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lang="en-US" altLang="zh-CN" sz="1800" b="0" dirty="0" err="1">
                  <a:solidFill>
                    <a:srgbClr val="000000"/>
                  </a:solidFill>
                  <a:latin typeface="Arial" panose="020B0604020202020204" pitchFamily="34" charset="0"/>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7" name="TextBox 34"/>
            <p:cNvSpPr txBox="1">
              <a:spLocks noChangeArrowheads="1"/>
            </p:cNvSpPr>
            <p:nvPr/>
          </p:nvSpPr>
          <p:spPr bwMode="auto">
            <a:xfrm flipH="1">
              <a:off x="7643381" y="4690223"/>
              <a:ext cx="298138" cy="8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lang="en-US" altLang="zh-CN" sz="1800" b="0" dirty="0" err="1">
                  <a:solidFill>
                    <a:srgbClr val="000000"/>
                  </a:solidFill>
                  <a:latin typeface="Arial" panose="020B0604020202020204" pitchFamily="34" charset="0"/>
                  <a:cs typeface="Arial" panose="020B0604020202020204" pitchFamily="34" charset="0"/>
                </a:rPr>
                <a:t>txd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8" name="TextBox 34"/>
            <p:cNvSpPr txBox="1">
              <a:spLocks noChangeArrowheads="1"/>
            </p:cNvSpPr>
            <p:nvPr/>
          </p:nvSpPr>
          <p:spPr bwMode="auto">
            <a:xfrm flipH="1">
              <a:off x="6816538" y="4052475"/>
              <a:ext cx="63" cy="8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9" name="直接连接符 28"/>
            <p:cNvCxnSpPr/>
            <p:nvPr/>
          </p:nvCxnSpPr>
          <p:spPr bwMode="auto">
            <a:xfrm flipH="1">
              <a:off x="6991053" y="4731738"/>
              <a:ext cx="546694"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0" name="文本框 84"/>
            <p:cNvSpPr txBox="1">
              <a:spLocks noChangeArrowheads="1"/>
            </p:cNvSpPr>
            <p:nvPr/>
          </p:nvSpPr>
          <p:spPr bwMode="auto">
            <a:xfrm>
              <a:off x="4081363" y="3717032"/>
              <a:ext cx="778538" cy="505455"/>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CPU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TextBox 34"/>
            <p:cNvSpPr txBox="1">
              <a:spLocks noChangeArrowheads="1"/>
            </p:cNvSpPr>
            <p:nvPr/>
          </p:nvSpPr>
          <p:spPr bwMode="auto">
            <a:xfrm flipH="1">
              <a:off x="5023863" y="3204978"/>
              <a:ext cx="3718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lang="en-US" altLang="zh-CN" sz="1800" b="0">
                  <a:solidFill>
                    <a:srgbClr val="000000"/>
                  </a:solidFill>
                  <a:latin typeface="Arial" panose="020B0604020202020204" pitchFamily="34" charset="0"/>
                  <a:cs typeface="Arial" panose="020B0604020202020204" pitchFamily="34" charset="0"/>
                </a:rPr>
                <a:t>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3" name="文本框 84"/>
            <p:cNvSpPr txBox="1">
              <a:spLocks noChangeArrowheads="1"/>
            </p:cNvSpPr>
            <p:nvPr/>
          </p:nvSpPr>
          <p:spPr bwMode="auto">
            <a:xfrm>
              <a:off x="6213323" y="3086872"/>
              <a:ext cx="778538" cy="501248"/>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Mem</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34" name="直接连接符 33"/>
            <p:cNvCxnSpPr/>
            <p:nvPr/>
          </p:nvCxnSpPr>
          <p:spPr bwMode="auto">
            <a:xfrm flipH="1">
              <a:off x="6988805" y="3871275"/>
              <a:ext cx="548942" cy="0"/>
            </a:xfrm>
            <a:prstGeom prst="line">
              <a:avLst/>
            </a:prstGeom>
            <a:ln w="3810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flipH="1">
              <a:off x="6988805" y="4098684"/>
              <a:ext cx="548942" cy="0"/>
            </a:xfrm>
            <a:prstGeom prst="line">
              <a:avLst/>
            </a:prstGeom>
            <a:ln w="381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flipH="1">
              <a:off x="5566214" y="3343478"/>
              <a:ext cx="670170"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3" name="TextBox 34"/>
            <p:cNvSpPr txBox="1">
              <a:spLocks noChangeArrowheads="1"/>
            </p:cNvSpPr>
            <p:nvPr/>
          </p:nvSpPr>
          <p:spPr bwMode="auto">
            <a:xfrm flipH="1">
              <a:off x="7478160" y="3758894"/>
              <a:ext cx="1054279" cy="16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defRPr/>
              </a:pPr>
              <a:r>
                <a:rPr lang="en-US" altLang="zh-CN" sz="1800" b="0" dirty="0">
                  <a:solidFill>
                    <a:srgbClr val="000000"/>
                  </a:solidFill>
                  <a:latin typeface="Arial" panose="020B0604020202020204" pitchFamily="34" charset="0"/>
                  <a:cs typeface="Arial" panose="020B0604020202020204" pitchFamily="34" charset="0"/>
                </a:rPr>
                <a:t>s</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5" name="TextBox 34"/>
            <p:cNvSpPr txBox="1">
              <a:spLocks noChangeArrowheads="1"/>
            </p:cNvSpPr>
            <p:nvPr/>
          </p:nvSpPr>
          <p:spPr bwMode="auto">
            <a:xfrm flipH="1">
              <a:off x="7634547" y="4006029"/>
              <a:ext cx="897893" cy="15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defRPr/>
              </a:pPr>
              <a:r>
                <a:rPr lang="en-US" altLang="zh-CN" sz="1800" b="0" dirty="0">
                  <a:solidFill>
                    <a:srgbClr val="000000"/>
                  </a:solidFill>
                  <a:latin typeface="Arial" panose="020B0604020202020204" pitchFamily="34" charset="0"/>
                  <a:cs typeface="Arial" panose="020B0604020202020204" pitchFamily="34" charset="0"/>
                </a:rPr>
                <a:t>l</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ed</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1800" b="0">
                  <a:solidFill>
                    <a:srgbClr val="000000"/>
                  </a:solidFill>
                  <a:latin typeface="Arial" panose="020B0604020202020204" pitchFamily="34" charset="0"/>
                  <a:cs typeface="Arial" panose="020B0604020202020204" pitchFamily="34" charset="0"/>
                </a:rPr>
                <a:t>num</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7" name="直接连接符 46"/>
            <p:cNvCxnSpPr/>
            <p:nvPr/>
          </p:nvCxnSpPr>
          <p:spPr bwMode="auto">
            <a:xfrm flipH="1">
              <a:off x="4849350" y="3987456"/>
              <a:ext cx="712442"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48" name="文本框 84"/>
            <p:cNvSpPr txBox="1">
              <a:spLocks noChangeArrowheads="1"/>
            </p:cNvSpPr>
            <p:nvPr/>
          </p:nvSpPr>
          <p:spPr bwMode="auto">
            <a:xfrm>
              <a:off x="6220432" y="4365104"/>
              <a:ext cx="778538" cy="501212"/>
            </a:xfrm>
            <a:prstGeom prst="rect">
              <a:avLst/>
            </a:prstGeom>
            <a:noFill/>
            <a:ln w="28575">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lIns="0" tIns="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0"/>
                </a:spcBef>
                <a:spcAft>
                  <a:spcPct val="0"/>
                </a:spcAft>
                <a:buClrTx/>
                <a:buSzTx/>
                <a:buFontTx/>
                <a:buNone/>
                <a:defRPr/>
              </a:pPr>
              <a:r>
                <a:rPr lang="en-US" altLang="zh-CN" sz="1600" b="0">
                  <a:solidFill>
                    <a:srgbClr val="000000"/>
                  </a:solidFill>
                  <a:latin typeface="Arial" panose="020B0604020202020204" pitchFamily="34" charset="0"/>
                  <a:cs typeface="Arial" panose="020B0604020202020204" pitchFamily="34" charset="0"/>
                </a:rPr>
                <a:t>SCU</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52" name="直接连接符 51"/>
            <p:cNvCxnSpPr/>
            <p:nvPr/>
          </p:nvCxnSpPr>
          <p:spPr bwMode="auto">
            <a:xfrm flipH="1">
              <a:off x="5561792" y="4626337"/>
              <a:ext cx="670170"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a:off x="5561792" y="2996952"/>
              <a:ext cx="0" cy="198022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flipH="1">
              <a:off x="5561792" y="3987456"/>
              <a:ext cx="670170"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926845" y="5049180"/>
              <a:ext cx="3813503" cy="584775"/>
            </a:xfrm>
            <a:prstGeom prst="rect">
              <a:avLst/>
            </a:prstGeom>
          </p:spPr>
          <p:txBody>
            <a:bodyPr wrap="square">
              <a:spAutoFit/>
            </a:bodyPr>
            <a:lstStyle/>
            <a:p>
              <a:pPr marL="285750" lvl="1" indent="-285750">
                <a:spcBef>
                  <a:spcPts val="0"/>
                </a:spcBef>
                <a:spcAft>
                  <a:spcPts val="0"/>
                </a:spcAft>
                <a:buFont typeface="Wingdings" panose="05000000000000000000" pitchFamily="2" charset="2"/>
                <a:buChar char="Ø"/>
              </a:pPr>
              <a:r>
                <a:rPr lang="en-US" altLang="zh-CN" sz="1600"/>
                <a:t> BIOU</a:t>
              </a:r>
              <a:r>
                <a:rPr lang="zh-CN" altLang="en-US" sz="1600"/>
                <a:t>：</a:t>
              </a:r>
              <a:r>
                <a:rPr lang="en-US" altLang="zh-CN" sz="1600"/>
                <a:t>Basic I/O Unit</a:t>
              </a:r>
              <a:endParaRPr lang="en-US" altLang="zh-CN" sz="1600"/>
            </a:p>
            <a:p>
              <a:pPr marL="285750" lvl="1" indent="-285750">
                <a:spcBef>
                  <a:spcPts val="0"/>
                </a:spcBef>
                <a:spcAft>
                  <a:spcPts val="0"/>
                </a:spcAft>
                <a:buFont typeface="Wingdings" panose="05000000000000000000" pitchFamily="2" charset="2"/>
                <a:buChar char="Ø"/>
              </a:pPr>
              <a:r>
                <a:rPr lang="en-US" altLang="zh-CN" sz="1600"/>
                <a:t> SCU</a:t>
              </a:r>
              <a:r>
                <a:rPr lang="zh-CN" altLang="en-US" sz="1600"/>
                <a:t>：</a:t>
              </a:r>
              <a:r>
                <a:rPr lang="en-US" altLang="zh-CN" sz="1600"/>
                <a:t>Serial Communication Unit</a:t>
              </a:r>
              <a:endParaRPr lang="en-US" altLang="zh-CN"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mQyZmNjNzczMGE4YWI3NjY3MTJlM2E2MjZkM2QyNzYifQ=="/>
</p:tagLst>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5294</Words>
  <Application>WPS 演示</Application>
  <PresentationFormat>全屏显示(4:3)</PresentationFormat>
  <Paragraphs>1441</Paragraphs>
  <Slides>23</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Arial</vt:lpstr>
      <vt:lpstr>宋体</vt:lpstr>
      <vt:lpstr>Wingdings</vt:lpstr>
      <vt:lpstr>Times New Roman</vt:lpstr>
      <vt:lpstr>微软雅黑</vt:lpstr>
      <vt:lpstr>Arial Unicode MS</vt:lpstr>
      <vt:lpstr>等线</vt:lpstr>
      <vt:lpstr>Arial</vt:lpstr>
      <vt:lpstr>Office 主题</vt:lpstr>
      <vt:lpstr>1_Office 主题</vt:lpstr>
      <vt:lpstr>实验六  综合设计</vt:lpstr>
      <vt:lpstr>实验目标</vt:lpstr>
      <vt:lpstr>实验内容</vt:lpstr>
      <vt:lpstr>应用程序</vt:lpstr>
      <vt:lpstr>伪随机数生成算法</vt:lpstr>
      <vt:lpstr>本原多项式</vt:lpstr>
      <vt:lpstr>示例：斐波那契LFSR</vt:lpstr>
      <vt:lpstr>示例：伽罗瓦LFSR</vt:lpstr>
      <vt:lpstr>输入/输出</vt:lpstr>
      <vt:lpstr>I/O端口地址</vt:lpstr>
      <vt:lpstr>程序查询方式I/O</vt:lpstr>
      <vt:lpstr>RS-232协议</vt:lpstr>
      <vt:lpstr>Valid-Ready握手协议</vt:lpstr>
      <vt:lpstr>Valid-Ready握手协议 (续)</vt:lpstr>
      <vt:lpstr>串行通信单元</vt:lpstr>
      <vt:lpstr>串行通信单元 (续)</vt:lpstr>
      <vt:lpstr>发送器数据通路</vt:lpstr>
      <vt:lpstr>发送时序</vt:lpstr>
      <vt:lpstr>接收过程</vt:lpstr>
      <vt:lpstr>接收器数据通路</vt:lpstr>
      <vt:lpstr>接收器状态图</vt:lpstr>
      <vt:lpstr>实验要求</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ZJX</dc:creator>
  <cp:lastModifiedBy>M</cp:lastModifiedBy>
  <cp:revision>1000</cp:revision>
  <cp:lastPrinted>2113-01-01T00:00:00Z</cp:lastPrinted>
  <dcterms:created xsi:type="dcterms:W3CDTF">2113-01-01T00:00:00Z</dcterms:created>
  <dcterms:modified xsi:type="dcterms:W3CDTF">2024-06-03T11:18:14Z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F968497EF5CB47A8B09E10EB27268265_12</vt:lpwstr>
  </property>
  <property fmtid="{D5CDD505-2E9C-101B-9397-08002B2CF9AE}" pid="4" name="KSOProductBuildVer">
    <vt:lpwstr>2052-12.1.0.16729</vt:lpwstr>
  </property>
</Properties>
</file>