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71" r:id="rId12"/>
    <p:sldId id="264" r:id="rId13"/>
    <p:sldId id="265" r:id="rId14"/>
    <p:sldId id="272" r:id="rId15"/>
    <p:sldId id="266" r:id="rId16"/>
    <p:sldId id="267" r:id="rId17"/>
    <p:sldId id="273" r:id="rId18"/>
    <p:sldId id="268" r:id="rId19"/>
    <p:sldId id="269" r:id="rId20"/>
    <p:sldId id="270" r:id="rId21"/>
  </p:sldIdLst>
  <p:sldSz cx="12192000" cy="6858000"/>
  <p:notesSz cx="6858000" cy="9144000"/>
  <p:embeddedFontLst>
    <p:embeddedFont>
      <p:font typeface="Trebuchet MS" panose="020B0603020202020204"/>
      <p:regular r:id="rId25"/>
    </p:embeddedFont>
    <p:embeddedFont>
      <p:font typeface="Calibri" panose="020F0502020204030204"/>
      <p:regular r:id="rId26"/>
      <p:bold r:id="rId27"/>
      <p:italic r:id="rId28"/>
      <p:boldItalic r:id="rId29"/>
    </p:embeddedFont>
    <p:embeddedFont>
      <p:font typeface="Arial Black" panose="020B0A04020102020204"/>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6B95977-690D-48D0-AD14-1EB5AD28250B}" styleName="Table_0">
    <a:wholeTbl>
      <a:tcTxStyle>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Style>
        <a:tcBdr/>
        <a:fill>
          <a:solidFill>
            <a:srgbClr val="DBE9CB"/>
          </a:solidFill>
        </a:fill>
      </a:tcStyle>
    </a:band1H>
    <a:band2H>
      <a:tcStyle>
        <a:tcBdr/>
      </a:tcStyle>
    </a:band2H>
    <a:band1V>
      <a:tcStyle>
        <a:tcBdr/>
        <a:fill>
          <a:solidFill>
            <a:srgbClr val="DBE9CB"/>
          </a:solidFill>
        </a:fill>
      </a:tcStyle>
    </a:band1V>
    <a:band2V>
      <a:tcStyle>
        <a:tcBdr/>
      </a:tcStyle>
    </a:band2V>
    <a:lastCol>
      <a:tcTxStyle b="on">
        <a:font>
          <a:latin typeface="Trebuchet MS"/>
          <a:ea typeface="Trebuchet MS"/>
          <a:cs typeface="Trebuchet MS"/>
        </a:font>
        <a:schemeClr val="lt1"/>
      </a:tcTxStyle>
      <a:tcStyle>
        <a:tcBdr/>
        <a:fill>
          <a:solidFill>
            <a:schemeClr val="accent1"/>
          </a:solidFill>
        </a:fill>
      </a:tcStyle>
    </a:lastCol>
    <a:firstCol>
      <a:tcTxStyle b="on">
        <a:font>
          <a:latin typeface="Trebuchet MS"/>
          <a:ea typeface="Trebuchet MS"/>
          <a:cs typeface="Trebuchet MS"/>
        </a:font>
        <a:schemeClr val="lt1"/>
      </a:tcTxStyle>
      <a:tcStyle>
        <a:tcBdr/>
        <a:fill>
          <a:solidFill>
            <a:schemeClr val="accent1"/>
          </a:solidFill>
        </a:fill>
      </a:tcStyle>
    </a:firstCol>
    <a:lastRow>
      <a:tcTxStyle b="on">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095"/>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5" name="Google Shape;175;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1" name="Google Shape;181;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2"/>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panose="020B0603020202020204"/>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29" name="Google Shape;29;p2"/>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97" name="Google Shape;97;p11"/>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panose="020B0603020202020204"/>
              <a:buNone/>
              <a:defRPr sz="1600">
                <a:solidFill>
                  <a:srgbClr val="7F7F7F"/>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03" name="Google Shape;103;p12"/>
          <p:cNvSpPr txBox="1"/>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04" name="Google Shape;104;p12"/>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07" name="Google Shape;107;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panose="020B0604020202020204"/>
                <a:ea typeface="Arial" panose="020B0604020202020204"/>
                <a:cs typeface="Arial" panose="020B0604020202020204"/>
                <a:sym typeface="Arial" panose="020B0604020202020204"/>
              </a:rPr>
              <a:t>“</a:t>
            </a:r>
            <a:endParaRPr lang="en-US" sz="8000">
              <a:solidFill>
                <a:srgbClr val="BFE471"/>
              </a:solidFill>
              <a:latin typeface="Arial" panose="020B0604020202020204"/>
              <a:ea typeface="Arial" panose="020B0604020202020204"/>
              <a:cs typeface="Arial" panose="020B0604020202020204"/>
              <a:sym typeface="Arial" panose="020B0604020202020204"/>
            </a:endParaRPr>
          </a:p>
        </p:txBody>
      </p:sp>
      <p:sp>
        <p:nvSpPr>
          <p:cNvPr id="108" name="Google Shape;108;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panose="020B0604020202020204"/>
                <a:ea typeface="Arial" panose="020B0604020202020204"/>
                <a:cs typeface="Arial" panose="020B0604020202020204"/>
                <a:sym typeface="Arial" panose="020B0604020202020204"/>
              </a:rPr>
              <a:t>”</a:t>
            </a:r>
            <a:endParaRPr sz="1800">
              <a:solidFill>
                <a:srgbClr val="BFE47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12" name="Google Shape;112;p13"/>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panose="020B0603020202020204"/>
              <a:buNone/>
              <a:defRPr sz="2400">
                <a:solidFill>
                  <a:srgbClr val="3F3F3F"/>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18" name="Google Shape;118;p14"/>
          <p:cNvSpPr txBox="1"/>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19" name="Google Shape;119;p14"/>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22" name="Google Shape;122;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panose="020B0604020202020204"/>
                <a:ea typeface="Arial" panose="020B0604020202020204"/>
                <a:cs typeface="Arial" panose="020B0604020202020204"/>
                <a:sym typeface="Arial" panose="020B0604020202020204"/>
              </a:rPr>
              <a:t>“</a:t>
            </a:r>
            <a:endParaRPr lang="en-US" sz="8000">
              <a:solidFill>
                <a:srgbClr val="BFE471"/>
              </a:solidFill>
              <a:latin typeface="Arial" panose="020B0604020202020204"/>
              <a:ea typeface="Arial" panose="020B0604020202020204"/>
              <a:cs typeface="Arial" panose="020B0604020202020204"/>
              <a:sym typeface="Arial" panose="020B0604020202020204"/>
            </a:endParaRPr>
          </a:p>
        </p:txBody>
      </p:sp>
      <p:sp>
        <p:nvSpPr>
          <p:cNvPr id="123" name="Google Shape;123;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panose="020B0604020202020204"/>
                <a:ea typeface="Arial" panose="020B0604020202020204"/>
                <a:cs typeface="Arial" panose="020B0604020202020204"/>
                <a:sym typeface="Arial" panose="020B0604020202020204"/>
              </a:rPr>
              <a:t>”</a:t>
            </a:r>
            <a:endParaRPr lang="en-US" sz="8000">
              <a:solidFill>
                <a:srgbClr val="BFE47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panose="020B0603020202020204"/>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panose="020B0603020202020204"/>
              <a:buNone/>
              <a:defRPr sz="2400">
                <a:solidFill>
                  <a:schemeClr val="accent1"/>
                </a:solidFill>
              </a:defRPr>
            </a:lvl1pPr>
            <a:lvl2pPr marL="914400" lvl="1" indent="-228600" algn="l">
              <a:spcBef>
                <a:spcPts val="1000"/>
              </a:spcBef>
              <a:spcAft>
                <a:spcPts val="0"/>
              </a:spcAft>
              <a:buSzPts val="1280"/>
              <a:buFont typeface="Trebuchet MS" panose="020B0603020202020204"/>
              <a:buNone/>
              <a:defRPr/>
            </a:lvl2pPr>
            <a:lvl3pPr marL="1371600" lvl="2" indent="-228600" algn="l">
              <a:spcBef>
                <a:spcPts val="1000"/>
              </a:spcBef>
              <a:spcAft>
                <a:spcPts val="0"/>
              </a:spcAft>
              <a:buSzPts val="1120"/>
              <a:buFont typeface="Trebuchet MS" panose="020B0603020202020204"/>
              <a:buNone/>
              <a:defRPr/>
            </a:lvl3pPr>
            <a:lvl4pPr marL="1828800" lvl="3" indent="-228600" algn="l">
              <a:spcBef>
                <a:spcPts val="1000"/>
              </a:spcBef>
              <a:spcAft>
                <a:spcPts val="0"/>
              </a:spcAft>
              <a:buSzPts val="960"/>
              <a:buFont typeface="Trebuchet MS" panose="020B0603020202020204"/>
              <a:buNone/>
              <a:defRPr/>
            </a:lvl4pPr>
            <a:lvl5pPr marL="2286000" lvl="4" indent="-228600" algn="l">
              <a:spcBef>
                <a:spcPts val="1000"/>
              </a:spcBef>
              <a:spcAft>
                <a:spcPts val="0"/>
              </a:spcAft>
              <a:buSzPts val="960"/>
              <a:buFont typeface="Trebuchet MS" panose="020B0603020202020204"/>
              <a:buNone/>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27" name="Google Shape;127;p15"/>
          <p:cNvSpPr txBox="1"/>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28" name="Google Shape;128;p15"/>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34" name="Google Shape;134;p16"/>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40" name="Google Shape;140;p17"/>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2" name="Shape 32"/>
        <p:cNvGrpSpPr/>
        <p:nvPr/>
      </p:nvGrpSpPr>
      <p:grpSpPr>
        <a:xfrm>
          <a:off x="0" y="0"/>
          <a:ext cx="0" cy="0"/>
          <a:chOff x="0" y="0"/>
          <a:chExt cx="0" cy="0"/>
        </a:xfrm>
      </p:grpSpPr>
      <p:sp>
        <p:nvSpPr>
          <p:cNvPr id="33" name="Google Shape;33;p3"/>
          <p:cNvSpPr txBox="1"/>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panose="020B0603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p:nvPr>
            <p:ph type="pic" idx="2"/>
          </p:nvPr>
        </p:nvSpPr>
        <p:spPr>
          <a:xfrm>
            <a:off x="677334" y="609600"/>
            <a:ext cx="8596668" cy="3845718"/>
          </a:xfrm>
          <a:prstGeom prst="rect">
            <a:avLst/>
          </a:prstGeom>
          <a:noFill/>
          <a:ln>
            <a:noFill/>
          </a:ln>
        </p:spPr>
      </p:sp>
      <p:sp>
        <p:nvSpPr>
          <p:cNvPr id="35" name="Google Shape;35;p3"/>
          <p:cNvSpPr txBox="1"/>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36" name="Google Shape;36;p3"/>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9" name="Shape 39"/>
        <p:cNvGrpSpPr/>
        <p:nvPr/>
      </p:nvGrpSpPr>
      <p:grpSpPr>
        <a:xfrm>
          <a:off x="0" y="0"/>
          <a:ext cx="0" cy="0"/>
          <a:chOff x="0" y="0"/>
          <a:chExt cx="0" cy="0"/>
        </a:xfrm>
      </p:grpSpPr>
      <p:sp>
        <p:nvSpPr>
          <p:cNvPr id="40" name="Google Shape;40;p4"/>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44" name="Shape 44"/>
        <p:cNvGrpSpPr/>
        <p:nvPr/>
      </p:nvGrpSpPr>
      <p:grpSpPr>
        <a:xfrm>
          <a:off x="0" y="0"/>
          <a:ext cx="0" cy="0"/>
          <a:chOff x="0" y="0"/>
          <a:chExt cx="0" cy="0"/>
        </a:xfrm>
      </p:grpSpPr>
      <p:grpSp>
        <p:nvGrpSpPr>
          <p:cNvPr id="45" name="Google Shape;45;p5"/>
          <p:cNvGrpSpPr/>
          <p:nvPr/>
        </p:nvGrpSpPr>
        <p:grpSpPr>
          <a:xfrm>
            <a:off x="0" y="-8467"/>
            <a:ext cx="12192000" cy="6866467"/>
            <a:chOff x="0" y="-8467"/>
            <a:chExt cx="12192000" cy="6866467"/>
          </a:xfrm>
        </p:grpSpPr>
        <p:cxnSp>
          <p:nvCxnSpPr>
            <p:cNvPr id="46" name="Google Shape;46;p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7" name="Google Shape;47;p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48" name="Google Shape;48;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9" name="Google Shape;49;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0" name="Google Shape;50;p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2" name="Google Shape;52;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3" name="Google Shape;53;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4" name="Google Shape;54;p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 name="Google Shape;56;p5"/>
          <p:cNvSpPr txBox="1"/>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panose="020B0603020202020204"/>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8" name="Google Shape;58;p5"/>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1" name="Shape 61"/>
        <p:cNvGrpSpPr/>
        <p:nvPr/>
      </p:nvGrpSpPr>
      <p:grpSpPr>
        <a:xfrm>
          <a:off x="0" y="0"/>
          <a:ext cx="0" cy="0"/>
          <a:chOff x="0" y="0"/>
          <a:chExt cx="0" cy="0"/>
        </a:xfrm>
      </p:grpSpPr>
      <p:sp>
        <p:nvSpPr>
          <p:cNvPr id="62" name="Google Shape;62;p6"/>
          <p:cNvSpPr txBox="1"/>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panose="020B0603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64" name="Google Shape;64;p6"/>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0" name="Google Shape;70;p7"/>
          <p:cNvSpPr txBox="1"/>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1" name="Google Shape;71;p7"/>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4" name="Shape 74"/>
        <p:cNvGrpSpPr/>
        <p:nvPr/>
      </p:nvGrpSpPr>
      <p:grpSpPr>
        <a:xfrm>
          <a:off x="0" y="0"/>
          <a:ext cx="0" cy="0"/>
          <a:chOff x="0" y="0"/>
          <a:chExt cx="0" cy="0"/>
        </a:xfrm>
      </p:grpSpPr>
      <p:sp>
        <p:nvSpPr>
          <p:cNvPr id="75" name="Google Shape;75;p8"/>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panose="020B0603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77" name="Google Shape;77;p8"/>
          <p:cNvSpPr txBox="1"/>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8" name="Google Shape;78;p8"/>
          <p:cNvSpPr txBox="1"/>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79" name="Google Shape;79;p8"/>
          <p:cNvSpPr txBox="1"/>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80" name="Google Shape;80;p8"/>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3" name="Shape 83"/>
        <p:cNvGrpSpPr/>
        <p:nvPr/>
      </p:nvGrpSpPr>
      <p:grpSpPr>
        <a:xfrm>
          <a:off x="0" y="0"/>
          <a:ext cx="0" cy="0"/>
          <a:chOff x="0" y="0"/>
          <a:chExt cx="0" cy="0"/>
        </a:xfrm>
      </p:grpSpPr>
      <p:sp>
        <p:nvSpPr>
          <p:cNvPr id="84" name="Google Shape;84;p9"/>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panose="020B0603020202020204"/>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90" name="Google Shape;90;p10"/>
          <p:cNvSpPr txBox="1"/>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p:txBody>
      </p:sp>
      <p:sp>
        <p:nvSpPr>
          <p:cNvPr id="91" name="Google Shape;91;p10"/>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1"/>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22" name="Google Shape;22;p1"/>
          <p:cNvSpPr txBox="1"/>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3" name="Google Shape;23;p1"/>
          <p:cNvSpPr txBox="1"/>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4" name="Google Shape;24;p1"/>
          <p:cNvSpPr txBox="1"/>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5" name="Google Shape;25;p1"/>
          <p:cNvSpPr txBox="1"/>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8"/>
          <p:cNvSpPr txBox="1"/>
          <p:nvPr>
            <p:ph type="body" idx="1"/>
          </p:nvPr>
        </p:nvSpPr>
        <p:spPr>
          <a:xfrm>
            <a:off x="785307" y="2397790"/>
            <a:ext cx="9142463" cy="4146700"/>
          </a:xfrm>
          <a:prstGeom prst="rect">
            <a:avLst/>
          </a:prstGeom>
          <a:noFill/>
          <a:ln>
            <a:noFill/>
          </a:ln>
        </p:spPr>
        <p:txBody>
          <a:bodyPr spcFirstLastPara="1" wrap="square" lIns="91425" tIns="45700" rIns="91425" bIns="45700" anchor="t" anchorCtr="0">
            <a:normAutofit/>
          </a:bodyPr>
          <a:lstStyle/>
          <a:p>
            <a:pPr marL="1270" lvl="0" indent="-1270" algn="ctr" rtl="0">
              <a:spcBef>
                <a:spcPts val="0"/>
              </a:spcBef>
              <a:spcAft>
                <a:spcPts val="0"/>
              </a:spcAft>
              <a:buClr>
                <a:srgbClr val="002060"/>
              </a:buClr>
              <a:buSzPts val="2400"/>
              <a:buNone/>
            </a:pPr>
            <a:endParaRPr sz="2800" b="1"/>
          </a:p>
          <a:p>
            <a:pPr marL="1270" lvl="0" indent="-1270" algn="ctr" rtl="0">
              <a:spcBef>
                <a:spcPts val="0"/>
              </a:spcBef>
              <a:spcAft>
                <a:spcPts val="0"/>
              </a:spcAft>
              <a:buClr>
                <a:srgbClr val="002060"/>
              </a:buClr>
              <a:buSzPts val="2400"/>
              <a:buNone/>
            </a:pPr>
            <a:endParaRPr sz="2800"/>
          </a:p>
          <a:p>
            <a:pPr marL="1270" lvl="0" indent="-1270" algn="l" rtl="0">
              <a:spcBef>
                <a:spcPts val="0"/>
              </a:spcBef>
              <a:spcAft>
                <a:spcPts val="0"/>
              </a:spcAft>
              <a:buClr>
                <a:srgbClr val="002060"/>
              </a:buClr>
              <a:buSzPts val="2400"/>
              <a:buNone/>
            </a:pPr>
            <a:endParaRPr sz="2800" b="1">
              <a:solidFill>
                <a:schemeClr val="dk1"/>
              </a:solidFill>
            </a:endParaRPr>
          </a:p>
          <a:p>
            <a:pPr marL="1270" lvl="0" indent="-1270" algn="l" rtl="0">
              <a:spcBef>
                <a:spcPts val="0"/>
              </a:spcBef>
              <a:spcAft>
                <a:spcPts val="0"/>
              </a:spcAft>
              <a:buClr>
                <a:srgbClr val="002060"/>
              </a:buClr>
              <a:buSzPts val="2400"/>
              <a:buNone/>
            </a:pPr>
            <a:endParaRPr sz="2800" b="1">
              <a:solidFill>
                <a:schemeClr val="dk1"/>
              </a:solidFill>
            </a:endParaRPr>
          </a:p>
          <a:p>
            <a:pPr marL="342900" lvl="0" indent="-342900" algn="l" rtl="0">
              <a:spcBef>
                <a:spcPts val="1000"/>
              </a:spcBef>
              <a:spcAft>
                <a:spcPts val="0"/>
              </a:spcAft>
              <a:buSzPts val="1760"/>
              <a:buNone/>
            </a:pPr>
            <a:endParaRPr sz="2200"/>
          </a:p>
        </p:txBody>
      </p:sp>
      <p:pic>
        <p:nvPicPr>
          <p:cNvPr id="148" name="Google Shape;148;p18"/>
          <p:cNvPicPr preferRelativeResize="0"/>
          <p:nvPr/>
        </p:nvPicPr>
        <p:blipFill rotWithShape="1">
          <a:blip r:embed="rId1"/>
          <a:srcRect/>
          <a:stretch>
            <a:fillRect/>
          </a:stretch>
        </p:blipFill>
        <p:spPr>
          <a:xfrm>
            <a:off x="608703" y="565942"/>
            <a:ext cx="8930640" cy="1831848"/>
          </a:xfrm>
          <a:prstGeom prst="rect">
            <a:avLst/>
          </a:prstGeom>
          <a:noFill/>
          <a:ln>
            <a:noFill/>
          </a:ln>
        </p:spPr>
      </p:pic>
      <p:sp>
        <p:nvSpPr>
          <p:cNvPr id="149" name="Google Shape;149;p18"/>
          <p:cNvSpPr/>
          <p:nvPr/>
        </p:nvSpPr>
        <p:spPr>
          <a:xfrm>
            <a:off x="1097280" y="2947595"/>
            <a:ext cx="6798832"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Savitribai Phule Pune University</a:t>
            </a:r>
            <a:endPar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Third Year of Artificial Intelligence and Data Science </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(2019 Course)	</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Subject Code:</a:t>
            </a:r>
            <a:r>
              <a:rPr lang="en-US" sz="1800" b="1">
                <a:solidFill>
                  <a:schemeClr val="dk1"/>
                </a:solidFill>
                <a:latin typeface="Arial" panose="020B0604020202020204"/>
                <a:ea typeface="Arial" panose="020B0604020202020204"/>
                <a:cs typeface="Arial" panose="020B0604020202020204"/>
                <a:sym typeface="Arial" panose="020B0604020202020204"/>
              </a:rPr>
              <a:t>317533: Software Laboratory II</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TE-B</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Mini Project PowerPoint Presentation</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150" name="Google Shape;150;p18"/>
          <p:cNvPicPr preferRelativeResize="0"/>
          <p:nvPr/>
        </p:nvPicPr>
        <p:blipFill rotWithShape="1">
          <a:blip r:embed="rId2"/>
          <a:srcRect/>
          <a:stretch>
            <a:fillRect/>
          </a:stretch>
        </p:blipFill>
        <p:spPr>
          <a:xfrm>
            <a:off x="8007531" y="3056525"/>
            <a:ext cx="1642078" cy="15477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2" name="Google Shape;202;p26"/>
          <p:cNvSpPr txBox="1"/>
          <p:nvPr>
            <p:ph type="body" idx="1"/>
          </p:nvPr>
        </p:nvSpPr>
        <p:spPr>
          <a:xfrm>
            <a:off x="677545" y="354965"/>
            <a:ext cx="8596630" cy="6626225"/>
          </a:xfrm>
          <a:prstGeom prst="rect">
            <a:avLst/>
          </a:prstGeom>
          <a:noFill/>
          <a:ln>
            <a:noFill/>
          </a:ln>
        </p:spPr>
        <p:txBody>
          <a:bodyPr spcFirstLastPara="1" wrap="square" lIns="91425" tIns="45700" rIns="91425" bIns="45700" anchor="t" anchorCtr="0">
            <a:normAutofit fontScale="70000"/>
          </a:bodyPr>
          <a:lstStyle/>
          <a:p>
            <a:pPr marL="0" lvl="0" indent="0" algn="l" rtl="0">
              <a:spcBef>
                <a:spcPts val="0"/>
              </a:spcBef>
              <a:spcAft>
                <a:spcPts val="0"/>
              </a:spcAft>
              <a:buSzPts val="1920"/>
              <a:buNone/>
            </a:pPr>
            <a:r>
              <a:rPr lang="en-US" sz="3145" b="1">
                <a:sym typeface="Trebuchet MS" panose="020B0603020202020204"/>
              </a:rPr>
              <a:t>Hardware and Software requirement</a:t>
            </a:r>
            <a:endParaRPr lang="en-US" sz="3145"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SzPts val="1920"/>
              <a:buNone/>
            </a:pPr>
            <a:r>
              <a:rPr lang="en-US" sz="2400" b="1">
                <a:latin typeface="Trebuchet MS" panose="020B0603020202020204"/>
                <a:ea typeface="Trebuchet MS" panose="020B0603020202020204"/>
                <a:cs typeface="Trebuchet MS" panose="020B0603020202020204"/>
                <a:sym typeface="Trebuchet MS" panose="020B0603020202020204"/>
              </a:rPr>
              <a:t>					</a:t>
            </a:r>
            <a:endParaRPr sz="2400" b="1">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l" rtl="0">
              <a:spcBef>
                <a:spcPts val="1000"/>
              </a:spcBef>
              <a:spcAft>
                <a:spcPts val="0"/>
              </a:spcAft>
              <a:buSzPts val="1920"/>
              <a:buNone/>
            </a:pPr>
            <a:r>
              <a:rPr lang="en-US" sz="2400" b="1">
                <a:sym typeface="Trebuchet MS" panose="020B0603020202020204"/>
              </a:rPr>
              <a:t>Software requirements</a:t>
            </a:r>
            <a:r>
              <a:rPr lang="en-US" sz="2400" b="1">
                <a:latin typeface="Times New Roman" panose="02020603050405020304"/>
                <a:ea typeface="Times New Roman" panose="02020603050405020304"/>
                <a:cs typeface="Times New Roman" panose="02020603050405020304"/>
                <a:sym typeface="Times New Roman" panose="02020603050405020304"/>
              </a:rPr>
              <a:t>:</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just" rtl="0">
              <a:spcBef>
                <a:spcPts val="1000"/>
              </a:spcBef>
              <a:spcAft>
                <a:spcPts val="0"/>
              </a:spcAft>
              <a:buSzPts val="1920"/>
              <a:buNone/>
            </a:pPr>
            <a:r>
              <a:rPr sz="2750" u="sng">
                <a:latin typeface="Times New Roman" panose="02020603050405020304"/>
                <a:ea typeface="Times New Roman" panose="02020603050405020304"/>
                <a:cs typeface="Times New Roman" panose="02020603050405020304"/>
                <a:sym typeface="Times New Roman" panose="02020603050405020304"/>
              </a:rPr>
              <a:t>Programming Languages:</a:t>
            </a:r>
            <a:r>
              <a:rPr sz="2750">
                <a:latin typeface="Times New Roman" panose="02020603050405020304"/>
                <a:ea typeface="Times New Roman" panose="02020603050405020304"/>
                <a:cs typeface="Times New Roman" panose="02020603050405020304"/>
                <a:sym typeface="Times New Roman" panose="02020603050405020304"/>
              </a:rPr>
              <a:t> Programming languages such as Python</a:t>
            </a:r>
            <a:r>
              <a:rPr lang="en-US" sz="2750">
                <a:latin typeface="Times New Roman" panose="02020603050405020304"/>
                <a:ea typeface="Times New Roman" panose="02020603050405020304"/>
                <a:cs typeface="Times New Roman" panose="02020603050405020304"/>
                <a:sym typeface="Times New Roman" panose="02020603050405020304"/>
              </a:rPr>
              <a:t> </a:t>
            </a:r>
            <a:r>
              <a:rPr sz="2750">
                <a:latin typeface="Times New Roman" panose="02020603050405020304"/>
                <a:ea typeface="Times New Roman" panose="02020603050405020304"/>
                <a:cs typeface="Times New Roman" panose="02020603050405020304"/>
                <a:sym typeface="Times New Roman" panose="02020603050405020304"/>
              </a:rPr>
              <a:t>may be necessary for data processing, feature extraction, and model development. These languages have a wide range of libraries and frameworks that are commonly used in machine learning and artificial intelligence applications.</a:t>
            </a:r>
            <a:endParaRPr sz="275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just" rtl="0">
              <a:spcBef>
                <a:spcPts val="1000"/>
              </a:spcBef>
              <a:spcAft>
                <a:spcPts val="0"/>
              </a:spcAft>
              <a:buSzPts val="1920"/>
              <a:buNone/>
            </a:pPr>
            <a:endParaRPr sz="275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just" rtl="0">
              <a:spcBef>
                <a:spcPts val="1000"/>
              </a:spcBef>
              <a:spcAft>
                <a:spcPts val="0"/>
              </a:spcAft>
              <a:buSzPts val="1920"/>
              <a:buNone/>
            </a:pPr>
            <a:r>
              <a:rPr sz="2750" u="sng">
                <a:latin typeface="Times New Roman" panose="02020603050405020304"/>
                <a:ea typeface="Times New Roman" panose="02020603050405020304"/>
                <a:cs typeface="Times New Roman" panose="02020603050405020304"/>
                <a:sym typeface="Times New Roman" panose="02020603050405020304"/>
              </a:rPr>
              <a:t>Machine Learning Libraries:</a:t>
            </a:r>
            <a:r>
              <a:rPr sz="2750">
                <a:latin typeface="Times New Roman" panose="02020603050405020304"/>
                <a:ea typeface="Times New Roman" panose="02020603050405020304"/>
                <a:cs typeface="Times New Roman" panose="02020603050405020304"/>
                <a:sym typeface="Times New Roman" panose="02020603050405020304"/>
              </a:rPr>
              <a:t> Various machine learning libraries such as scikit-learn, TensorFlow, Keras may be necessary for model development, training, and evaluation.</a:t>
            </a:r>
            <a:endParaRPr sz="275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just" rtl="0">
              <a:spcBef>
                <a:spcPts val="1000"/>
              </a:spcBef>
              <a:spcAft>
                <a:spcPts val="0"/>
              </a:spcAft>
              <a:buSzPts val="1920"/>
              <a:buNone/>
            </a:pPr>
            <a:endParaRPr sz="275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just" rtl="0">
              <a:spcBef>
                <a:spcPts val="1000"/>
              </a:spcBef>
              <a:spcAft>
                <a:spcPts val="0"/>
              </a:spcAft>
              <a:buSzPts val="1920"/>
              <a:buNone/>
            </a:pPr>
            <a:r>
              <a:rPr sz="2750" u="sng">
                <a:latin typeface="Times New Roman" panose="02020603050405020304"/>
                <a:ea typeface="Times New Roman" panose="02020603050405020304"/>
                <a:cs typeface="Times New Roman" panose="02020603050405020304"/>
                <a:sym typeface="Times New Roman" panose="02020603050405020304"/>
              </a:rPr>
              <a:t>Data Visualization Tools:</a:t>
            </a:r>
            <a:r>
              <a:rPr sz="2750">
                <a:latin typeface="Times New Roman" panose="02020603050405020304"/>
                <a:ea typeface="Times New Roman" panose="02020603050405020304"/>
                <a:cs typeface="Times New Roman" panose="02020603050405020304"/>
                <a:sym typeface="Times New Roman" panose="02020603050405020304"/>
              </a:rPr>
              <a:t> Data visualization tools such as Tableau, Power BI, or matplotlib may be necessary to visualize and analyze the data.</a:t>
            </a:r>
            <a:endParaRPr sz="275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just" rtl="0">
              <a:spcBef>
                <a:spcPts val="1000"/>
              </a:spcBef>
              <a:spcAft>
                <a:spcPts val="0"/>
              </a:spcAft>
              <a:buSzPts val="192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l" rtl="0">
              <a:spcBef>
                <a:spcPts val="1000"/>
              </a:spcBef>
              <a:spcAft>
                <a:spcPts val="0"/>
              </a:spcAft>
              <a:buSzPts val="192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920"/>
              <a:buNone/>
            </a:pPr>
            <a:r>
              <a:rPr lang="en-US" sz="2400">
                <a:latin typeface="Trebuchet MS" panose="020B0603020202020204"/>
                <a:ea typeface="Trebuchet MS" panose="020B0603020202020204"/>
                <a:cs typeface="Trebuchet MS" panose="020B0603020202020204"/>
                <a:sym typeface="Trebuchet MS" panose="020B0603020202020204"/>
              </a:rPr>
              <a:t>	</a:t>
            </a:r>
            <a:r>
              <a:rPr lang="en-US" sz="24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l" rtl="0">
              <a:spcBef>
                <a:spcPts val="1000"/>
              </a:spcBef>
              <a:spcAft>
                <a:spcPts val="0"/>
              </a:spcAft>
              <a:buSzPts val="192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l" rtl="0">
              <a:spcBef>
                <a:spcPts val="1000"/>
              </a:spcBef>
              <a:spcAft>
                <a:spcPts val="0"/>
              </a:spcAft>
              <a:buSzPts val="192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l" rtl="0">
              <a:spcBef>
                <a:spcPts val="1000"/>
              </a:spcBef>
              <a:spcAft>
                <a:spcPts val="0"/>
              </a:spcAft>
              <a:buSzPts val="192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03" name="Google Shape;203;p26"/>
          <p:cNvSpPr/>
          <p:nvPr/>
        </p:nvSpPr>
        <p:spPr>
          <a:xfrm flipH="1">
            <a:off x="2129051" y="3421876"/>
            <a:ext cx="698287" cy="55399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Trebuchet MS" panose="020B0603020202020204"/>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Trebuchet MS" panose="020B0603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p27"/>
          <p:cNvSpPr txBox="1"/>
          <p:nvPr>
            <p:ph type="body" idx="1"/>
          </p:nvPr>
        </p:nvSpPr>
        <p:spPr>
          <a:xfrm>
            <a:off x="677334" y="238539"/>
            <a:ext cx="8596668" cy="6241774"/>
          </a:xfrm>
          <a:prstGeom prst="rect">
            <a:avLst/>
          </a:prstGeom>
          <a:noFill/>
          <a:ln>
            <a:noFill/>
          </a:ln>
        </p:spPr>
        <p:txBody>
          <a:bodyPr spcFirstLastPara="1" wrap="square" lIns="91425" tIns="45700" rIns="91425" bIns="45700" anchor="t" anchorCtr="0">
            <a:normAutofit fontScale="70000"/>
          </a:bodyPr>
          <a:lstStyle/>
          <a:p>
            <a:pPr marL="0" lvl="0" indent="0" algn="l" rtl="0">
              <a:spcBef>
                <a:spcPts val="0"/>
              </a:spcBef>
              <a:spcAft>
                <a:spcPts val="0"/>
              </a:spcAft>
              <a:buSzPts val="2560"/>
              <a:buNone/>
            </a:pPr>
            <a:r>
              <a:rPr lang="en-US" sz="3200" b="1">
                <a:sym typeface="+mn-ea"/>
              </a:rPr>
              <a:t>How it will work :</a:t>
            </a:r>
            <a:endParaRPr lang="en-US" sz="3200" b="1"/>
          </a:p>
          <a:p>
            <a:pPr marL="0" lvl="0" indent="0" algn="l" rtl="0">
              <a:spcBef>
                <a:spcPts val="0"/>
              </a:spcBef>
              <a:spcAft>
                <a:spcPts val="0"/>
              </a:spcAft>
              <a:buSzPts val="2560"/>
              <a:buNone/>
            </a:pPr>
            <a:r>
              <a:rPr lang="en-US" sz="3200"/>
              <a:t>Heart failure detection using machine learning and artificial intelligence techniques typically involves analyzing various types of data, including clinical and non-clinical data, to identify patterns and indicators of heart failure. The following are some of the key steps involved in the heart failure detection process:</a:t>
            </a:r>
            <a:endParaRPr lang="en-US" sz="3200"/>
          </a:p>
          <a:p>
            <a:pPr marL="0" lvl="0" indent="0" algn="l" rtl="0">
              <a:spcBef>
                <a:spcPts val="0"/>
              </a:spcBef>
              <a:spcAft>
                <a:spcPts val="0"/>
              </a:spcAft>
              <a:buSzPts val="2560"/>
              <a:buNone/>
            </a:pPr>
            <a:endParaRPr lang="en-US" sz="3200"/>
          </a:p>
          <a:p>
            <a:pPr marL="0" lvl="0" indent="0" algn="l" rtl="0">
              <a:spcBef>
                <a:spcPts val="0"/>
              </a:spcBef>
              <a:spcAft>
                <a:spcPts val="0"/>
              </a:spcAft>
              <a:buSzPts val="2560"/>
              <a:buNone/>
            </a:pPr>
            <a:r>
              <a:rPr lang="en-US" sz="3200" u="sng"/>
              <a:t>Data Collection:</a:t>
            </a:r>
            <a:r>
              <a:rPr lang="en-US" sz="3200"/>
              <a:t> The first step is to collect data from various sources, including electronic health records, imaging studies, and wearable devices. The data collected may include demographics, medical history, physical examination findings, laboratory test results, and other relevant variables.</a:t>
            </a:r>
            <a:endParaRPr lang="en-US" sz="3200"/>
          </a:p>
          <a:p>
            <a:pPr marL="0" lvl="0" indent="0" algn="l" rtl="0">
              <a:spcBef>
                <a:spcPts val="0"/>
              </a:spcBef>
              <a:spcAft>
                <a:spcPts val="0"/>
              </a:spcAft>
              <a:buSzPts val="2560"/>
              <a:buNone/>
            </a:pPr>
            <a:endParaRPr lang="en-US" sz="3200"/>
          </a:p>
          <a:p>
            <a:pPr marL="0" lvl="0" indent="0" algn="l" rtl="0">
              <a:spcBef>
                <a:spcPts val="0"/>
              </a:spcBef>
              <a:spcAft>
                <a:spcPts val="0"/>
              </a:spcAft>
              <a:buSzPts val="2560"/>
              <a:buNone/>
            </a:pPr>
            <a:r>
              <a:rPr lang="en-US" sz="3200" u="sng"/>
              <a:t>Preprocessing:</a:t>
            </a:r>
            <a:r>
              <a:rPr lang="en-US" sz="3200"/>
              <a:t> The collected data is then preprocessed to ensure that it is clean, consistent, and ready for analysis. This may involve removing duplicates, dealing with missing data, and standardizing the data format.						</a:t>
            </a:r>
            <a:r>
              <a:rPr lang="en-US" sz="22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677545" y="657225"/>
            <a:ext cx="8596630" cy="5707380"/>
          </a:xfrm>
        </p:spPr>
        <p:txBody>
          <a:bodyPr>
            <a:noAutofit/>
          </a:bodyPr>
          <a:p>
            <a:endParaRPr lang="en-US"/>
          </a:p>
          <a:p>
            <a:pPr algn="just"/>
            <a:r>
              <a:rPr lang="en-US" sz="1700" u="sng"/>
              <a:t>Feature Selection or Extraction:</a:t>
            </a:r>
            <a:r>
              <a:rPr lang="en-US" sz="1700"/>
              <a:t> Relevant features or variables that are most likely to predict or indicate heart failure are selected or extracted from the data. This may involve statistical techniques such as principal component analysis or feature importance rankings.</a:t>
            </a:r>
            <a:endParaRPr lang="en-US" sz="1700"/>
          </a:p>
          <a:p>
            <a:pPr algn="just"/>
            <a:endParaRPr lang="en-US" sz="1700"/>
          </a:p>
          <a:p>
            <a:pPr algn="just"/>
            <a:r>
              <a:rPr lang="en-US" sz="1700" u="sng"/>
              <a:t>Model Development:</a:t>
            </a:r>
            <a:r>
              <a:rPr lang="en-US" sz="1700"/>
              <a:t> Machine learning and artificial intelligence models, such as logistic regression, decision trees, random forests, or neural networks, are developed using the selected or extracted features to predict or diagnose heart failure.</a:t>
            </a:r>
            <a:endParaRPr lang="en-US" sz="1700"/>
          </a:p>
          <a:p>
            <a:pPr algn="just"/>
            <a:endParaRPr lang="en-US" sz="1700"/>
          </a:p>
          <a:p>
            <a:pPr algn="just"/>
            <a:r>
              <a:rPr lang="en-US" sz="1700" u="sng"/>
              <a:t>Model Evaluation:</a:t>
            </a:r>
            <a:r>
              <a:rPr lang="en-US" sz="1700"/>
              <a:t> The developed models are evaluated using various metrics such as accuracy, sensitivity, specificity, precision, recall, and area under the curve. The evaluation helps to determine the effectiveness and reliability of the models.</a:t>
            </a:r>
            <a:endParaRPr lang="en-US" sz="1700"/>
          </a:p>
          <a:p>
            <a:pPr algn="just"/>
            <a:endParaRPr lang="en-US" sz="1700"/>
          </a:p>
          <a:p>
            <a:pPr algn="just"/>
            <a:r>
              <a:rPr lang="en-US" sz="1700" u="sng"/>
              <a:t>Validation and Deployment:</a:t>
            </a:r>
            <a:r>
              <a:rPr lang="en-US" sz="1700"/>
              <a:t> The developed models are validated using independent datasets, and if found to be effective, they can be deployed in clinical settings to aid healthcare providers in the diagnosis and management of heart failure</a:t>
            </a:r>
            <a:r>
              <a:rPr lang="en-US" sz="1600"/>
              <a:t>.</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28"/>
          <p:cNvSpPr txBox="1"/>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6" name="Google Shape;216;p28"/>
          <p:cNvSpPr txBox="1"/>
          <p:nvPr>
            <p:ph type="body" idx="1"/>
          </p:nvPr>
        </p:nvSpPr>
        <p:spPr>
          <a:xfrm>
            <a:off x="677545" y="635635"/>
            <a:ext cx="8596630" cy="8464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560"/>
              <a:buNone/>
            </a:pPr>
            <a:r>
              <a:rPr lang="en-US" sz="2400">
                <a:sym typeface="Trebuchet MS" panose="020B0603020202020204"/>
              </a:rPr>
              <a:t>Architecture diagram:</a:t>
            </a:r>
            <a:endParaRPr lang="en-US" sz="2400">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SzPts val="256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1" name="Picture Placeholder 0" descr="Architecture-of-the-cardiovascular-disease-prediction"/>
          <p:cNvPicPr>
            <a:picLocks noChangeAspect="1"/>
          </p:cNvPicPr>
          <p:nvPr>
            <p:ph type="pic" idx="2"/>
          </p:nvPr>
        </p:nvPicPr>
        <p:blipFill>
          <a:blip r:embed="rId1"/>
          <a:stretch>
            <a:fillRect/>
          </a:stretch>
        </p:blipFill>
        <p:spPr>
          <a:xfrm>
            <a:off x="677545" y="1409700"/>
            <a:ext cx="8568055" cy="4235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2" name="Google Shape;222;p29"/>
          <p:cNvSpPr txBox="1"/>
          <p:nvPr>
            <p:ph type="body" idx="1"/>
          </p:nvPr>
        </p:nvSpPr>
        <p:spPr>
          <a:xfrm>
            <a:off x="677334" y="609601"/>
            <a:ext cx="8596668" cy="5431762"/>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920"/>
              <a:buNone/>
            </a:pPr>
            <a:r>
              <a:rPr lang="en-US" sz="2400" b="1">
                <a:latin typeface="Times New Roman" panose="02020603050405020304"/>
                <a:ea typeface="Times New Roman" panose="02020603050405020304"/>
                <a:cs typeface="Times New Roman" panose="02020603050405020304"/>
                <a:sym typeface="Times New Roman" panose="02020603050405020304"/>
              </a:rPr>
              <a:t>Benefits:</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920"/>
              <a:buNone/>
            </a:pPr>
            <a:r>
              <a:rPr lang="en-US" sz="2400">
                <a:latin typeface="Times New Roman" panose="02020603050405020304"/>
                <a:ea typeface="Times New Roman" panose="02020603050405020304"/>
                <a:cs typeface="Times New Roman" panose="02020603050405020304"/>
                <a:sym typeface="Times New Roman" panose="02020603050405020304"/>
              </a:rPr>
              <a:t>Heart failure detection using machine learning and artificial intelligence techniques can provide several benefits, including:</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920"/>
              <a:buNone/>
            </a:pP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920"/>
              <a:buNone/>
            </a:pPr>
            <a:r>
              <a:rPr lang="en-US" sz="2400" u="sng">
                <a:latin typeface="Times New Roman" panose="02020603050405020304"/>
                <a:ea typeface="Times New Roman" panose="02020603050405020304"/>
                <a:cs typeface="Times New Roman" panose="02020603050405020304"/>
                <a:sym typeface="Times New Roman" panose="02020603050405020304"/>
              </a:rPr>
              <a:t>Early Detection:</a:t>
            </a:r>
            <a:r>
              <a:rPr lang="en-US" sz="2400">
                <a:latin typeface="Times New Roman" panose="02020603050405020304"/>
                <a:ea typeface="Times New Roman" panose="02020603050405020304"/>
                <a:cs typeface="Times New Roman" panose="02020603050405020304"/>
                <a:sym typeface="Times New Roman" panose="02020603050405020304"/>
              </a:rPr>
              <a:t> Heart failure can be a chronic and progressive disease that may not show obvious symptoms until the later stages. Early detection using machine learning and artificial intelligence can help healthcare providers diagnose heart failure in its early stages and initiate appropriate treatment to prevent further damage.</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920"/>
              <a:buNone/>
            </a:pP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920"/>
              <a:buNone/>
            </a:pPr>
            <a:r>
              <a:rPr lang="en-US" sz="2400" u="sng">
                <a:latin typeface="Times New Roman" panose="02020603050405020304"/>
                <a:ea typeface="Times New Roman" panose="02020603050405020304"/>
                <a:cs typeface="Times New Roman" panose="02020603050405020304"/>
                <a:sym typeface="Times New Roman" panose="02020603050405020304"/>
              </a:rPr>
              <a:t>Personalized Treatment:</a:t>
            </a:r>
            <a:r>
              <a:rPr lang="en-US" sz="2400">
                <a:latin typeface="Times New Roman" panose="02020603050405020304"/>
                <a:ea typeface="Times New Roman" panose="02020603050405020304"/>
                <a:cs typeface="Times New Roman" panose="02020603050405020304"/>
                <a:sym typeface="Times New Roman" panose="02020603050405020304"/>
              </a:rPr>
              <a:t> Machine learning and artificial intelligence can help healthcare providers develop personalized treatment plans for heart failure patients based on their specific symptoms, medical history, and other relevant factors. This can improve the effectiveness of treatment and reduce the risk of adverse events.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677545" y="377190"/>
            <a:ext cx="8596630" cy="5664200"/>
          </a:xfrm>
        </p:spPr>
        <p:txBody>
          <a:bodyPr/>
          <a:p>
            <a:pPr algn="just"/>
            <a:r>
              <a:rPr lang="en-US" sz="1800" u="sng"/>
              <a:t>Improved Diagnosis Accuracy:</a:t>
            </a:r>
            <a:r>
              <a:rPr lang="en-US" sz="1800"/>
              <a:t> Machine learning and artificial intelligence can help healthcare providers accurately diagnose heart failure by identifying relevant patterns and indicators in the collected data. This can reduce the risk of misdiagnosis and ensure that patients receive the appropriate treatment.</a:t>
            </a:r>
            <a:endParaRPr lang="en-US" sz="1800"/>
          </a:p>
          <a:p>
            <a:pPr algn="just"/>
            <a:endParaRPr lang="en-US" sz="1800"/>
          </a:p>
          <a:p>
            <a:pPr algn="just"/>
            <a:r>
              <a:rPr lang="en-US" sz="1800" u="sng"/>
              <a:t>Better Patient Outcomes:</a:t>
            </a:r>
            <a:r>
              <a:rPr lang="en-US" sz="1800"/>
              <a:t> Early detection and personalized treatment can lead to better patient outcomes, including improved quality of life, reduced hospitalizations, and lower healthcare costs.</a:t>
            </a:r>
            <a:endParaRPr lang="en-US" sz="1800"/>
          </a:p>
          <a:p>
            <a:pPr algn="just"/>
            <a:endParaRPr lang="en-US" sz="1800"/>
          </a:p>
          <a:p>
            <a:pPr algn="just"/>
            <a:r>
              <a:rPr lang="en-US" sz="1800" u="sng"/>
              <a:t>More Efficient Healthcare Delivery:</a:t>
            </a:r>
            <a:r>
              <a:rPr lang="en-US" sz="1800"/>
              <a:t> Machine learning and artificial intelligence can help healthcare providers automate certain tasks, such as data analysis and diagnosis, leading to more efficient healthcare delivery and improved patient care.</a:t>
            </a: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30"/>
          <p:cNvSpPr txBox="1"/>
          <p:nvPr>
            <p:ph type="body" idx="1"/>
          </p:nvPr>
        </p:nvSpPr>
        <p:spPr>
          <a:xfrm>
            <a:off x="677334" y="609601"/>
            <a:ext cx="8596668" cy="5431762"/>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SzPts val="1760"/>
              <a:buNone/>
            </a:pPr>
            <a:r>
              <a:rPr lang="en-US" sz="2200" b="1">
                <a:latin typeface="Times New Roman" panose="02020603050405020304"/>
                <a:ea typeface="Times New Roman" panose="02020603050405020304"/>
                <a:cs typeface="Times New Roman" panose="02020603050405020304"/>
                <a:sym typeface="Times New Roman" panose="02020603050405020304"/>
              </a:rPr>
              <a:t>Limitations:</a:t>
            </a:r>
            <a:endParaRPr lang="en-US" sz="22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r>
              <a:rPr lang="en-US" sz="2200">
                <a:latin typeface="Times New Roman" panose="02020603050405020304"/>
                <a:ea typeface="Times New Roman" panose="02020603050405020304"/>
                <a:cs typeface="Times New Roman" panose="02020603050405020304"/>
                <a:sym typeface="Times New Roman" panose="02020603050405020304"/>
              </a:rPr>
              <a:t>While heart failure detection using machine learning and artificial intelligence techniques can provide several benefits, there are also several limitations to be aware of, including:</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r>
              <a:rPr lang="en-US" sz="2200" u="sng">
                <a:latin typeface="Times New Roman" panose="02020603050405020304"/>
                <a:ea typeface="Times New Roman" panose="02020603050405020304"/>
                <a:cs typeface="Times New Roman" panose="02020603050405020304"/>
                <a:sym typeface="Times New Roman" panose="02020603050405020304"/>
              </a:rPr>
              <a:t>Data Quality:</a:t>
            </a:r>
            <a:r>
              <a:rPr lang="en-US" sz="2200">
                <a:latin typeface="Times New Roman" panose="02020603050405020304"/>
                <a:ea typeface="Times New Roman" panose="02020603050405020304"/>
                <a:cs typeface="Times New Roman" panose="02020603050405020304"/>
                <a:sym typeface="Times New Roman" panose="02020603050405020304"/>
              </a:rPr>
              <a:t> The accuracy and reliability of machine learning and artificial intelligence models are highly dependent on the quality of the data used for training and evaluation. Poor-quality data or data with biases can lead to inaccurate or unreliable models.</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r>
              <a:rPr lang="en-US" sz="2200" u="sng">
                <a:latin typeface="Times New Roman" panose="02020603050405020304"/>
                <a:ea typeface="Times New Roman" panose="02020603050405020304"/>
                <a:cs typeface="Times New Roman" panose="02020603050405020304"/>
                <a:sym typeface="Times New Roman" panose="02020603050405020304"/>
              </a:rPr>
              <a:t>Generalization:</a:t>
            </a:r>
            <a:r>
              <a:rPr lang="en-US" sz="2200">
                <a:latin typeface="Times New Roman" panose="02020603050405020304"/>
                <a:ea typeface="Times New Roman" panose="02020603050405020304"/>
                <a:cs typeface="Times New Roman" panose="02020603050405020304"/>
                <a:sym typeface="Times New Roman" panose="02020603050405020304"/>
              </a:rPr>
              <a:t> Machine learning and artificial intelligence models developed on a specific dataset may not generalize well to other populations or healthcare settings. This can limit the usefulness of the models in real-world clinical practice.</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SzPts val="1760"/>
              <a:buNone/>
            </a:pPr>
            <a:r>
              <a:rPr lang="en-US" sz="2200" u="sng">
                <a:latin typeface="Times New Roman" panose="02020603050405020304"/>
                <a:ea typeface="Times New Roman" panose="02020603050405020304"/>
                <a:cs typeface="Times New Roman" panose="02020603050405020304"/>
                <a:sym typeface="Times New Roman" panose="02020603050405020304"/>
              </a:rPr>
              <a:t>Complexity:</a:t>
            </a:r>
            <a:r>
              <a:rPr lang="en-US" sz="2200">
                <a:latin typeface="Times New Roman" panose="02020603050405020304"/>
                <a:ea typeface="Times New Roman" panose="02020603050405020304"/>
                <a:cs typeface="Times New Roman" panose="02020603050405020304"/>
                <a:sym typeface="Times New Roman" panose="02020603050405020304"/>
              </a:rPr>
              <a:t> Machine learning and artificial intelligence models can be complex and difficult to interpret, making it challenging for healthcare providers to understand the reasoning behind the model's predictions or diagnoses.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31"/>
          <p:cNvSpPr txBox="1"/>
          <p:nvPr>
            <p:ph type="body" idx="1"/>
          </p:nvPr>
        </p:nvSpPr>
        <p:spPr>
          <a:xfrm>
            <a:off x="677334" y="609601"/>
            <a:ext cx="8596668" cy="5431762"/>
          </a:xfrm>
          <a:prstGeom prst="rect">
            <a:avLst/>
          </a:prstGeom>
          <a:noFill/>
          <a:ln>
            <a:noFill/>
          </a:ln>
        </p:spPr>
        <p:txBody>
          <a:bodyPr spcFirstLastPara="1" wrap="square" lIns="91425" tIns="45700" rIns="91425" bIns="45700" anchor="t" anchorCtr="0">
            <a:normAutofit fontScale="90000" lnSpcReduction="10000"/>
          </a:bodyPr>
          <a:lstStyle/>
          <a:p>
            <a:pPr marL="0" lvl="0" indent="0" algn="l" rtl="0">
              <a:spcBef>
                <a:spcPts val="0"/>
              </a:spcBef>
              <a:spcAft>
                <a:spcPts val="0"/>
              </a:spcAft>
              <a:buSzPts val="1920"/>
              <a:buNone/>
            </a:pPr>
            <a:r>
              <a:rPr lang="en-US" sz="3200" b="1">
                <a:sym typeface="Trebuchet MS" panose="020B0603020202020204"/>
              </a:rPr>
              <a:t>Conclusion :</a:t>
            </a:r>
            <a:endParaRPr lang="en-US" sz="3200" b="1">
              <a:sym typeface="Trebuchet MS" panose="020B0603020202020204"/>
            </a:endParaRPr>
          </a:p>
          <a:p>
            <a:pPr marL="0" lvl="0" indent="0" algn="l" rtl="0">
              <a:spcBef>
                <a:spcPts val="0"/>
              </a:spcBef>
              <a:spcAft>
                <a:spcPts val="0"/>
              </a:spcAft>
              <a:buSzPts val="1920"/>
              <a:buNone/>
            </a:pPr>
            <a:endParaRPr lang="en-US" sz="320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0"/>
              </a:spcBef>
              <a:spcAft>
                <a:spcPts val="0"/>
              </a:spcAft>
              <a:buSzPts val="1920"/>
              <a:buNone/>
            </a:pPr>
            <a:r>
              <a:rPr lang="en-US" sz="3200">
                <a:latin typeface="Trebuchet MS" panose="020B0603020202020204"/>
                <a:ea typeface="Trebuchet MS" panose="020B0603020202020204"/>
                <a:cs typeface="Trebuchet MS" panose="020B0603020202020204"/>
                <a:sym typeface="Trebuchet MS" panose="020B0603020202020204"/>
              </a:rPr>
              <a:t>In conclusion, heart failure detection using machine learning and artificial intelligence techniques is a promising approach that can provide several benefits, including early detection, personalized treatment, improved diagnosis accuracy, better patient outcomes, and more efficient healthcare delivery. However, there are also several limitations to be aware of, including data quality, generalization, complexity, lack of clinical expertise, regulatory and ethical concerns, and cost and resource requirements.		</a:t>
            </a:r>
            <a:r>
              <a:rPr lang="en-US" sz="2200">
                <a:latin typeface="Times New Roman" panose="02020603050405020304"/>
                <a:ea typeface="Times New Roman" panose="02020603050405020304"/>
                <a:cs typeface="Times New Roman" panose="02020603050405020304"/>
                <a:sym typeface="Times New Roman" panose="02020603050405020304"/>
              </a:rPr>
              <a:t>	</a:t>
            </a:r>
            <a:endParaRPr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92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770099" y="3101008"/>
            <a:ext cx="8596668" cy="126779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A5010"/>
              </a:buClr>
              <a:buSzPts val="4000"/>
              <a:buFont typeface="Times New Roman" panose="02020603050405020304"/>
              <a:buNone/>
            </a:pPr>
            <a:r>
              <a:rPr lang="en-US" sz="4000" b="1">
                <a:solidFill>
                  <a:srgbClr val="2A5010"/>
                </a:solidFill>
                <a:latin typeface="Times New Roman" panose="02020603050405020304"/>
                <a:ea typeface="Times New Roman" panose="02020603050405020304"/>
                <a:cs typeface="Times New Roman" panose="02020603050405020304"/>
                <a:sym typeface="Times New Roman" panose="02020603050405020304"/>
              </a:rPr>
              <a:t>THANK YOU</a:t>
            </a:r>
            <a:endParaRPr lang="en-US" sz="4000" b="1">
              <a:solidFill>
                <a:srgbClr val="2A501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1361440" y="0"/>
            <a:ext cx="7213600" cy="16764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3200"/>
              <a:buFont typeface="Trebuchet MS" panose="020B0603020202020204"/>
              <a:buNone/>
            </a:pPr>
            <a:br>
              <a:rPr lang="en-US" sz="3200" b="1"/>
            </a:b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endParaRPr sz="4400"/>
          </a:p>
        </p:txBody>
      </p:sp>
      <p:sp>
        <p:nvSpPr>
          <p:cNvPr id="157" name="Google Shape;157;p19"/>
          <p:cNvSpPr txBox="1"/>
          <p:nvPr>
            <p:ph type="body" idx="1"/>
          </p:nvPr>
        </p:nvSpPr>
        <p:spPr>
          <a:xfrm>
            <a:off x="1041101" y="2093259"/>
            <a:ext cx="7315200" cy="8048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00"/>
              <a:buNone/>
            </a:pPr>
            <a:r>
              <a:rPr lang="en-US" sz="2000"/>
              <a:t>Project Title: </a:t>
            </a:r>
            <a:r>
              <a:rPr lang="en-US" sz="2000" b="1"/>
              <a:t>Heart Failure Detection</a:t>
            </a:r>
            <a:endParaRPr lang="en-US" sz="2000" b="1"/>
          </a:p>
        </p:txBody>
      </p:sp>
      <p:graphicFrame>
        <p:nvGraphicFramePr>
          <p:cNvPr id="158" name="Google Shape;158;p19"/>
          <p:cNvGraphicFramePr/>
          <p:nvPr/>
        </p:nvGraphicFramePr>
        <p:xfrm>
          <a:off x="895574" y="3124200"/>
          <a:ext cx="8432800" cy="3000000"/>
        </p:xfrm>
        <a:graphic>
          <a:graphicData uri="http://schemas.openxmlformats.org/drawingml/2006/table">
            <a:tbl>
              <a:tblPr firstRow="1" bandRow="1">
                <a:noFill/>
                <a:tableStyleId>{66B95977-690D-48D0-AD14-1EB5AD28250B}</a:tableStyleId>
              </a:tblPr>
              <a:tblGrid>
                <a:gridCol w="3454400"/>
                <a:gridCol w="2438400"/>
                <a:gridCol w="2540000"/>
              </a:tblGrid>
              <a:tr h="800100">
                <a:tc>
                  <a:txBody>
                    <a:bodyPr/>
                    <a:lstStyle/>
                    <a:p>
                      <a:pPr marL="0" marR="0" lvl="0" indent="0" algn="l" rtl="0">
                        <a:spcBef>
                          <a:spcPts val="0"/>
                        </a:spcBef>
                        <a:spcAft>
                          <a:spcPts val="0"/>
                        </a:spcAft>
                        <a:buNone/>
                      </a:pPr>
                      <a:r>
                        <a:rPr lang="en-US" sz="1800" b="1" u="none" strike="noStrike" cap="none"/>
                        <a:t>Name of the Student </a:t>
                      </a:r>
                      <a:endParaRPr sz="1800"/>
                    </a:p>
                  </a:txBody>
                  <a:tcPr marL="121925" marR="121925" marT="45725" marB="45725"/>
                </a:tc>
                <a:tc>
                  <a:txBody>
                    <a:bodyPr/>
                    <a:lstStyle/>
                    <a:p>
                      <a:pPr marL="0" marR="0" lvl="0" indent="0" algn="l" rtl="0">
                        <a:spcBef>
                          <a:spcPts val="0"/>
                        </a:spcBef>
                        <a:spcAft>
                          <a:spcPts val="0"/>
                        </a:spcAft>
                        <a:buNone/>
                      </a:pPr>
                      <a:r>
                        <a:rPr lang="en-US" sz="1800" b="1"/>
                        <a:t>Year</a:t>
                      </a:r>
                      <a:r>
                        <a:rPr lang="en-US" sz="1800" b="1"/>
                        <a:t> </a:t>
                      </a:r>
                      <a:r>
                        <a:rPr lang="en-US" sz="1800" b="1"/>
                        <a:t>Div</a:t>
                      </a:r>
                      <a:r>
                        <a:rPr lang="en-US" sz="1800" b="1"/>
                        <a:t> Batch</a:t>
                      </a:r>
                      <a:endParaRPr sz="1800"/>
                    </a:p>
                  </a:txBody>
                  <a:tcPr marL="121925" marR="121925" marT="45725" marB="45725"/>
                </a:tc>
                <a:tc>
                  <a:txBody>
                    <a:bodyPr/>
                    <a:lstStyle/>
                    <a:p>
                      <a:pPr marL="0" marR="0" lvl="0" indent="0" algn="r" rtl="0">
                        <a:spcBef>
                          <a:spcPts val="0"/>
                        </a:spcBef>
                        <a:spcAft>
                          <a:spcPts val="0"/>
                        </a:spcAft>
                        <a:buNone/>
                      </a:pPr>
                      <a:r>
                        <a:rPr lang="en-US" sz="1800" b="1"/>
                        <a:t>Roll No</a:t>
                      </a:r>
                      <a:endParaRPr sz="1800"/>
                    </a:p>
                  </a:txBody>
                  <a:tcPr marL="121925" marR="121925" marT="45725" marB="45725"/>
                </a:tc>
              </a:tr>
              <a:tr h="495300">
                <a:tc>
                  <a:txBody>
                    <a:bodyPr/>
                    <a:lstStyle/>
                    <a:p>
                      <a:pPr marL="0" marR="0" lvl="0" indent="0" algn="l" rtl="0">
                        <a:spcBef>
                          <a:spcPts val="0"/>
                        </a:spcBef>
                        <a:spcAft>
                          <a:spcPts val="0"/>
                        </a:spcAft>
                        <a:buNone/>
                      </a:pPr>
                      <a:r>
                        <a:rPr lang="en-US" sz="1800" b="0"/>
                        <a:t>Manak Jain</a:t>
                      </a:r>
                      <a:endParaRPr lang="en-US" sz="1800" b="0"/>
                    </a:p>
                  </a:txBody>
                  <a:tcPr marL="121925" marR="121925" marT="45725" marB="45725"/>
                </a:tc>
                <a:tc>
                  <a:txBody>
                    <a:bodyPr/>
                    <a:lstStyle/>
                    <a:p>
                      <a:pPr marL="0" marR="0" lvl="0" indent="0" algn="l" rtl="0">
                        <a:spcBef>
                          <a:spcPts val="0"/>
                        </a:spcBef>
                        <a:spcAft>
                          <a:spcPts val="0"/>
                        </a:spcAft>
                        <a:buNone/>
                      </a:pPr>
                      <a:r>
                        <a:rPr lang="en-US" sz="1800"/>
                        <a:t>TEB2</a:t>
                      </a:r>
                      <a:endParaRPr sz="1800"/>
                    </a:p>
                  </a:txBody>
                  <a:tcPr marL="121925" marR="121925" marT="45725" marB="45725"/>
                </a:tc>
                <a:tc>
                  <a:txBody>
                    <a:bodyPr/>
                    <a:lstStyle/>
                    <a:p>
                      <a:pPr marL="457200" marR="0" lvl="1" indent="0" algn="r" rtl="0">
                        <a:spcBef>
                          <a:spcPts val="0"/>
                        </a:spcBef>
                        <a:spcAft>
                          <a:spcPts val="0"/>
                        </a:spcAft>
                        <a:buNone/>
                      </a:pPr>
                      <a:r>
                        <a:rPr lang="en-US" sz="2000" u="none" strike="noStrike" cap="none"/>
                        <a:t>125</a:t>
                      </a:r>
                      <a:endParaRPr lang="en-US" sz="2000" u="none" strike="noStrike" cap="none"/>
                    </a:p>
                  </a:txBody>
                  <a:tcPr marL="121925" marR="121925" marT="45725" marB="45725"/>
                </a:tc>
              </a:tr>
              <a:tr h="609600">
                <a:tc>
                  <a:txBody>
                    <a:bodyPr/>
                    <a:lstStyle/>
                    <a:p>
                      <a:pPr marL="0" marR="0" lvl="0" indent="0" algn="l" rtl="0">
                        <a:spcBef>
                          <a:spcPts val="0"/>
                        </a:spcBef>
                        <a:spcAft>
                          <a:spcPts val="0"/>
                        </a:spcAft>
                        <a:buNone/>
                      </a:pPr>
                      <a:r>
                        <a:rPr lang="en-US" sz="1800"/>
                        <a:t>Ameya Joshi</a:t>
                      </a:r>
                      <a:endParaRPr lang="en-US" sz="1800"/>
                    </a:p>
                  </a:txBody>
                  <a:tcPr marL="121925" marR="121925" marT="45725" marB="45725"/>
                </a:tc>
                <a:tc>
                  <a:txBody>
                    <a:bodyPr/>
                    <a:lstStyle/>
                    <a:p>
                      <a:pPr marL="0" marR="0" lvl="0" indent="0" algn="l" rtl="0">
                        <a:spcBef>
                          <a:spcPts val="0"/>
                        </a:spcBef>
                        <a:spcAft>
                          <a:spcPts val="0"/>
                        </a:spcAft>
                        <a:buNone/>
                      </a:pPr>
                      <a:r>
                        <a:rPr lang="en-US" sz="1800"/>
                        <a:t>TEB2</a:t>
                      </a:r>
                      <a:endParaRPr lang="en-US" sz="1800"/>
                    </a:p>
                  </a:txBody>
                  <a:tcPr marL="121925" marR="121925" marT="45725" marB="45725"/>
                </a:tc>
                <a:tc>
                  <a:txBody>
                    <a:bodyPr/>
                    <a:lstStyle/>
                    <a:p>
                      <a:pPr marL="0" marR="0" lvl="1" indent="0" algn="r" rtl="0">
                        <a:lnSpc>
                          <a:spcPct val="100000"/>
                        </a:lnSpc>
                        <a:spcBef>
                          <a:spcPts val="0"/>
                        </a:spcBef>
                        <a:spcAft>
                          <a:spcPts val="0"/>
                        </a:spcAft>
                        <a:buClr>
                          <a:schemeClr val="dk1"/>
                        </a:buClr>
                        <a:buSzPts val="2000"/>
                        <a:buFont typeface="Trebuchet MS" panose="020B0603020202020204"/>
                        <a:buNone/>
                      </a:pPr>
                      <a:r>
                        <a:rPr lang="en-US" sz="2000" u="none" strike="noStrike" cap="none"/>
                        <a:t>108</a:t>
                      </a:r>
                      <a:endParaRPr lang="en-US" sz="2000" u="none" strike="noStrike" cap="none"/>
                    </a:p>
                  </a:txBody>
                  <a:tcPr marL="121925" marR="121925" marT="45725" marB="45725"/>
                </a:tc>
              </a:tr>
              <a:tr h="609600">
                <a:tc>
                  <a:txBody>
                    <a:bodyPr/>
                    <a:lstStyle/>
                    <a:p>
                      <a:pPr marL="0" marR="0" lvl="0" indent="0" algn="l" rtl="0">
                        <a:spcBef>
                          <a:spcPts val="0"/>
                        </a:spcBef>
                        <a:spcAft>
                          <a:spcPts val="0"/>
                        </a:spcAft>
                        <a:buNone/>
                      </a:pPr>
                      <a:endParaRPr sz="1800"/>
                    </a:p>
                  </a:txBody>
                  <a:tcPr marL="121925" marR="121925" marT="45725" marB="45725"/>
                </a:tc>
                <a:tc>
                  <a:txBody>
                    <a:bodyPr/>
                    <a:lstStyle/>
                    <a:p>
                      <a:pPr marL="0" marR="0" lvl="0" indent="0" algn="l" rtl="0">
                        <a:spcBef>
                          <a:spcPts val="0"/>
                        </a:spcBef>
                        <a:spcAft>
                          <a:spcPts val="0"/>
                        </a:spcAft>
                        <a:buNone/>
                      </a:pPr>
                      <a:endParaRPr sz="1800"/>
                    </a:p>
                  </a:txBody>
                  <a:tcPr marL="121925" marR="121925" marT="45725" marB="45725"/>
                </a:tc>
                <a:tc>
                  <a:txBody>
                    <a:bodyPr/>
                    <a:lstStyle/>
                    <a:p>
                      <a:pPr marL="0" marR="0" lvl="0" indent="0" algn="l" rtl="0">
                        <a:spcBef>
                          <a:spcPts val="0"/>
                        </a:spcBef>
                        <a:spcAft>
                          <a:spcPts val="0"/>
                        </a:spcAft>
                        <a:buNone/>
                      </a:pPr>
                      <a:endParaRPr sz="1800"/>
                    </a:p>
                  </a:txBody>
                  <a:tcPr marL="121925" marR="121925" marT="45725" marB="45725"/>
                </a:tc>
              </a:tr>
            </a:tbl>
          </a:graphicData>
        </a:graphic>
      </p:graphicFrame>
      <p:sp>
        <p:nvSpPr>
          <p:cNvPr id="159" name="Google Shape;159;p19"/>
          <p:cNvSpPr/>
          <p:nvPr/>
        </p:nvSpPr>
        <p:spPr>
          <a:xfrm>
            <a:off x="2499360" y="5973021"/>
            <a:ext cx="4876800" cy="707886"/>
          </a:xfrm>
          <a:prstGeom prst="rect">
            <a:avLst/>
          </a:prstGeom>
          <a:noFill/>
          <a:ln>
            <a:noFill/>
          </a:ln>
        </p:spPr>
        <p:txBody>
          <a:bodyPr spcFirstLastPara="1" wrap="square" lIns="91425" tIns="45700" rIns="91425" bIns="45700" anchor="t" anchorCtr="0">
            <a:noAutofit/>
          </a:bodyPr>
          <a:lstStyle/>
          <a:p>
            <a:pPr marL="457200" marR="0" lvl="1" indent="0" algn="ctr" rtl="0">
              <a:spcBef>
                <a:spcPts val="0"/>
              </a:spcBef>
              <a:spcAft>
                <a:spcPts val="0"/>
              </a:spcAft>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Guide: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1" indent="0" algn="ctr" rtl="0">
              <a:spcBef>
                <a:spcPts val="0"/>
              </a:spcBef>
              <a:spcAft>
                <a:spcPts val="0"/>
              </a:spcAft>
              <a:buNone/>
            </a:pPr>
            <a:r>
              <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rPr>
              <a:t>Amruta Aphale</a:t>
            </a:r>
            <a:endParaRPr lang="en-US"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60" name="Google Shape;160;p19"/>
          <p:cNvPicPr preferRelativeResize="0"/>
          <p:nvPr/>
        </p:nvPicPr>
        <p:blipFill rotWithShape="1">
          <a:blip r:embed="rId1"/>
          <a:srcRect/>
          <a:stretch>
            <a:fillRect/>
          </a:stretch>
        </p:blipFill>
        <p:spPr>
          <a:xfrm>
            <a:off x="1372497" y="142182"/>
            <a:ext cx="6889376" cy="14131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677334" y="344557"/>
            <a:ext cx="8596668" cy="583095"/>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1"/>
              </a:buClr>
              <a:buSzPct val="1000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CONTENTS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66" name="Google Shape;166;p20"/>
          <p:cNvSpPr txBox="1"/>
          <p:nvPr>
            <p:ph type="body" idx="1"/>
          </p:nvPr>
        </p:nvSpPr>
        <p:spPr>
          <a:xfrm>
            <a:off x="677334" y="927652"/>
            <a:ext cx="8596668" cy="5585791"/>
          </a:xfrm>
          <a:prstGeom prst="rect">
            <a:avLst/>
          </a:prstGeom>
          <a:noFill/>
          <a:ln>
            <a:noFill/>
          </a:ln>
        </p:spPr>
        <p:txBody>
          <a:bodyPr spcFirstLastPara="1" wrap="square" lIns="91425" tIns="45700" rIns="91425" bIns="45700" anchor="t" anchorCtr="0">
            <a:normAutofit fontScale="92500" lnSpcReduction="10000"/>
          </a:bodyPr>
          <a:lstStyle/>
          <a:p>
            <a:pPr marL="12700" lvl="0" indent="0" algn="l" rtl="0">
              <a:lnSpc>
                <a:spcPct val="100000"/>
              </a:lnSpc>
              <a:spcBef>
                <a:spcPts val="0"/>
              </a:spcBef>
              <a:spcAft>
                <a:spcPts val="0"/>
              </a:spcAft>
              <a:buClr>
                <a:srgbClr val="707AA1"/>
              </a:buClr>
              <a:buSzPct val="75000"/>
              <a:buNone/>
            </a:pPr>
            <a:endParaRPr sz="2400" b="1">
              <a:latin typeface="Times New Roman" panose="02020603050405020304"/>
              <a:ea typeface="Times New Roman" panose="02020603050405020304"/>
              <a:cs typeface="Times New Roman" panose="02020603050405020304"/>
              <a:sym typeface="Times New Roman" panose="02020603050405020304"/>
            </a:endParaRPr>
          </a:p>
          <a:p>
            <a:pPr marL="469900" lvl="0" indent="-457200" algn="l" rtl="0">
              <a:lnSpc>
                <a:spcPct val="100000"/>
              </a:lnSpc>
              <a:spcBef>
                <a:spcPts val="700"/>
              </a:spcBef>
              <a:spcAft>
                <a:spcPts val="0"/>
              </a:spcAft>
              <a:buClr>
                <a:srgbClr val="707AA1"/>
              </a:buClr>
              <a:buSzPct val="75000"/>
              <a:buAutoNum type="arabicPeriod"/>
            </a:pPr>
            <a:r>
              <a:rPr lang="en-US" sz="2800">
                <a:latin typeface="Arial Black" panose="020B0A04020102020204"/>
                <a:ea typeface="Arial Black" panose="020B0A04020102020204"/>
                <a:cs typeface="Arial Black" panose="020B0A04020102020204"/>
                <a:sym typeface="Arial Black" panose="020B0A04020102020204"/>
              </a:rPr>
              <a:t>Abstract </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Introduction </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Objective</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Why this project ?</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What is in project ?</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Hardware &amp; Software requirement</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How it will work ? </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Architecture diagram</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spcBef>
                <a:spcPts val="600"/>
              </a:spcBef>
              <a:spcAft>
                <a:spcPts val="0"/>
              </a:spcAft>
              <a:buClr>
                <a:srgbClr val="707AA1"/>
              </a:buClr>
              <a:buSzPct val="75000"/>
              <a:buFont typeface="Arial Black" panose="020B0A04020102020204"/>
              <a:buAutoNum type="arabicPeriod"/>
            </a:pPr>
            <a:r>
              <a:rPr lang="en-US" sz="2800">
                <a:latin typeface="Arial Black" panose="020B0A04020102020204"/>
                <a:ea typeface="Arial Black" panose="020B0A04020102020204"/>
                <a:cs typeface="Arial Black" panose="020B0A04020102020204"/>
                <a:sym typeface="Arial Black" panose="020B0A04020102020204"/>
              </a:rPr>
              <a:t>Benefits</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lnSpc>
                <a:spcPct val="100000"/>
              </a:lnSpc>
              <a:spcBef>
                <a:spcPts val="600"/>
              </a:spcBef>
              <a:spcAft>
                <a:spcPts val="0"/>
              </a:spcAft>
              <a:buClr>
                <a:srgbClr val="707AA1"/>
              </a:buClr>
              <a:buSzPct val="75000"/>
              <a:buAutoNum type="arabicPeriod"/>
            </a:pPr>
            <a:r>
              <a:rPr lang="en-US" sz="2800">
                <a:latin typeface="Arial Black" panose="020B0A04020102020204"/>
                <a:ea typeface="Arial Black" panose="020B0A04020102020204"/>
                <a:cs typeface="Arial Black" panose="020B0A04020102020204"/>
                <a:sym typeface="Arial Black" panose="020B0A04020102020204"/>
              </a:rPr>
              <a:t>Limitations</a:t>
            </a:r>
            <a:endParaRPr lang="en-US" sz="2800">
              <a:latin typeface="Arial Black" panose="020B0A04020102020204"/>
              <a:ea typeface="Arial Black" panose="020B0A04020102020204"/>
              <a:cs typeface="Arial Black" panose="020B0A04020102020204"/>
              <a:sym typeface="Arial Black" panose="020B0A04020102020204"/>
            </a:endParaRPr>
          </a:p>
          <a:p>
            <a:pPr marL="469900" lvl="0" indent="-457200" algn="l" rtl="0">
              <a:lnSpc>
                <a:spcPct val="100000"/>
              </a:lnSpc>
              <a:spcBef>
                <a:spcPts val="600"/>
              </a:spcBef>
              <a:spcAft>
                <a:spcPts val="0"/>
              </a:spcAft>
              <a:buClr>
                <a:srgbClr val="707AA1"/>
              </a:buClr>
              <a:buSzPct val="75000"/>
              <a:buAutoNum type="arabicPeriod"/>
            </a:pPr>
            <a:r>
              <a:rPr lang="en-US" sz="2800">
                <a:latin typeface="Arial Black" panose="020B0A04020102020204"/>
                <a:ea typeface="Arial Black" panose="020B0A04020102020204"/>
                <a:cs typeface="Arial Black" panose="020B0A04020102020204"/>
                <a:sym typeface="Arial Black" panose="020B0A04020102020204"/>
              </a:rPr>
              <a:t>Conclusion</a:t>
            </a:r>
            <a:endParaRPr lang="en-US" sz="2800">
              <a:latin typeface="Arial Black" panose="020B0A04020102020204"/>
              <a:ea typeface="Arial Black" panose="020B0A04020102020204"/>
              <a:cs typeface="Arial Black" panose="020B0A04020102020204"/>
              <a:sym typeface="Arial Black" panose="020B0A040201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p21"/>
          <p:cNvSpPr txBox="1"/>
          <p:nvPr>
            <p:ph type="body" idx="1"/>
          </p:nvPr>
        </p:nvSpPr>
        <p:spPr>
          <a:xfrm>
            <a:off x="677334" y="702365"/>
            <a:ext cx="8596668" cy="5338997"/>
          </a:xfrm>
          <a:prstGeom prst="rect">
            <a:avLst/>
          </a:prstGeom>
          <a:noFill/>
          <a:ln>
            <a:noFill/>
          </a:ln>
        </p:spPr>
        <p:txBody>
          <a:bodyPr spcFirstLastPara="1" wrap="square" lIns="91425" tIns="45700" rIns="91425" bIns="45700" anchor="t" anchorCtr="0">
            <a:normAutofit fontScale="40000"/>
          </a:bodyPr>
          <a:lstStyle/>
          <a:p>
            <a:pPr marL="0" lvl="0" indent="0" algn="l" rtl="0">
              <a:spcBef>
                <a:spcPts val="0"/>
              </a:spcBef>
              <a:spcAft>
                <a:spcPts val="0"/>
              </a:spcAft>
              <a:buSzPts val="1920"/>
              <a:buNone/>
            </a:pPr>
            <a:r>
              <a:rPr lang="en-US" sz="2400">
                <a:latin typeface="Times New Roman" panose="02020603050405020304"/>
                <a:ea typeface="Times New Roman" panose="02020603050405020304"/>
                <a:cs typeface="Times New Roman" panose="02020603050405020304"/>
                <a:sym typeface="Times New Roman" panose="02020603050405020304"/>
              </a:rPr>
              <a:t>							</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1920"/>
              <a:buNone/>
            </a:pPr>
            <a:r>
              <a:rPr lang="en-US" sz="5500" b="1">
                <a:latin typeface="Times New Roman" panose="02020603050405020304"/>
                <a:ea typeface="Times New Roman" panose="02020603050405020304"/>
                <a:cs typeface="Times New Roman" panose="02020603050405020304"/>
                <a:sym typeface="Times New Roman" panose="02020603050405020304"/>
              </a:rPr>
              <a:t>Abstract :</a:t>
            </a:r>
            <a:endParaRPr lang="en-US" sz="55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SzPts val="1920"/>
              <a:buNone/>
            </a:pPr>
            <a:r>
              <a:rPr lang="en-US" sz="5500">
                <a:latin typeface="Times New Roman" panose="02020603050405020304"/>
                <a:ea typeface="Times New Roman" panose="02020603050405020304"/>
                <a:cs typeface="Times New Roman" panose="02020603050405020304"/>
                <a:sym typeface="Times New Roman" panose="02020603050405020304"/>
              </a:rPr>
              <a:t>Heart failure is a major public health concern that affects millions of people worldwide. Early detection and accurate diagnosis of heart failure are critical for effective management and prevention of adverse outcomes. In recent years, there has been a growing interest in using machine learning and artificial intelligence techniques to improve the detection of heart failure. These methods can analyze large amounts of data from various sources, such as electronic health records, imaging studies, and wearable devices, to identify patterns and indicators of heart failure. By integrating these techniques into clinical practice, healthcare providers can enhance the accuracy and efficiency of heart failure diagnosis and improve patient outcomes. However, the development and validation of these tools require rigorous evaluation and collaboration between experts in cardiology, machine learning, and clinical informatics.</a:t>
            </a:r>
            <a:endParaRPr lang="en-US" sz="5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760"/>
              <a:buNone/>
            </a:pPr>
            <a:r>
              <a:rPr lang="en-US" sz="2200">
                <a:latin typeface="Times New Roman" panose="02020603050405020304"/>
                <a:ea typeface="Times New Roman" panose="02020603050405020304"/>
                <a:cs typeface="Times New Roman" panose="02020603050405020304"/>
                <a:sym typeface="Times New Roman" panose="02020603050405020304"/>
              </a:rPr>
              <a:t>	</a:t>
            </a:r>
            <a:endParaRPr lang="en-US"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8" name="Google Shape;178;p22"/>
          <p:cNvSpPr txBox="1"/>
          <p:nvPr>
            <p:ph type="body" idx="1"/>
          </p:nvPr>
        </p:nvSpPr>
        <p:spPr>
          <a:xfrm>
            <a:off x="677334" y="185530"/>
            <a:ext cx="8596668" cy="6096001"/>
          </a:xfrm>
          <a:prstGeom prst="rect">
            <a:avLst/>
          </a:prstGeom>
          <a:noFill/>
          <a:ln>
            <a:noFill/>
          </a:ln>
        </p:spPr>
        <p:txBody>
          <a:bodyPr spcFirstLastPara="1" wrap="square" lIns="91425" tIns="45700" rIns="91425" bIns="45700" anchor="t" anchorCtr="0">
            <a:normAutofit/>
          </a:bodyPr>
          <a:lstStyle/>
          <a:p>
            <a:pPr marL="0" lvl="7" indent="0" algn="l" rtl="0">
              <a:spcBef>
                <a:spcPts val="1000"/>
              </a:spcBef>
              <a:spcAft>
                <a:spcPts val="0"/>
              </a:spcAft>
              <a:buSzPts val="1920"/>
              <a:buNone/>
            </a:pPr>
            <a:r>
              <a:rPr lang="en-US" sz="2400" b="1">
                <a:sym typeface="Trebuchet MS" panose="020B0603020202020204"/>
              </a:rPr>
              <a:t>Introduction:</a:t>
            </a:r>
            <a:endParaRPr lang="en-US" sz="2400" b="1">
              <a:latin typeface="Trebuchet MS" panose="020B0603020202020204"/>
              <a:ea typeface="Trebuchet MS" panose="020B0603020202020204"/>
              <a:cs typeface="Trebuchet MS" panose="020B0603020202020204"/>
              <a:sym typeface="Trebuchet MS" panose="020B0603020202020204"/>
            </a:endParaRPr>
          </a:p>
          <a:p>
            <a:pPr marL="0" lvl="0" indent="0" algn="just" rtl="0">
              <a:lnSpc>
                <a:spcPct val="110000"/>
              </a:lnSpc>
              <a:spcBef>
                <a:spcPts val="1000"/>
              </a:spcBef>
              <a:spcAft>
                <a:spcPts val="0"/>
              </a:spcAft>
              <a:buSzPts val="1920"/>
              <a:buNone/>
            </a:pPr>
            <a:r>
              <a:rPr lang="en-US" sz="2400">
                <a:latin typeface="Times New Roman" panose="02020603050405020304"/>
                <a:ea typeface="Times New Roman" panose="02020603050405020304"/>
                <a:cs typeface="Times New Roman" panose="02020603050405020304"/>
                <a:sym typeface="Times New Roman" panose="02020603050405020304"/>
              </a:rPr>
              <a:t>Heart failure is a complex medical condition that occurs when the heart is unable to pump blood effectively to meet the body's demands. It is a leading cause of morbidity and mortality worldwide, affecting millions of people and placing a substantial burden on healthcare systems. Early detection and accurate diagnosis of heart failure are essential for improving patient outcomes and reducing healthcare costs. However, diagnosing heart failure can be challenging as the symptoms are often nonspecific, and the underlying causes can vary widely. Traditional diagnostic methods such as physical examination, blood tests, and imaging studies have limitations in detecting early stages of heart failure and may not provide enough information to guide treatment decisions.		</a:t>
            </a:r>
            <a:endParaRPr lang="en-US"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23"/>
          <p:cNvSpPr txBox="1"/>
          <p:nvPr>
            <p:ph type="body" idx="1"/>
          </p:nvPr>
        </p:nvSpPr>
        <p:spPr>
          <a:xfrm>
            <a:off x="677334" y="609601"/>
            <a:ext cx="8596668" cy="5431762"/>
          </a:xfrm>
          <a:prstGeom prst="rect">
            <a:avLst/>
          </a:prstGeom>
          <a:noFill/>
          <a:ln>
            <a:noFill/>
          </a:ln>
        </p:spPr>
        <p:txBody>
          <a:bodyPr spcFirstLastPara="1" wrap="square" lIns="91425" tIns="45700" rIns="91425" bIns="45700" anchor="t" anchorCtr="0">
            <a:normAutofit/>
          </a:bodyPr>
          <a:lstStyle/>
          <a:p>
            <a:pPr marL="0" lvl="8" indent="0" algn="l" rtl="0">
              <a:spcBef>
                <a:spcPts val="1000"/>
              </a:spcBef>
              <a:spcAft>
                <a:spcPts val="0"/>
              </a:spcAft>
              <a:buSzPts val="1760"/>
              <a:buNone/>
            </a:pPr>
            <a:r>
              <a:rPr lang="en-US" sz="2200" b="1">
                <a:latin typeface="Times New Roman" panose="02020603050405020304"/>
                <a:ea typeface="Times New Roman" panose="02020603050405020304"/>
                <a:cs typeface="Times New Roman" panose="02020603050405020304"/>
                <a:sym typeface="Times New Roman" panose="02020603050405020304"/>
              </a:rPr>
              <a:t>Objective :</a:t>
            </a:r>
            <a:endParaRPr lang="en-US" sz="2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0000"/>
              </a:lnSpc>
              <a:spcBef>
                <a:spcPts val="1000"/>
              </a:spcBef>
              <a:spcAft>
                <a:spcPts val="0"/>
              </a:spcAft>
              <a:buSzPts val="1760"/>
              <a:buNone/>
            </a:pPr>
            <a:r>
              <a:rPr lang="en-US" sz="2200">
                <a:latin typeface="Times New Roman" panose="02020603050405020304"/>
                <a:ea typeface="Times New Roman" panose="02020603050405020304"/>
                <a:cs typeface="Times New Roman" panose="02020603050405020304"/>
                <a:sym typeface="Times New Roman" panose="02020603050405020304"/>
              </a:rPr>
              <a:t>The primary objective of heart failure detection is to identify individuals who may have or are at risk of developing heart failure as early as possible. Early detection allows for timely interventions, such as lifestyle modifications, medication management, and device therapy, to prevent or delay disease progression, improve quality of life, and reduce mortality.</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0000"/>
              </a:lnSpc>
              <a:spcBef>
                <a:spcPts val="1000"/>
              </a:spcBef>
              <a:spcAft>
                <a:spcPts val="0"/>
              </a:spcAft>
              <a:buSzPts val="1760"/>
              <a:buNone/>
            </a:pP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0000"/>
              </a:lnSpc>
              <a:spcBef>
                <a:spcPts val="1000"/>
              </a:spcBef>
              <a:spcAft>
                <a:spcPts val="0"/>
              </a:spcAft>
              <a:buSzPts val="1760"/>
              <a:buNone/>
            </a:pPr>
            <a:r>
              <a:rPr lang="en-US" sz="2200">
                <a:latin typeface="Times New Roman" panose="02020603050405020304"/>
                <a:ea typeface="Times New Roman" panose="02020603050405020304"/>
                <a:cs typeface="Times New Roman" panose="02020603050405020304"/>
                <a:sym typeface="Times New Roman" panose="02020603050405020304"/>
              </a:rPr>
              <a:t>Machine learning and artificial intelligence techniques can help achieve this objective by analyzing large datasets of clinical and non-clinical information to identify risk factors, biomarkers, and patterns that can be used to predict the likelihood of developing heart failure or to identify patients with undiagnosed or subclinical heart failure.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0" name="Google Shape;190;p24"/>
          <p:cNvSpPr txBox="1"/>
          <p:nvPr>
            <p:ph type="body" idx="1"/>
          </p:nvPr>
        </p:nvSpPr>
        <p:spPr>
          <a:xfrm>
            <a:off x="677334" y="609601"/>
            <a:ext cx="8596668" cy="5431762"/>
          </a:xfrm>
          <a:prstGeom prst="rect">
            <a:avLst/>
          </a:prstGeom>
          <a:noFill/>
          <a:ln>
            <a:noFill/>
          </a:ln>
        </p:spPr>
        <p:txBody>
          <a:bodyPr spcFirstLastPara="1" wrap="square" lIns="91425" tIns="45700" rIns="91425" bIns="45700" anchor="t" anchorCtr="0">
            <a:normAutofit/>
          </a:bodyPr>
          <a:lstStyle/>
          <a:p>
            <a:pPr marL="0" lvl="6" indent="0" algn="l" rtl="0">
              <a:spcBef>
                <a:spcPts val="1000"/>
              </a:spcBef>
              <a:spcAft>
                <a:spcPts val="0"/>
              </a:spcAft>
              <a:buSzPts val="1760"/>
              <a:buNone/>
            </a:pPr>
            <a:r>
              <a:rPr lang="en-US" sz="2200" b="1">
                <a:sym typeface="Trebuchet MS" panose="020B0603020202020204"/>
              </a:rPr>
              <a:t>Why this project ?</a:t>
            </a:r>
            <a:endParaRPr lang="en-US" sz="2200" b="1">
              <a:latin typeface="Trebuchet MS" panose="020B0603020202020204"/>
              <a:ea typeface="Trebuchet MS" panose="020B0603020202020204"/>
              <a:cs typeface="Trebuchet MS" panose="020B0603020202020204"/>
              <a:sym typeface="Trebuchet MS" panose="020B0603020202020204"/>
            </a:endParaRPr>
          </a:p>
          <a:p>
            <a:pPr marL="0" lvl="0" indent="0" algn="l" rtl="0">
              <a:spcBef>
                <a:spcPts val="1000"/>
              </a:spcBef>
              <a:spcAft>
                <a:spcPts val="0"/>
              </a:spcAft>
              <a:buSzPts val="1760"/>
              <a:buNone/>
            </a:pPr>
            <a:r>
              <a:rPr lang="en-US" sz="2200">
                <a:latin typeface="Times New Roman" panose="02020603050405020304"/>
                <a:ea typeface="Times New Roman" panose="02020603050405020304"/>
                <a:cs typeface="Times New Roman" panose="02020603050405020304"/>
                <a:sym typeface="Times New Roman" panose="02020603050405020304"/>
              </a:rPr>
              <a:t>Heart failure is a significant and growing public health concern that affects millions of people worldwide and places a substantial burden on healthcare systems. Despite advances in the management of heart failure, there is still a need for more accurate and efficient diagnostic tools to identify patients with heart failure and those at risk of developing the disease.</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760"/>
              <a:buNone/>
            </a:pP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760"/>
              <a:buNone/>
            </a:pPr>
            <a:r>
              <a:rPr lang="en-US" sz="2200">
                <a:latin typeface="Times New Roman" panose="02020603050405020304"/>
                <a:ea typeface="Times New Roman" panose="02020603050405020304"/>
                <a:cs typeface="Times New Roman" panose="02020603050405020304"/>
                <a:sym typeface="Times New Roman" panose="02020603050405020304"/>
              </a:rPr>
              <a:t>Machine learning and artificial intelligence techniques have shown great potential in enhancing heart failure detection and diagnosis by analyzing large amounts of data from various sources to identify patterns and indicators of heart failure. By leveraging these techniques, healthcare providers can improve the accuracy and efficiency of heart failure diagnosis, develop personalized treatment plans, and monitor patients' progress over time.		</a:t>
            </a:r>
            <a:endParaRPr lang="en-US"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imes New Roman" panose="02020603050405020304"/>
              <a:buNone/>
            </a:pPr>
            <a:b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Placeholder 0"/>
          <p:cNvSpPr/>
          <p:nvPr>
            <p:ph type="body" idx="1"/>
          </p:nvPr>
        </p:nvSpPr>
        <p:spPr>
          <a:xfrm>
            <a:off x="677545" y="514985"/>
            <a:ext cx="8596630" cy="5526405"/>
          </a:xfrm>
        </p:spPr>
        <p:txBody>
          <a:bodyPr>
            <a:normAutofit lnSpcReduction="10000"/>
          </a:bodyPr>
          <a:p>
            <a:pPr marL="0" lvl="2" indent="0">
              <a:buNone/>
            </a:pPr>
            <a:r>
              <a:rPr lang="en-US" sz="1800">
                <a:sym typeface="Trebuchet MS" panose="020B0603020202020204"/>
              </a:rPr>
              <a:t>What is in project ?</a:t>
            </a:r>
            <a:endParaRPr lang="en-US" sz="1800">
              <a:latin typeface="Trebuchet MS" panose="020B0603020202020204"/>
              <a:ea typeface="Trebuchet MS" panose="020B0603020202020204"/>
              <a:cs typeface="Trebuchet MS" panose="020B0603020202020204"/>
              <a:sym typeface="Trebuchet MS" panose="020B0603020202020204"/>
            </a:endParaRPr>
          </a:p>
          <a:p>
            <a:pPr marL="137160" indent="0">
              <a:buNone/>
            </a:pPr>
            <a:r>
              <a:rPr lang="en-US"/>
              <a:t>A project on heart failure detection would typically involve several stages, including data collection, preprocessing, feature selection or extraction, model development, and evaluation. The following are some of the key components that may be included in a heart failure detection project:</a:t>
            </a:r>
            <a:endParaRPr lang="en-US"/>
          </a:p>
          <a:p>
            <a:pPr marL="137160" indent="0">
              <a:buNone/>
            </a:pPr>
            <a:endParaRPr lang="en-US"/>
          </a:p>
          <a:p>
            <a:pPr marL="137160" indent="0">
              <a:buNone/>
            </a:pPr>
            <a:r>
              <a:rPr lang="en-US"/>
              <a:t>Data Collection: The project would involve collecting various types of data, including electronic health records, imaging studies, and wearable device data, from patients with or without heart failure.</a:t>
            </a:r>
            <a:endParaRPr lang="en-US"/>
          </a:p>
          <a:p>
            <a:pPr marL="137160" indent="0">
              <a:buNone/>
            </a:pPr>
            <a:endParaRPr lang="en-US"/>
          </a:p>
          <a:p>
            <a:pPr marL="137160" indent="0">
              <a:buNone/>
            </a:pPr>
            <a:r>
              <a:rPr lang="en-US"/>
              <a:t>Preprocessing: The collected data would need to be processed and prepared for analysis. This would involve cleaning the data, removing duplicates, and dealing with missing data, among other tasks.</a:t>
            </a:r>
            <a:endParaRPr lang="en-US"/>
          </a:p>
          <a:p>
            <a:pPr marL="137160" indent="0">
              <a:buNone/>
            </a:pPr>
            <a:endParaRPr lang="en-US"/>
          </a:p>
          <a:p>
            <a:pPr marL="137160" indent="0">
              <a:buNone/>
            </a:pPr>
            <a:r>
              <a:rPr lang="en-US"/>
              <a:t>Feature Selection or Extraction: Relevant features or variables that are most likely to predict or indicate heart failure would need to be selected or extracted from the data. This may involve domain knowledge or statistical techniques such as principal component analysis or feature importance rankings.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677545" y="862330"/>
            <a:ext cx="8596630" cy="5179060"/>
          </a:xfrm>
        </p:spPr>
        <p:txBody>
          <a:bodyPr/>
          <a:p>
            <a:pPr algn="just"/>
            <a:r>
              <a:rPr lang="en-US" sz="1800"/>
              <a:t>Model Development: Various machine learning and artificial intelligence models, such as logistic regression, decision trees, random forests, or neural networks, would be developed using the selected or extracted features to predict or diagnose heart failure.</a:t>
            </a:r>
            <a:endParaRPr lang="en-US" sz="1800"/>
          </a:p>
          <a:p>
            <a:pPr algn="just"/>
            <a:endParaRPr lang="en-US" sz="1800"/>
          </a:p>
          <a:p>
            <a:pPr algn="just"/>
            <a:r>
              <a:rPr lang="en-US" sz="1800"/>
              <a:t>Model Evaluation: The performance of the developed models would be evaluated using various metrics such as accuracy, sensitivity, specificity, precision, recall, and area under the curve. The evaluation would help to determine the effectiveness and reliability of the models.</a:t>
            </a:r>
            <a:endParaRPr lang="en-US" sz="1800"/>
          </a:p>
          <a:p>
            <a:pPr algn="just"/>
            <a:endParaRPr lang="en-US" sz="1800"/>
          </a:p>
          <a:p>
            <a:pPr algn="just"/>
            <a:r>
              <a:rPr lang="en-US" sz="1800"/>
              <a:t>Validation and Deployment: The developed models would need to be validated using independent datasets, and if found to be effective, they could be deployed in clinical settings to aid healthcare providers in the diagnosis and management of heart failure.</a:t>
            </a:r>
            <a:endParaRPr lang="en-US" sz="180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11167</Words>
  <Application>WPS Presentation</Application>
  <PresentationFormat/>
  <Paragraphs>175</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Arial</vt:lpstr>
      <vt:lpstr>Trebuchet MS</vt:lpstr>
      <vt:lpstr>Noto Sans Symbols</vt:lpstr>
      <vt:lpstr>Segoe Print</vt:lpstr>
      <vt:lpstr>Calibri</vt:lpstr>
      <vt:lpstr>Times New Roman</vt:lpstr>
      <vt:lpstr>Arial Black</vt:lpstr>
      <vt:lpstr>Microsoft YaHei</vt:lpstr>
      <vt:lpstr>Arial Unicode MS</vt:lpstr>
      <vt:lpstr>Facet</vt:lpstr>
      <vt:lpstr>PowerPoint 演示文稿</vt:lpstr>
      <vt:lpstr>            </vt:lpstr>
      <vt:lpstr>CONTENTS</vt:lpstr>
      <vt:lpstr> </vt:lpstr>
      <vt:lpstr> </vt:lpstr>
      <vt:lpstr> </vt:lpstr>
      <vt:lpstr> </vt:lpstr>
      <vt:lpstr> </vt:lpstr>
      <vt:lpstr>PowerPoint 演示文稿</vt:lpstr>
      <vt:lpstr> </vt:lpstr>
      <vt:lpstr> </vt:lpstr>
      <vt:lpstr>PowerPoint 演示文稿</vt:lpstr>
      <vt:lpstr> </vt:lpstr>
      <vt:lpstr> </vt:lpstr>
      <vt:lpstr>PowerPoint 演示文稿</vt:lpstr>
      <vt:lpstr> </vt:lpstr>
      <vt:lpstr>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1</cp:revision>
  <dcterms:created xsi:type="dcterms:W3CDTF">2023-05-09T17:23:06Z</dcterms:created>
  <dcterms:modified xsi:type="dcterms:W3CDTF">2023-05-09T17:23:07Z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BB6F65C830D04B3DB7F61FEE26251C70</vt:lpwstr>
  </property>
  <property fmtid="{D5CDD505-2E9C-101B-9397-08002B2CF9AE}" pid="3" name="KSOProductBuildVer">
    <vt:lpwstr>1033-11.2.0.11537</vt:lpwstr>
  </property>
</Properties>
</file>