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nva Sans Bold" panose="020B0604020202020204" charset="0"/>
      <p:regular r:id="rId12"/>
    </p:embeddedFont>
    <p:embeddedFont>
      <p:font typeface="Montserrat Bold" panose="020B0604020202020204" charset="0"/>
      <p:regular r:id="rId13"/>
    </p:embeddedFont>
    <p:embeddedFont>
      <p:font typeface="Open Sans" panose="020B0606030504020204" pitchFamily="34" charset="0"/>
      <p:regular r:id="rId14"/>
    </p:embeddedFont>
    <p:embeddedFont>
      <p:font typeface="Open Sans Bold" panose="020B0806030504020204" charset="0"/>
      <p:regular r:id="rId15"/>
    </p:embeddedFont>
    <p:embeddedFont>
      <p:font typeface="Open Sans Ultra-Bold" panose="020B0604020202020204" charset="0"/>
      <p:regular r:id="rId16"/>
    </p:embeddedFont>
    <p:embeddedFont>
      <p:font typeface="Poppins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27-Nov-24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27-Nov-24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27-Nov-24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27-Nov-24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93116" y="657737"/>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8177932" y="8597752"/>
            <a:ext cx="110068" cy="660548"/>
            <a:chOff x="0" y="0"/>
            <a:chExt cx="28989" cy="173972"/>
          </a:xfrm>
        </p:grpSpPr>
        <p:sp>
          <p:nvSpPr>
            <p:cNvPr id="11" name="Freeform 11"/>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FF7300"/>
            </a:solidFill>
          </p:spPr>
        </p:sp>
        <p:sp>
          <p:nvSpPr>
            <p:cNvPr id="12" name="TextBox 12"/>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2491809" y="3600450"/>
            <a:ext cx="13304382" cy="3086100"/>
            <a:chOff x="0" y="0"/>
            <a:chExt cx="3504035" cy="812800"/>
          </a:xfrm>
        </p:grpSpPr>
        <p:sp>
          <p:nvSpPr>
            <p:cNvPr id="14" name="Freeform 14"/>
            <p:cNvSpPr/>
            <p:nvPr/>
          </p:nvSpPr>
          <p:spPr>
            <a:xfrm>
              <a:off x="0" y="0"/>
              <a:ext cx="3504035" cy="812800"/>
            </a:xfrm>
            <a:custGeom>
              <a:avLst/>
              <a:gdLst/>
              <a:ahLst/>
              <a:cxnLst/>
              <a:rect l="l" t="t" r="r" b="b"/>
              <a:pathLst>
                <a:path w="3504035" h="812800">
                  <a:moveTo>
                    <a:pt x="0" y="0"/>
                  </a:moveTo>
                  <a:lnTo>
                    <a:pt x="3504035" y="0"/>
                  </a:lnTo>
                  <a:lnTo>
                    <a:pt x="3504035" y="812800"/>
                  </a:lnTo>
                  <a:lnTo>
                    <a:pt x="0" y="812800"/>
                  </a:lnTo>
                  <a:close/>
                </a:path>
              </a:pathLst>
            </a:custGeom>
            <a:solidFill>
              <a:srgbClr val="000000">
                <a:alpha val="0"/>
              </a:srgbClr>
            </a:solidFill>
            <a:ln w="38100" cap="sq">
              <a:solidFill>
                <a:srgbClr val="FF7300"/>
              </a:solidFill>
              <a:prstDash val="solid"/>
              <a:miter/>
            </a:ln>
          </p:spPr>
        </p:sp>
        <p:sp>
          <p:nvSpPr>
            <p:cNvPr id="15" name="TextBox 15"/>
            <p:cNvSpPr txBox="1"/>
            <p:nvPr/>
          </p:nvSpPr>
          <p:spPr>
            <a:xfrm>
              <a:off x="0" y="-38100"/>
              <a:ext cx="3504035" cy="850900"/>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2360941" y="4024286"/>
            <a:ext cx="14069132" cy="1866376"/>
          </a:xfrm>
          <a:prstGeom prst="rect">
            <a:avLst/>
          </a:prstGeom>
        </p:spPr>
        <p:txBody>
          <a:bodyPr lIns="0" tIns="0" rIns="0" bIns="0" rtlCol="0" anchor="t">
            <a:spAutoFit/>
          </a:bodyPr>
          <a:lstStyle/>
          <a:p>
            <a:pPr algn="ctr">
              <a:lnSpc>
                <a:spcPts val="15253"/>
              </a:lnSpc>
              <a:spcBef>
                <a:spcPct val="0"/>
              </a:spcBef>
            </a:pPr>
            <a:r>
              <a:rPr lang="en-US" sz="10895" b="1">
                <a:solidFill>
                  <a:srgbClr val="FFFFFF"/>
                </a:solidFill>
                <a:latin typeface="Montserrat Bold"/>
                <a:ea typeface="Montserrat Bold"/>
                <a:cs typeface="Montserrat Bold"/>
                <a:sym typeface="Montserrat Bold"/>
              </a:rPr>
              <a:t>PENS &amp; PRINTERS </a:t>
            </a:r>
          </a:p>
        </p:txBody>
      </p:sp>
      <p:sp>
        <p:nvSpPr>
          <p:cNvPr id="17" name="TextBox 17"/>
          <p:cNvSpPr txBox="1"/>
          <p:nvPr/>
        </p:nvSpPr>
        <p:spPr>
          <a:xfrm>
            <a:off x="5299024" y="7201124"/>
            <a:ext cx="7689953" cy="356235"/>
          </a:xfrm>
          <a:prstGeom prst="rect">
            <a:avLst/>
          </a:prstGeom>
        </p:spPr>
        <p:txBody>
          <a:bodyPr lIns="0" tIns="0" rIns="0" bIns="0" rtlCol="0" anchor="t">
            <a:spAutoFit/>
          </a:bodyPr>
          <a:lstStyle/>
          <a:p>
            <a:pPr algn="ctr">
              <a:lnSpc>
                <a:spcPts val="2939"/>
              </a:lnSpc>
              <a:spcBef>
                <a:spcPct val="0"/>
              </a:spcBef>
            </a:pPr>
            <a:r>
              <a:rPr lang="en-US" sz="2099" spc="1679">
                <a:solidFill>
                  <a:srgbClr val="FFFFFF"/>
                </a:solidFill>
                <a:latin typeface="Open Sans"/>
                <a:ea typeface="Open Sans"/>
                <a:cs typeface="Open Sans"/>
                <a:sym typeface="Open Sans"/>
              </a:rPr>
              <a:t>BY</a:t>
            </a:r>
          </a:p>
        </p:txBody>
      </p:sp>
      <p:sp>
        <p:nvSpPr>
          <p:cNvPr id="18" name="TextBox 18"/>
          <p:cNvSpPr txBox="1"/>
          <p:nvPr/>
        </p:nvSpPr>
        <p:spPr>
          <a:xfrm>
            <a:off x="6104440" y="5814462"/>
            <a:ext cx="6658333" cy="662939"/>
          </a:xfrm>
          <a:prstGeom prst="rect">
            <a:avLst/>
          </a:prstGeom>
        </p:spPr>
        <p:txBody>
          <a:bodyPr lIns="0" tIns="0" rIns="0" bIns="0" rtlCol="0" anchor="t">
            <a:spAutoFit/>
          </a:bodyPr>
          <a:lstStyle/>
          <a:p>
            <a:pPr algn="ctr">
              <a:lnSpc>
                <a:spcPts val="5460"/>
              </a:lnSpc>
            </a:pPr>
            <a:r>
              <a:rPr lang="en-US" sz="3900" b="1">
                <a:solidFill>
                  <a:srgbClr val="FFFFFF"/>
                </a:solidFill>
                <a:latin typeface="Canva Sans Bold"/>
                <a:ea typeface="Canva Sans Bold"/>
                <a:cs typeface="Canva Sans Bold"/>
                <a:sym typeface="Canva Sans Bold"/>
              </a:rPr>
              <a:t>PRODUCT SALES ANALYSIS</a:t>
            </a:r>
          </a:p>
        </p:txBody>
      </p:sp>
      <p:sp>
        <p:nvSpPr>
          <p:cNvPr id="19" name="TextBox 19"/>
          <p:cNvSpPr txBox="1"/>
          <p:nvPr/>
        </p:nvSpPr>
        <p:spPr>
          <a:xfrm>
            <a:off x="5825847" y="7934813"/>
            <a:ext cx="6936926" cy="662939"/>
          </a:xfrm>
          <a:prstGeom prst="rect">
            <a:avLst/>
          </a:prstGeom>
        </p:spPr>
        <p:txBody>
          <a:bodyPr wrap="square" lIns="0" tIns="0" rIns="0" bIns="0" rtlCol="0" anchor="t">
            <a:spAutoFit/>
          </a:bodyPr>
          <a:lstStyle/>
          <a:p>
            <a:pPr algn="ctr">
              <a:lnSpc>
                <a:spcPts val="5460"/>
              </a:lnSpc>
            </a:pPr>
            <a:r>
              <a:rPr lang="en-US" sz="3900" b="1" dirty="0">
                <a:solidFill>
                  <a:srgbClr val="FFFFFF"/>
                </a:solidFill>
                <a:latin typeface="Canva Sans Bold"/>
                <a:ea typeface="Canva Sans Bold"/>
                <a:cs typeface="Canva Sans Bold"/>
                <a:sym typeface="Canva Sans Bold"/>
              </a:rPr>
              <a:t>Harold-Wilson Thom-Otuya</a:t>
            </a:r>
          </a:p>
        </p:txBody>
      </p:sp>
      <p:sp>
        <p:nvSpPr>
          <p:cNvPr id="20" name="TextBox 20"/>
          <p:cNvSpPr txBox="1"/>
          <p:nvPr/>
        </p:nvSpPr>
        <p:spPr>
          <a:xfrm>
            <a:off x="1039108" y="508149"/>
            <a:ext cx="1547756" cy="240665"/>
          </a:xfrm>
          <a:prstGeom prst="rect">
            <a:avLst/>
          </a:prstGeom>
        </p:spPr>
        <p:txBody>
          <a:bodyPr lIns="0" tIns="0" rIns="0" bIns="0" rtlCol="0" anchor="t">
            <a:spAutoFit/>
          </a:bodyPr>
          <a:lstStyle/>
          <a:p>
            <a:pPr algn="l">
              <a:lnSpc>
                <a:spcPts val="1960"/>
              </a:lnSpc>
              <a:spcBef>
                <a:spcPct val="0"/>
              </a:spcBef>
            </a:pPr>
            <a:r>
              <a:rPr lang="en-US" sz="1400">
                <a:solidFill>
                  <a:srgbClr val="FFFFFF"/>
                </a:solidFill>
                <a:latin typeface="Open Sans"/>
                <a:ea typeface="Open Sans"/>
                <a:cs typeface="Open Sans"/>
                <a:sym typeface="Open Sans"/>
              </a:rPr>
              <a:t>PENS &amp; PRINTERS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93116" y="657737"/>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8177932" y="8597752"/>
            <a:ext cx="110068" cy="660548"/>
            <a:chOff x="0" y="0"/>
            <a:chExt cx="28989" cy="173972"/>
          </a:xfrm>
        </p:grpSpPr>
        <p:sp>
          <p:nvSpPr>
            <p:cNvPr id="11" name="Freeform 11"/>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FF7300"/>
            </a:solidFill>
          </p:spPr>
        </p:sp>
        <p:sp>
          <p:nvSpPr>
            <p:cNvPr id="12" name="TextBox 12"/>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2842458" y="3600450"/>
            <a:ext cx="12603085" cy="3086100"/>
            <a:chOff x="0" y="0"/>
            <a:chExt cx="3319331" cy="812800"/>
          </a:xfrm>
        </p:grpSpPr>
        <p:sp>
          <p:nvSpPr>
            <p:cNvPr id="14" name="Freeform 14"/>
            <p:cNvSpPr/>
            <p:nvPr/>
          </p:nvSpPr>
          <p:spPr>
            <a:xfrm>
              <a:off x="0" y="0"/>
              <a:ext cx="3319331" cy="812800"/>
            </a:xfrm>
            <a:custGeom>
              <a:avLst/>
              <a:gdLst/>
              <a:ahLst/>
              <a:cxnLst/>
              <a:rect l="l" t="t" r="r" b="b"/>
              <a:pathLst>
                <a:path w="3319331" h="812800">
                  <a:moveTo>
                    <a:pt x="0" y="0"/>
                  </a:moveTo>
                  <a:lnTo>
                    <a:pt x="3319331" y="0"/>
                  </a:lnTo>
                  <a:lnTo>
                    <a:pt x="3319331" y="812800"/>
                  </a:lnTo>
                  <a:lnTo>
                    <a:pt x="0" y="812800"/>
                  </a:lnTo>
                  <a:close/>
                </a:path>
              </a:pathLst>
            </a:custGeom>
            <a:solidFill>
              <a:srgbClr val="000000">
                <a:alpha val="0"/>
              </a:srgbClr>
            </a:solidFill>
            <a:ln w="38100" cap="sq">
              <a:solidFill>
                <a:srgbClr val="FF7300"/>
              </a:solidFill>
              <a:prstDash val="solid"/>
              <a:miter/>
            </a:ln>
          </p:spPr>
        </p:sp>
        <p:sp>
          <p:nvSpPr>
            <p:cNvPr id="15" name="TextBox 15"/>
            <p:cNvSpPr txBox="1"/>
            <p:nvPr/>
          </p:nvSpPr>
          <p:spPr>
            <a:xfrm>
              <a:off x="0" y="-38100"/>
              <a:ext cx="3319331" cy="850900"/>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2951520" y="3854101"/>
            <a:ext cx="12384959" cy="2321623"/>
          </a:xfrm>
          <a:prstGeom prst="rect">
            <a:avLst/>
          </a:prstGeom>
        </p:spPr>
        <p:txBody>
          <a:bodyPr lIns="0" tIns="0" rIns="0" bIns="0" rtlCol="0" anchor="t">
            <a:spAutoFit/>
          </a:bodyPr>
          <a:lstStyle/>
          <a:p>
            <a:pPr algn="ctr">
              <a:lnSpc>
                <a:spcPts val="19032"/>
              </a:lnSpc>
              <a:spcBef>
                <a:spcPct val="0"/>
              </a:spcBef>
            </a:pPr>
            <a:r>
              <a:rPr lang="en-US" sz="13594" b="1">
                <a:solidFill>
                  <a:srgbClr val="FFFFFF"/>
                </a:solidFill>
                <a:latin typeface="Montserrat Bold"/>
                <a:ea typeface="Montserrat Bold"/>
                <a:cs typeface="Montserrat Bold"/>
                <a:sym typeface="Montserrat Bold"/>
              </a:rPr>
              <a:t>THANK YOU</a:t>
            </a:r>
          </a:p>
        </p:txBody>
      </p:sp>
      <p:sp>
        <p:nvSpPr>
          <p:cNvPr id="17" name="TextBox 17"/>
          <p:cNvSpPr txBox="1"/>
          <p:nvPr/>
        </p:nvSpPr>
        <p:spPr>
          <a:xfrm>
            <a:off x="2842458" y="6743700"/>
            <a:ext cx="12603085" cy="412837"/>
          </a:xfrm>
          <a:prstGeom prst="rect">
            <a:avLst/>
          </a:prstGeom>
        </p:spPr>
        <p:txBody>
          <a:bodyPr lIns="0" tIns="0" rIns="0" bIns="0" rtlCol="0" anchor="t">
            <a:spAutoFit/>
          </a:bodyPr>
          <a:lstStyle/>
          <a:p>
            <a:pPr algn="ctr">
              <a:lnSpc>
                <a:spcPts val="3495"/>
              </a:lnSpc>
              <a:spcBef>
                <a:spcPct val="0"/>
              </a:spcBef>
            </a:pPr>
            <a:r>
              <a:rPr lang="en-US" sz="2496" b="1">
                <a:solidFill>
                  <a:srgbClr val="FFFFFF"/>
                </a:solidFill>
                <a:latin typeface="Montserrat Bold"/>
                <a:ea typeface="Montserrat Bold"/>
                <a:cs typeface="Montserrat Bold"/>
                <a:sym typeface="Montserrat Bold"/>
              </a:rPr>
              <a:t>PENS &amp; PRINTERS </a:t>
            </a:r>
          </a:p>
        </p:txBody>
      </p:sp>
      <p:sp>
        <p:nvSpPr>
          <p:cNvPr id="18" name="TextBox 18"/>
          <p:cNvSpPr txBox="1"/>
          <p:nvPr/>
        </p:nvSpPr>
        <p:spPr>
          <a:xfrm>
            <a:off x="7974492" y="7223212"/>
            <a:ext cx="2560886" cy="257173"/>
          </a:xfrm>
          <a:prstGeom prst="rect">
            <a:avLst/>
          </a:prstGeom>
        </p:spPr>
        <p:txBody>
          <a:bodyPr lIns="0" tIns="0" rIns="0" bIns="0" rtlCol="0" anchor="t">
            <a:spAutoFit/>
          </a:bodyPr>
          <a:lstStyle/>
          <a:p>
            <a:pPr algn="ctr">
              <a:lnSpc>
                <a:spcPts val="2100"/>
              </a:lnSpc>
            </a:pPr>
            <a:r>
              <a:rPr lang="en-US" sz="1500" b="1">
                <a:solidFill>
                  <a:srgbClr val="FFFFFF"/>
                </a:solidFill>
                <a:latin typeface="Canva Sans Bold"/>
                <a:ea typeface="Canva Sans Bold"/>
                <a:cs typeface="Canva Sans Bold"/>
                <a:sym typeface="Canva Sans Bold"/>
              </a:rPr>
              <a:t>PRODUCT SALES ANALYSIS</a:t>
            </a:r>
          </a:p>
        </p:txBody>
      </p:sp>
      <p:sp>
        <p:nvSpPr>
          <p:cNvPr id="19" name="TextBox 19"/>
          <p:cNvSpPr txBox="1"/>
          <p:nvPr/>
        </p:nvSpPr>
        <p:spPr>
          <a:xfrm>
            <a:off x="1039108" y="508149"/>
            <a:ext cx="1547756" cy="240665"/>
          </a:xfrm>
          <a:prstGeom prst="rect">
            <a:avLst/>
          </a:prstGeom>
        </p:spPr>
        <p:txBody>
          <a:bodyPr lIns="0" tIns="0" rIns="0" bIns="0" rtlCol="0" anchor="t">
            <a:spAutoFit/>
          </a:bodyPr>
          <a:lstStyle/>
          <a:p>
            <a:pPr algn="l">
              <a:lnSpc>
                <a:spcPts val="1960"/>
              </a:lnSpc>
              <a:spcBef>
                <a:spcPct val="0"/>
              </a:spcBef>
            </a:pPr>
            <a:r>
              <a:rPr lang="en-US" sz="1400">
                <a:solidFill>
                  <a:srgbClr val="FFFFFF"/>
                </a:solidFill>
                <a:latin typeface="Open Sans"/>
                <a:ea typeface="Open Sans"/>
                <a:cs typeface="Open Sans"/>
                <a:sym typeface="Open Sans"/>
              </a:rPr>
              <a:t>PENS &amp; PRINTERS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2313938"/>
            <a:chOff x="0" y="0"/>
            <a:chExt cx="21640800" cy="3085251"/>
          </a:xfrm>
        </p:grpSpPr>
        <p:pic>
          <p:nvPicPr>
            <p:cNvPr id="3" name="Picture 3"/>
            <p:cNvPicPr>
              <a:picLocks noChangeAspect="1"/>
            </p:cNvPicPr>
            <p:nvPr/>
          </p:nvPicPr>
          <p:blipFill>
            <a:blip r:embed="rId2"/>
            <a:srcRect t="47399" b="31081"/>
            <a:stretch>
              <a:fillRect/>
            </a:stretch>
          </p:blipFill>
          <p:spPr>
            <a:xfrm>
              <a:off x="0" y="0"/>
              <a:ext cx="21640800" cy="3085251"/>
            </a:xfrm>
            <a:prstGeom prst="rect">
              <a:avLst/>
            </a:prstGeom>
          </p:spPr>
        </p:pic>
      </p:grpSp>
      <p:grpSp>
        <p:nvGrpSpPr>
          <p:cNvPr id="4" name="Group 4"/>
          <p:cNvGrpSpPr/>
          <p:nvPr/>
        </p:nvGrpSpPr>
        <p:grpSpPr>
          <a:xfrm>
            <a:off x="17293116" y="565634"/>
            <a:ext cx="397367" cy="28996"/>
            <a:chOff x="0" y="0"/>
            <a:chExt cx="128243" cy="9358"/>
          </a:xfrm>
        </p:grpSpPr>
        <p:sp>
          <p:nvSpPr>
            <p:cNvPr id="5" name="Freeform 5"/>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6" name="TextBox 6"/>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7293116" y="657737"/>
            <a:ext cx="397367" cy="28996"/>
            <a:chOff x="0" y="0"/>
            <a:chExt cx="128243" cy="9358"/>
          </a:xfrm>
        </p:grpSpPr>
        <p:sp>
          <p:nvSpPr>
            <p:cNvPr id="8" name="Freeform 8"/>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9" name="TextBox 9"/>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18177932" y="8597752"/>
            <a:ext cx="110068" cy="660548"/>
            <a:chOff x="0" y="0"/>
            <a:chExt cx="28989" cy="173972"/>
          </a:xfrm>
        </p:grpSpPr>
        <p:sp>
          <p:nvSpPr>
            <p:cNvPr id="12" name="Freeform 12"/>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FF7300"/>
            </a:solidFill>
          </p:spPr>
        </p:sp>
        <p:sp>
          <p:nvSpPr>
            <p:cNvPr id="13" name="TextBox 13"/>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039108" y="508149"/>
            <a:ext cx="1547756" cy="240665"/>
          </a:xfrm>
          <a:prstGeom prst="rect">
            <a:avLst/>
          </a:prstGeom>
        </p:spPr>
        <p:txBody>
          <a:bodyPr lIns="0" tIns="0" rIns="0" bIns="0" rtlCol="0" anchor="t">
            <a:spAutoFit/>
          </a:bodyPr>
          <a:lstStyle/>
          <a:p>
            <a:pPr algn="l">
              <a:lnSpc>
                <a:spcPts val="1960"/>
              </a:lnSpc>
              <a:spcBef>
                <a:spcPct val="0"/>
              </a:spcBef>
            </a:pPr>
            <a:r>
              <a:rPr lang="en-US" sz="1400">
                <a:solidFill>
                  <a:srgbClr val="1F2020"/>
                </a:solidFill>
                <a:latin typeface="Open Sans"/>
                <a:ea typeface="Open Sans"/>
                <a:cs typeface="Open Sans"/>
                <a:sym typeface="Open Sans"/>
              </a:rPr>
              <a:t>PENS &amp; PRINTERS</a:t>
            </a:r>
          </a:p>
        </p:txBody>
      </p:sp>
      <p:grpSp>
        <p:nvGrpSpPr>
          <p:cNvPr id="15" name="Group 15"/>
          <p:cNvGrpSpPr/>
          <p:nvPr/>
        </p:nvGrpSpPr>
        <p:grpSpPr>
          <a:xfrm>
            <a:off x="1028700" y="4216063"/>
            <a:ext cx="1042538" cy="47625"/>
            <a:chOff x="0" y="0"/>
            <a:chExt cx="274578" cy="12543"/>
          </a:xfrm>
        </p:grpSpPr>
        <p:sp>
          <p:nvSpPr>
            <p:cNvPr id="16" name="Freeform 16"/>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7300"/>
            </a:solidFill>
          </p:spPr>
        </p:sp>
        <p:sp>
          <p:nvSpPr>
            <p:cNvPr id="17" name="TextBox 17"/>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028700" y="3484311"/>
            <a:ext cx="5165140" cy="731752"/>
          </a:xfrm>
          <a:prstGeom prst="rect">
            <a:avLst/>
          </a:prstGeom>
        </p:spPr>
        <p:txBody>
          <a:bodyPr lIns="0" tIns="0" rIns="0" bIns="0" rtlCol="0" anchor="t">
            <a:spAutoFit/>
          </a:bodyPr>
          <a:lstStyle/>
          <a:p>
            <a:pPr algn="l">
              <a:lnSpc>
                <a:spcPts val="5336"/>
              </a:lnSpc>
            </a:pPr>
            <a:r>
              <a:rPr lang="en-US" sz="4560" b="1">
                <a:solidFill>
                  <a:srgbClr val="1F2020"/>
                </a:solidFill>
                <a:latin typeface="Poppins Bold"/>
                <a:ea typeface="Poppins Bold"/>
                <a:cs typeface="Poppins Bold"/>
                <a:sym typeface="Poppins Bold"/>
              </a:rPr>
              <a:t>OVERVIEW</a:t>
            </a:r>
          </a:p>
        </p:txBody>
      </p:sp>
      <p:sp>
        <p:nvSpPr>
          <p:cNvPr id="19" name="TextBox 19"/>
          <p:cNvSpPr txBox="1"/>
          <p:nvPr/>
        </p:nvSpPr>
        <p:spPr>
          <a:xfrm>
            <a:off x="947856" y="4602162"/>
            <a:ext cx="16345260" cy="1044575"/>
          </a:xfrm>
          <a:prstGeom prst="rect">
            <a:avLst/>
          </a:prstGeom>
        </p:spPr>
        <p:txBody>
          <a:bodyPr lIns="0" tIns="0" rIns="0" bIns="0" rtlCol="0" anchor="t">
            <a:spAutoFit/>
          </a:bodyPr>
          <a:lstStyle/>
          <a:p>
            <a:pPr algn="just">
              <a:lnSpc>
                <a:spcPts val="2799"/>
              </a:lnSpc>
              <a:spcBef>
                <a:spcPct val="0"/>
              </a:spcBef>
            </a:pPr>
            <a:r>
              <a:rPr lang="en-US" sz="1999">
                <a:solidFill>
                  <a:srgbClr val="1F2020"/>
                </a:solidFill>
                <a:latin typeface="Open Sans"/>
                <a:ea typeface="Open Sans"/>
                <a:cs typeface="Open Sans"/>
                <a:sym typeface="Open Sans"/>
              </a:rPr>
              <a:t>Purpose: The primary goal of this project is to identify the most effective sales strategies for Pens and Printers' new product line, in response to evolving consumer behaviors. This involves analyzing sales data to determine which methods generate the most revenue, understanding customer retention trends, and providing actionable recommendations to optimize sales performance.</a:t>
            </a:r>
          </a:p>
        </p:txBody>
      </p:sp>
      <p:sp>
        <p:nvSpPr>
          <p:cNvPr id="20" name="TextBox 20"/>
          <p:cNvSpPr txBox="1"/>
          <p:nvPr/>
        </p:nvSpPr>
        <p:spPr>
          <a:xfrm>
            <a:off x="1028700" y="5989638"/>
            <a:ext cx="16264416" cy="1044575"/>
          </a:xfrm>
          <a:prstGeom prst="rect">
            <a:avLst/>
          </a:prstGeom>
        </p:spPr>
        <p:txBody>
          <a:bodyPr lIns="0" tIns="0" rIns="0" bIns="0" rtlCol="0" anchor="t">
            <a:spAutoFit/>
          </a:bodyPr>
          <a:lstStyle/>
          <a:p>
            <a:pPr algn="just">
              <a:lnSpc>
                <a:spcPts val="2799"/>
              </a:lnSpc>
              <a:spcBef>
                <a:spcPct val="0"/>
              </a:spcBef>
            </a:pPr>
            <a:r>
              <a:rPr lang="en-US" sz="1999">
                <a:solidFill>
                  <a:srgbClr val="1F2020"/>
                </a:solidFill>
                <a:latin typeface="Open Sans"/>
                <a:ea typeface="Open Sans"/>
                <a:cs typeface="Open Sans"/>
                <a:sym typeface="Open Sans"/>
              </a:rPr>
              <a:t>Scope: The analysis focuses on three sales methods—Email, Call, and Email + Call—over a six-week period. It examines revenue distribution by sales method, revenue trends over time, customer retention based on tenure, and the impact of each method on different customer segments.</a:t>
            </a:r>
          </a:p>
        </p:txBody>
      </p:sp>
      <p:sp>
        <p:nvSpPr>
          <p:cNvPr id="21" name="TextBox 21"/>
          <p:cNvSpPr txBox="1"/>
          <p:nvPr/>
        </p:nvSpPr>
        <p:spPr>
          <a:xfrm>
            <a:off x="1072923" y="7553177"/>
            <a:ext cx="16220192" cy="2101850"/>
          </a:xfrm>
          <a:prstGeom prst="rect">
            <a:avLst/>
          </a:prstGeom>
        </p:spPr>
        <p:txBody>
          <a:bodyPr lIns="0" tIns="0" rIns="0" bIns="0" rtlCol="0" anchor="t">
            <a:spAutoFit/>
          </a:bodyPr>
          <a:lstStyle/>
          <a:p>
            <a:pPr algn="just">
              <a:lnSpc>
                <a:spcPts val="2799"/>
              </a:lnSpc>
            </a:pPr>
            <a:r>
              <a:rPr lang="en-US" sz="1999">
                <a:solidFill>
                  <a:srgbClr val="1F2020"/>
                </a:solidFill>
                <a:latin typeface="Open Sans"/>
                <a:ea typeface="Open Sans"/>
                <a:cs typeface="Open Sans"/>
                <a:sym typeface="Open Sans"/>
              </a:rPr>
              <a:t>Hence, we answer the following questions to understand the </a:t>
            </a:r>
          </a:p>
          <a:p>
            <a:pPr algn="just">
              <a:lnSpc>
                <a:spcPts val="2799"/>
              </a:lnSpc>
            </a:pPr>
            <a:endParaRPr lang="en-US" sz="1999">
              <a:solidFill>
                <a:srgbClr val="1F2020"/>
              </a:solidFill>
              <a:latin typeface="Open Sans"/>
              <a:ea typeface="Open Sans"/>
              <a:cs typeface="Open Sans"/>
              <a:sym typeface="Open Sans"/>
            </a:endParaRPr>
          </a:p>
          <a:p>
            <a:pPr algn="just">
              <a:lnSpc>
                <a:spcPts val="2799"/>
              </a:lnSpc>
            </a:pPr>
            <a:r>
              <a:rPr lang="en-US" sz="1999">
                <a:solidFill>
                  <a:srgbClr val="1F2020"/>
                </a:solidFill>
                <a:latin typeface="Open Sans"/>
                <a:ea typeface="Open Sans"/>
                <a:cs typeface="Open Sans"/>
                <a:sym typeface="Open Sans"/>
              </a:rPr>
              <a:t>○ How many customers were there for each sales approach ?</a:t>
            </a:r>
          </a:p>
          <a:p>
            <a:pPr algn="just">
              <a:lnSpc>
                <a:spcPts val="2799"/>
              </a:lnSpc>
            </a:pPr>
            <a:r>
              <a:rPr lang="en-US" sz="1999">
                <a:solidFill>
                  <a:srgbClr val="1F2020"/>
                </a:solidFill>
                <a:latin typeface="Open Sans"/>
                <a:ea typeface="Open Sans"/>
                <a:cs typeface="Open Sans"/>
                <a:sym typeface="Open Sans"/>
              </a:rPr>
              <a:t>○ What does the spread of the revenue look like overall and for each sales method?</a:t>
            </a:r>
          </a:p>
          <a:p>
            <a:pPr algn="just">
              <a:lnSpc>
                <a:spcPts val="2799"/>
              </a:lnSpc>
            </a:pPr>
            <a:r>
              <a:rPr lang="en-US" sz="1999">
                <a:solidFill>
                  <a:srgbClr val="1F2020"/>
                </a:solidFill>
                <a:latin typeface="Open Sans"/>
                <a:ea typeface="Open Sans"/>
                <a:cs typeface="Open Sans"/>
                <a:sym typeface="Open Sans"/>
              </a:rPr>
              <a:t>○ Was there any difference in revenue over time for each of the methods?</a:t>
            </a:r>
          </a:p>
          <a:p>
            <a:pPr algn="just">
              <a:lnSpc>
                <a:spcPts val="2799"/>
              </a:lnSpc>
              <a:spcBef>
                <a:spcPct val="0"/>
              </a:spcBef>
            </a:pPr>
            <a:r>
              <a:rPr lang="en-US" sz="1999">
                <a:solidFill>
                  <a:srgbClr val="1F2020"/>
                </a:solidFill>
                <a:latin typeface="Open Sans"/>
                <a:ea typeface="Open Sans"/>
                <a:cs typeface="Open Sans"/>
                <a:sym typeface="Open Sans"/>
              </a:rPr>
              <a:t>○ Based on the data, which method would you recommend we continue to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8177932" y="8597752"/>
            <a:ext cx="110068" cy="660548"/>
            <a:chOff x="0" y="0"/>
            <a:chExt cx="28989" cy="173972"/>
          </a:xfrm>
        </p:grpSpPr>
        <p:sp>
          <p:nvSpPr>
            <p:cNvPr id="10" name="Freeform 10"/>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FF7300"/>
            </a:solidFill>
          </p:spPr>
        </p:sp>
        <p:sp>
          <p:nvSpPr>
            <p:cNvPr id="11" name="TextBox 11"/>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73429" y="1736550"/>
            <a:ext cx="1042538" cy="47625"/>
            <a:chOff x="0" y="0"/>
            <a:chExt cx="274578" cy="12543"/>
          </a:xfrm>
        </p:grpSpPr>
        <p:sp>
          <p:nvSpPr>
            <p:cNvPr id="13" name="Freeform 13"/>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7300"/>
            </a:solidFill>
          </p:spPr>
        </p:sp>
        <p:sp>
          <p:nvSpPr>
            <p:cNvPr id="14" name="TextBox 14"/>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019175" y="1884188"/>
            <a:ext cx="10512086" cy="8355187"/>
          </a:xfrm>
          <a:custGeom>
            <a:avLst/>
            <a:gdLst/>
            <a:ahLst/>
            <a:cxnLst/>
            <a:rect l="l" t="t" r="r" b="b"/>
            <a:pathLst>
              <a:path w="10512086" h="8355187">
                <a:moveTo>
                  <a:pt x="0" y="0"/>
                </a:moveTo>
                <a:lnTo>
                  <a:pt x="10512086" y="0"/>
                </a:lnTo>
                <a:lnTo>
                  <a:pt x="10512086" y="8355187"/>
                </a:lnTo>
                <a:lnTo>
                  <a:pt x="0" y="8355187"/>
                </a:lnTo>
                <a:lnTo>
                  <a:pt x="0" y="0"/>
                </a:lnTo>
                <a:close/>
              </a:path>
            </a:pathLst>
          </a:custGeom>
          <a:blipFill>
            <a:blip r:embed="rId4"/>
            <a:stretch>
              <a:fillRect l="-1048" r="-1048"/>
            </a:stretch>
          </a:blipFill>
        </p:spPr>
      </p:sp>
      <p:sp>
        <p:nvSpPr>
          <p:cNvPr id="16" name="TextBox 16"/>
          <p:cNvSpPr txBox="1"/>
          <p:nvPr/>
        </p:nvSpPr>
        <p:spPr>
          <a:xfrm>
            <a:off x="673429" y="1042708"/>
            <a:ext cx="10981141" cy="536680"/>
          </a:xfrm>
          <a:prstGeom prst="rect">
            <a:avLst/>
          </a:prstGeom>
        </p:spPr>
        <p:txBody>
          <a:bodyPr lIns="0" tIns="0" rIns="0" bIns="0" rtlCol="0" anchor="t">
            <a:spAutoFit/>
          </a:bodyPr>
          <a:lstStyle/>
          <a:p>
            <a:pPr algn="l">
              <a:lnSpc>
                <a:spcPts val="3932"/>
              </a:lnSpc>
            </a:pPr>
            <a:r>
              <a:rPr lang="en-US" sz="3360" b="1">
                <a:solidFill>
                  <a:srgbClr val="1F2020"/>
                </a:solidFill>
                <a:latin typeface="Poppins Bold"/>
                <a:ea typeface="Poppins Bold"/>
                <a:cs typeface="Poppins Bold"/>
                <a:sym typeface="Poppins Bold"/>
              </a:rPr>
              <a:t>OUTCOME: Customers For Each Sales Method.</a:t>
            </a:r>
          </a:p>
        </p:txBody>
      </p:sp>
      <p:sp>
        <p:nvSpPr>
          <p:cNvPr id="17" name="TextBox 17"/>
          <p:cNvSpPr txBox="1"/>
          <p:nvPr/>
        </p:nvSpPr>
        <p:spPr>
          <a:xfrm>
            <a:off x="12027846" y="3660668"/>
            <a:ext cx="5698696" cy="3749200"/>
          </a:xfrm>
          <a:prstGeom prst="rect">
            <a:avLst/>
          </a:prstGeom>
        </p:spPr>
        <p:txBody>
          <a:bodyPr lIns="0" tIns="0" rIns="0" bIns="0" rtlCol="0" anchor="t">
            <a:spAutoFit/>
          </a:bodyPr>
          <a:lstStyle/>
          <a:p>
            <a:pPr algn="just">
              <a:lnSpc>
                <a:spcPts val="3816"/>
              </a:lnSpc>
            </a:pPr>
            <a:r>
              <a:rPr lang="en-US" sz="1719">
                <a:solidFill>
                  <a:srgbClr val="1F2020"/>
                </a:solidFill>
                <a:latin typeface="Open Sans"/>
                <a:ea typeface="Open Sans"/>
                <a:cs typeface="Open Sans"/>
                <a:sym typeface="Open Sans"/>
              </a:rPr>
              <a:t>From the last 6 weeks, the number of customers for each sales method i identified is as follows:</a:t>
            </a:r>
          </a:p>
          <a:p>
            <a:pPr marL="371208" lvl="1" indent="-185604" algn="just">
              <a:lnSpc>
                <a:spcPts val="3816"/>
              </a:lnSpc>
              <a:buFont typeface="Arial"/>
              <a:buChar char="•"/>
            </a:pPr>
            <a:r>
              <a:rPr lang="en-US" sz="1719">
                <a:solidFill>
                  <a:srgbClr val="1F2020"/>
                </a:solidFill>
                <a:latin typeface="Open Sans"/>
                <a:ea typeface="Open Sans"/>
                <a:cs typeface="Open Sans"/>
                <a:sym typeface="Open Sans"/>
              </a:rPr>
              <a:t>The </a:t>
            </a:r>
            <a:r>
              <a:rPr lang="en-US" sz="1719" b="1">
                <a:solidFill>
                  <a:srgbClr val="1F2020"/>
                </a:solidFill>
                <a:latin typeface="Open Sans Bold"/>
                <a:ea typeface="Open Sans Bold"/>
                <a:cs typeface="Open Sans Bold"/>
                <a:sym typeface="Open Sans Bold"/>
              </a:rPr>
              <a:t>Email method</a:t>
            </a:r>
            <a:r>
              <a:rPr lang="en-US" sz="1719">
                <a:solidFill>
                  <a:srgbClr val="1F2020"/>
                </a:solidFill>
                <a:latin typeface="Open Sans"/>
                <a:ea typeface="Open Sans"/>
                <a:cs typeface="Open Sans"/>
                <a:sym typeface="Open Sans"/>
              </a:rPr>
              <a:t> has the most customers, with </a:t>
            </a:r>
            <a:r>
              <a:rPr lang="en-US" sz="1719" b="1">
                <a:solidFill>
                  <a:srgbClr val="1F2020"/>
                </a:solidFill>
                <a:latin typeface="Open Sans Bold"/>
                <a:ea typeface="Open Sans Bold"/>
                <a:cs typeface="Open Sans Bold"/>
                <a:sym typeface="Open Sans Bold"/>
              </a:rPr>
              <a:t>7,465. </a:t>
            </a:r>
          </a:p>
          <a:p>
            <a:pPr marL="371208" lvl="1" indent="-185604" algn="just">
              <a:lnSpc>
                <a:spcPts val="3816"/>
              </a:lnSpc>
              <a:buFont typeface="Arial"/>
              <a:buChar char="•"/>
            </a:pPr>
            <a:r>
              <a:rPr lang="en-US" sz="1719">
                <a:solidFill>
                  <a:srgbClr val="1F2020"/>
                </a:solidFill>
                <a:latin typeface="Open Sans"/>
                <a:ea typeface="Open Sans"/>
                <a:cs typeface="Open Sans"/>
                <a:sym typeface="Open Sans"/>
              </a:rPr>
              <a:t>The</a:t>
            </a:r>
            <a:r>
              <a:rPr lang="en-US" sz="1719" b="1">
                <a:solidFill>
                  <a:srgbClr val="1F2020"/>
                </a:solidFill>
                <a:latin typeface="Open Sans Bold"/>
                <a:ea typeface="Open Sans Bold"/>
                <a:cs typeface="Open Sans Bold"/>
                <a:sym typeface="Open Sans Bold"/>
              </a:rPr>
              <a:t> Call method</a:t>
            </a:r>
            <a:r>
              <a:rPr lang="en-US" sz="1719">
                <a:solidFill>
                  <a:srgbClr val="1F2020"/>
                </a:solidFill>
                <a:latin typeface="Open Sans"/>
                <a:ea typeface="Open Sans"/>
                <a:cs typeface="Open Sans"/>
                <a:sym typeface="Open Sans"/>
              </a:rPr>
              <a:t> comes in with </a:t>
            </a:r>
            <a:r>
              <a:rPr lang="en-US" sz="1719" b="1">
                <a:solidFill>
                  <a:srgbClr val="1F2020"/>
                </a:solidFill>
                <a:latin typeface="Open Sans Bold"/>
                <a:ea typeface="Open Sans Bold"/>
                <a:cs typeface="Open Sans Bold"/>
                <a:sym typeface="Open Sans Bold"/>
              </a:rPr>
              <a:t>4,961</a:t>
            </a:r>
            <a:r>
              <a:rPr lang="en-US" sz="1719">
                <a:solidFill>
                  <a:srgbClr val="1F2020"/>
                </a:solidFill>
                <a:latin typeface="Open Sans"/>
                <a:ea typeface="Open Sans"/>
                <a:cs typeface="Open Sans"/>
                <a:sym typeface="Open Sans"/>
              </a:rPr>
              <a:t> customers. </a:t>
            </a:r>
          </a:p>
          <a:p>
            <a:pPr marL="371208" lvl="1" indent="-185604" algn="just">
              <a:lnSpc>
                <a:spcPts val="3816"/>
              </a:lnSpc>
              <a:buFont typeface="Arial"/>
              <a:buChar char="•"/>
            </a:pPr>
            <a:r>
              <a:rPr lang="en-US" sz="1719">
                <a:solidFill>
                  <a:srgbClr val="1F2020"/>
                </a:solidFill>
                <a:latin typeface="Open Sans"/>
                <a:ea typeface="Open Sans"/>
                <a:cs typeface="Open Sans"/>
                <a:sym typeface="Open Sans"/>
              </a:rPr>
              <a:t>The </a:t>
            </a:r>
            <a:r>
              <a:rPr lang="en-US" sz="1719" b="1">
                <a:solidFill>
                  <a:srgbClr val="1F2020"/>
                </a:solidFill>
                <a:latin typeface="Open Sans Bold"/>
                <a:ea typeface="Open Sans Bold"/>
                <a:cs typeface="Open Sans Bold"/>
                <a:sym typeface="Open Sans Bold"/>
              </a:rPr>
              <a:t>Email + Call method</a:t>
            </a:r>
            <a:r>
              <a:rPr lang="en-US" sz="1719">
                <a:solidFill>
                  <a:srgbClr val="1F2020"/>
                </a:solidFill>
                <a:latin typeface="Open Sans"/>
                <a:ea typeface="Open Sans"/>
                <a:cs typeface="Open Sans"/>
                <a:sym typeface="Open Sans"/>
              </a:rPr>
              <a:t> has the fewest, with </a:t>
            </a:r>
            <a:r>
              <a:rPr lang="en-US" sz="1719" b="1">
                <a:solidFill>
                  <a:srgbClr val="1F2020"/>
                </a:solidFill>
                <a:latin typeface="Open Sans Bold"/>
                <a:ea typeface="Open Sans Bold"/>
                <a:cs typeface="Open Sans Bold"/>
                <a:sym typeface="Open Sans Bold"/>
              </a:rPr>
              <a:t>2,572</a:t>
            </a:r>
            <a:r>
              <a:rPr lang="en-US" sz="1719">
                <a:solidFill>
                  <a:srgbClr val="1F2020"/>
                </a:solidFill>
                <a:latin typeface="Open Sans"/>
                <a:ea typeface="Open Sans"/>
                <a:cs typeface="Open Sans"/>
                <a:sym typeface="Open Sans"/>
              </a:rPr>
              <a:t> customers.</a:t>
            </a:r>
          </a:p>
          <a:p>
            <a:pPr algn="just">
              <a:lnSpc>
                <a:spcPts val="3816"/>
              </a:lnSpc>
            </a:pPr>
            <a:endParaRPr lang="en-US" sz="1719">
              <a:solidFill>
                <a:srgbClr val="1F2020"/>
              </a:solidFill>
              <a:latin typeface="Open Sans"/>
              <a:ea typeface="Open Sans"/>
              <a:cs typeface="Open Sans"/>
              <a:sym typeface="Open Sans"/>
            </a:endParaRPr>
          </a:p>
        </p:txBody>
      </p:sp>
      <p:sp>
        <p:nvSpPr>
          <p:cNvPr id="18" name="TextBox 18"/>
          <p:cNvSpPr txBox="1"/>
          <p:nvPr/>
        </p:nvSpPr>
        <p:spPr>
          <a:xfrm>
            <a:off x="1039108" y="508149"/>
            <a:ext cx="1547756" cy="240665"/>
          </a:xfrm>
          <a:prstGeom prst="rect">
            <a:avLst/>
          </a:prstGeom>
        </p:spPr>
        <p:txBody>
          <a:bodyPr lIns="0" tIns="0" rIns="0" bIns="0" rtlCol="0" anchor="t">
            <a:spAutoFit/>
          </a:bodyPr>
          <a:lstStyle/>
          <a:p>
            <a:pPr algn="l">
              <a:lnSpc>
                <a:spcPts val="1960"/>
              </a:lnSpc>
              <a:spcBef>
                <a:spcPct val="0"/>
              </a:spcBef>
            </a:pPr>
            <a:r>
              <a:rPr lang="en-US" sz="1400">
                <a:solidFill>
                  <a:srgbClr val="1F2020"/>
                </a:solidFill>
                <a:latin typeface="Open Sans"/>
                <a:ea typeface="Open Sans"/>
                <a:cs typeface="Open Sans"/>
                <a:sym typeface="Open Sans"/>
              </a:rPr>
              <a:t>PENS &amp; PRINTERS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8177932" y="8597752"/>
            <a:ext cx="110068" cy="660548"/>
            <a:chOff x="0" y="0"/>
            <a:chExt cx="28989" cy="173972"/>
          </a:xfrm>
        </p:grpSpPr>
        <p:sp>
          <p:nvSpPr>
            <p:cNvPr id="10" name="Freeform 10"/>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FF7300"/>
            </a:solidFill>
          </p:spPr>
        </p:sp>
        <p:sp>
          <p:nvSpPr>
            <p:cNvPr id="11" name="TextBox 11"/>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82954" y="1884188"/>
            <a:ext cx="1042538" cy="47625"/>
            <a:chOff x="0" y="0"/>
            <a:chExt cx="274578" cy="12543"/>
          </a:xfrm>
        </p:grpSpPr>
        <p:sp>
          <p:nvSpPr>
            <p:cNvPr id="13" name="Freeform 13"/>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7300"/>
            </a:solidFill>
          </p:spPr>
        </p:sp>
        <p:sp>
          <p:nvSpPr>
            <p:cNvPr id="14" name="TextBox 14"/>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7209564" y="2247808"/>
            <a:ext cx="10530711" cy="7346768"/>
          </a:xfrm>
          <a:custGeom>
            <a:avLst/>
            <a:gdLst/>
            <a:ahLst/>
            <a:cxnLst/>
            <a:rect l="l" t="t" r="r" b="b"/>
            <a:pathLst>
              <a:path w="10530711" h="7346768">
                <a:moveTo>
                  <a:pt x="0" y="0"/>
                </a:moveTo>
                <a:lnTo>
                  <a:pt x="10530711" y="0"/>
                </a:lnTo>
                <a:lnTo>
                  <a:pt x="10530711" y="7346768"/>
                </a:lnTo>
                <a:lnTo>
                  <a:pt x="0" y="7346768"/>
                </a:lnTo>
                <a:lnTo>
                  <a:pt x="0" y="0"/>
                </a:lnTo>
                <a:close/>
              </a:path>
            </a:pathLst>
          </a:custGeom>
          <a:blipFill>
            <a:blip r:embed="rId4"/>
            <a:stretch>
              <a:fillRect/>
            </a:stretch>
          </a:blipFill>
        </p:spPr>
      </p:sp>
      <p:sp>
        <p:nvSpPr>
          <p:cNvPr id="16" name="TextBox 16"/>
          <p:cNvSpPr txBox="1"/>
          <p:nvPr/>
        </p:nvSpPr>
        <p:spPr>
          <a:xfrm>
            <a:off x="1992856" y="7661333"/>
            <a:ext cx="2003612" cy="247718"/>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Open Sans Bold"/>
                <a:ea typeface="Open Sans Bold"/>
                <a:cs typeface="Open Sans Bold"/>
                <a:sym typeface="Open Sans Bold"/>
              </a:rPr>
              <a:t>Learn More</a:t>
            </a:r>
          </a:p>
        </p:txBody>
      </p:sp>
      <p:sp>
        <p:nvSpPr>
          <p:cNvPr id="17" name="TextBox 17"/>
          <p:cNvSpPr txBox="1"/>
          <p:nvPr/>
        </p:nvSpPr>
        <p:spPr>
          <a:xfrm>
            <a:off x="673429" y="1042708"/>
            <a:ext cx="10981141" cy="536680"/>
          </a:xfrm>
          <a:prstGeom prst="rect">
            <a:avLst/>
          </a:prstGeom>
        </p:spPr>
        <p:txBody>
          <a:bodyPr lIns="0" tIns="0" rIns="0" bIns="0" rtlCol="0" anchor="t">
            <a:spAutoFit/>
          </a:bodyPr>
          <a:lstStyle/>
          <a:p>
            <a:pPr algn="l">
              <a:lnSpc>
                <a:spcPts val="3932"/>
              </a:lnSpc>
            </a:pPr>
            <a:r>
              <a:rPr lang="en-US" sz="3360" b="1">
                <a:solidFill>
                  <a:srgbClr val="1F2020"/>
                </a:solidFill>
                <a:latin typeface="Poppins Bold"/>
                <a:ea typeface="Poppins Bold"/>
                <a:cs typeface="Poppins Bold"/>
                <a:sym typeface="Poppins Bold"/>
              </a:rPr>
              <a:t>OUTCOME: Revenue Distribution Analysis</a:t>
            </a:r>
          </a:p>
        </p:txBody>
      </p:sp>
      <p:sp>
        <p:nvSpPr>
          <p:cNvPr id="18" name="TextBox 18"/>
          <p:cNvSpPr txBox="1"/>
          <p:nvPr/>
        </p:nvSpPr>
        <p:spPr>
          <a:xfrm>
            <a:off x="625804" y="2941463"/>
            <a:ext cx="5698696" cy="7082950"/>
          </a:xfrm>
          <a:prstGeom prst="rect">
            <a:avLst/>
          </a:prstGeom>
        </p:spPr>
        <p:txBody>
          <a:bodyPr lIns="0" tIns="0" rIns="0" bIns="0" rtlCol="0" anchor="t">
            <a:spAutoFit/>
          </a:bodyPr>
          <a:lstStyle/>
          <a:p>
            <a:pPr algn="just">
              <a:lnSpc>
                <a:spcPts val="3816"/>
              </a:lnSpc>
            </a:pPr>
            <a:r>
              <a:rPr lang="en-US" sz="1719">
                <a:solidFill>
                  <a:srgbClr val="1F2020"/>
                </a:solidFill>
                <a:latin typeface="Open Sans"/>
                <a:ea typeface="Open Sans"/>
                <a:cs typeface="Open Sans"/>
                <a:sym typeface="Open Sans"/>
              </a:rPr>
              <a:t>The most striking feature of the graph is the concentration of revenue values around a central point. Most of the data clusters between approximately</a:t>
            </a:r>
            <a:r>
              <a:rPr lang="en-US" sz="1719" b="1">
                <a:solidFill>
                  <a:srgbClr val="1F2020"/>
                </a:solidFill>
                <a:latin typeface="Open Sans Bold"/>
                <a:ea typeface="Open Sans Bold"/>
                <a:cs typeface="Open Sans Bold"/>
                <a:sym typeface="Open Sans Bold"/>
              </a:rPr>
              <a:t> $80 to $100</a:t>
            </a:r>
            <a:r>
              <a:rPr lang="en-US" sz="1719">
                <a:solidFill>
                  <a:srgbClr val="1F2020"/>
                </a:solidFill>
                <a:latin typeface="Open Sans"/>
                <a:ea typeface="Open Sans"/>
                <a:cs typeface="Open Sans"/>
                <a:sym typeface="Open Sans"/>
              </a:rPr>
              <a:t> in revenue, with a particularly sharp peak around</a:t>
            </a:r>
            <a:r>
              <a:rPr lang="en-US" sz="1719" b="1">
                <a:solidFill>
                  <a:srgbClr val="1F2020"/>
                </a:solidFill>
                <a:latin typeface="Open Sans Bold"/>
                <a:ea typeface="Open Sans Bold"/>
                <a:cs typeface="Open Sans Bold"/>
                <a:sym typeface="Open Sans Bold"/>
              </a:rPr>
              <a:t> $90</a:t>
            </a:r>
            <a:r>
              <a:rPr lang="en-US" sz="1719">
                <a:solidFill>
                  <a:srgbClr val="1F2020"/>
                </a:solidFill>
                <a:latin typeface="Open Sans"/>
                <a:ea typeface="Open Sans"/>
                <a:cs typeface="Open Sans"/>
                <a:sym typeface="Open Sans"/>
              </a:rPr>
              <a:t>. This indicates that a large portion of the revenue observations fall within this range, making it a critical area of focus.</a:t>
            </a:r>
          </a:p>
          <a:p>
            <a:pPr algn="just">
              <a:lnSpc>
                <a:spcPts val="3816"/>
              </a:lnSpc>
            </a:pPr>
            <a:endParaRPr lang="en-US" sz="1719">
              <a:solidFill>
                <a:srgbClr val="1F2020"/>
              </a:solidFill>
              <a:latin typeface="Open Sans"/>
              <a:ea typeface="Open Sans"/>
              <a:cs typeface="Open Sans"/>
              <a:sym typeface="Open Sans"/>
            </a:endParaRPr>
          </a:p>
          <a:p>
            <a:pPr algn="just">
              <a:lnSpc>
                <a:spcPts val="3816"/>
              </a:lnSpc>
            </a:pPr>
            <a:r>
              <a:rPr lang="en-US" sz="1719">
                <a:solidFill>
                  <a:srgbClr val="1F2020"/>
                </a:solidFill>
                <a:latin typeface="Open Sans"/>
                <a:ea typeface="Open Sans"/>
                <a:cs typeface="Open Sans"/>
                <a:sym typeface="Open Sans"/>
              </a:rPr>
              <a:t>There are noticeable spikes at higher revenue values, particularly around $</a:t>
            </a:r>
            <a:r>
              <a:rPr lang="en-US" sz="1719" b="1">
                <a:solidFill>
                  <a:srgbClr val="1F2020"/>
                </a:solidFill>
                <a:latin typeface="Open Sans Bold"/>
                <a:ea typeface="Open Sans Bold"/>
                <a:cs typeface="Open Sans Bold"/>
                <a:sym typeface="Open Sans Bold"/>
              </a:rPr>
              <a:t>150, $180, and $190</a:t>
            </a:r>
            <a:r>
              <a:rPr lang="en-US" sz="1719">
                <a:solidFill>
                  <a:srgbClr val="1F2020"/>
                </a:solidFill>
                <a:latin typeface="Open Sans"/>
                <a:ea typeface="Open Sans"/>
                <a:cs typeface="Open Sans"/>
                <a:sym typeface="Open Sans"/>
              </a:rPr>
              <a:t>. These spikes could suggest specific revenue brackets that occur more frequently, possibly due to certain pricing strategies, product categories, or customer segments. </a:t>
            </a:r>
          </a:p>
          <a:p>
            <a:pPr algn="just">
              <a:lnSpc>
                <a:spcPts val="3816"/>
              </a:lnSpc>
            </a:pPr>
            <a:endParaRPr lang="en-US" sz="1719">
              <a:solidFill>
                <a:srgbClr val="1F2020"/>
              </a:solidFill>
              <a:latin typeface="Open Sans"/>
              <a:ea typeface="Open Sans"/>
              <a:cs typeface="Open Sans"/>
              <a:sym typeface="Open Sans"/>
            </a:endParaRPr>
          </a:p>
          <a:p>
            <a:pPr algn="just">
              <a:lnSpc>
                <a:spcPts val="3816"/>
              </a:lnSpc>
            </a:pPr>
            <a:endParaRPr lang="en-US" sz="1719">
              <a:solidFill>
                <a:srgbClr val="1F2020"/>
              </a:solidFill>
              <a:latin typeface="Open Sans"/>
              <a:ea typeface="Open Sans"/>
              <a:cs typeface="Open Sans"/>
              <a:sym typeface="Open Sans"/>
            </a:endParaRPr>
          </a:p>
        </p:txBody>
      </p:sp>
      <p:sp>
        <p:nvSpPr>
          <p:cNvPr id="19" name="TextBox 19"/>
          <p:cNvSpPr txBox="1"/>
          <p:nvPr/>
        </p:nvSpPr>
        <p:spPr>
          <a:xfrm>
            <a:off x="1039108" y="508149"/>
            <a:ext cx="1547756" cy="240665"/>
          </a:xfrm>
          <a:prstGeom prst="rect">
            <a:avLst/>
          </a:prstGeom>
        </p:spPr>
        <p:txBody>
          <a:bodyPr lIns="0" tIns="0" rIns="0" bIns="0" rtlCol="0" anchor="t">
            <a:spAutoFit/>
          </a:bodyPr>
          <a:lstStyle/>
          <a:p>
            <a:pPr algn="l">
              <a:lnSpc>
                <a:spcPts val="1960"/>
              </a:lnSpc>
              <a:spcBef>
                <a:spcPct val="0"/>
              </a:spcBef>
            </a:pPr>
            <a:r>
              <a:rPr lang="en-US" sz="1400">
                <a:solidFill>
                  <a:srgbClr val="1F2020"/>
                </a:solidFill>
                <a:latin typeface="Open Sans"/>
                <a:ea typeface="Open Sans"/>
                <a:cs typeface="Open Sans"/>
                <a:sym typeface="Open Sans"/>
              </a:rPr>
              <a:t>PENS &amp; PRINTERS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8177932" y="8597752"/>
            <a:ext cx="110068" cy="660548"/>
            <a:chOff x="0" y="0"/>
            <a:chExt cx="28989" cy="173972"/>
          </a:xfrm>
        </p:grpSpPr>
        <p:sp>
          <p:nvSpPr>
            <p:cNvPr id="10" name="Freeform 10"/>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FF7300"/>
            </a:solidFill>
          </p:spPr>
        </p:sp>
        <p:sp>
          <p:nvSpPr>
            <p:cNvPr id="11" name="TextBox 11"/>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82954" y="1884188"/>
            <a:ext cx="1042538" cy="47625"/>
            <a:chOff x="0" y="0"/>
            <a:chExt cx="274578" cy="12543"/>
          </a:xfrm>
        </p:grpSpPr>
        <p:sp>
          <p:nvSpPr>
            <p:cNvPr id="13" name="Freeform 13"/>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7300"/>
            </a:solidFill>
          </p:spPr>
        </p:sp>
        <p:sp>
          <p:nvSpPr>
            <p:cNvPr id="14" name="TextBox 14"/>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47625" y="2362076"/>
            <a:ext cx="11657969" cy="7513631"/>
          </a:xfrm>
          <a:custGeom>
            <a:avLst/>
            <a:gdLst/>
            <a:ahLst/>
            <a:cxnLst/>
            <a:rect l="l" t="t" r="r" b="b"/>
            <a:pathLst>
              <a:path w="11657969" h="7513631">
                <a:moveTo>
                  <a:pt x="0" y="0"/>
                </a:moveTo>
                <a:lnTo>
                  <a:pt x="11657969" y="0"/>
                </a:lnTo>
                <a:lnTo>
                  <a:pt x="11657969" y="7513631"/>
                </a:lnTo>
                <a:lnTo>
                  <a:pt x="0" y="7513631"/>
                </a:lnTo>
                <a:lnTo>
                  <a:pt x="0" y="0"/>
                </a:lnTo>
                <a:close/>
              </a:path>
            </a:pathLst>
          </a:custGeom>
          <a:blipFill>
            <a:blip r:embed="rId4"/>
            <a:stretch>
              <a:fillRect/>
            </a:stretch>
          </a:blipFill>
        </p:spPr>
      </p:sp>
      <p:sp>
        <p:nvSpPr>
          <p:cNvPr id="16" name="TextBox 16"/>
          <p:cNvSpPr txBox="1"/>
          <p:nvPr/>
        </p:nvSpPr>
        <p:spPr>
          <a:xfrm>
            <a:off x="673429" y="1042708"/>
            <a:ext cx="10981141" cy="536680"/>
          </a:xfrm>
          <a:prstGeom prst="rect">
            <a:avLst/>
          </a:prstGeom>
        </p:spPr>
        <p:txBody>
          <a:bodyPr lIns="0" tIns="0" rIns="0" bIns="0" rtlCol="0" anchor="t">
            <a:spAutoFit/>
          </a:bodyPr>
          <a:lstStyle/>
          <a:p>
            <a:pPr algn="l">
              <a:lnSpc>
                <a:spcPts val="3932"/>
              </a:lnSpc>
            </a:pPr>
            <a:r>
              <a:rPr lang="en-US" sz="3360" b="1">
                <a:solidFill>
                  <a:srgbClr val="1F2020"/>
                </a:solidFill>
                <a:latin typeface="Poppins Bold"/>
                <a:ea typeface="Poppins Bold"/>
                <a:cs typeface="Poppins Bold"/>
                <a:sym typeface="Poppins Bold"/>
              </a:rPr>
              <a:t>OUTCOME: Revenue distribution by sales method.</a:t>
            </a:r>
          </a:p>
        </p:txBody>
      </p:sp>
      <p:sp>
        <p:nvSpPr>
          <p:cNvPr id="17" name="TextBox 17"/>
          <p:cNvSpPr txBox="1"/>
          <p:nvPr/>
        </p:nvSpPr>
        <p:spPr>
          <a:xfrm>
            <a:off x="10648651" y="2689700"/>
            <a:ext cx="7041831" cy="7003321"/>
          </a:xfrm>
          <a:prstGeom prst="rect">
            <a:avLst/>
          </a:prstGeom>
        </p:spPr>
        <p:txBody>
          <a:bodyPr lIns="0" tIns="0" rIns="0" bIns="0" rtlCol="0" anchor="t">
            <a:spAutoFit/>
          </a:bodyPr>
          <a:lstStyle/>
          <a:p>
            <a:pPr marL="392798" lvl="1" indent="-196399" algn="just">
              <a:lnSpc>
                <a:spcPts val="4038"/>
              </a:lnSpc>
              <a:buFont typeface="Arial"/>
              <a:buChar char="•"/>
            </a:pPr>
            <a:r>
              <a:rPr lang="en-US" sz="1819">
                <a:solidFill>
                  <a:srgbClr val="1F2020"/>
                </a:solidFill>
                <a:latin typeface="Open Sans"/>
                <a:ea typeface="Open Sans"/>
                <a:cs typeface="Open Sans"/>
                <a:sym typeface="Open Sans"/>
              </a:rPr>
              <a:t>The </a:t>
            </a:r>
            <a:r>
              <a:rPr lang="en-US" sz="1819" b="1">
                <a:solidFill>
                  <a:srgbClr val="1F2020"/>
                </a:solidFill>
                <a:latin typeface="Open Sans Bold"/>
                <a:ea typeface="Open Sans Bold"/>
                <a:cs typeface="Open Sans Bold"/>
                <a:sym typeface="Open Sans Bold"/>
              </a:rPr>
              <a:t>Email + Call method</a:t>
            </a:r>
            <a:r>
              <a:rPr lang="en-US" sz="1819">
                <a:solidFill>
                  <a:srgbClr val="1F2020"/>
                </a:solidFill>
                <a:latin typeface="Open Sans"/>
                <a:ea typeface="Open Sans"/>
                <a:cs typeface="Open Sans"/>
                <a:sym typeface="Open Sans"/>
              </a:rPr>
              <a:t> stands out for its wider range and higher median revenue of </a:t>
            </a:r>
            <a:r>
              <a:rPr lang="en-US" sz="1819" b="1">
                <a:solidFill>
                  <a:srgbClr val="1F2020"/>
                </a:solidFill>
                <a:latin typeface="Open Sans Bold"/>
                <a:ea typeface="Open Sans Bold"/>
                <a:cs typeface="Open Sans Bold"/>
                <a:sym typeface="Open Sans Bold"/>
              </a:rPr>
              <a:t>$182</a:t>
            </a:r>
            <a:r>
              <a:rPr lang="en-US" sz="1819">
                <a:solidFill>
                  <a:srgbClr val="1F2020"/>
                </a:solidFill>
                <a:latin typeface="Open Sans"/>
                <a:ea typeface="Open Sans"/>
                <a:cs typeface="Open Sans"/>
                <a:sym typeface="Open Sans"/>
              </a:rPr>
              <a:t> . It seems to be the most effective for generating higher sales since 50% of it revenue is between </a:t>
            </a:r>
            <a:r>
              <a:rPr lang="en-US" sz="1819" b="1">
                <a:solidFill>
                  <a:srgbClr val="1F2020"/>
                </a:solidFill>
                <a:latin typeface="Open Sans Bold"/>
                <a:ea typeface="Open Sans Bold"/>
                <a:cs typeface="Open Sans Bold"/>
                <a:sym typeface="Open Sans Bold"/>
              </a:rPr>
              <a:t>$150 - $190</a:t>
            </a:r>
            <a:r>
              <a:rPr lang="en-US" sz="1819">
                <a:solidFill>
                  <a:srgbClr val="1F2020"/>
                </a:solidFill>
                <a:latin typeface="Open Sans"/>
                <a:ea typeface="Open Sans"/>
                <a:cs typeface="Open Sans"/>
                <a:sym typeface="Open Sans"/>
              </a:rPr>
              <a:t>, with more variation indicating that this combined approach can capture a broad range of customer transactions, including some significantly higher-value ones.</a:t>
            </a:r>
          </a:p>
          <a:p>
            <a:pPr marL="392798" lvl="1" indent="-196399" algn="just">
              <a:lnSpc>
                <a:spcPts val="4038"/>
              </a:lnSpc>
              <a:buFont typeface="Arial"/>
              <a:buChar char="•"/>
            </a:pPr>
            <a:r>
              <a:rPr lang="en-US" sz="1819" b="1">
                <a:solidFill>
                  <a:srgbClr val="1F2020"/>
                </a:solidFill>
                <a:latin typeface="Open Sans Bold"/>
                <a:ea typeface="Open Sans Bold"/>
                <a:cs typeface="Open Sans Bold"/>
                <a:sym typeface="Open Sans Bold"/>
              </a:rPr>
              <a:t>The Call method</a:t>
            </a:r>
            <a:r>
              <a:rPr lang="en-US" sz="1819">
                <a:solidFill>
                  <a:srgbClr val="1F2020"/>
                </a:solidFill>
                <a:latin typeface="Open Sans"/>
                <a:ea typeface="Open Sans"/>
                <a:cs typeface="Open Sans"/>
                <a:sym typeface="Open Sans"/>
              </a:rPr>
              <a:t> appears to generate the lowest and most consistent revenue, with little variation and a few outliers. This could indicate that phone calls may be more effective for smaller, more straightforward transactions.</a:t>
            </a:r>
          </a:p>
          <a:p>
            <a:pPr marL="392798" lvl="1" indent="-196399" algn="just">
              <a:lnSpc>
                <a:spcPts val="4038"/>
              </a:lnSpc>
              <a:buFont typeface="Arial"/>
              <a:buChar char="•"/>
            </a:pPr>
            <a:r>
              <a:rPr lang="en-US" sz="1819" b="1">
                <a:solidFill>
                  <a:srgbClr val="1F2020"/>
                </a:solidFill>
                <a:latin typeface="Open Sans Bold"/>
                <a:ea typeface="Open Sans Bold"/>
                <a:cs typeface="Open Sans Bold"/>
                <a:sym typeface="Open Sans Bold"/>
              </a:rPr>
              <a:t>The Email method</a:t>
            </a:r>
            <a:r>
              <a:rPr lang="en-US" sz="1819">
                <a:solidFill>
                  <a:srgbClr val="1F2020"/>
                </a:solidFill>
                <a:latin typeface="Open Sans"/>
                <a:ea typeface="Open Sans"/>
                <a:cs typeface="Open Sans"/>
                <a:sym typeface="Open Sans"/>
              </a:rPr>
              <a:t> generates slightly higher revenue on average and has a bit more variation. </a:t>
            </a:r>
          </a:p>
          <a:p>
            <a:pPr algn="just">
              <a:lnSpc>
                <a:spcPts val="4038"/>
              </a:lnSpc>
            </a:pPr>
            <a:endParaRPr lang="en-US" sz="1819">
              <a:solidFill>
                <a:srgbClr val="1F2020"/>
              </a:solidFill>
              <a:latin typeface="Open Sans"/>
              <a:ea typeface="Open Sans"/>
              <a:cs typeface="Open Sans"/>
              <a:sym typeface="Open Sans"/>
            </a:endParaRPr>
          </a:p>
          <a:p>
            <a:pPr algn="just">
              <a:lnSpc>
                <a:spcPts val="4038"/>
              </a:lnSpc>
            </a:pPr>
            <a:endParaRPr lang="en-US" sz="1819">
              <a:solidFill>
                <a:srgbClr val="1F2020"/>
              </a:solidFill>
              <a:latin typeface="Open Sans"/>
              <a:ea typeface="Open Sans"/>
              <a:cs typeface="Open Sans"/>
              <a:sym typeface="Open Sans"/>
            </a:endParaRPr>
          </a:p>
        </p:txBody>
      </p:sp>
      <p:sp>
        <p:nvSpPr>
          <p:cNvPr id="18" name="TextBox 18"/>
          <p:cNvSpPr txBox="1"/>
          <p:nvPr/>
        </p:nvSpPr>
        <p:spPr>
          <a:xfrm>
            <a:off x="1039108" y="508149"/>
            <a:ext cx="1547756" cy="240665"/>
          </a:xfrm>
          <a:prstGeom prst="rect">
            <a:avLst/>
          </a:prstGeom>
        </p:spPr>
        <p:txBody>
          <a:bodyPr lIns="0" tIns="0" rIns="0" bIns="0" rtlCol="0" anchor="t">
            <a:spAutoFit/>
          </a:bodyPr>
          <a:lstStyle/>
          <a:p>
            <a:pPr algn="l">
              <a:lnSpc>
                <a:spcPts val="1960"/>
              </a:lnSpc>
              <a:spcBef>
                <a:spcPct val="0"/>
              </a:spcBef>
            </a:pPr>
            <a:r>
              <a:rPr lang="en-US" sz="1400">
                <a:solidFill>
                  <a:srgbClr val="1F2020"/>
                </a:solidFill>
                <a:latin typeface="Open Sans"/>
                <a:ea typeface="Open Sans"/>
                <a:cs typeface="Open Sans"/>
                <a:sym typeface="Open Sans"/>
              </a:rPr>
              <a:t>PENS &amp; PRINTERS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682954" y="1884188"/>
            <a:ext cx="1042538" cy="47625"/>
            <a:chOff x="0" y="0"/>
            <a:chExt cx="274578" cy="12543"/>
          </a:xfrm>
        </p:grpSpPr>
        <p:sp>
          <p:nvSpPr>
            <p:cNvPr id="10" name="Freeform 10"/>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7300"/>
            </a:solidFill>
          </p:spPr>
        </p:sp>
        <p:sp>
          <p:nvSpPr>
            <p:cNvPr id="11" name="TextBox 11"/>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6957628" y="2055638"/>
            <a:ext cx="11122662" cy="7542871"/>
          </a:xfrm>
          <a:custGeom>
            <a:avLst/>
            <a:gdLst/>
            <a:ahLst/>
            <a:cxnLst/>
            <a:rect l="l" t="t" r="r" b="b"/>
            <a:pathLst>
              <a:path w="11122662" h="7542871">
                <a:moveTo>
                  <a:pt x="0" y="0"/>
                </a:moveTo>
                <a:lnTo>
                  <a:pt x="11122662" y="0"/>
                </a:lnTo>
                <a:lnTo>
                  <a:pt x="11122662" y="7542871"/>
                </a:lnTo>
                <a:lnTo>
                  <a:pt x="0" y="7542871"/>
                </a:lnTo>
                <a:lnTo>
                  <a:pt x="0" y="0"/>
                </a:lnTo>
                <a:close/>
              </a:path>
            </a:pathLst>
          </a:custGeom>
          <a:blipFill>
            <a:blip r:embed="rId4"/>
            <a:stretch>
              <a:fillRect l="-4339" r="-4339"/>
            </a:stretch>
          </a:blipFill>
        </p:spPr>
      </p:sp>
      <p:sp>
        <p:nvSpPr>
          <p:cNvPr id="13" name="TextBox 13"/>
          <p:cNvSpPr txBox="1"/>
          <p:nvPr/>
        </p:nvSpPr>
        <p:spPr>
          <a:xfrm>
            <a:off x="673429" y="1042708"/>
            <a:ext cx="14554368" cy="536680"/>
          </a:xfrm>
          <a:prstGeom prst="rect">
            <a:avLst/>
          </a:prstGeom>
        </p:spPr>
        <p:txBody>
          <a:bodyPr lIns="0" tIns="0" rIns="0" bIns="0" rtlCol="0" anchor="t">
            <a:spAutoFit/>
          </a:bodyPr>
          <a:lstStyle/>
          <a:p>
            <a:pPr algn="l">
              <a:lnSpc>
                <a:spcPts val="3932"/>
              </a:lnSpc>
            </a:pPr>
            <a:r>
              <a:rPr lang="en-US" sz="3360" b="1">
                <a:solidFill>
                  <a:srgbClr val="1F2020"/>
                </a:solidFill>
                <a:latin typeface="Poppins Bold"/>
                <a:ea typeface="Poppins Bold"/>
                <a:cs typeface="Poppins Bold"/>
                <a:sym typeface="Poppins Bold"/>
              </a:rPr>
              <a:t>OUTCOME: Revenue trends over six weeks for each sales method.</a:t>
            </a:r>
          </a:p>
        </p:txBody>
      </p:sp>
      <p:sp>
        <p:nvSpPr>
          <p:cNvPr id="14" name="TextBox 14"/>
          <p:cNvSpPr txBox="1"/>
          <p:nvPr/>
        </p:nvSpPr>
        <p:spPr>
          <a:xfrm>
            <a:off x="405615" y="3871511"/>
            <a:ext cx="6128495" cy="3749200"/>
          </a:xfrm>
          <a:prstGeom prst="rect">
            <a:avLst/>
          </a:prstGeom>
        </p:spPr>
        <p:txBody>
          <a:bodyPr lIns="0" tIns="0" rIns="0" bIns="0" rtlCol="0" anchor="t">
            <a:spAutoFit/>
          </a:bodyPr>
          <a:lstStyle/>
          <a:p>
            <a:pPr algn="just">
              <a:lnSpc>
                <a:spcPts val="3816"/>
              </a:lnSpc>
            </a:pPr>
            <a:r>
              <a:rPr lang="en-US" sz="1719">
                <a:solidFill>
                  <a:srgbClr val="1F2020"/>
                </a:solidFill>
                <a:latin typeface="Open Sans"/>
                <a:ea typeface="Open Sans"/>
                <a:cs typeface="Open Sans"/>
                <a:sym typeface="Open Sans"/>
              </a:rPr>
              <a:t>Overall, there was a clear difference in revenue trends across the three methods. </a:t>
            </a:r>
            <a:r>
              <a:rPr lang="en-US" sz="1719" b="1">
                <a:solidFill>
                  <a:srgbClr val="1F2020"/>
                </a:solidFill>
                <a:latin typeface="Open Sans Bold"/>
                <a:ea typeface="Open Sans Bold"/>
                <a:cs typeface="Open Sans Bold"/>
                <a:sym typeface="Open Sans Bold"/>
              </a:rPr>
              <a:t>The Email + Call method</a:t>
            </a:r>
            <a:r>
              <a:rPr lang="en-US" sz="1719">
                <a:solidFill>
                  <a:srgbClr val="1F2020"/>
                </a:solidFill>
                <a:latin typeface="Open Sans"/>
                <a:ea typeface="Open Sans"/>
                <a:cs typeface="Open Sans"/>
                <a:sym typeface="Open Sans"/>
              </a:rPr>
              <a:t> consistently generated the highest revenue and showed continuous growth, making it the most effective approach over time. </a:t>
            </a:r>
            <a:r>
              <a:rPr lang="en-US" sz="1719" b="1">
                <a:solidFill>
                  <a:srgbClr val="1F2020"/>
                </a:solidFill>
                <a:latin typeface="Open Sans Bold"/>
                <a:ea typeface="Open Sans Bold"/>
                <a:cs typeface="Open Sans Bold"/>
                <a:sym typeface="Open Sans Bold"/>
              </a:rPr>
              <a:t>The Email method</a:t>
            </a:r>
            <a:r>
              <a:rPr lang="en-US" sz="1719">
                <a:solidFill>
                  <a:srgbClr val="1F2020"/>
                </a:solidFill>
                <a:latin typeface="Open Sans"/>
                <a:ea typeface="Open Sans"/>
                <a:cs typeface="Open Sans"/>
                <a:sym typeface="Open Sans"/>
              </a:rPr>
              <a:t> performed averagely well. Meanwhile, </a:t>
            </a:r>
            <a:r>
              <a:rPr lang="en-US" sz="1719" b="1">
                <a:solidFill>
                  <a:srgbClr val="1F2020"/>
                </a:solidFill>
                <a:latin typeface="Open Sans Bold"/>
                <a:ea typeface="Open Sans Bold"/>
                <a:cs typeface="Open Sans Bold"/>
                <a:sym typeface="Open Sans Bold"/>
              </a:rPr>
              <a:t>the Call method</a:t>
            </a:r>
            <a:r>
              <a:rPr lang="en-US" sz="1719">
                <a:solidFill>
                  <a:srgbClr val="1F2020"/>
                </a:solidFill>
                <a:latin typeface="Open Sans"/>
                <a:ea typeface="Open Sans"/>
                <a:cs typeface="Open Sans"/>
                <a:sym typeface="Open Sans"/>
              </a:rPr>
              <a:t> generated the least revenue, indicating that phone calls alone might not be sufficient to drive substantial sales.</a:t>
            </a:r>
          </a:p>
        </p:txBody>
      </p:sp>
      <p:sp>
        <p:nvSpPr>
          <p:cNvPr id="15" name="TextBox 15"/>
          <p:cNvSpPr txBox="1"/>
          <p:nvPr/>
        </p:nvSpPr>
        <p:spPr>
          <a:xfrm>
            <a:off x="1039108" y="508149"/>
            <a:ext cx="1547756" cy="240665"/>
          </a:xfrm>
          <a:prstGeom prst="rect">
            <a:avLst/>
          </a:prstGeom>
        </p:spPr>
        <p:txBody>
          <a:bodyPr lIns="0" tIns="0" rIns="0" bIns="0" rtlCol="0" anchor="t">
            <a:spAutoFit/>
          </a:bodyPr>
          <a:lstStyle/>
          <a:p>
            <a:pPr algn="l">
              <a:lnSpc>
                <a:spcPts val="1960"/>
              </a:lnSpc>
              <a:spcBef>
                <a:spcPct val="0"/>
              </a:spcBef>
            </a:pPr>
            <a:r>
              <a:rPr lang="en-US" sz="1400">
                <a:solidFill>
                  <a:srgbClr val="1F2020"/>
                </a:solidFill>
                <a:latin typeface="Open Sans"/>
                <a:ea typeface="Open Sans"/>
                <a:cs typeface="Open Sans"/>
                <a:sym typeface="Open Sans"/>
              </a:rPr>
              <a:t>PENS &amp; PRINTERS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8177932" y="8597752"/>
            <a:ext cx="110068" cy="660548"/>
            <a:chOff x="0" y="0"/>
            <a:chExt cx="28989" cy="173972"/>
          </a:xfrm>
        </p:grpSpPr>
        <p:sp>
          <p:nvSpPr>
            <p:cNvPr id="10" name="Freeform 10"/>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FF7300"/>
            </a:solidFill>
          </p:spPr>
        </p:sp>
        <p:sp>
          <p:nvSpPr>
            <p:cNvPr id="11" name="TextBox 11"/>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392985" y="1907775"/>
            <a:ext cx="8395940" cy="5425788"/>
          </a:xfrm>
          <a:custGeom>
            <a:avLst/>
            <a:gdLst/>
            <a:ahLst/>
            <a:cxnLst/>
            <a:rect l="l" t="t" r="r" b="b"/>
            <a:pathLst>
              <a:path w="8395940" h="5425788">
                <a:moveTo>
                  <a:pt x="0" y="0"/>
                </a:moveTo>
                <a:lnTo>
                  <a:pt x="8395940" y="0"/>
                </a:lnTo>
                <a:lnTo>
                  <a:pt x="8395940" y="5425789"/>
                </a:lnTo>
                <a:lnTo>
                  <a:pt x="0" y="5425789"/>
                </a:lnTo>
                <a:lnTo>
                  <a:pt x="0" y="0"/>
                </a:lnTo>
                <a:close/>
              </a:path>
            </a:pathLst>
          </a:custGeom>
          <a:blipFill>
            <a:blip r:embed="rId4"/>
            <a:stretch>
              <a:fillRect/>
            </a:stretch>
          </a:blipFill>
        </p:spPr>
      </p:sp>
      <p:sp>
        <p:nvSpPr>
          <p:cNvPr id="13" name="Freeform 13"/>
          <p:cNvSpPr/>
          <p:nvPr/>
        </p:nvSpPr>
        <p:spPr>
          <a:xfrm>
            <a:off x="9105900" y="1689903"/>
            <a:ext cx="8667343" cy="5530516"/>
          </a:xfrm>
          <a:custGeom>
            <a:avLst/>
            <a:gdLst/>
            <a:ahLst/>
            <a:cxnLst/>
            <a:rect l="l" t="t" r="r" b="b"/>
            <a:pathLst>
              <a:path w="8667343" h="5530516">
                <a:moveTo>
                  <a:pt x="0" y="0"/>
                </a:moveTo>
                <a:lnTo>
                  <a:pt x="8667343" y="0"/>
                </a:lnTo>
                <a:lnTo>
                  <a:pt x="8667343" y="5530516"/>
                </a:lnTo>
                <a:lnTo>
                  <a:pt x="0" y="5530516"/>
                </a:lnTo>
                <a:lnTo>
                  <a:pt x="0" y="0"/>
                </a:lnTo>
                <a:close/>
              </a:path>
            </a:pathLst>
          </a:custGeom>
          <a:blipFill>
            <a:blip r:embed="rId5"/>
            <a:stretch>
              <a:fillRect/>
            </a:stretch>
          </a:blipFill>
        </p:spPr>
      </p:sp>
      <p:sp>
        <p:nvSpPr>
          <p:cNvPr id="14" name="TextBox 14"/>
          <p:cNvSpPr txBox="1"/>
          <p:nvPr/>
        </p:nvSpPr>
        <p:spPr>
          <a:xfrm>
            <a:off x="673429" y="7362139"/>
            <a:ext cx="7865548" cy="2773716"/>
          </a:xfrm>
          <a:prstGeom prst="rect">
            <a:avLst/>
          </a:prstGeom>
        </p:spPr>
        <p:txBody>
          <a:bodyPr lIns="0" tIns="0" rIns="0" bIns="0" rtlCol="0" anchor="t">
            <a:spAutoFit/>
          </a:bodyPr>
          <a:lstStyle/>
          <a:p>
            <a:pPr marL="288524" lvl="1" indent="-144262" algn="just">
              <a:lnSpc>
                <a:spcPts val="2966"/>
              </a:lnSpc>
              <a:buFont typeface="Arial"/>
              <a:buChar char="•"/>
            </a:pPr>
            <a:r>
              <a:rPr lang="en-US" sz="1336">
                <a:solidFill>
                  <a:srgbClr val="1F2020"/>
                </a:solidFill>
                <a:latin typeface="Open Sans"/>
                <a:ea typeface="Open Sans"/>
                <a:cs typeface="Open Sans"/>
                <a:sym typeface="Open Sans"/>
              </a:rPr>
              <a:t>This graph highlights that the </a:t>
            </a:r>
            <a:r>
              <a:rPr lang="en-US" sz="1336" b="1">
                <a:solidFill>
                  <a:srgbClr val="1F2020"/>
                </a:solidFill>
                <a:latin typeface="Open Sans Bold"/>
                <a:ea typeface="Open Sans Bold"/>
                <a:cs typeface="Open Sans Bold"/>
                <a:sym typeface="Open Sans Bold"/>
              </a:rPr>
              <a:t>Email + Call</a:t>
            </a:r>
            <a:r>
              <a:rPr lang="en-US" sz="1336">
                <a:solidFill>
                  <a:srgbClr val="1F2020"/>
                </a:solidFill>
                <a:latin typeface="Open Sans"/>
                <a:ea typeface="Open Sans"/>
                <a:cs typeface="Open Sans"/>
                <a:sym typeface="Open Sans"/>
              </a:rPr>
              <a:t> </a:t>
            </a:r>
            <a:r>
              <a:rPr lang="en-US" sz="1336" b="1">
                <a:solidFill>
                  <a:srgbClr val="1F2020"/>
                </a:solidFill>
                <a:latin typeface="Open Sans Bold"/>
                <a:ea typeface="Open Sans Bold"/>
                <a:cs typeface="Open Sans Bold"/>
                <a:sym typeface="Open Sans Bold"/>
              </a:rPr>
              <a:t>method</a:t>
            </a:r>
            <a:r>
              <a:rPr lang="en-US" sz="1336">
                <a:solidFill>
                  <a:srgbClr val="1F2020"/>
                </a:solidFill>
                <a:latin typeface="Open Sans"/>
                <a:ea typeface="Open Sans"/>
                <a:cs typeface="Open Sans"/>
                <a:sym typeface="Open Sans"/>
              </a:rPr>
              <a:t> is the most effective in generating higher revenue, especially with customers who have been with the company for up to 30 years.</a:t>
            </a:r>
          </a:p>
          <a:p>
            <a:pPr marL="288524" lvl="1" indent="-144262" algn="just">
              <a:lnSpc>
                <a:spcPts val="2966"/>
              </a:lnSpc>
              <a:buFont typeface="Arial"/>
              <a:buChar char="•"/>
            </a:pPr>
            <a:r>
              <a:rPr lang="en-US" sz="1336">
                <a:solidFill>
                  <a:srgbClr val="1F2020"/>
                </a:solidFill>
                <a:latin typeface="Open Sans"/>
                <a:ea typeface="Open Sans"/>
                <a:cs typeface="Open Sans"/>
                <a:sym typeface="Open Sans"/>
              </a:rPr>
              <a:t> The </a:t>
            </a:r>
            <a:r>
              <a:rPr lang="en-US" sz="1336" b="1">
                <a:solidFill>
                  <a:srgbClr val="1F2020"/>
                </a:solidFill>
                <a:latin typeface="Open Sans Bold"/>
                <a:ea typeface="Open Sans Bold"/>
                <a:cs typeface="Open Sans Bold"/>
                <a:sym typeface="Open Sans Bold"/>
              </a:rPr>
              <a:t>Email</a:t>
            </a:r>
            <a:r>
              <a:rPr lang="en-US" sz="1336">
                <a:solidFill>
                  <a:srgbClr val="1F2020"/>
                </a:solidFill>
                <a:latin typeface="Open Sans"/>
                <a:ea typeface="Open Sans"/>
                <a:cs typeface="Open Sans"/>
                <a:sym typeface="Open Sans"/>
              </a:rPr>
              <a:t> </a:t>
            </a:r>
            <a:r>
              <a:rPr lang="en-US" sz="1336" b="1">
                <a:solidFill>
                  <a:srgbClr val="1F2020"/>
                </a:solidFill>
                <a:latin typeface="Open Sans Bold"/>
                <a:ea typeface="Open Sans Bold"/>
                <a:cs typeface="Open Sans Bold"/>
                <a:sym typeface="Open Sans Bold"/>
              </a:rPr>
              <a:t>method </a:t>
            </a:r>
            <a:r>
              <a:rPr lang="en-US" sz="1336">
                <a:solidFill>
                  <a:srgbClr val="1F2020"/>
                </a:solidFill>
                <a:latin typeface="Open Sans"/>
                <a:ea typeface="Open Sans"/>
                <a:cs typeface="Open Sans"/>
                <a:sym typeface="Open Sans"/>
              </a:rPr>
              <a:t>provides a stable, reliable revenue stream across all customer age groups, making it a solid choice for consistent engagement. </a:t>
            </a:r>
          </a:p>
          <a:p>
            <a:pPr marL="288524" lvl="1" indent="-144262" algn="just">
              <a:lnSpc>
                <a:spcPts val="2966"/>
              </a:lnSpc>
              <a:buFont typeface="Arial"/>
              <a:buChar char="•"/>
            </a:pPr>
            <a:r>
              <a:rPr lang="en-US" sz="1336">
                <a:solidFill>
                  <a:srgbClr val="1F2020"/>
                </a:solidFill>
                <a:latin typeface="Open Sans"/>
                <a:ea typeface="Open Sans"/>
                <a:cs typeface="Open Sans"/>
                <a:sym typeface="Open Sans"/>
              </a:rPr>
              <a:t>Meanwhile, the </a:t>
            </a:r>
            <a:r>
              <a:rPr lang="en-US" sz="1336" b="1">
                <a:solidFill>
                  <a:srgbClr val="1F2020"/>
                </a:solidFill>
                <a:latin typeface="Open Sans Bold"/>
                <a:ea typeface="Open Sans Bold"/>
                <a:cs typeface="Open Sans Bold"/>
                <a:sym typeface="Open Sans Bold"/>
              </a:rPr>
              <a:t>Call method</a:t>
            </a:r>
            <a:r>
              <a:rPr lang="en-US" sz="1336">
                <a:solidFill>
                  <a:srgbClr val="1F2020"/>
                </a:solidFill>
                <a:latin typeface="Open Sans"/>
                <a:ea typeface="Open Sans"/>
                <a:cs typeface="Open Sans"/>
                <a:sym typeface="Open Sans"/>
              </a:rPr>
              <a:t>, while less effective overall, might still have its place in specific contexts or with certain customer segments, but it’s clear that calls alone are not enough to drive substantial sales, especially with more established customers.</a:t>
            </a:r>
          </a:p>
          <a:p>
            <a:pPr algn="just">
              <a:lnSpc>
                <a:spcPts val="1412"/>
              </a:lnSpc>
            </a:pPr>
            <a:endParaRPr lang="en-US" sz="1336">
              <a:solidFill>
                <a:srgbClr val="1F2020"/>
              </a:solidFill>
              <a:latin typeface="Open Sans"/>
              <a:ea typeface="Open Sans"/>
              <a:cs typeface="Open Sans"/>
              <a:sym typeface="Open Sans"/>
            </a:endParaRPr>
          </a:p>
        </p:txBody>
      </p:sp>
      <p:sp>
        <p:nvSpPr>
          <p:cNvPr id="15" name="TextBox 15"/>
          <p:cNvSpPr txBox="1"/>
          <p:nvPr/>
        </p:nvSpPr>
        <p:spPr>
          <a:xfrm>
            <a:off x="9572758" y="7144219"/>
            <a:ext cx="8117724" cy="3303510"/>
          </a:xfrm>
          <a:prstGeom prst="rect">
            <a:avLst/>
          </a:prstGeom>
        </p:spPr>
        <p:txBody>
          <a:bodyPr lIns="0" tIns="0" rIns="0" bIns="0" rtlCol="0" anchor="t">
            <a:spAutoFit/>
          </a:bodyPr>
          <a:lstStyle/>
          <a:p>
            <a:pPr marL="288524" lvl="1" indent="-144262" algn="just">
              <a:lnSpc>
                <a:spcPts val="2966"/>
              </a:lnSpc>
              <a:buFont typeface="Arial"/>
              <a:buChar char="•"/>
            </a:pPr>
            <a:r>
              <a:rPr lang="en-US" sz="1336">
                <a:solidFill>
                  <a:srgbClr val="1F2020"/>
                </a:solidFill>
                <a:latin typeface="Open Sans"/>
                <a:ea typeface="Open Sans"/>
                <a:cs typeface="Open Sans"/>
                <a:sym typeface="Open Sans"/>
              </a:rPr>
              <a:t>The histogram below shows that Pens and Printers has successfully attracted a large number of new customers, particularly those who have been with the company for less than two years,</a:t>
            </a:r>
          </a:p>
          <a:p>
            <a:pPr marL="288524" lvl="1" indent="-144262" algn="just">
              <a:lnSpc>
                <a:spcPts val="2966"/>
              </a:lnSpc>
              <a:buFont typeface="Arial"/>
              <a:buChar char="•"/>
            </a:pPr>
            <a:r>
              <a:rPr lang="en-US" sz="1336">
                <a:solidFill>
                  <a:srgbClr val="1F2020"/>
                </a:solidFill>
                <a:latin typeface="Open Sans"/>
                <a:ea typeface="Open Sans"/>
                <a:cs typeface="Open Sans"/>
                <a:sym typeface="Open Sans"/>
              </a:rPr>
              <a:t>However, there is a noticeable decline in customer numbers as the years increase, with significantly fewer customers remaining after 10 years, and even fewer beyond 20 years.</a:t>
            </a:r>
          </a:p>
          <a:p>
            <a:pPr marL="288524" lvl="1" indent="-144262" algn="just">
              <a:lnSpc>
                <a:spcPts val="2966"/>
              </a:lnSpc>
              <a:buFont typeface="Arial"/>
              <a:buChar char="•"/>
            </a:pPr>
            <a:r>
              <a:rPr lang="en-US" sz="1336">
                <a:solidFill>
                  <a:srgbClr val="1F2020"/>
                </a:solidFill>
                <a:latin typeface="Open Sans"/>
                <a:ea typeface="Open Sans"/>
                <a:cs typeface="Open Sans"/>
                <a:sym typeface="Open Sans"/>
              </a:rPr>
              <a:t>This pattern highlights the typical challenges of customer retention over time. Despite this, the company does have a small but loyal group of long-term customers who have stayed for over 20 years, representing a valuable segment that should be nurtured. </a:t>
            </a:r>
          </a:p>
          <a:p>
            <a:pPr algn="just">
              <a:lnSpc>
                <a:spcPts val="2966"/>
              </a:lnSpc>
            </a:pPr>
            <a:endParaRPr lang="en-US" sz="1336">
              <a:solidFill>
                <a:srgbClr val="1F2020"/>
              </a:solidFill>
              <a:latin typeface="Open Sans"/>
              <a:ea typeface="Open Sans"/>
              <a:cs typeface="Open Sans"/>
              <a:sym typeface="Open Sans"/>
            </a:endParaRPr>
          </a:p>
          <a:p>
            <a:pPr algn="just">
              <a:lnSpc>
                <a:spcPts val="2966"/>
              </a:lnSpc>
            </a:pPr>
            <a:endParaRPr lang="en-US" sz="1336">
              <a:solidFill>
                <a:srgbClr val="1F2020"/>
              </a:solidFill>
              <a:latin typeface="Open Sans"/>
              <a:ea typeface="Open Sans"/>
              <a:cs typeface="Open Sans"/>
              <a:sym typeface="Open Sans"/>
            </a:endParaRPr>
          </a:p>
        </p:txBody>
      </p:sp>
      <p:grpSp>
        <p:nvGrpSpPr>
          <p:cNvPr id="16" name="Group 16"/>
          <p:cNvGrpSpPr/>
          <p:nvPr/>
        </p:nvGrpSpPr>
        <p:grpSpPr>
          <a:xfrm>
            <a:off x="682954" y="1741313"/>
            <a:ext cx="1042538" cy="47625"/>
            <a:chOff x="0" y="0"/>
            <a:chExt cx="274578" cy="12543"/>
          </a:xfrm>
        </p:grpSpPr>
        <p:sp>
          <p:nvSpPr>
            <p:cNvPr id="17" name="Freeform 17"/>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7300"/>
            </a:solidFill>
          </p:spPr>
        </p:sp>
        <p:sp>
          <p:nvSpPr>
            <p:cNvPr id="18" name="TextBox 18"/>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673429" y="1042708"/>
            <a:ext cx="14554368" cy="536680"/>
          </a:xfrm>
          <a:prstGeom prst="rect">
            <a:avLst/>
          </a:prstGeom>
        </p:spPr>
        <p:txBody>
          <a:bodyPr lIns="0" tIns="0" rIns="0" bIns="0" rtlCol="0" anchor="t">
            <a:spAutoFit/>
          </a:bodyPr>
          <a:lstStyle/>
          <a:p>
            <a:pPr algn="l">
              <a:lnSpc>
                <a:spcPts val="3932"/>
              </a:lnSpc>
            </a:pPr>
            <a:r>
              <a:rPr lang="en-US" sz="3360" b="1">
                <a:solidFill>
                  <a:srgbClr val="1F2020"/>
                </a:solidFill>
                <a:latin typeface="Poppins Bold"/>
                <a:ea typeface="Poppins Bold"/>
                <a:cs typeface="Poppins Bold"/>
                <a:sym typeface="Poppins Bold"/>
              </a:rPr>
              <a:t>OUTCOME: Customers Analysis.</a:t>
            </a:r>
          </a:p>
        </p:txBody>
      </p:sp>
      <p:sp>
        <p:nvSpPr>
          <p:cNvPr id="20" name="TextBox 20"/>
          <p:cNvSpPr txBox="1"/>
          <p:nvPr/>
        </p:nvSpPr>
        <p:spPr>
          <a:xfrm>
            <a:off x="1039108" y="508149"/>
            <a:ext cx="1547756" cy="240665"/>
          </a:xfrm>
          <a:prstGeom prst="rect">
            <a:avLst/>
          </a:prstGeom>
        </p:spPr>
        <p:txBody>
          <a:bodyPr lIns="0" tIns="0" rIns="0" bIns="0" rtlCol="0" anchor="t">
            <a:spAutoFit/>
          </a:bodyPr>
          <a:lstStyle/>
          <a:p>
            <a:pPr algn="l">
              <a:lnSpc>
                <a:spcPts val="1960"/>
              </a:lnSpc>
              <a:spcBef>
                <a:spcPct val="0"/>
              </a:spcBef>
            </a:pPr>
            <a:r>
              <a:rPr lang="en-US" sz="1400">
                <a:solidFill>
                  <a:srgbClr val="1F2020"/>
                </a:solidFill>
                <a:latin typeface="Open Sans"/>
                <a:ea typeface="Open Sans"/>
                <a:cs typeface="Open Sans"/>
                <a:sym typeface="Open Sans"/>
              </a:rPr>
              <a:t>PENS &amp; PRINTERS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8177932" y="8597752"/>
            <a:ext cx="110068" cy="660548"/>
            <a:chOff x="0" y="0"/>
            <a:chExt cx="28989" cy="173972"/>
          </a:xfrm>
        </p:grpSpPr>
        <p:sp>
          <p:nvSpPr>
            <p:cNvPr id="10" name="Freeform 10"/>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FF7300"/>
            </a:solidFill>
          </p:spPr>
        </p:sp>
        <p:sp>
          <p:nvSpPr>
            <p:cNvPr id="11" name="TextBox 11"/>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8142194" y="7976421"/>
            <a:ext cx="2003612" cy="247718"/>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Open Sans Bold"/>
                <a:ea typeface="Open Sans Bold"/>
                <a:cs typeface="Open Sans Bold"/>
                <a:sym typeface="Open Sans Bold"/>
              </a:rPr>
              <a:t>Learn More</a:t>
            </a:r>
          </a:p>
        </p:txBody>
      </p:sp>
      <p:sp>
        <p:nvSpPr>
          <p:cNvPr id="13" name="TextBox 13"/>
          <p:cNvSpPr txBox="1"/>
          <p:nvPr/>
        </p:nvSpPr>
        <p:spPr>
          <a:xfrm>
            <a:off x="1039108" y="508149"/>
            <a:ext cx="1547756" cy="240665"/>
          </a:xfrm>
          <a:prstGeom prst="rect">
            <a:avLst/>
          </a:prstGeom>
        </p:spPr>
        <p:txBody>
          <a:bodyPr lIns="0" tIns="0" rIns="0" bIns="0" rtlCol="0" anchor="t">
            <a:spAutoFit/>
          </a:bodyPr>
          <a:lstStyle/>
          <a:p>
            <a:pPr algn="l">
              <a:lnSpc>
                <a:spcPts val="1960"/>
              </a:lnSpc>
              <a:spcBef>
                <a:spcPct val="0"/>
              </a:spcBef>
            </a:pPr>
            <a:r>
              <a:rPr lang="en-US" sz="1400">
                <a:solidFill>
                  <a:srgbClr val="1F2020"/>
                </a:solidFill>
                <a:latin typeface="Open Sans"/>
                <a:ea typeface="Open Sans"/>
                <a:cs typeface="Open Sans"/>
                <a:sym typeface="Open Sans"/>
              </a:rPr>
              <a:t>PENS &amp; PRINTERS</a:t>
            </a:r>
          </a:p>
        </p:txBody>
      </p:sp>
      <p:sp>
        <p:nvSpPr>
          <p:cNvPr id="14" name="TextBox 14"/>
          <p:cNvSpPr txBox="1"/>
          <p:nvPr/>
        </p:nvSpPr>
        <p:spPr>
          <a:xfrm>
            <a:off x="673429" y="1042708"/>
            <a:ext cx="14554368" cy="536680"/>
          </a:xfrm>
          <a:prstGeom prst="rect">
            <a:avLst/>
          </a:prstGeom>
        </p:spPr>
        <p:txBody>
          <a:bodyPr lIns="0" tIns="0" rIns="0" bIns="0" rtlCol="0" anchor="t">
            <a:spAutoFit/>
          </a:bodyPr>
          <a:lstStyle/>
          <a:p>
            <a:pPr algn="l">
              <a:lnSpc>
                <a:spcPts val="3932"/>
              </a:lnSpc>
            </a:pPr>
            <a:r>
              <a:rPr lang="en-US" sz="3360" b="1">
                <a:solidFill>
                  <a:srgbClr val="1F2020"/>
                </a:solidFill>
                <a:latin typeface="Poppins Bold"/>
                <a:ea typeface="Poppins Bold"/>
                <a:cs typeface="Poppins Bold"/>
                <a:sym typeface="Poppins Bold"/>
              </a:rPr>
              <a:t>KEY FINDING AND BUSINESS METRIC.</a:t>
            </a:r>
          </a:p>
        </p:txBody>
      </p:sp>
      <p:sp>
        <p:nvSpPr>
          <p:cNvPr id="15" name="TextBox 15"/>
          <p:cNvSpPr txBox="1"/>
          <p:nvPr/>
        </p:nvSpPr>
        <p:spPr>
          <a:xfrm>
            <a:off x="673429" y="1741313"/>
            <a:ext cx="17017053" cy="2365871"/>
          </a:xfrm>
          <a:prstGeom prst="rect">
            <a:avLst/>
          </a:prstGeom>
        </p:spPr>
        <p:txBody>
          <a:bodyPr lIns="0" tIns="0" rIns="0" bIns="0" rtlCol="0" anchor="t">
            <a:spAutoFit/>
          </a:bodyPr>
          <a:lstStyle/>
          <a:p>
            <a:pPr algn="just">
              <a:lnSpc>
                <a:spcPts val="3854"/>
              </a:lnSpc>
            </a:pPr>
            <a:r>
              <a:rPr lang="en-US" sz="1736">
                <a:solidFill>
                  <a:srgbClr val="1F2020"/>
                </a:solidFill>
                <a:latin typeface="Open Sans"/>
                <a:ea typeface="Open Sans"/>
                <a:cs typeface="Open Sans"/>
                <a:sym typeface="Open Sans"/>
              </a:rPr>
              <a:t>Based on the data, I would recommend we keep using the Email + Call method. It consistently brought in the highest revenue across the board, which shows it is really effective.This method also captures higher-value sales,</a:t>
            </a:r>
          </a:p>
          <a:p>
            <a:pPr algn="just">
              <a:lnSpc>
                <a:spcPts val="3854"/>
              </a:lnSpc>
            </a:pPr>
            <a:r>
              <a:rPr lang="en-US" sz="1736">
                <a:solidFill>
                  <a:srgbClr val="1F2020"/>
                </a:solidFill>
                <a:latin typeface="Open Sans"/>
                <a:ea typeface="Open Sans"/>
                <a:cs typeface="Open Sans"/>
                <a:sym typeface="Open Sans"/>
              </a:rPr>
              <a:t>This suggests that combining </a:t>
            </a:r>
            <a:r>
              <a:rPr lang="en-US" sz="1736" b="1">
                <a:solidFill>
                  <a:srgbClr val="1F2020"/>
                </a:solidFill>
                <a:latin typeface="Open Sans Ultra-Bold"/>
                <a:ea typeface="Open Sans Ultra-Bold"/>
                <a:cs typeface="Open Sans Ultra-Bold"/>
                <a:sym typeface="Open Sans Ultra-Bold"/>
              </a:rPr>
              <a:t>email with a follow-up call</a:t>
            </a:r>
            <a:r>
              <a:rPr lang="en-US" sz="1736">
                <a:solidFill>
                  <a:srgbClr val="1F2020"/>
                </a:solidFill>
                <a:latin typeface="Open Sans"/>
                <a:ea typeface="Open Sans"/>
                <a:cs typeface="Open Sans"/>
                <a:sym typeface="Open Sans"/>
              </a:rPr>
              <a:t> can effectively drive more significant sales, appealing to a broader range of customers, including those making larger purchases.</a:t>
            </a:r>
          </a:p>
          <a:p>
            <a:pPr algn="just">
              <a:lnSpc>
                <a:spcPts val="3854"/>
              </a:lnSpc>
            </a:pPr>
            <a:endParaRPr lang="en-US" sz="1736">
              <a:solidFill>
                <a:srgbClr val="1F2020"/>
              </a:solidFill>
              <a:latin typeface="Open Sans"/>
              <a:ea typeface="Open Sans"/>
              <a:cs typeface="Open Sans"/>
              <a:sym typeface="Open Sans"/>
            </a:endParaRPr>
          </a:p>
        </p:txBody>
      </p:sp>
      <p:sp>
        <p:nvSpPr>
          <p:cNvPr id="16" name="TextBox 16"/>
          <p:cNvSpPr txBox="1"/>
          <p:nvPr/>
        </p:nvSpPr>
        <p:spPr>
          <a:xfrm>
            <a:off x="692534" y="3935733"/>
            <a:ext cx="16902931" cy="6056687"/>
          </a:xfrm>
          <a:prstGeom prst="rect">
            <a:avLst/>
          </a:prstGeom>
        </p:spPr>
        <p:txBody>
          <a:bodyPr lIns="0" tIns="0" rIns="0" bIns="0" rtlCol="0" anchor="t">
            <a:spAutoFit/>
          </a:bodyPr>
          <a:lstStyle/>
          <a:p>
            <a:pPr algn="just">
              <a:lnSpc>
                <a:spcPts val="4358"/>
              </a:lnSpc>
            </a:pPr>
            <a:r>
              <a:rPr lang="en-US" sz="2136" b="1">
                <a:solidFill>
                  <a:srgbClr val="1F2020"/>
                </a:solidFill>
                <a:latin typeface="Open Sans Bold"/>
                <a:ea typeface="Open Sans Bold"/>
                <a:cs typeface="Open Sans Bold"/>
                <a:sym typeface="Open Sans Bold"/>
              </a:rPr>
              <a:t>Business Metric to Monitor</a:t>
            </a:r>
          </a:p>
          <a:p>
            <a:pPr algn="just">
              <a:lnSpc>
                <a:spcPts val="3542"/>
              </a:lnSpc>
            </a:pPr>
            <a:r>
              <a:rPr lang="en-US" sz="1736">
                <a:solidFill>
                  <a:srgbClr val="1F2020"/>
                </a:solidFill>
                <a:latin typeface="Open Sans"/>
                <a:ea typeface="Open Sans"/>
                <a:cs typeface="Open Sans"/>
                <a:sym typeface="Open Sans"/>
              </a:rPr>
              <a:t>Given that the business goal is to identify the most effective sales approach for the new product line in response to changing consumer behavior, I recommend we focus on tracking the </a:t>
            </a:r>
            <a:r>
              <a:rPr lang="en-US" sz="1736" b="1">
                <a:solidFill>
                  <a:srgbClr val="1F2020"/>
                </a:solidFill>
                <a:latin typeface="Open Sans Bold"/>
                <a:ea typeface="Open Sans Bold"/>
                <a:cs typeface="Open Sans Bold"/>
                <a:sym typeface="Open Sans Bold"/>
              </a:rPr>
              <a:t>percentage of average sales revenue generated by each sales method</a:t>
            </a:r>
            <a:r>
              <a:rPr lang="en-US" sz="1736">
                <a:solidFill>
                  <a:srgbClr val="1F2020"/>
                </a:solidFill>
                <a:latin typeface="Open Sans"/>
                <a:ea typeface="Open Sans"/>
                <a:cs typeface="Open Sans"/>
                <a:sym typeface="Open Sans"/>
              </a:rPr>
              <a:t>. Although </a:t>
            </a:r>
            <a:r>
              <a:rPr lang="en-US" sz="1736" b="1">
                <a:solidFill>
                  <a:srgbClr val="1F2020"/>
                </a:solidFill>
                <a:latin typeface="Open Sans Bold"/>
                <a:ea typeface="Open Sans Bold"/>
                <a:cs typeface="Open Sans Bold"/>
                <a:sym typeface="Open Sans Bold"/>
              </a:rPr>
              <a:t>the Email + Call method</a:t>
            </a:r>
            <a:r>
              <a:rPr lang="en-US" sz="1736">
                <a:solidFill>
                  <a:srgbClr val="1F2020"/>
                </a:solidFill>
                <a:latin typeface="Open Sans"/>
                <a:ea typeface="Open Sans"/>
                <a:cs typeface="Open Sans"/>
                <a:sym typeface="Open Sans"/>
              </a:rPr>
              <a:t> has consistently brought in the highest revenue,  it's important to monitor the performance of all methods to determine what works best over time.</a:t>
            </a:r>
          </a:p>
          <a:p>
            <a:pPr algn="just">
              <a:lnSpc>
                <a:spcPts val="3338"/>
              </a:lnSpc>
            </a:pPr>
            <a:r>
              <a:rPr lang="en-US" sz="1636">
                <a:solidFill>
                  <a:srgbClr val="1F2020"/>
                </a:solidFill>
                <a:latin typeface="Open Sans"/>
                <a:ea typeface="Open Sans"/>
                <a:cs typeface="Open Sans"/>
                <a:sym typeface="Open Sans"/>
              </a:rPr>
              <a:t>By tracking </a:t>
            </a:r>
            <a:r>
              <a:rPr lang="en-US" sz="1636" b="1">
                <a:solidFill>
                  <a:srgbClr val="1F2020"/>
                </a:solidFill>
                <a:latin typeface="Open Sans Bold"/>
                <a:ea typeface="Open Sans Bold"/>
                <a:cs typeface="Open Sans Bold"/>
                <a:sym typeface="Open Sans Bold"/>
              </a:rPr>
              <a:t>the percentage of average sales revenue across all methods</a:t>
            </a:r>
            <a:r>
              <a:rPr lang="en-US" sz="1636">
                <a:solidFill>
                  <a:srgbClr val="1F2020"/>
                </a:solidFill>
                <a:latin typeface="Open Sans"/>
                <a:ea typeface="Open Sans"/>
                <a:cs typeface="Open Sans"/>
                <a:sym typeface="Open Sans"/>
              </a:rPr>
              <a:t>, we can better understand which strategies are most effective in different contexts and for different customer segments. This metric will allow us to spot trends and patterns, helping us make more informed decisions about how to optimize the sales strategies moving forward.</a:t>
            </a:r>
          </a:p>
          <a:p>
            <a:pPr algn="just">
              <a:lnSpc>
                <a:spcPts val="3338"/>
              </a:lnSpc>
            </a:pPr>
            <a:r>
              <a:rPr lang="en-US" sz="1636">
                <a:solidFill>
                  <a:srgbClr val="1F2020"/>
                </a:solidFill>
                <a:latin typeface="Open Sans"/>
                <a:ea typeface="Open Sans"/>
                <a:cs typeface="Open Sans"/>
                <a:sym typeface="Open Sans"/>
              </a:rPr>
              <a:t>Based on the data from the past six weeks, the percentage of average sales revenue for each method is as follows:</a:t>
            </a:r>
          </a:p>
          <a:p>
            <a:pPr marL="353293" lvl="1" indent="-176646" algn="just">
              <a:lnSpc>
                <a:spcPts val="3338"/>
              </a:lnSpc>
              <a:buFont typeface="Arial"/>
              <a:buChar char="•"/>
            </a:pPr>
            <a:r>
              <a:rPr lang="en-US" sz="1636" b="1">
                <a:solidFill>
                  <a:srgbClr val="1F2020"/>
                </a:solidFill>
                <a:latin typeface="Open Sans Bold"/>
                <a:ea typeface="Open Sans Bold"/>
                <a:cs typeface="Open Sans Bold"/>
                <a:sym typeface="Open Sans Bold"/>
              </a:rPr>
              <a:t>Email + Call</a:t>
            </a:r>
            <a:r>
              <a:rPr lang="en-US" sz="1636">
                <a:solidFill>
                  <a:srgbClr val="1F2020"/>
                </a:solidFill>
                <a:latin typeface="Open Sans"/>
                <a:ea typeface="Open Sans"/>
                <a:cs typeface="Open Sans"/>
                <a:sym typeface="Open Sans"/>
              </a:rPr>
              <a:t>: 53.98%</a:t>
            </a:r>
          </a:p>
          <a:p>
            <a:pPr marL="353293" lvl="1" indent="-176646" algn="just">
              <a:lnSpc>
                <a:spcPts val="3338"/>
              </a:lnSpc>
              <a:buFont typeface="Arial"/>
              <a:buChar char="•"/>
            </a:pPr>
            <a:r>
              <a:rPr lang="en-US" sz="1636" b="1">
                <a:solidFill>
                  <a:srgbClr val="1F2020"/>
                </a:solidFill>
                <a:latin typeface="Open Sans Bold"/>
                <a:ea typeface="Open Sans Bold"/>
                <a:cs typeface="Open Sans Bold"/>
                <a:sym typeface="Open Sans Bold"/>
              </a:rPr>
              <a:t> Email</a:t>
            </a:r>
            <a:r>
              <a:rPr lang="en-US" sz="1636">
                <a:solidFill>
                  <a:srgbClr val="1F2020"/>
                </a:solidFill>
                <a:latin typeface="Open Sans"/>
                <a:ea typeface="Open Sans"/>
                <a:cs typeface="Open Sans"/>
                <a:sym typeface="Open Sans"/>
              </a:rPr>
              <a:t>: 30.51% </a:t>
            </a:r>
          </a:p>
          <a:p>
            <a:pPr marL="353293" lvl="1" indent="-176646" algn="just">
              <a:lnSpc>
                <a:spcPts val="3338"/>
              </a:lnSpc>
              <a:buFont typeface="Arial"/>
              <a:buChar char="•"/>
            </a:pPr>
            <a:r>
              <a:rPr lang="en-US" sz="1636" b="1">
                <a:solidFill>
                  <a:srgbClr val="1F2020"/>
                </a:solidFill>
                <a:latin typeface="Open Sans Bold"/>
                <a:ea typeface="Open Sans Bold"/>
                <a:cs typeface="Open Sans Bold"/>
                <a:sym typeface="Open Sans Bold"/>
              </a:rPr>
              <a:t>Call</a:t>
            </a:r>
            <a:r>
              <a:rPr lang="en-US" sz="1636">
                <a:solidFill>
                  <a:srgbClr val="1F2020"/>
                </a:solidFill>
                <a:latin typeface="Open Sans"/>
                <a:ea typeface="Open Sans"/>
                <a:cs typeface="Open Sans"/>
                <a:sym typeface="Open Sans"/>
              </a:rPr>
              <a:t>: 15.51%</a:t>
            </a:r>
          </a:p>
          <a:p>
            <a:pPr algn="just">
              <a:lnSpc>
                <a:spcPts val="3338"/>
              </a:lnSpc>
            </a:pPr>
            <a:r>
              <a:rPr lang="en-US" sz="1636">
                <a:solidFill>
                  <a:srgbClr val="1F2020"/>
                </a:solidFill>
                <a:latin typeface="Open Sans"/>
                <a:ea typeface="Open Sans"/>
                <a:cs typeface="Open Sans"/>
                <a:sym typeface="Open Sans"/>
              </a:rPr>
              <a:t>These figures highlight the effectiveness of the Email + Call method, but also the importance of continuing to track and evaluate all methods to ensure we're using the best approach for our customers.</a:t>
            </a:r>
          </a:p>
          <a:p>
            <a:pPr algn="just">
              <a:lnSpc>
                <a:spcPts val="3338"/>
              </a:lnSpc>
            </a:pPr>
            <a:endParaRPr lang="en-US" sz="1636">
              <a:solidFill>
                <a:srgbClr val="1F2020"/>
              </a:solidFill>
              <a:latin typeface="Open Sans"/>
              <a:ea typeface="Open Sans"/>
              <a:cs typeface="Open Sans"/>
              <a:sym typeface="Open Sans"/>
            </a:endParaRPr>
          </a:p>
        </p:txBody>
      </p:sp>
      <p:grpSp>
        <p:nvGrpSpPr>
          <p:cNvPr id="17" name="Group 17"/>
          <p:cNvGrpSpPr/>
          <p:nvPr/>
        </p:nvGrpSpPr>
        <p:grpSpPr>
          <a:xfrm>
            <a:off x="682954" y="1707975"/>
            <a:ext cx="1042538" cy="47625"/>
            <a:chOff x="0" y="0"/>
            <a:chExt cx="274578" cy="12543"/>
          </a:xfrm>
        </p:grpSpPr>
        <p:sp>
          <p:nvSpPr>
            <p:cNvPr id="18" name="Freeform 18"/>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7300"/>
            </a:solidFill>
          </p:spPr>
        </p:sp>
        <p:sp>
          <p:nvSpPr>
            <p:cNvPr id="19" name="TextBox 19"/>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FF7300"/>
            </a:soli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8177932" y="8597752"/>
            <a:ext cx="110068" cy="660548"/>
            <a:chOff x="0" y="0"/>
            <a:chExt cx="28989" cy="173972"/>
          </a:xfrm>
        </p:grpSpPr>
        <p:sp>
          <p:nvSpPr>
            <p:cNvPr id="10" name="Freeform 10"/>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FF7300"/>
            </a:solidFill>
          </p:spPr>
        </p:sp>
        <p:sp>
          <p:nvSpPr>
            <p:cNvPr id="11" name="TextBox 11"/>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82954" y="1884188"/>
            <a:ext cx="1042538" cy="47625"/>
            <a:chOff x="0" y="0"/>
            <a:chExt cx="274578" cy="12543"/>
          </a:xfrm>
        </p:grpSpPr>
        <p:sp>
          <p:nvSpPr>
            <p:cNvPr id="13" name="Freeform 13"/>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7300"/>
            </a:solidFill>
          </p:spPr>
        </p:sp>
        <p:sp>
          <p:nvSpPr>
            <p:cNvPr id="14" name="TextBox 14"/>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673429" y="1042708"/>
            <a:ext cx="14554368" cy="536680"/>
          </a:xfrm>
          <a:prstGeom prst="rect">
            <a:avLst/>
          </a:prstGeom>
        </p:spPr>
        <p:txBody>
          <a:bodyPr lIns="0" tIns="0" rIns="0" bIns="0" rtlCol="0" anchor="t">
            <a:spAutoFit/>
          </a:bodyPr>
          <a:lstStyle/>
          <a:p>
            <a:pPr algn="l">
              <a:lnSpc>
                <a:spcPts val="3932"/>
              </a:lnSpc>
            </a:pPr>
            <a:r>
              <a:rPr lang="en-US" sz="3360" b="1">
                <a:solidFill>
                  <a:srgbClr val="1F2020"/>
                </a:solidFill>
                <a:latin typeface="Poppins Bold"/>
                <a:ea typeface="Poppins Bold"/>
                <a:cs typeface="Poppins Bold"/>
                <a:sym typeface="Poppins Bold"/>
              </a:rPr>
              <a:t>RECOMMENDATION </a:t>
            </a:r>
          </a:p>
        </p:txBody>
      </p:sp>
      <p:sp>
        <p:nvSpPr>
          <p:cNvPr id="16" name="TextBox 16"/>
          <p:cNvSpPr txBox="1"/>
          <p:nvPr/>
        </p:nvSpPr>
        <p:spPr>
          <a:xfrm>
            <a:off x="673429" y="2249291"/>
            <a:ext cx="16818370" cy="7220572"/>
          </a:xfrm>
          <a:prstGeom prst="rect">
            <a:avLst/>
          </a:prstGeom>
        </p:spPr>
        <p:txBody>
          <a:bodyPr lIns="0" tIns="0" rIns="0" bIns="0" rtlCol="0" anchor="t">
            <a:spAutoFit/>
          </a:bodyPr>
          <a:lstStyle/>
          <a:p>
            <a:pPr algn="just">
              <a:lnSpc>
                <a:spcPts val="4520"/>
              </a:lnSpc>
            </a:pPr>
            <a:r>
              <a:rPr lang="en-US" sz="2036">
                <a:solidFill>
                  <a:srgbClr val="1F2020"/>
                </a:solidFill>
                <a:latin typeface="Open Sans"/>
                <a:ea typeface="Open Sans"/>
                <a:cs typeface="Open Sans"/>
                <a:sym typeface="Open Sans"/>
              </a:rPr>
              <a:t>I recommend that the following should be implemented to increase the overall business Performance</a:t>
            </a:r>
          </a:p>
          <a:p>
            <a:pPr marL="439652" lvl="1" indent="-219826" algn="just">
              <a:lnSpc>
                <a:spcPts val="4520"/>
              </a:lnSpc>
              <a:buAutoNum type="arabicPeriod"/>
            </a:pPr>
            <a:r>
              <a:rPr lang="en-US" sz="2036">
                <a:solidFill>
                  <a:srgbClr val="1F2020"/>
                </a:solidFill>
                <a:latin typeface="Open Sans"/>
                <a:ea typeface="Open Sans"/>
                <a:cs typeface="Open Sans"/>
                <a:sym typeface="Open Sans"/>
              </a:rPr>
              <a:t>Tracking the percentage of average sales revenue for each method over time will help us understand the evolving effectiveness of each strategy.As customer behaviors and market conditions change, it’s important to regularly review the effectiveness of each sales method.</a:t>
            </a:r>
          </a:p>
          <a:p>
            <a:pPr marL="439652" lvl="1" indent="-219826" algn="just">
              <a:lnSpc>
                <a:spcPts val="4520"/>
              </a:lnSpc>
              <a:buAutoNum type="arabicPeriod"/>
            </a:pPr>
            <a:r>
              <a:rPr lang="en-US" sz="2036">
                <a:solidFill>
                  <a:srgbClr val="1F2020"/>
                </a:solidFill>
                <a:latin typeface="Open Sans"/>
                <a:ea typeface="Open Sans"/>
                <a:cs typeface="Open Sans"/>
                <a:sym typeface="Open Sans"/>
              </a:rPr>
              <a:t>Focus on the Email + Call strategy for key customer segments and important campaigns.</a:t>
            </a:r>
          </a:p>
          <a:p>
            <a:pPr marL="439652" lvl="1" indent="-219826" algn="just">
              <a:lnSpc>
                <a:spcPts val="4520"/>
              </a:lnSpc>
              <a:buAutoNum type="arabicPeriod"/>
            </a:pPr>
            <a:r>
              <a:rPr lang="en-US" sz="2036">
                <a:solidFill>
                  <a:srgbClr val="1F2020"/>
                </a:solidFill>
                <a:latin typeface="Open Sans"/>
                <a:ea typeface="Open Sans"/>
                <a:cs typeface="Open Sans"/>
                <a:sym typeface="Open Sans"/>
              </a:rPr>
              <a:t>Utilize the Email method for customer segments where the additional effort of a call may not significantly increase sales. This method is reliable and less resource-intensive, making it suitable for maintaining steady sales.</a:t>
            </a:r>
          </a:p>
          <a:p>
            <a:pPr marL="439652" lvl="1" indent="-219826" algn="just">
              <a:lnSpc>
                <a:spcPts val="4520"/>
              </a:lnSpc>
              <a:buAutoNum type="arabicPeriod"/>
            </a:pPr>
            <a:r>
              <a:rPr lang="en-US" sz="2036">
                <a:solidFill>
                  <a:srgbClr val="1F2020"/>
                </a:solidFill>
                <a:latin typeface="Open Sans"/>
                <a:ea typeface="Open Sans"/>
                <a:cs typeface="Open Sans"/>
                <a:sym typeface="Open Sans"/>
              </a:rPr>
              <a:t>Develop and implement strategies aimed at improving long-term customer retention. This could include loyalty programs, personalized offers, or targeted communications that address the specific needs of customers who have been with the company for a longer time.</a:t>
            </a:r>
          </a:p>
          <a:p>
            <a:pPr marL="439652" lvl="1" indent="-219826" algn="just">
              <a:lnSpc>
                <a:spcPts val="4520"/>
              </a:lnSpc>
              <a:buAutoNum type="arabicPeriod"/>
            </a:pPr>
            <a:r>
              <a:rPr lang="en-US" sz="2036">
                <a:solidFill>
                  <a:srgbClr val="1F2020"/>
                </a:solidFill>
                <a:latin typeface="Open Sans"/>
                <a:ea typeface="Open Sans"/>
                <a:cs typeface="Open Sans"/>
                <a:sym typeface="Open Sans"/>
              </a:rPr>
              <a:t>Consider investing in tools or research that provide deeper insights into customer behavior and preferences, particularly for long-term customers</a:t>
            </a:r>
          </a:p>
          <a:p>
            <a:pPr marL="439652" lvl="1" indent="-219826" algn="just">
              <a:lnSpc>
                <a:spcPts val="4520"/>
              </a:lnSpc>
              <a:buAutoNum type="arabicPeriod"/>
            </a:pPr>
            <a:r>
              <a:rPr lang="en-US" sz="2036">
                <a:solidFill>
                  <a:srgbClr val="1F2020"/>
                </a:solidFill>
                <a:latin typeface="Open Sans"/>
                <a:ea typeface="Open Sans"/>
                <a:cs typeface="Open Sans"/>
                <a:sym typeface="Open Sans"/>
              </a:rPr>
              <a:t>As the company implements these strategies, it’s important to track progress and celebrate successes, both small and large.</a:t>
            </a:r>
          </a:p>
          <a:p>
            <a:pPr marL="439652" lvl="1" indent="-219826" algn="just">
              <a:lnSpc>
                <a:spcPts val="4520"/>
              </a:lnSpc>
              <a:buAutoNum type="arabicPeriod"/>
            </a:pPr>
            <a:r>
              <a:rPr lang="en-US" sz="2036">
                <a:solidFill>
                  <a:srgbClr val="1F2020"/>
                </a:solidFill>
                <a:latin typeface="Open Sans"/>
                <a:ea typeface="Open Sans"/>
                <a:cs typeface="Open Sans"/>
                <a:sym typeface="Open Sans"/>
              </a:rPr>
              <a:t>Finally, be proactive in anticipating future challenges</a:t>
            </a:r>
          </a:p>
          <a:p>
            <a:pPr algn="just">
              <a:lnSpc>
                <a:spcPts val="2966"/>
              </a:lnSpc>
            </a:pPr>
            <a:endParaRPr lang="en-US" sz="2036">
              <a:solidFill>
                <a:srgbClr val="1F2020"/>
              </a:solidFill>
              <a:latin typeface="Open Sans"/>
              <a:ea typeface="Open Sans"/>
              <a:cs typeface="Open Sans"/>
              <a:sym typeface="Open Sans"/>
            </a:endParaRPr>
          </a:p>
        </p:txBody>
      </p:sp>
      <p:sp>
        <p:nvSpPr>
          <p:cNvPr id="17" name="TextBox 17"/>
          <p:cNvSpPr txBox="1"/>
          <p:nvPr/>
        </p:nvSpPr>
        <p:spPr>
          <a:xfrm>
            <a:off x="1039108" y="508149"/>
            <a:ext cx="1547756" cy="240665"/>
          </a:xfrm>
          <a:prstGeom prst="rect">
            <a:avLst/>
          </a:prstGeom>
        </p:spPr>
        <p:txBody>
          <a:bodyPr lIns="0" tIns="0" rIns="0" bIns="0" rtlCol="0" anchor="t">
            <a:spAutoFit/>
          </a:bodyPr>
          <a:lstStyle/>
          <a:p>
            <a:pPr algn="l">
              <a:lnSpc>
                <a:spcPts val="1960"/>
              </a:lnSpc>
              <a:spcBef>
                <a:spcPct val="0"/>
              </a:spcBef>
            </a:pPr>
            <a:r>
              <a:rPr lang="en-US" sz="1400">
                <a:solidFill>
                  <a:srgbClr val="1F2020"/>
                </a:solidFill>
                <a:latin typeface="Open Sans"/>
                <a:ea typeface="Open Sans"/>
                <a:cs typeface="Open Sans"/>
                <a:sym typeface="Open Sans"/>
              </a:rPr>
              <a:t>PENS &amp; PRINTERS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1325</Words>
  <Application>Microsoft Office PowerPoint</Application>
  <PresentationFormat>Custom</PresentationFormat>
  <Paragraphs>70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Open Sans</vt:lpstr>
      <vt:lpstr>Open Sans Ultra-Bold</vt:lpstr>
      <vt:lpstr>Canva Sans Bold</vt:lpstr>
      <vt:lpstr>Poppins Bold</vt:lpstr>
      <vt:lpstr>Arial</vt:lpstr>
      <vt:lpstr>Calibri</vt:lpstr>
      <vt:lpstr>Montserrat Bold</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UPDATED</dc:title>
  <dc:creator>Harold-Wilson Thom-Otuya</dc:creator>
  <cp:lastModifiedBy>Harold-Wilson Thom-Otuya</cp:lastModifiedBy>
  <cp:revision>2</cp:revision>
  <dcterms:created xsi:type="dcterms:W3CDTF">2006-08-16T00:00:00Z</dcterms:created>
  <dcterms:modified xsi:type="dcterms:W3CDTF">2024-11-27T22:06:46Z</dcterms:modified>
  <dc:identifier>DAGPhDFKTcs</dc:identifier>
</cp:coreProperties>
</file>