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65" r:id="rId8"/>
    <p:sldId id="267" r:id="rId9"/>
    <p:sldId id="268" r:id="rId10"/>
    <p:sldId id="271" r:id="rId11"/>
    <p:sldId id="266" r:id="rId12"/>
    <p:sldId id="270" r:id="rId13"/>
    <p:sldId id="264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7655-65D4-FC98-27DE-A55DB17D0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C69A8-9E46-1C22-CA41-F4704E587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52A1-D06E-ED69-8410-0754E92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031C-A94D-6C80-D3A9-4AF32F6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47F0-0422-8E1F-4A6C-EFA4FFB6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30A3-4410-155F-D086-03B71C61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1FA3-02ED-472D-7D8C-ED1E5260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C7C5-9421-C519-CEBE-E125A286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7F24-71E0-2D7B-D4CB-34CC9C7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3F94-9A47-4CE4-C8A6-C639C828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416E-143B-1833-D53D-355F4DA0B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E552-F3EC-5FA0-D87E-B5F30665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3C8D-857B-907B-DE7D-DB93211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D033-A3EE-13B5-D1C6-CE364686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54F6-E908-2113-5485-2998EF02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810-A608-C948-6099-729642D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3864-3DC7-2D12-F9D6-CA58AB10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A06C-8694-80DF-C95E-6C87A2F4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DB3C-4676-369A-7772-C23E697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A242-F2CB-9085-E11B-52595FC5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8077-0C91-C45F-01D5-D70DC451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CBE5-21EB-B71C-1E96-1C974E8C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A232-E203-FE34-5F6F-F560C269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4A18-2EED-806F-B5AE-D8859703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534F-A6D7-3C3E-7F5A-91ADAC12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1971-8B8D-2D90-87D0-05272A9C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3690-CF4D-5C45-C62C-F2E9A85E9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A35F3-DC90-7BEA-84D1-3E6B9C44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DBBB2-F511-8B8E-26BA-3FE0DFEF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9A57-F5D1-02C2-4653-2E7EE7D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C69D-F26C-BCB8-F4B2-A563D4D2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DCC9-60A1-68BC-2182-CC93FB52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3D593-4A07-AAD7-F036-7AAA4C57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9899-E71F-C6BB-673E-DCC9499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EE808-A3D2-DAFF-5FCA-58890CC0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B838-F284-0D8D-8D8B-B155A1539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DA679-FD27-7D0B-3944-8F39BCAB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00BB-85A9-839A-4357-1A46361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0AC16-E98D-4B49-424F-4A562FB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0BCD-55C9-6103-7008-DA746D25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F1737-908C-9454-9EF4-0EA87C77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ACAFE-2A08-27B5-1ACD-C06EB85A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133C3-A826-06CB-DD40-4841847C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86FC8-A34A-3904-438F-7B35DD17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AF2DA-BCB2-2B65-AE5A-68EE768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ABAA-3C97-8A64-9D93-635EEA2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B129-C0AA-EDA0-6339-B3A47A15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9A33-F987-C31D-FBCC-950123BA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1B06-5510-3739-6E66-795CCA7B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2707-6499-E4A2-8007-23948ED5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9916-66EA-080D-BEF5-F4913AEB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266C-0603-05AC-C6F2-0D7F383C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2DD-D97D-6689-A998-52BE9973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7792E-DA3F-0ABF-CFE5-42ADCE2F8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5DBC-4286-B178-7D60-74B575F36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4073-088C-8124-5B43-B02E1091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63BD-D34C-F14C-8AAD-F421B73C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BD34-28E2-FFEE-E19E-1A9EE66F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38AD-596A-608E-51E8-6FA8ACAD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4B44-7235-1B63-2052-B488E86F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ECD9-0A0B-8961-BEA3-791BA7B84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C13D-C925-403C-9683-7FDD774386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3CF6-966A-D3C3-256E-DA5E7F21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AB72-288B-7283-0316-5BDCD835A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E972-CD84-45BC-B085-E11AA80B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6F9BB5D-94F7-002C-150C-4BA1B23E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84533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E55858F-39EC-B7A0-FE56-95D3E106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533" y="188338"/>
            <a:ext cx="3480317" cy="1454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/>
              <a:t>Spotify Users Churn Prediction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B41DC-8056-92C9-8B7B-AF7DC85149A3}"/>
              </a:ext>
            </a:extLst>
          </p:cNvPr>
          <p:cNvSpPr txBox="1"/>
          <p:nvPr/>
        </p:nvSpPr>
        <p:spPr>
          <a:xfrm>
            <a:off x="8184534" y="2210942"/>
            <a:ext cx="3889480" cy="3373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b="1" dirty="0"/>
              <a:t>WEB AND SOCIAL ANALYTICS</a:t>
            </a:r>
            <a:endParaRPr lang="en-US" dirty="0">
              <a:effectLst/>
            </a:endParaRPr>
          </a:p>
          <a:p>
            <a:pPr marR="0" algn="ctr"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b="1" dirty="0">
                <a:effectLst/>
              </a:rPr>
              <a:t>INSY 5377-001</a:t>
            </a:r>
            <a:endParaRPr lang="en-US" dirty="0">
              <a:effectLst/>
            </a:endParaRPr>
          </a:p>
          <a:p>
            <a:pPr marR="0" algn="ctr"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b="1" dirty="0">
                <a:effectLst/>
              </a:rPr>
              <a:t>Summer 2022</a:t>
            </a:r>
            <a:endParaRPr lang="en-US" b="1" dirty="0"/>
          </a:p>
          <a:p>
            <a:pPr marR="0" algn="ctr"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endParaRPr lang="en-US" b="1" dirty="0"/>
          </a:p>
          <a:p>
            <a:pPr marR="0" algn="ctr"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b="1" dirty="0"/>
              <a:t>By: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Mantena, Surendra Varma (1001956606)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b="1" dirty="0"/>
              <a:t>Instructor: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440940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Dr. Riyaz Sikora</a:t>
            </a:r>
          </a:p>
        </p:txBody>
      </p:sp>
    </p:spTree>
    <p:extLst>
      <p:ext uri="{BB962C8B-B14F-4D97-AF65-F5344CB8AC3E}">
        <p14:creationId xmlns:p14="http://schemas.microsoft.com/office/powerpoint/2010/main" val="259189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3">
            <a:extLst>
              <a:ext uri="{FF2B5EF4-FFF2-40B4-BE49-F238E27FC236}">
                <a16:creationId xmlns:a16="http://schemas.microsoft.com/office/drawing/2014/main" id="{46192855-FA0D-4C01-81E2-308C9B793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"/>
            <a:ext cx="12192000" cy="6261552"/>
          </a:xfrm>
          <a:prstGeom prst="rect">
            <a:avLst/>
          </a:prstGeom>
        </p:spPr>
      </p:pic>
      <p:pic>
        <p:nvPicPr>
          <p:cNvPr id="3" name="slide2" descr="Dashboard 3">
            <a:extLst>
              <a:ext uri="{FF2B5EF4-FFF2-40B4-BE49-F238E27FC236}">
                <a16:creationId xmlns:a16="http://schemas.microsoft.com/office/drawing/2014/main" id="{1423909D-90DD-F144-8689-90B5E71A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4"/>
            <a:ext cx="12192000" cy="66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sersOnMap">
            <a:extLst>
              <a:ext uri="{FF2B5EF4-FFF2-40B4-BE49-F238E27FC236}">
                <a16:creationId xmlns:a16="http://schemas.microsoft.com/office/drawing/2014/main" id="{A7704C4C-D5A0-46F9-9DA3-A3502A203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118"/>
            <a:ext cx="12192000" cy="61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UsersStats">
            <a:extLst>
              <a:ext uri="{FF2B5EF4-FFF2-40B4-BE49-F238E27FC236}">
                <a16:creationId xmlns:a16="http://schemas.microsoft.com/office/drawing/2014/main" id="{228BC8C2-AD9D-4E39-8265-EFEB32795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96"/>
            <a:ext cx="12192000" cy="65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5EF604-4956-51DB-30DD-34A0587F2853}"/>
              </a:ext>
            </a:extLst>
          </p:cNvPr>
          <p:cNvSpPr txBox="1"/>
          <p:nvPr/>
        </p:nvSpPr>
        <p:spPr>
          <a:xfrm>
            <a:off x="570269" y="399716"/>
            <a:ext cx="1032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Methodology:</a:t>
            </a:r>
            <a:r>
              <a:rPr lang="en-US" sz="2400" b="1" dirty="0"/>
              <a:t> </a:t>
            </a:r>
            <a:r>
              <a:rPr lang="en-US" dirty="0"/>
              <a:t>1.Data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05216-9083-796F-7F18-427BE66E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49" y="1337187"/>
            <a:ext cx="1958510" cy="3164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77668C-A2AC-6F7E-E75E-33754A6D36BD}"/>
              </a:ext>
            </a:extLst>
          </p:cNvPr>
          <p:cNvSpPr txBox="1"/>
          <p:nvPr/>
        </p:nvSpPr>
        <p:spPr>
          <a:xfrm>
            <a:off x="570269" y="902818"/>
            <a:ext cx="5083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Missing/Null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UserId</a:t>
            </a:r>
            <a:r>
              <a:rPr lang="en-US" dirty="0"/>
              <a:t>, location, </a:t>
            </a:r>
            <a:r>
              <a:rPr lang="en-US" dirty="0" err="1"/>
              <a:t>useragent</a:t>
            </a:r>
            <a:r>
              <a:rPr lang="en-US" dirty="0"/>
              <a:t>, </a:t>
            </a:r>
            <a:r>
              <a:rPr lang="en-US" dirty="0" err="1"/>
              <a:t>lastname</a:t>
            </a:r>
            <a:r>
              <a:rPr lang="en-US" dirty="0"/>
              <a:t>, </a:t>
            </a:r>
            <a:r>
              <a:rPr lang="en-US" dirty="0" err="1"/>
              <a:t>firstname</a:t>
            </a:r>
            <a:r>
              <a:rPr lang="en-US" dirty="0"/>
              <a:t>, registration, and gender all have 2% Null 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Artist, song, and length all contain 20% Null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D2B97-E9D9-F18D-5319-FE782DC44576}"/>
              </a:ext>
            </a:extLst>
          </p:cNvPr>
          <p:cNvSpPr txBox="1"/>
          <p:nvPr/>
        </p:nvSpPr>
        <p:spPr>
          <a:xfrm>
            <a:off x="570269" y="2380146"/>
            <a:ext cx="6096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Observations: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userId</a:t>
            </a:r>
            <a:r>
              <a:rPr lang="en-US" dirty="0"/>
              <a:t> with Null values most likely represents a user(s) who are currently signing in or prior to registration. Also the same users are having Null values for Location, Name, gender, etc. columns. As a result, rows with null </a:t>
            </a:r>
            <a:r>
              <a:rPr lang="en-US" dirty="0" err="1"/>
              <a:t>userId</a:t>
            </a:r>
            <a:r>
              <a:rPr lang="en-US" dirty="0"/>
              <a:t> are dropped.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artist, song length, and song information are only available for the page event "</a:t>
            </a:r>
            <a:r>
              <a:rPr lang="en-US" dirty="0" err="1"/>
              <a:t>NextSong</a:t>
            </a:r>
            <a:r>
              <a:rPr lang="en-US" dirty="0"/>
              <a:t>.“  and  values for all other events in the Page column are null. we can't remove rows or columns of these null values as they will explain the churn prediction.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These Null values are handled by finding out the last user action before that Null observation is generated and filling the null observation with those values.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6C46E3-9266-1023-8136-D1D7C9B3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172" y="1337187"/>
            <a:ext cx="1950889" cy="3164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2D1AE52-5EF8-F0FA-40F3-D931486DE2D1}"/>
              </a:ext>
            </a:extLst>
          </p:cNvPr>
          <p:cNvSpPr/>
          <p:nvPr/>
        </p:nvSpPr>
        <p:spPr>
          <a:xfrm>
            <a:off x="9077076" y="2846777"/>
            <a:ext cx="816078" cy="14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C4A838-7D5E-EDA5-8B27-B0712E0FB691}"/>
              </a:ext>
            </a:extLst>
          </p:cNvPr>
          <p:cNvSpPr txBox="1"/>
          <p:nvPr/>
        </p:nvSpPr>
        <p:spPr>
          <a:xfrm>
            <a:off x="8475404" y="4631853"/>
            <a:ext cx="226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Dropping Null </a:t>
            </a:r>
            <a:r>
              <a:rPr lang="en-US" sz="1200" dirty="0" err="1"/>
              <a:t>userId</a:t>
            </a:r>
            <a:r>
              <a:rPr lang="en-US" sz="12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36510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51003-0505-63FA-63E9-754074D44BC1}"/>
              </a:ext>
            </a:extLst>
          </p:cNvPr>
          <p:cNvSpPr txBox="1"/>
          <p:nvPr/>
        </p:nvSpPr>
        <p:spPr>
          <a:xfrm>
            <a:off x="749332" y="502983"/>
            <a:ext cx="1032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Methodology:</a:t>
            </a:r>
            <a:r>
              <a:rPr lang="en-US" dirty="0"/>
              <a:t>  2.Feature Extraction: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0D4B-EB19-C223-06B6-D06B50C71FC4}"/>
              </a:ext>
            </a:extLst>
          </p:cNvPr>
          <p:cNvSpPr txBox="1"/>
          <p:nvPr/>
        </p:nvSpPr>
        <p:spPr>
          <a:xfrm flipH="1">
            <a:off x="749333" y="1204278"/>
            <a:ext cx="4669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Churn feature: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our project, churn is defined as users who have the 'Cancellation Confirmation'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find that 23.1% of users have churned.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289F-27BA-EDE0-7A49-927D74C7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68" y="2727876"/>
            <a:ext cx="2235199" cy="2842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FEE92-2028-C4D7-E298-C0885691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68" y="2727876"/>
            <a:ext cx="5650812" cy="2842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88AC6-4050-EC29-FFEE-3665EFC2A0AF}"/>
              </a:ext>
            </a:extLst>
          </p:cNvPr>
          <p:cNvSpPr txBox="1"/>
          <p:nvPr/>
        </p:nvSpPr>
        <p:spPr>
          <a:xfrm>
            <a:off x="5687749" y="1287790"/>
            <a:ext cx="587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features (35) that were extracted from the original dataset are shown below.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improved prediction, all new features have been transformed to binary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46712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376F8-AB42-8B43-6A46-77454D614540}"/>
              </a:ext>
            </a:extLst>
          </p:cNvPr>
          <p:cNvSpPr txBox="1"/>
          <p:nvPr/>
        </p:nvSpPr>
        <p:spPr>
          <a:xfrm>
            <a:off x="749330" y="410869"/>
            <a:ext cx="4710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Methodology:</a:t>
            </a:r>
            <a:r>
              <a:rPr lang="en-US" sz="2400" dirty="0"/>
              <a:t> </a:t>
            </a:r>
            <a:r>
              <a:rPr lang="en-US" dirty="0"/>
              <a:t>3.Data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D7BEC-D0D6-DCD0-39D0-2510146B0516}"/>
              </a:ext>
            </a:extLst>
          </p:cNvPr>
          <p:cNvSpPr txBox="1"/>
          <p:nvPr/>
        </p:nvSpPr>
        <p:spPr>
          <a:xfrm>
            <a:off x="749330" y="1051344"/>
            <a:ext cx="436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Baseline Model: </a:t>
            </a:r>
            <a:r>
              <a:rPr lang="en-US" b="1" dirty="0"/>
              <a:t>Logistic Regression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47D34-5810-3C84-AE5C-A2808784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30" y="1599486"/>
            <a:ext cx="4710657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FE335-14EA-D7BB-F2E6-568BC028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12" y="898385"/>
            <a:ext cx="4762913" cy="140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1AC47-DB4F-895B-21DF-03E266DE52AF}"/>
              </a:ext>
            </a:extLst>
          </p:cNvPr>
          <p:cNvSpPr txBox="1"/>
          <p:nvPr/>
        </p:nvSpPr>
        <p:spPr>
          <a:xfrm>
            <a:off x="6444712" y="477405"/>
            <a:ext cx="3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Multinomial Naïve Bayes Results: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F9CD4-F3A6-DE63-6651-2CB3304B4430}"/>
              </a:ext>
            </a:extLst>
          </p:cNvPr>
          <p:cNvSpPr txBox="1"/>
          <p:nvPr/>
        </p:nvSpPr>
        <p:spPr>
          <a:xfrm>
            <a:off x="6450807" y="2300587"/>
            <a:ext cx="33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 Classifier Results: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F51949-BE59-269C-C8DE-F3F9B1AA3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12" y="2722027"/>
            <a:ext cx="4760456" cy="152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55EDB-9495-8745-15CA-744E58B03420}"/>
              </a:ext>
            </a:extLst>
          </p:cNvPr>
          <p:cNvSpPr txBox="1"/>
          <p:nvPr/>
        </p:nvSpPr>
        <p:spPr>
          <a:xfrm>
            <a:off x="6444712" y="4297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 Classifier Results:</a:t>
            </a:r>
            <a:endParaRPr lang="en-US" sz="18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61BEF7-BB35-F32A-B540-494CA8C2F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712" y="4606688"/>
            <a:ext cx="4760456" cy="176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4BCBB8-3EBA-6139-175E-7D9F2B194423}"/>
              </a:ext>
            </a:extLst>
          </p:cNvPr>
          <p:cNvSpPr txBox="1"/>
          <p:nvPr/>
        </p:nvSpPr>
        <p:spPr>
          <a:xfrm>
            <a:off x="850930" y="3805392"/>
            <a:ext cx="4896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Evaluation metrics: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imbalance datasets, accuracy would be an inappropriate metric to evaluate.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F1 score is a balance of precision and recall. When predicting churn, precision aims to ensure that it is really a churn, whereas recall aims to avoid missing any true churns, which is why F1 score is used to evaluate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7147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3EA78-8D28-C282-7EBA-2D7DFC0A2C9A}"/>
              </a:ext>
            </a:extLst>
          </p:cNvPr>
          <p:cNvSpPr txBox="1"/>
          <p:nvPr/>
        </p:nvSpPr>
        <p:spPr>
          <a:xfrm>
            <a:off x="934064" y="545693"/>
            <a:ext cx="1032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Conclusions: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35DBC-3D50-BE26-9C29-CA136E8C562A}"/>
              </a:ext>
            </a:extLst>
          </p:cNvPr>
          <p:cNvSpPr txBox="1"/>
          <p:nvPr/>
        </p:nvSpPr>
        <p:spPr>
          <a:xfrm>
            <a:off x="934064" y="1280160"/>
            <a:ext cx="995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machine learning model can reasonably predict churn (with f1 score of 70.83). Model performance can be improved further by tweaking the hyperparameters or incorporating new features.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Stand out to be the best model. Also, Random Forest have almost same f1 score as Naïve Bayes.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Users are downgrading the subscription from paid to free. One of the reason could be because of ‘Errors’ and ‘Roll Adverts’ that should be taken care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Cancelled users use the application far less than all other users. Businesses must attract users in order to increase user usage.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Improvements: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Scaling and Normalization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PCA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to use the dimensionality of features.</a:t>
            </a:r>
          </a:p>
        </p:txBody>
      </p:sp>
    </p:spTree>
    <p:extLst>
      <p:ext uri="{BB962C8B-B14F-4D97-AF65-F5344CB8AC3E}">
        <p14:creationId xmlns:p14="http://schemas.microsoft.com/office/powerpoint/2010/main" val="166395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8701-5710-A82E-4C39-E1100742C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68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B610D2-2377-88F9-3412-FA7A0B1F3AB7}"/>
              </a:ext>
            </a:extLst>
          </p:cNvPr>
          <p:cNvSpPr txBox="1"/>
          <p:nvPr/>
        </p:nvSpPr>
        <p:spPr>
          <a:xfrm>
            <a:off x="1435509" y="540118"/>
            <a:ext cx="932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Contents: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8380D-7C5E-4063-6E8D-C4EEF260F509}"/>
              </a:ext>
            </a:extLst>
          </p:cNvPr>
          <p:cNvSpPr txBox="1"/>
          <p:nvPr/>
        </p:nvSpPr>
        <p:spPr>
          <a:xfrm>
            <a:off x="1435508" y="1391615"/>
            <a:ext cx="92629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Introduction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2000" dirty="0"/>
              <a:t>Overview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2000" dirty="0"/>
              <a:t>Problem Statement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2000" dirty="0"/>
              <a:t>Goal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2000" dirty="0"/>
              <a:t>Challenges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Data Description and Source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About Dataset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Data Exploration and Analysis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Research Questions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Methodology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Data Preprocessing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Feature Extraction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Results and Discussion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Data Modeling results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dirty="0"/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77089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37BC3-9644-4CAF-EB5F-33805CAE39ED}"/>
              </a:ext>
            </a:extLst>
          </p:cNvPr>
          <p:cNvSpPr txBox="1"/>
          <p:nvPr/>
        </p:nvSpPr>
        <p:spPr>
          <a:xfrm>
            <a:off x="761999" y="288042"/>
            <a:ext cx="1060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Introduction</a:t>
            </a:r>
            <a:r>
              <a:rPr lang="en-US" sz="2800" b="1" u="sng" dirty="0"/>
              <a:t>:</a:t>
            </a:r>
            <a:r>
              <a:rPr lang="en-US" sz="28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F6FE1-9489-E67B-1725-CB585B3569FB}"/>
              </a:ext>
            </a:extLst>
          </p:cNvPr>
          <p:cNvSpPr txBox="1"/>
          <p:nvPr/>
        </p:nvSpPr>
        <p:spPr>
          <a:xfrm>
            <a:off x="732500" y="1132217"/>
            <a:ext cx="10668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Overview: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Spotify is a music service application for cell phones and computers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</a:rPr>
              <a:t>Millions of users listen to their favorite songs every day, either through a free tier plan (plays adds) or through a premium subscription model ( add - free)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</a:rPr>
              <a:t>Users can upgrade or downgrade their subscription plan at any time, as well as cancel it entirely.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4773A-B06C-7F1A-6D56-930DEF6416DE}"/>
              </a:ext>
            </a:extLst>
          </p:cNvPr>
          <p:cNvSpPr txBox="1"/>
          <p:nvPr/>
        </p:nvSpPr>
        <p:spPr>
          <a:xfrm>
            <a:off x="761999" y="2930501"/>
            <a:ext cx="10638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Businesses must keep their customers in order to thrive. Churn (the process of losing customers) is thus a significant business problem.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EFD05-571A-7983-6B91-B6BF66B5FA2A}"/>
              </a:ext>
            </a:extLst>
          </p:cNvPr>
          <p:cNvSpPr txBox="1"/>
          <p:nvPr/>
        </p:nvSpPr>
        <p:spPr>
          <a:xfrm>
            <a:off x="742787" y="4174787"/>
            <a:ext cx="1062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the data logs, The goal is to identify customers who are likely to leave the service, or who would downgrade from a premium or free subscription to a cancellation.</a:t>
            </a:r>
          </a:p>
        </p:txBody>
      </p:sp>
    </p:spTree>
    <p:extLst>
      <p:ext uri="{BB962C8B-B14F-4D97-AF65-F5344CB8AC3E}">
        <p14:creationId xmlns:p14="http://schemas.microsoft.com/office/powerpoint/2010/main" val="1839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B0B12-0683-618E-EBA2-84A19ECDF592}"/>
              </a:ext>
            </a:extLst>
          </p:cNvPr>
          <p:cNvSpPr txBox="1"/>
          <p:nvPr/>
        </p:nvSpPr>
        <p:spPr>
          <a:xfrm>
            <a:off x="561094" y="515110"/>
            <a:ext cx="809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Introduction</a:t>
            </a:r>
            <a:r>
              <a:rPr lang="en-US" sz="2800" b="1" dirty="0"/>
              <a:t> …..</a:t>
            </a:r>
            <a:r>
              <a:rPr lang="en-US" sz="28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022A4-B25B-56F1-96BE-AC350F238260}"/>
              </a:ext>
            </a:extLst>
          </p:cNvPr>
          <p:cNvSpPr txBox="1"/>
          <p:nvPr/>
        </p:nvSpPr>
        <p:spPr>
          <a:xfrm>
            <a:off x="561094" y="1093488"/>
            <a:ext cx="1132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Imbalanced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Target variable. The dataset we have is a multi- class classification dataset with multiple target variables. We are aimed to convert multi-class classification to binary classification and predict if a user is Churned or Not.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EA3E1-FD73-0930-2AD2-D4067A656401}"/>
              </a:ext>
            </a:extLst>
          </p:cNvPr>
          <p:cNvSpPr txBox="1"/>
          <p:nvPr/>
        </p:nvSpPr>
        <p:spPr>
          <a:xfrm>
            <a:off x="2489143" y="5219505"/>
            <a:ext cx="17971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Calibri"/>
                <a:cs typeface="Calibri"/>
              </a:rPr>
              <a:t>Multi- class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84315-ED05-871C-39D6-F53B9321152F}"/>
              </a:ext>
            </a:extLst>
          </p:cNvPr>
          <p:cNvSpPr txBox="1"/>
          <p:nvPr/>
        </p:nvSpPr>
        <p:spPr>
          <a:xfrm>
            <a:off x="6573583" y="5219505"/>
            <a:ext cx="15262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Calibri"/>
                <a:cs typeface="Calibri"/>
              </a:rPr>
              <a:t>Binary  Classification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491F8F84-4D5A-4F02-292B-93B6DC1C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91831"/>
              </p:ext>
            </p:extLst>
          </p:nvPr>
        </p:nvGraphicFramePr>
        <p:xfrm>
          <a:off x="9018940" y="4992244"/>
          <a:ext cx="230818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830">
                  <a:extLst>
                    <a:ext uri="{9D8B030D-6E8A-4147-A177-3AD203B41FA5}">
                      <a16:colId xmlns:a16="http://schemas.microsoft.com/office/drawing/2014/main" val="3915836634"/>
                    </a:ext>
                  </a:extLst>
                </a:gridCol>
                <a:gridCol w="1759353">
                  <a:extLst>
                    <a:ext uri="{9D8B030D-6E8A-4147-A177-3AD203B41FA5}">
                      <a16:colId xmlns:a16="http://schemas.microsoft.com/office/drawing/2014/main" val="2167537039"/>
                    </a:ext>
                  </a:extLst>
                </a:gridCol>
              </a:tblGrid>
              <a:tr h="32502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Variables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7011946"/>
                  </a:ext>
                </a:extLst>
              </a:tr>
              <a:tr h="325025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Variables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6553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3D33E40-6227-9FF7-AC28-14EE6986A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9005"/>
              </p:ext>
            </p:extLst>
          </p:nvPr>
        </p:nvGraphicFramePr>
        <p:xfrm>
          <a:off x="2275018" y="2568467"/>
          <a:ext cx="2225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84">
                  <a:extLst>
                    <a:ext uri="{9D8B030D-6E8A-4147-A177-3AD203B41FA5}">
                      <a16:colId xmlns:a16="http://schemas.microsoft.com/office/drawing/2014/main" val="4126122155"/>
                    </a:ext>
                  </a:extLst>
                </a:gridCol>
                <a:gridCol w="1112684">
                  <a:extLst>
                    <a:ext uri="{9D8B030D-6E8A-4147-A177-3AD203B41FA5}">
                      <a16:colId xmlns:a16="http://schemas.microsoft.com/office/drawing/2014/main" val="2142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0051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5705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6301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42153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X4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840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0077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662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9B4A6C-B132-D5AB-A39A-BCE7307B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85890"/>
              </p:ext>
            </p:extLst>
          </p:nvPr>
        </p:nvGraphicFramePr>
        <p:xfrm>
          <a:off x="6224025" y="2568467"/>
          <a:ext cx="2225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84">
                  <a:extLst>
                    <a:ext uri="{9D8B030D-6E8A-4147-A177-3AD203B41FA5}">
                      <a16:colId xmlns:a16="http://schemas.microsoft.com/office/drawing/2014/main" val="4126122155"/>
                    </a:ext>
                  </a:extLst>
                </a:gridCol>
                <a:gridCol w="1112684">
                  <a:extLst>
                    <a:ext uri="{9D8B030D-6E8A-4147-A177-3AD203B41FA5}">
                      <a16:colId xmlns:a16="http://schemas.microsoft.com/office/drawing/2014/main" val="2142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0051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5705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6301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42153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X4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840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0077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6627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6105B6-0E28-C6B3-1DDE-CFF2F051C772}"/>
              </a:ext>
            </a:extLst>
          </p:cNvPr>
          <p:cNvSpPr/>
          <p:nvPr/>
        </p:nvSpPr>
        <p:spPr>
          <a:xfrm>
            <a:off x="4873001" y="3866407"/>
            <a:ext cx="978408" cy="211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75872-1EFE-53BC-5E1E-EC1829C162B2}"/>
              </a:ext>
            </a:extLst>
          </p:cNvPr>
          <p:cNvSpPr txBox="1"/>
          <p:nvPr/>
        </p:nvSpPr>
        <p:spPr>
          <a:xfrm>
            <a:off x="567813" y="339412"/>
            <a:ext cx="1105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Data Description and Source:</a:t>
            </a:r>
            <a:r>
              <a:rPr lang="en-US" sz="2800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24A5-95F0-7665-E972-B227E7B319B0}"/>
              </a:ext>
            </a:extLst>
          </p:cNvPr>
          <p:cNvSpPr txBox="1"/>
          <p:nvPr/>
        </p:nvSpPr>
        <p:spPr>
          <a:xfrm>
            <a:off x="567813" y="1005239"/>
            <a:ext cx="11368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About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have taken the dataset from Kaggle.com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Data logs are generated whenever a user interacts with a music streaming app, whether it is playing songs, adding them to playlists, rating them with a thumbs up or down, adding a friend, logging in or out, changing settings,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original dataset is 12GB, but </a:t>
            </a:r>
            <a:r>
              <a:rPr lang="en-US" b="0" i="0" dirty="0">
                <a:latin typeface="Inter"/>
              </a:rPr>
              <a:t>f</a:t>
            </a:r>
            <a:r>
              <a:rPr lang="en-US" dirty="0">
                <a:effectLst/>
                <a:latin typeface="Inter"/>
                <a:ea typeface="Calibri" panose="020F0502020204030204" pitchFamily="34" charset="0"/>
              </a:rPr>
              <a:t>or this project, we used a subset dataset with 18 columns and 286500 rows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The full data set contains logs from 22277 different users, whereas the subset only includes 225 user’s 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of the 18 columns are strings, and it appears that we are mostly dealing with categorical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B174-6696-F98A-CC60-DC1CB7C54F9B}"/>
              </a:ext>
            </a:extLst>
          </p:cNvPr>
          <p:cNvSpPr txBox="1"/>
          <p:nvPr/>
        </p:nvSpPr>
        <p:spPr>
          <a:xfrm>
            <a:off x="567813" y="3244334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note that there are three types of columns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describing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dataset.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78DA4-969A-CB72-54D6-7DBAF80402BA}"/>
              </a:ext>
            </a:extLst>
          </p:cNvPr>
          <p:cNvSpPr txBox="1"/>
          <p:nvPr/>
        </p:nvSpPr>
        <p:spPr>
          <a:xfrm>
            <a:off x="7543919" y="3720152"/>
            <a:ext cx="2454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>
                <a:solidFill>
                  <a:srgbClr val="292929"/>
                </a:solidFill>
              </a:rPr>
              <a:t>Activity information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song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artist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page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activity timestamp (int)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registration timestamp (int)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D199F-F970-5533-5D29-B420866CD0D6}"/>
              </a:ext>
            </a:extLst>
          </p:cNvPr>
          <p:cNvSpPr txBox="1"/>
          <p:nvPr/>
        </p:nvSpPr>
        <p:spPr>
          <a:xfrm>
            <a:off x="1026242" y="3720152"/>
            <a:ext cx="2588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sng" dirty="0">
                <a:solidFill>
                  <a:srgbClr val="292929"/>
                </a:solidFill>
                <a:effectLst/>
              </a:rPr>
              <a:t>User identifying information:</a:t>
            </a:r>
            <a:endParaRPr lang="en-US" b="0" i="0" dirty="0">
              <a:solidFill>
                <a:srgbClr val="292929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92929"/>
                </a:solidFill>
                <a:effectLst/>
              </a:rPr>
              <a:t>userId</a:t>
            </a:r>
            <a:r>
              <a:rPr lang="en-US" dirty="0">
                <a:solidFill>
                  <a:srgbClr val="292929"/>
                </a:solidFill>
              </a:rPr>
              <a:t> (string)</a:t>
            </a:r>
            <a:endParaRPr lang="en-US" b="0" i="0" dirty="0">
              <a:solidFill>
                <a:srgbClr val="292929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92929"/>
                </a:solidFill>
                <a:effectLst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92929"/>
                </a:solidFill>
                <a:effectLst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Location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Gender (string)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92929"/>
                </a:solidFill>
                <a:effectLst/>
              </a:rPr>
              <a:t>userAgent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(string)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A7AE67-A801-35B1-DDC1-BBF453B55C8D}"/>
              </a:ext>
            </a:extLst>
          </p:cNvPr>
          <p:cNvSpPr txBox="1"/>
          <p:nvPr/>
        </p:nvSpPr>
        <p:spPr>
          <a:xfrm>
            <a:off x="4232279" y="3720152"/>
            <a:ext cx="2299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292929"/>
                </a:solidFill>
              </a:rPr>
              <a:t>Session/Account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292929"/>
                </a:solidFill>
              </a:rPr>
              <a:t>sessionId</a:t>
            </a:r>
            <a:r>
              <a:rPr lang="en-US" dirty="0">
                <a:solidFill>
                  <a:srgbClr val="292929"/>
                </a:solidFill>
              </a:rPr>
              <a:t> (int)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</a:rPr>
              <a:t>level (string)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</a:rPr>
              <a:t>auth (string)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292929"/>
                </a:solidFill>
              </a:rPr>
              <a:t>itemInSession</a:t>
            </a:r>
            <a:r>
              <a:rPr lang="en-US" dirty="0">
                <a:solidFill>
                  <a:srgbClr val="292929"/>
                </a:solidFill>
              </a:rPr>
              <a:t> (int)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</a:rPr>
              <a:t>length (double)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5928F7-CA32-26F4-A5EC-FC1BB7E62387}"/>
              </a:ext>
            </a:extLst>
          </p:cNvPr>
          <p:cNvSpPr txBox="1"/>
          <p:nvPr/>
        </p:nvSpPr>
        <p:spPr>
          <a:xfrm>
            <a:off x="747253" y="523256"/>
            <a:ext cx="1078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Data Exploration and Analysis…..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79F635-21A3-583F-B804-812EA7AC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97" y="2325044"/>
            <a:ext cx="2857077" cy="3341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FBD4CC-844E-2BE8-52EE-72458623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92" y="2336619"/>
            <a:ext cx="6751523" cy="3341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AA960-4CC1-C263-F3C2-AE196756786E}"/>
              </a:ext>
            </a:extLst>
          </p:cNvPr>
          <p:cNvSpPr txBox="1"/>
          <p:nvPr/>
        </p:nvSpPr>
        <p:spPr>
          <a:xfrm>
            <a:off x="747253" y="1124944"/>
            <a:ext cx="1114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Column: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Page column holds </a:t>
            </a:r>
            <a:r>
              <a:rPr lang="en-US" dirty="0">
                <a:solidFill>
                  <a:srgbClr val="252525"/>
                </a:solidFill>
              </a:rPr>
              <a:t>the important information of user interactions with a music streaming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Overall, the page column in our dataset has 22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8872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3C6880-D06C-F1C5-2DD7-980B9A577782}"/>
              </a:ext>
            </a:extLst>
          </p:cNvPr>
          <p:cNvSpPr txBox="1"/>
          <p:nvPr/>
        </p:nvSpPr>
        <p:spPr>
          <a:xfrm>
            <a:off x="711200" y="753348"/>
            <a:ext cx="107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9AC71-DD7E-FD22-FA33-B513CD726906}"/>
              </a:ext>
            </a:extLst>
          </p:cNvPr>
          <p:cNvSpPr txBox="1"/>
          <p:nvPr/>
        </p:nvSpPr>
        <p:spPr>
          <a:xfrm>
            <a:off x="711200" y="1351280"/>
            <a:ext cx="10576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out if the usage activity of paid and free users has changed over time?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out the activity of subscription downgraded users before clicking the downgrade submit button and What could be the cause of their downgrade?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out the activity of subscription upgraded users before clicking the upgrade submit button and What could be the cause of their upgrade?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Top ten songs played by the most unique users?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Top 15 Artists whose songs were trending over the period of time?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Which region has the most users of the application?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the average app usage by cancelled (no longer using app) and not cancelled (still using app) users, as well as possible app cancellation reasons.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reeVsPaidUsers">
            <a:extLst>
              <a:ext uri="{FF2B5EF4-FFF2-40B4-BE49-F238E27FC236}">
                <a16:creationId xmlns:a16="http://schemas.microsoft.com/office/drawing/2014/main" id="{BED2DACD-D21D-41E5-98B4-E48B73A1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" y="0"/>
            <a:ext cx="12097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0E9E9DCF-ABED-44CE-B1FA-A18BD551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" y="0"/>
            <a:ext cx="11338559" cy="674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0633DB-0AD0-5D30-E30F-E3285AFF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227" y="737192"/>
            <a:ext cx="1150373" cy="6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1138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Inter</vt:lpstr>
      <vt:lpstr>Wingdings</vt:lpstr>
      <vt:lpstr>Office Theme</vt:lpstr>
      <vt:lpstr>Spotify Users Churn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WBS</dc:title>
  <dc:creator>Mantena, Surendra Varma</dc:creator>
  <cp:lastModifiedBy>Mantena, Surendra Varma</cp:lastModifiedBy>
  <cp:revision>31</cp:revision>
  <dcterms:created xsi:type="dcterms:W3CDTF">2022-07-20T19:21:17Z</dcterms:created>
  <dcterms:modified xsi:type="dcterms:W3CDTF">2023-03-02T18:37:37Z</dcterms:modified>
</cp:coreProperties>
</file>