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6" r:id="rId6"/>
    <p:sldId id="268" r:id="rId7"/>
    <p:sldId id="262" r:id="rId8"/>
    <p:sldId id="267" r:id="rId9"/>
    <p:sldId id="273" r:id="rId10"/>
    <p:sldId id="263" r:id="rId11"/>
    <p:sldId id="264" r:id="rId12"/>
    <p:sldId id="269" r:id="rId13"/>
    <p:sldId id="271" r:id="rId14"/>
    <p:sldId id="272" r:id="rId15"/>
    <p:sldId id="276" r:id="rId16"/>
    <p:sldId id="274" r:id="rId17"/>
    <p:sldId id="275" r:id="rId18"/>
    <p:sldId id="265" r:id="rId19"/>
    <p:sldId id="270" r:id="rId20"/>
    <p:sldId id="277" r:id="rId21"/>
    <p:sldId id="278" r:id="rId22"/>
    <p:sldId id="258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1" d="100"/>
          <a:sy n="71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60B7-C42B-4AC9-86DA-E0EF3BA7FE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1EB-0D86-419B-9307-EF4A09E69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481EB-0D86-419B-9307-EF4A09E69B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hyperlink" Target="https://www.jianshu.com/p/7df2576a8a2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43808" y="3746447"/>
            <a:ext cx="5637010" cy="882119"/>
          </a:xfrm>
        </p:spPr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简要了解并使用</a:t>
            </a:r>
            <a:r>
              <a:rPr lang="en-US" altLang="zh-CN" dirty="0" err="1" smtClean="0"/>
              <a:t>Vue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CN" dirty="0" smtClean="0"/>
              <a:t>VUE</a:t>
            </a:r>
            <a:r>
              <a:rPr lang="zh-CN" altLang="en-US" dirty="0" smtClean="0"/>
              <a:t>初探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4411597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撰讲人：姚阿强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79" y="19508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四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的生命周期及钩子函数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" y="773384"/>
            <a:ext cx="2952328" cy="6084615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>
            <a:off x="2710991" y="1378385"/>
            <a:ext cx="1224136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897" y="1240030"/>
            <a:ext cx="522007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初始化事件，进行数据的观测，可以看到在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created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的时候数据已经和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属性进行绑定（放在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中的属性当值发生改变的同时，视图也会改变）。</a:t>
            </a:r>
          </a:p>
        </p:txBody>
      </p:sp>
      <p:sp>
        <p:nvSpPr>
          <p:cNvPr id="8" name="左箭头 7"/>
          <p:cNvSpPr/>
          <p:nvPr/>
        </p:nvSpPr>
        <p:spPr>
          <a:xfrm>
            <a:off x="3131840" y="2528900"/>
            <a:ext cx="1007004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6609" y="2305907"/>
            <a:ext cx="5005156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首先会判断对象是否有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选项。如果有的话就继续向下编译，如果没有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选项，则停止编译，也就意味着停止了生命周期，直到在该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实例上调用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vm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.$mount(el)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template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参数选项的有无对生命周期的影响</a:t>
            </a:r>
          </a:p>
        </p:txBody>
      </p:sp>
      <p:sp>
        <p:nvSpPr>
          <p:cNvPr id="10" name="左箭头 9"/>
          <p:cNvSpPr/>
          <p:nvPr/>
        </p:nvSpPr>
        <p:spPr>
          <a:xfrm>
            <a:off x="2916924" y="3596483"/>
            <a:ext cx="1007004" cy="123401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0595" y="3458128"/>
            <a:ext cx="51206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给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实例对象添加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$el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成员，并且替换掉挂在的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元素。因为在之前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console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中打印的结果可以看到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beforeMount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el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上还是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undefined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844" y="4148787"/>
            <a:ext cx="498996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中还是通过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{{message}}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进行占位的，因为此时还有</a:t>
            </a:r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挂载到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页面上，还是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JavaScript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中的虚拟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DOM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形式存在的。在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mounted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之后可以看到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h1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中的内容发生了变化。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8844" y="4680919"/>
            <a:ext cx="498996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发现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data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中的数据发生了改变，会触发对应组件的重新渲染，先后调用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beforeUpdate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updated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7905" y="5657253"/>
            <a:ext cx="5244390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beforeDestroy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钩子函数在实例销毁之前调用。在这一步，实例仍然完全可用。</a:t>
            </a:r>
          </a:p>
          <a:p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destroyed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钩子函数在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实例销毁后调用。调用后，</a:t>
            </a:r>
            <a:r>
              <a:rPr lang="en-US" altLang="zh-CN" sz="1000" dirty="0" err="1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en-US" altLang="zh-CN" sz="1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000" dirty="0">
                <a:latin typeface="华文楷体" pitchFamily="2" charset="-122"/>
                <a:ea typeface="华文楷体" pitchFamily="2" charset="-122"/>
              </a:rPr>
              <a:t>实例指示的所有东西都会解绑定，所有的事件监听器会被移除，所有的子实例也会被销毁。</a:t>
            </a:r>
          </a:p>
        </p:txBody>
      </p:sp>
      <p:sp>
        <p:nvSpPr>
          <p:cNvPr id="16" name="左箭头 15"/>
          <p:cNvSpPr/>
          <p:nvPr/>
        </p:nvSpPr>
        <p:spPr>
          <a:xfrm>
            <a:off x="2628891" y="5857163"/>
            <a:ext cx="1244277" cy="154179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左箭头 18"/>
          <p:cNvSpPr/>
          <p:nvPr/>
        </p:nvSpPr>
        <p:spPr>
          <a:xfrm rot="20631571">
            <a:off x="3351768" y="4374484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左箭头 16"/>
          <p:cNvSpPr/>
          <p:nvPr/>
        </p:nvSpPr>
        <p:spPr>
          <a:xfrm rot="1287432">
            <a:off x="3341416" y="4727343"/>
            <a:ext cx="769178" cy="108012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1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428" y="314348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五、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了解并使用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0423" y="908704"/>
            <a:ext cx="8388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指令：带有前缀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v-**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特性被称为指令。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v-else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：条件指令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的区别：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v-show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会始终渲染到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元素上，只是简单的切换了元素的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display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属性，并且在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&lt;template&gt;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元素上不可用。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：循环指令，需要注意，当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一起使用的时，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比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v-if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有更高的优先级，并不推荐同时使用。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v-for="(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item,index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 in items"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，第二个可选参数为当前项的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索引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：可以将数据变量解析为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，不推荐使用，容易产生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攻击。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	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：实现了表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单数据和应用状态之间的双向数据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绑定，文本域，选择框等场景使用。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model.trim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：可以自动过滤用户输入的内容的首尾空白字符；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v-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model.lazy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：默认情况，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v-model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在每次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input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事件触发后进行数据同步，添加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.lazy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可转变为使用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change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事件时触发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模板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插值：使用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{{}}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一对花括号，支持一些简单的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运算，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表达式，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字符串处理，三元表达式等。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Class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v-bind: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绑定属性使用，可以使用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class="static"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v-bind:class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active: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isActive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'text-danger':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hasError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class="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div&gt;    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classObject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{active: true, 'text-danger': false}}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v-bind:style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="{ color: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activeColor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+ '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px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' }"&gt;&lt;/div&gt;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&lt;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div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style="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"&gt;&lt;/div&gt;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styleObject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{color: 'red',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fontSize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'13px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'}}</a:t>
            </a: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事件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绑定：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v-on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：绑定事件使用，可以使用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@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代替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常用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事件修饰符：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.stop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：阻止事件继续传播，相当于原生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event.stopPropagation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	 .prevent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：提交事件不再重载页面	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once: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事件只触发一次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08" y="153517"/>
            <a:ext cx="1790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>
            <a:endCxn id="3" idx="0"/>
          </p:cNvCxnSpPr>
          <p:nvPr/>
        </p:nvCxnSpPr>
        <p:spPr>
          <a:xfrm flipV="1">
            <a:off x="3980783" y="908704"/>
            <a:ext cx="953852" cy="28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09" y="6005221"/>
            <a:ext cx="3581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18" y="4161656"/>
            <a:ext cx="2771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93" y="3410239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548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36712"/>
            <a:ext cx="6191672" cy="43657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332" y="343837"/>
            <a:ext cx="417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响应式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原理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445224"/>
            <a:ext cx="8388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双向数据绑定：是采用数据劫持结合发布订阅模式的方式，通过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来劫持各个属性的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，在数据变动是发布消息给订阅者，触发响应的监听回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调。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的双向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6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" y="1044942"/>
            <a:ext cx="3048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43837"/>
            <a:ext cx="2282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组件的简单使用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49" y="1369224"/>
            <a:ext cx="5861151" cy="515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9109310">
            <a:off x="2639955" y="4172764"/>
            <a:ext cx="1173461" cy="1128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404" y="4254878"/>
            <a:ext cx="2592288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computed: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一般用于数据联动，声明一个计算属性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xxx,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提供了该函数作为属性的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getter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方法，当依赖的属性发生变化，该计算属性就会执行。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66024"/>
            <a:ext cx="1495425" cy="2962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4860032" y="1196752"/>
            <a:ext cx="2304256" cy="720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226051"/>
            <a:ext cx="792088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华文楷体" pitchFamily="2" charset="-122"/>
                <a:ea typeface="华文楷体" pitchFamily="2" charset="-122"/>
              </a:rPr>
              <a:t>Props</a:t>
            </a:r>
            <a:r>
              <a:rPr lang="zh-CN" altLang="en-US" sz="1100" dirty="0">
                <a:latin typeface="华文楷体" pitchFamily="2" charset="-122"/>
                <a:ea typeface="华文楷体" pitchFamily="2" charset="-122"/>
              </a:rPr>
              <a:t>验证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94541" y="343837"/>
            <a:ext cx="82002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必填参数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2400" y="1033592"/>
            <a:ext cx="9716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带默认值参数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5885" y="1581040"/>
            <a:ext cx="100765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latin typeface="华文楷体" pitchFamily="2" charset="-122"/>
                <a:ea typeface="华文楷体" pitchFamily="2" charset="-122"/>
              </a:rPr>
              <a:t>定义参数类型</a:t>
            </a:r>
            <a:endParaRPr lang="zh-CN" altLang="en-US" sz="1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0799" y="393925"/>
            <a:ext cx="248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一个可复用的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112184">
            <a:off x="1172015" y="1738439"/>
            <a:ext cx="587617" cy="955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853" y="312843"/>
            <a:ext cx="29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组件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间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通信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162" y="959174"/>
            <a:ext cx="80648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veux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实现通信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了一个单向数据流，全局拥有一个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存放数据，当组件要更改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中的数据时，必须通过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Mutation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同时提供了订阅者模式供外部调用获取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数据的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更新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传送门：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  <a:hlinkClick r:id="rId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  <a:hlinkClick r:id="rId2"/>
              </a:rPr>
              <a:t>www.jianshu.com/p/7df2576a8a2b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1200" b="1" dirty="0"/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组件间通信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方式）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44" y="1230420"/>
            <a:ext cx="3164679" cy="46151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08" y="959173"/>
            <a:ext cx="1051050" cy="85860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0" y="2059368"/>
            <a:ext cx="2097455" cy="52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2699792" y="1007656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823882" y="1750025"/>
            <a:ext cx="659469" cy="24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94889" y="2135505"/>
            <a:ext cx="468431" cy="145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967035" y="835425"/>
            <a:ext cx="936104" cy="364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8" y="4120637"/>
            <a:ext cx="1867101" cy="608381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70" y="4110844"/>
            <a:ext cx="2803344" cy="48519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64" y="4901706"/>
            <a:ext cx="1708908" cy="73704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1" y="5192859"/>
            <a:ext cx="1722377" cy="44589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6444" y="4145348"/>
            <a:ext cx="598908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声明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056494" y="4099525"/>
            <a:ext cx="73761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，引入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22060" y="4854732"/>
            <a:ext cx="678420" cy="4154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监听、接收方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7975" y="5192859"/>
            <a:ext cx="812135" cy="25391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发送方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20" y="682175"/>
            <a:ext cx="1017158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 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13313" y="1969744"/>
            <a:ext cx="1017158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—&gt; 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父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690" y="3741391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兄弟组件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通信：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997" y="820674"/>
            <a:ext cx="264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父子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组件通信：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42" y="3331984"/>
            <a:ext cx="3748185" cy="3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2337793"/>
            <a:ext cx="1955535" cy="11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295822" y="2719570"/>
            <a:ext cx="3390730" cy="507831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900" dirty="0" smtClean="0">
                <a:latin typeface="楷体" pitchFamily="49" charset="-122"/>
                <a:ea typeface="楷体" pitchFamily="49" charset="-122"/>
              </a:rPr>
              <a:t>ref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可以用来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给元素或子组件注册引用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信息，引用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信息将会被注册在父组件的</a:t>
            </a:r>
            <a:r>
              <a:rPr lang="en-US" altLang="zh-CN" sz="900" dirty="0">
                <a:latin typeface="楷体" pitchFamily="49" charset="-122"/>
                <a:ea typeface="楷体" pitchFamily="49" charset="-122"/>
              </a:rPr>
              <a:t>$refs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对象上。如果在普通的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元素上使用，引用的就是</a:t>
            </a:r>
            <a:r>
              <a:rPr lang="en-US" altLang="zh-CN" sz="9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元素；如果在子组件上，引用就是指向组件</a:t>
            </a:r>
            <a:r>
              <a:rPr lang="zh-CN" altLang="en-US" sz="900" dirty="0" smtClean="0">
                <a:latin typeface="楷体" pitchFamily="49" charset="-122"/>
                <a:ea typeface="楷体" pitchFamily="49" charset="-122"/>
              </a:rPr>
              <a:t>实例</a:t>
            </a:r>
            <a:r>
              <a:rPr lang="zh-CN" altLang="en-US" sz="9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299313" y="3227402"/>
            <a:ext cx="691874" cy="145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288095" y="2913633"/>
            <a:ext cx="1195311" cy="418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33" y="391838"/>
            <a:ext cx="417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* 自定义指令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43" y="1545498"/>
            <a:ext cx="1512169" cy="98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794358"/>
            <a:ext cx="1728192" cy="48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9924"/>
            <a:ext cx="2880320" cy="141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35735" y="924953"/>
            <a:ext cx="832616" cy="2539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全局指令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776043" y="1247907"/>
            <a:ext cx="354829" cy="51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924953"/>
            <a:ext cx="864096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局部指令</a:t>
            </a:r>
            <a:endParaRPr lang="zh-CN" altLang="en-US" sz="105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724128" y="1249592"/>
            <a:ext cx="405624" cy="513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3212976"/>
            <a:ext cx="835292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钩子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一个指令定义对象可以提供如下几个钩子函数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均为可选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100" i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i="1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inserted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：被绑定元素插入父节点时调用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仅保证父节点存在，但不一定已被插入文档中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bind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：只调用一次，指令第一次绑定到元素时调用。在这里可以进行一次性的初始化设置。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update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：所在组件的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更新时调用，但是可能发生在其子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更新之前。指令的值可能发生了改变，也可能没有。但是你可以通过比较更新前后的值来忽略不必要的模板更新。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：指令所在组件的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及其子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全部更新后调用。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unbind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：只调用一次，指令与元素解绑时调用。</a:t>
            </a:r>
          </a:p>
          <a:p>
            <a:endParaRPr lang="zh-CN" altLang="en-US" sz="1100" i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664900"/>
            <a:ext cx="835292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指令钩子函数会被传入以下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参数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200" dirty="0"/>
          </a:p>
          <a:p>
            <a:r>
              <a:rPr lang="en-US" altLang="zh-CN" sz="1100" i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el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：指令所绑定的元素，可以用来直接操作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DOM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binding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：一个对象，包含以下属性：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name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：指令名，不包括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前缀。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value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：指令的绑定值，例如：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v-my-directive=“1 + 1”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中，绑定值为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oldValue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：指令绑定的前一个值，仅在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update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钩子中可用。无论值是否改变都可用。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expression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：字符串形式的指令表达式。例如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v-my-directive=“1 + 1”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中，表达式为 “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1 + 1”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100" dirty="0" err="1" smtClean="0">
                <a:latin typeface="楷体" pitchFamily="49" charset="-122"/>
                <a:ea typeface="楷体" pitchFamily="49" charset="-122"/>
              </a:rPr>
              <a:t>arg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：传给指令的参数，可选。例如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v-my-directive:foo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中，参数为 “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foo”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   modifiers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：一个包含修饰符的对象。例如：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v-my-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directive.foo.bar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中，修饰符对象为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{ foo: true, bar: true }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vnode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编译生成的虚拟节点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1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oldVnode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：上一个虚拟节点，仅在 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update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100" dirty="0" err="1">
                <a:latin typeface="楷体" pitchFamily="49" charset="-122"/>
                <a:ea typeface="楷体" pitchFamily="49" charset="-122"/>
              </a:rPr>
              <a:t>componentUpdated</a:t>
            </a: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钩子中可用。</a:t>
            </a:r>
          </a:p>
          <a:p>
            <a:endParaRPr lang="zh-CN" altLang="en-US" sz="1100" i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778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486" y="343837"/>
            <a:ext cx="41759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sz="19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900" dirty="0" smtClean="0">
                <a:latin typeface="楷体" pitchFamily="49" charset="-122"/>
                <a:ea typeface="楷体" pitchFamily="49" charset="-122"/>
              </a:rPr>
              <a:t>CORS</a:t>
            </a:r>
            <a:r>
              <a:rPr lang="zh-CN" altLang="en-US" sz="1900" dirty="0" smtClean="0">
                <a:latin typeface="楷体" pitchFamily="49" charset="-122"/>
                <a:ea typeface="楷体" pitchFamily="49" charset="-122"/>
              </a:rPr>
              <a:t>解决方案</a:t>
            </a:r>
            <a:endParaRPr lang="en-US" altLang="zh-CN" sz="19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06" y="795976"/>
            <a:ext cx="844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：是一个基于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库，可以用在浏览器和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优点：可以从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浏览器中创建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XMLHttpRequests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node.js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请求；支持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Promise 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；拦截请求和响应；转换请求数据和响应数据；取消请求；自动转换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数据和客户端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支持防御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XSRF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2" y="2932164"/>
            <a:ext cx="217211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2" y="2932164"/>
            <a:ext cx="271289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289" y="2932164"/>
            <a:ext cx="2637250" cy="136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431" y="25734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29432" y="257633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Post</a:t>
            </a:r>
            <a:r>
              <a:rPr lang="zh-CN" altLang="en-US" sz="1200" dirty="0" smtClean="0"/>
              <a:t>请求：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5" y="2583465"/>
            <a:ext cx="170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执行多个并发</a:t>
            </a:r>
            <a:r>
              <a:rPr lang="zh-CN" altLang="en-US" sz="1200" i="1" dirty="0" smtClean="0"/>
              <a:t>请求：</a:t>
            </a:r>
            <a:endParaRPr lang="zh-CN" alt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4" y="4699879"/>
            <a:ext cx="5208117" cy="2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1332" y="4346213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proxyTable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拦截配置解决跨域请求问题：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518" y="1442307"/>
            <a:ext cx="8509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Axios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常用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：可以通过向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axios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传递相关配置来创建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请求。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g:</a:t>
            </a:r>
            <a:r>
              <a:rPr lang="en-US" altLang="zh-CN" sz="1200" dirty="0" err="1" smtClean="0"/>
              <a:t>axios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请求时可以用的配置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选项，只有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是必需的。如果没有指定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method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，请求将默认使用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get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eg:axios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({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'post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url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'/user/12345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data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{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firstName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'Fred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',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lastName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 'Flintstone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'} });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method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创建请求时使用的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方法；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用于请求的服务器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params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是即将与请求一起发送的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参数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data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作为请求主体被发送的数据（只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适用于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'PUT','POST',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'PATCH'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这些请求方法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5122299"/>
            <a:ext cx="1972230" cy="5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93" y="4699879"/>
            <a:ext cx="1612191" cy="3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12159" y="4349039"/>
            <a:ext cx="3456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* 通用配置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03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13" y="4215628"/>
            <a:ext cx="3162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5344595"/>
            <a:ext cx="28289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4" y="1033461"/>
            <a:ext cx="26479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9" y="1095315"/>
            <a:ext cx="2438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0" y="1918445"/>
            <a:ext cx="27146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250" y="37897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066" y="500085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475" y="704610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980" y="1262003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①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8779" y="3942157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2729" y="1530041"/>
            <a:ext cx="48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③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341" y="3284984"/>
            <a:ext cx="130324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全局函数：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340" y="419363"/>
            <a:ext cx="260649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* 局部调用的</a:t>
            </a:r>
            <a:r>
              <a:rPr lang="en-US" altLang="zh-CN" sz="1600" dirty="0" smtClean="0">
                <a:latin typeface="华文楷体" pitchFamily="2" charset="-122"/>
                <a:ea typeface="华文楷体" pitchFamily="2" charset="-122"/>
              </a:rPr>
              <a:t>service</a:t>
            </a:r>
            <a:r>
              <a:rPr lang="zh-CN" altLang="en-US" sz="1600" dirty="0" smtClean="0">
                <a:latin typeface="华文楷体" pitchFamily="2" charset="-122"/>
                <a:ea typeface="华文楷体" pitchFamily="2" charset="-122"/>
              </a:rPr>
              <a:t>的模块：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7079"/>
            <a:ext cx="3200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5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19509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六、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的路由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117" y="918374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Router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的前端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路由器，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门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://router.vuejs.org/zh/installation.html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2610048"/>
            <a:ext cx="4210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285293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router-link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组件来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导航，组件支持用户在具有路由功能中的点击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导航，通过传入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to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属性指定链接。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最终会被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渲染成一个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`&lt;a&gt;`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标签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83" y="3499267"/>
            <a:ext cx="50196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736128" y="3095823"/>
            <a:ext cx="0" cy="434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1640" y="442606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来导航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通过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注入路由器，我们可以在任何组件内通过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this.$router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访问路由器，也可以通过 </a:t>
            </a:r>
            <a:r>
              <a:rPr lang="en-US" altLang="zh-CN" sz="12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this.$route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访问当前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路由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22" y="4765067"/>
            <a:ext cx="2057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31" y="5509815"/>
            <a:ext cx="22288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01131" y="5164729"/>
            <a:ext cx="170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接收路由参数：</a:t>
            </a:r>
            <a:endParaRPr lang="zh-CN" altLang="en-US" sz="1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30" y="1484784"/>
            <a:ext cx="2385646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56" y="1484784"/>
            <a:ext cx="12477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73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42" y="2537609"/>
            <a:ext cx="40100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21769" y="1536511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路由配置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1701959"/>
            <a:ext cx="936104" cy="29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路由跳转</a:t>
            </a:r>
            <a:endParaRPr lang="zh-CN" altLang="en-US" sz="13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68144" y="2082257"/>
            <a:ext cx="1729063" cy="1202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动态路由匹配及嵌套路由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061072"/>
            <a:ext cx="17621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94347"/>
            <a:ext cx="3657143" cy="4580952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1953300" y="1701959"/>
            <a:ext cx="2089873" cy="108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479470" y="4585483"/>
            <a:ext cx="2578403" cy="1699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828" y="822266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应用界面通常由多层嵌套的组件组合而成，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中各段动态路径也按照预先定义好的结构对应嵌套各层组件。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6877" y="5301208"/>
            <a:ext cx="42315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&lt;router-view&gt;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是最顶层的出口，渲染最高级路由匹配到的组件。要在嵌套的出口中渲染组件，需要在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VueRouter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的参数中使用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children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配置。</a:t>
            </a:r>
          </a:p>
        </p:txBody>
      </p:sp>
    </p:spTree>
    <p:extLst>
      <p:ext uri="{BB962C8B-B14F-4D97-AF65-F5344CB8AC3E}">
        <p14:creationId xmlns:p14="http://schemas.microsoft.com/office/powerpoint/2010/main" val="7863049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194" y="1700808"/>
            <a:ext cx="66967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什么是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为什么要使用</a:t>
            </a:r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简要对比前端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三大主流框架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生命周期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 了解并使用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路由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Vue3.0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62068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11627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924" y="188640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七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Vue3.0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309" y="5661248"/>
            <a:ext cx="8316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传送</a:t>
            </a:r>
            <a:r>
              <a:rPr lang="zh-CN" altLang="en-US" sz="14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门：</a:t>
            </a:r>
            <a:endParaRPr lang="en-US" altLang="zh-CN" sz="1400" dirty="0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200" smtClean="0">
                <a:latin typeface="楷体" pitchFamily="49" charset="-122"/>
                <a:ea typeface="楷体" pitchFamily="49" charset="-122"/>
              </a:rPr>
              <a:t>github.com/vuejs/vue-next     	Vue3.0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源码</a:t>
            </a:r>
          </a:p>
          <a:p>
            <a:pPr lvl="1"/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https://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github.com/vuejs/vue/projects/6	       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迭代官方时间表</a:t>
            </a:r>
          </a:p>
          <a:p>
            <a:pPr lvl="1"/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https://juejin.im/post/5bb719b9f265da0ab915dbdd	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尤雨溪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Vue3.0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计划掘金译文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590" y="598492"/>
            <a:ext cx="843440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3.0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计划并已实现的新特性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Proxy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的数据变更检测；相比于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2.x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版本里基于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的数据变更检测，新的实现更加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强大、更加精准：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可以检测对象属性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的新增和删除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可以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检测数组索引的变化和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length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的变化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支持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Map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Set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WeakMap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WeakSet</a:t>
            </a:r>
            <a:endParaRPr lang="en-US" altLang="zh-CN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体积变得更小，速度更快，支持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tree-shaking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，内置的组件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(slot)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和内置的指令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(v-model)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是按需引入的，所以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Vue3.0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的体积比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Vue2.0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的会小很多。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插槽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机制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增强：所有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由编译产生的插槽现在都是函数，这些函数会在子组件的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调用时被调用。这样一来，插槽中的依赖会被认为是子组件的依赖而不是父组件的依赖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a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当插槽内容变化时，只有子组件重新渲染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 b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当父组件重新渲染时，如果插槽内容没有变化，子组件就不需要重新渲染。这个特性提供了更精确的组件树层面上的变更检测，所以会减少很多无用的渲染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TS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实现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了类型推断，新版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全部采用普通函数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使用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模块化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架构，使用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TypeScript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进行重构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支持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自定义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7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虚拟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进行了优化，更高效的编译时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优化。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默认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进行懒观察（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lazy observation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只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会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对被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用于渲染初始可见部分的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数据创建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观察者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，更加高效。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2.x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版本里，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管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多大，都会在一开始就为其创建观察者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…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62" y="4521751"/>
            <a:ext cx="2870240" cy="124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1085" y="4565905"/>
            <a:ext cx="1656184" cy="323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官方的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测试用例：</a:t>
            </a:r>
            <a:endParaRPr lang="zh-CN" altLang="en-US" sz="15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4907269" y="4727488"/>
            <a:ext cx="1032883" cy="1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9590" y="5094828"/>
            <a:ext cx="40926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2019.10.5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日发布了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Vue3.0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预览版源码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，预计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最早需要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等到今年的第一季度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才有可能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发布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3.0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正式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版。</a:t>
            </a:r>
          </a:p>
        </p:txBody>
      </p:sp>
      <p:sp>
        <p:nvSpPr>
          <p:cNvPr id="17" name="左弧形箭头 16"/>
          <p:cNvSpPr/>
          <p:nvPr/>
        </p:nvSpPr>
        <p:spPr>
          <a:xfrm>
            <a:off x="277924" y="5325660"/>
            <a:ext cx="432000" cy="612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921" y="345213"/>
            <a:ext cx="361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基于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数据变更检测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5" y="871507"/>
            <a:ext cx="4935071" cy="2688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249" y="3740582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是在目标对象之前架设一层“拦截”，外界对该对象的访问，都必须先通过这层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拦截；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Reflect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提供的一个内置的对象，提供拦截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操作的方法，被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Reflect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对象所代表的反射接口给底层操作提供默认行为的方法的集合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。所以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是拦截默认行为，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Reflect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是恢复默认行。被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Proxy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拦截、过滤了一些默认行为之后，可以使用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Reflect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恢复未被拦截的默认行为。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249" y="4807151"/>
            <a:ext cx="223224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创建响应式数据的方法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.data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选项。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.reactive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.ref 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en-US" altLang="zh-CN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.computed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属性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9605" y="4565065"/>
            <a:ext cx="238488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&lt;script&gt;</a:t>
            </a:r>
          </a:p>
          <a:p>
            <a:r>
              <a:rPr lang="en-US" altLang="zh-CN" sz="1100" b="1" dirty="0"/>
              <a:t>import</a:t>
            </a:r>
            <a:r>
              <a:rPr lang="en-US" altLang="zh-CN" sz="1100" dirty="0"/>
              <a:t> { </a:t>
            </a:r>
            <a:r>
              <a:rPr lang="en-US" altLang="zh-CN" sz="1100" dirty="0" err="1"/>
              <a:t>createApp</a:t>
            </a:r>
            <a:r>
              <a:rPr lang="en-US" altLang="zh-CN" sz="1100" dirty="0"/>
              <a:t> } </a:t>
            </a:r>
            <a:r>
              <a:rPr lang="en-US" altLang="zh-CN" sz="1100" b="1" dirty="0"/>
              <a:t>from</a:t>
            </a:r>
            <a:r>
              <a:rPr lang="en-US" altLang="zh-CN" sz="1100" dirty="0"/>
              <a:t> 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; </a:t>
            </a:r>
          </a:p>
          <a:p>
            <a:r>
              <a:rPr lang="en-US" altLang="zh-CN" sz="1100" dirty="0" smtClean="0"/>
              <a:t>export </a:t>
            </a:r>
            <a:r>
              <a:rPr lang="en-US" altLang="zh-CN" sz="1100" dirty="0"/>
              <a:t>default {</a:t>
            </a:r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const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App = {</a:t>
            </a:r>
          </a:p>
          <a:p>
            <a:r>
              <a:rPr lang="en-US" altLang="zh-CN" sz="1100" dirty="0" smtClean="0"/>
              <a:t>    data</a:t>
            </a:r>
            <a:r>
              <a:rPr lang="en-US" altLang="zh-CN" sz="1100" dirty="0"/>
              <a:t>: {</a:t>
            </a:r>
          </a:p>
          <a:p>
            <a:r>
              <a:rPr lang="en-US" altLang="zh-CN" sz="1100" dirty="0" smtClean="0"/>
              <a:t>        name</a:t>
            </a:r>
            <a:r>
              <a:rPr lang="en-US" altLang="zh-CN" sz="1100" dirty="0"/>
              <a:t>: '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 3</a:t>
            </a:r>
            <a:r>
              <a:rPr lang="en-US" altLang="zh-CN" sz="1100" dirty="0" smtClean="0"/>
              <a:t>',</a:t>
            </a:r>
          </a:p>
          <a:p>
            <a:endParaRPr lang="en-US" altLang="zh-CN" sz="1100" dirty="0" smtClean="0"/>
          </a:p>
          <a:p>
            <a:r>
              <a:rPr lang="en-US" altLang="zh-CN" sz="1100" dirty="0"/>
              <a:t> </a:t>
            </a:r>
            <a:r>
              <a:rPr lang="en-US" altLang="zh-CN" sz="1100" dirty="0" smtClean="0"/>
              <a:t>       count</a:t>
            </a:r>
            <a:r>
              <a:rPr lang="en-US" altLang="zh-CN" sz="1100" dirty="0"/>
              <a:t>: ref(0)</a:t>
            </a:r>
          </a:p>
          <a:p>
            <a:r>
              <a:rPr lang="en-US" altLang="zh-CN" sz="1100" dirty="0" smtClean="0"/>
              <a:t>     }</a:t>
            </a:r>
            <a:endParaRPr lang="en-US" altLang="zh-CN" sz="1100" dirty="0"/>
          </a:p>
          <a:p>
            <a:r>
              <a:rPr lang="en-US" altLang="zh-CN" sz="1100" dirty="0" smtClean="0"/>
              <a:t> }</a:t>
            </a:r>
            <a:endParaRPr lang="en-US" altLang="zh-CN" sz="1100" dirty="0"/>
          </a:p>
          <a:p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createApp</a:t>
            </a:r>
            <a:r>
              <a:rPr lang="en-US" altLang="zh-CN" sz="1100" dirty="0"/>
              <a:t>().mount(</a:t>
            </a:r>
            <a:r>
              <a:rPr lang="en-US" altLang="zh-CN" sz="1100" i="1" dirty="0"/>
              <a:t>App</a:t>
            </a:r>
            <a:r>
              <a:rPr lang="en-US" altLang="zh-CN" sz="1100" dirty="0"/>
              <a:t>, '#app</a:t>
            </a:r>
            <a:r>
              <a:rPr lang="en-US" altLang="zh-CN" sz="1100" dirty="0" smtClean="0"/>
              <a:t>');</a:t>
            </a:r>
          </a:p>
          <a:p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 smtClean="0"/>
              <a:t>&lt;/</a:t>
            </a:r>
            <a:r>
              <a:rPr lang="en-US" altLang="zh-CN" sz="1100" dirty="0"/>
              <a:t>script</a:t>
            </a:r>
            <a:r>
              <a:rPr lang="en-US" altLang="zh-CN" sz="1100" dirty="0" smtClean="0"/>
              <a:t>&gt;</a:t>
            </a:r>
            <a:endParaRPr lang="en-US" altLang="zh-CN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47656" y="4565065"/>
            <a:ext cx="309634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&lt;script&gt;</a:t>
            </a:r>
            <a:br>
              <a:rPr lang="en-US" altLang="zh-CN" sz="1100" dirty="0"/>
            </a:br>
            <a:r>
              <a:rPr lang="en-US" altLang="zh-CN" sz="1100" dirty="0"/>
              <a:t>import { reactive } from 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;</a:t>
            </a:r>
            <a:br>
              <a:rPr lang="en-US" altLang="zh-CN" sz="1100" dirty="0"/>
            </a:br>
            <a:r>
              <a:rPr lang="en-US" altLang="zh-CN" sz="1100" dirty="0"/>
              <a:t>export default {</a:t>
            </a:r>
            <a:br>
              <a:rPr lang="en-US" altLang="zh-CN" sz="1100" dirty="0"/>
            </a:br>
            <a:r>
              <a:rPr lang="en-US" altLang="zh-CN" sz="1100" dirty="0"/>
              <a:t>    setup() {</a:t>
            </a:r>
            <a:br>
              <a:rPr lang="en-US" altLang="zh-CN" sz="1100" dirty="0"/>
            </a:br>
            <a:r>
              <a:rPr lang="en-US" altLang="zh-CN" sz="1100" dirty="0"/>
              <a:t>        </a:t>
            </a:r>
            <a:r>
              <a:rPr lang="en-US" altLang="zh-CN" sz="1100" dirty="0" err="1"/>
              <a:t>const</a:t>
            </a:r>
            <a:r>
              <a:rPr lang="en-US" altLang="zh-CN" sz="1100" dirty="0"/>
              <a:t> state = reactive({</a:t>
            </a:r>
            <a:br>
              <a:rPr lang="en-US" altLang="zh-CN" sz="1100" dirty="0"/>
            </a:br>
            <a:r>
              <a:rPr lang="en-US" altLang="zh-CN" sz="1100" dirty="0"/>
              <a:t>            name: "</a:t>
            </a:r>
            <a:r>
              <a:rPr lang="en-US" altLang="zh-CN" sz="1100" dirty="0" err="1"/>
              <a:t>Vue</a:t>
            </a:r>
            <a:r>
              <a:rPr lang="en-US" altLang="zh-CN" sz="1100" dirty="0"/>
              <a:t> 3"</a:t>
            </a:r>
            <a:br>
              <a:rPr lang="en-US" altLang="zh-CN" sz="1100" dirty="0"/>
            </a:br>
            <a:r>
              <a:rPr lang="en-US" altLang="zh-CN" sz="1100" dirty="0"/>
              <a:t>        })</a:t>
            </a:r>
            <a:br>
              <a:rPr lang="en-US" altLang="zh-CN" sz="1100" dirty="0"/>
            </a:br>
            <a:r>
              <a:rPr lang="en-US" altLang="zh-CN" sz="1100" dirty="0"/>
              <a:t>        return {</a:t>
            </a:r>
            <a:br>
              <a:rPr lang="en-US" altLang="zh-CN" sz="1100" dirty="0"/>
            </a:br>
            <a:r>
              <a:rPr lang="en-US" altLang="zh-CN" sz="1100" dirty="0"/>
              <a:t>            state</a:t>
            </a:r>
            <a:br>
              <a:rPr lang="en-US" altLang="zh-CN" sz="1100" dirty="0"/>
            </a:br>
            <a:r>
              <a:rPr lang="en-US" altLang="zh-CN" sz="1100" dirty="0"/>
              <a:t>        }</a:t>
            </a:r>
            <a:br>
              <a:rPr lang="en-US" altLang="zh-CN" sz="1100" dirty="0"/>
            </a:br>
            <a:r>
              <a:rPr lang="en-US" altLang="zh-CN" sz="1100" dirty="0"/>
              <a:t>    }</a:t>
            </a:r>
            <a:br>
              <a:rPr lang="en-US" altLang="zh-CN" sz="1100" dirty="0"/>
            </a:br>
            <a:r>
              <a:rPr lang="en-US" altLang="zh-CN" sz="1100" dirty="0"/>
              <a:t>}</a:t>
            </a:r>
            <a:br>
              <a:rPr lang="en-US" altLang="zh-CN" sz="1100" dirty="0"/>
            </a:br>
            <a:r>
              <a:rPr lang="en-US" altLang="zh-CN" sz="1100" dirty="0"/>
              <a:t>&lt;/script&gt;</a:t>
            </a:r>
            <a:endParaRPr lang="zh-CN" altLang="en-US" sz="1100" dirty="0"/>
          </a:p>
        </p:txBody>
      </p:sp>
      <p:sp>
        <p:nvSpPr>
          <p:cNvPr id="2" name="动作按钮: 声音 1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2874151" y="4596314"/>
            <a:ext cx="248108" cy="288032"/>
          </a:xfrm>
          <a:prstGeom prst="actionButtonSound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778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778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4800" b="1" spc="100" noProof="1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Discuss</a:t>
            </a:r>
            <a:endParaRPr lang="zh-CN" alt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altLang="zh-CN" sz="4800" b="1" spc="50" noProof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altLang="zh-CN" sz="4800" b="1" noProof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Question</a:t>
            </a:r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691680" y="2837818"/>
            <a:ext cx="1042416" cy="1042416"/>
          </a:xfrm>
          <a:prstGeom prst="actionButtonHelp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12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/>
          <p:cNvSpPr/>
          <p:nvPr/>
        </p:nvSpPr>
        <p:spPr>
          <a:xfrm>
            <a:off x="7452320" y="5373216"/>
            <a:ext cx="1224136" cy="122413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2564904"/>
            <a:ext cx="36004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zh-CN" altLang="en-US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8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什么是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853244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Vue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一套用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于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构建用户界面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轻量级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渐进式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框架，采用自底向上增量开发的设计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由简到繁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的核心库只关注视图层，所以就非常易于学习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也便于与第三方库或者既有的项目整合。另一方面，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完全有能力驱动采用单文件组件和 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生态系统支持的库开发的复杂单页应用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目标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就是通过尽可能简单的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API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实现响应的数据绑定和组合的视图组件，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追求简单、灵活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的方式，官方文档也很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清晰。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兼容性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</a:p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    </a:t>
            </a:r>
            <a:r>
              <a:rPr lang="en-US" altLang="zh-CN" sz="16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 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不支持 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及以下版本，因为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使用了 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IE8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无法模拟的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特性。但它支持所有兼容 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ECMAScript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5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的浏览器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。  </a:t>
            </a:r>
            <a:r>
              <a:rPr lang="zh-CN" altLang="en-US" sz="1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传送门：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://caniuse.com/#feat=es5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 官方文档：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://cn.vuejs.org/v2/guide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365104"/>
            <a:ext cx="2198271" cy="19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0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546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为什么要使用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Vue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782" y="650305"/>
            <a:ext cx="86044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    有时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涉及到页面交互部分的时候，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就需要进行很多的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操作，当数据和视图全部混杂在一起，使用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就会变得非常的费劲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(OS: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前端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框架飞速发展的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原因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。随着需求的不断变更，页面结构发生变化，就会出现很多问题，难以维护。</a:t>
            </a:r>
            <a:r>
              <a:rPr lang="en-US" altLang="zh-CN" sz="13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选择器查找页面元素以及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操作本身也是有性能损失</a:t>
            </a:r>
            <a:r>
              <a:rPr lang="zh-CN" altLang="en-US" sz="1300" dirty="0" smtClean="0">
                <a:latin typeface="楷体" pitchFamily="49" charset="-122"/>
                <a:ea typeface="楷体" pitchFamily="49" charset="-122"/>
              </a:rPr>
              <a:t>的。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2" y="1460002"/>
            <a:ext cx="6094745" cy="2497836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右箭头 13"/>
          <p:cNvSpPr/>
          <p:nvPr/>
        </p:nvSpPr>
        <p:spPr>
          <a:xfrm>
            <a:off x="6048177" y="2565757"/>
            <a:ext cx="826628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1199608">
            <a:off x="4846459" y="6236191"/>
            <a:ext cx="1575848" cy="1229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01466" y="2489103"/>
            <a:ext cx="1330684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Vue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073547"/>
            <a:ext cx="4641957" cy="2693481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904" y="4134563"/>
            <a:ext cx="2781668" cy="9443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6" y="4924936"/>
            <a:ext cx="3097033" cy="9173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32035" y="6325674"/>
            <a:ext cx="1008112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5095434">
            <a:off x="6692396" y="5895856"/>
            <a:ext cx="588907" cy="1490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70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948" y="476671"/>
            <a:ext cx="81369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只关注视图层，有声明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式、响应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式的数据绑定，与组件化的开发。也使用了</a:t>
            </a:r>
            <a:r>
              <a:rPr lang="en-US" altLang="zh-CN" sz="1500" dirty="0" err="1" smtClean="0">
                <a:latin typeface="楷体" pitchFamily="49" charset="-122"/>
                <a:ea typeface="楷体" pitchFamily="49" charset="-122"/>
              </a:rPr>
              <a:t>Virtua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 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吸取了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的优点，取其精华，去其糟粕。吸收了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虚拟</a:t>
            </a:r>
            <a:r>
              <a:rPr lang="en-US" altLang="zh-CN" sz="1500" dirty="0" smtClean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的数据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绑定等技术点。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7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700" dirty="0" smtClean="0">
                <a:latin typeface="楷体" pitchFamily="49" charset="-122"/>
                <a:ea typeface="楷体" pitchFamily="49" charset="-122"/>
              </a:rPr>
              <a:t>    组件化开发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参考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面向对象的编程思想，就是将各个模块声明成类，将大的业务模块拆分成更多更小的类，很多前端框架也引入了这种思想，就是将页面中各个模块拆分成一个个单独的组件，现在父级页面中写好组件标签，传入需要的参数及组件的属性，先占坑后填坑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7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700" dirty="0" err="1" smtClean="0">
                <a:latin typeface="楷体" pitchFamily="49" charset="-122"/>
                <a:ea typeface="楷体" pitchFamily="49" charset="-122"/>
              </a:rPr>
              <a:t>Virtual_DOM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是一种可以预先通过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进行各种计算，把最终的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操作计算出来并优化，由于这个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操作属于预处理操作，并没有真实的操作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，所以叫做虚拟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。最后在计算完毕才真正将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操作提交，将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操作变化反映到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树上。为什么要使用虚拟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技术？为什么现在网速越来越快了，而且浏览器又会缓存很多文件，但是网页打开的还是很慢，因为浏览器本身处理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是有性能瓶颈的，传统的开发中，使用</a:t>
            </a:r>
            <a:r>
              <a:rPr lang="en-US" altLang="zh-CN" sz="1500" dirty="0" err="1">
                <a:latin typeface="楷体" pitchFamily="49" charset="-122"/>
                <a:ea typeface="楷体" pitchFamily="49" charset="-122"/>
              </a:rPr>
              <a:t>JQuery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或者原生的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操作函数对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进行频繁操作的时候，浏览器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要不停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的渲染新的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树，导致页面看起来非常卡顿。</a:t>
            </a:r>
          </a:p>
          <a:p>
            <a:endParaRPr lang="zh-CN" altLang="en-US" sz="17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7" y="4941168"/>
            <a:ext cx="1609745" cy="1609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948" y="383859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的优势点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948" y="181266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技术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点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73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59668"/>
            <a:ext cx="7531501" cy="1716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237" y="4941168"/>
            <a:ext cx="84980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err="1" smtClean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层手动编写了大量的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操作，一旦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发生改变，控制层就会被迫修改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接受用户交互请求，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处理，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controller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进行数据更新保存，数据更新保存之后，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会通知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更新，</a:t>
            </a:r>
            <a:r>
              <a:rPr lang="en-US" altLang="zh-CN" sz="105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smtClean="0">
                <a:latin typeface="楷体" pitchFamily="49" charset="-122"/>
                <a:ea typeface="楷体" pitchFamily="49" charset="-122"/>
              </a:rPr>
              <a:t>更新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变化数据是用户得到反馈。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sz="11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将其中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的状态和行为抽象化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进行绑定，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中的所有属性自动封装为访问器属性，一旦被修改自动触发通知机制，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通过虚拟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，封装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操作，自动维护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中的变化和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上的显示同步，不用写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，让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我们可以将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和业务逻辑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分开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维护。 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优点</a:t>
            </a:r>
            <a:r>
              <a:rPr lang="zh-CN" altLang="en-US" sz="11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低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耦合、可重用性、独立开发</a:t>
            </a:r>
            <a:r>
              <a:rPr lang="zh-CN" altLang="en-US" sz="105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105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流程</a:t>
            </a:r>
            <a:r>
              <a:rPr lang="zh-CN" altLang="en-US" sz="11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050" dirty="0" smtClean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接收用户交互请求，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将请求转交给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操作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数据更新，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更新完数据，通知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数据发生变化，</a:t>
            </a:r>
            <a:r>
              <a:rPr lang="en-US" altLang="zh-CN" sz="1050" dirty="0" err="1">
                <a:latin typeface="楷体" pitchFamily="49" charset="-122"/>
                <a:ea typeface="楷体" pitchFamily="49" charset="-122"/>
              </a:rPr>
              <a:t>viewModel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更新</a:t>
            </a:r>
            <a:r>
              <a:rPr lang="en-US" altLang="zh-CN" sz="1050" dirty="0">
                <a:latin typeface="楷体" pitchFamily="49" charset="-122"/>
                <a:ea typeface="楷体" pitchFamily="49" charset="-122"/>
              </a:rPr>
              <a:t>View</a:t>
            </a:r>
            <a:r>
              <a:rPr lang="zh-CN" altLang="en-US" sz="1050" dirty="0">
                <a:latin typeface="楷体" pitchFamily="49" charset="-122"/>
                <a:ea typeface="楷体" pitchFamily="49" charset="-122"/>
              </a:rPr>
              <a:t>数据。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17" y="364945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虚拟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DOM(Virtual DOM)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017" y="2732128"/>
            <a:ext cx="417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*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MVC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区别：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60187"/>
            <a:ext cx="2725152" cy="16550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250186"/>
            <a:ext cx="2175422" cy="1655041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2534028" y="4035477"/>
            <a:ext cx="7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MVC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  <p:sp>
        <p:nvSpPr>
          <p:cNvPr id="9" name="文本框 5"/>
          <p:cNvSpPr txBox="1"/>
          <p:nvPr/>
        </p:nvSpPr>
        <p:spPr>
          <a:xfrm>
            <a:off x="6641966" y="4087708"/>
            <a:ext cx="872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MVVM</a:t>
            </a:r>
            <a:r>
              <a:rPr kumimoji="1" lang="zh-CN" altLang="en-US" sz="1000" dirty="0" smtClean="0"/>
              <a:t>模型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8559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428" y="23411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三、简要对比前端三大框架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861582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angular(2009)--react(2013)--</a:t>
            </a:r>
            <a:r>
              <a:rPr lang="en-US" altLang="zh-CN" sz="16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(2014)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292080" y="464943"/>
            <a:ext cx="1080120" cy="396639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时间线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0997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是一个用 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 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TypeScript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构建客户端应用的平台与框架，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Google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收购。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：模板功能强大丰富，自带了丰富的模板指令；比较完善的前端框架，基于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mvvm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开发模式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，包含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服务，模板，数据双向绑定，模块化，路由，过滤器，依赖注入等所有功能；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定：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入门很容易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随着学习的深入概念越多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学习中会比较难理解；文档也不丰富。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https://angular.cn/guide/architecture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1400" dirty="0">
              <a:latin typeface="楷体" pitchFamily="49" charset="-122"/>
              <a:ea typeface="楷体" pitchFamily="49" charset="-122"/>
            </a:endParaRPr>
          </a:p>
          <a:p>
            <a:endParaRPr lang="zh-CN" altLang="en-US" sz="14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起源于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Facebook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的内部项目，是一个声明式，为数据提供渲染为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视图的开源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库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，用于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前端构建用户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界面，并不是一个框架。模板就是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，相对灵活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没有什么问题是一坨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解决不了的，如果有，就用两坨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本身主流推荐用的是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，所以学习代价较高。使用创新性的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VirtualDOM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，性能高，采用函数式编程，灵活性高。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优点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：速度快，模块化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可编写出独立的模块化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组件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，单向数据流，纯粹的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缺点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本身只是一个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V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而已，并不是一个完整的框架，所以如果是大型项目想要一套完整的框架的话，基本都需要加上</a:t>
            </a:r>
            <a:r>
              <a:rPr lang="en-US" altLang="zh-CN" sz="1400" dirty="0" err="1">
                <a:latin typeface="楷体" pitchFamily="49" charset="-122"/>
                <a:ea typeface="楷体" pitchFamily="49" charset="-122"/>
              </a:rPr>
              <a:t>ReactRouter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Flux</a:t>
            </a: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才能写大型应用。</a:t>
            </a:r>
          </a:p>
          <a:p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    </a:t>
            </a:r>
            <a:endParaRPr lang="en-US" altLang="zh-CN" sz="1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官方文档：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https</a:t>
            </a:r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://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zh-hans.reactjs.org/docs/hello-world.html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235" y="1248125"/>
            <a:ext cx="2953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及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React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简介：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18" y="2636911"/>
            <a:ext cx="920180" cy="941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4" y="5085184"/>
            <a:ext cx="1023268" cy="91964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501" y="6165304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注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JSX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模板相当于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，写起来自由度很大，相当于原生的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，思路就是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all in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是生成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css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。第一次看到会感到恐惧，就像是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的混合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思想。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7" y="4653136"/>
            <a:ext cx="5524441" cy="1836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813" y="332656"/>
            <a:ext cx="85331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一、数据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绑定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双向数据使用脏检查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检测绑定的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scope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中对象状态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scope.$watch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，通过循环遍历来检测是否改变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通过复制保存一份数据，进行快照对比，来监测变化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也支持双向数据绑定，默认为单向数据绑定。与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相比，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拥有更好的性能，没有使用脏检查。而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越来越来越多的时候，就会越来越慢，如果一些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触发了另一个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watcher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，脏检查循环，可能就会运行多次（当然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也是有优化解决方案的）。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是通过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Object.defineproperty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接口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，基于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依赖追踪，通过异步队列进行更新数据视图。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是单向数据流，给定一个原始的页面或者数据，如果数据发送变化，就会推出另外一个状态，页面或者数据进行更新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二、模块化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与组件化</a:t>
            </a:r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module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来定义模块，实现了动态加载和懒加载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中组件和指令分的很清晰，指令只做封装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dom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的操作，而组件则代表一个自给自足的独立单元，和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Angular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也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有相似的地方。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中一个应用就是构建在组件之上的，通过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props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state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两个属性的值在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render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方法里面生成组件对应的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html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三、定位：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1.Angular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：野性很大，想做一个平台，是前端一站式框架</a:t>
            </a: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2.vue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：轻量级的渐进式框架，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自由度高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 3.React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：用于前端构建用户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UI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界面的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JavaScript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库，不同的是并不是一个框架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500" dirty="0" smtClean="0">
                <a:latin typeface="楷体" pitchFamily="49" charset="-122"/>
                <a:ea typeface="楷体" pitchFamily="49" charset="-122"/>
              </a:rPr>
              <a:t>四、难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</a:rPr>
              <a:t>易程度： </a:t>
            </a:r>
            <a:endParaRPr lang="en-US" altLang="zh-CN" sz="15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1300" dirty="0" smtClean="0">
                <a:latin typeface="楷体" pitchFamily="49" charset="-122"/>
                <a:ea typeface="楷体" pitchFamily="49" charset="-122"/>
              </a:rPr>
              <a:t>React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&gt; Angular &gt; </a:t>
            </a:r>
            <a:r>
              <a:rPr lang="en-US" altLang="zh-CN" sz="1300" dirty="0" err="1" smtClean="0">
                <a:latin typeface="楷体" pitchFamily="49" charset="-122"/>
                <a:ea typeface="楷体" pitchFamily="49" charset="-122"/>
              </a:rPr>
              <a:t>Vue</a:t>
            </a:r>
            <a:endParaRPr lang="en-US" altLang="zh-CN" sz="13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5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0" y="1340768"/>
            <a:ext cx="7575260" cy="345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91098"/>
            <a:ext cx="418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* 近一年热门前端框架和库的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NPM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下载量对比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3350" y="5534617"/>
            <a:ext cx="772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小巧合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1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   v(</a:t>
            </a:r>
            <a:r>
              <a:rPr lang="en-US" altLang="zh-CN" sz="1200" dirty="0" err="1" smtClean="0">
                <a:latin typeface="楷体" pitchFamily="49" charset="-122"/>
                <a:ea typeface="楷体" pitchFamily="49" charset="-122"/>
              </a:rPr>
              <a:t>Vue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a(Angular)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r(React)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 是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变量声明的关键字，</a:t>
            </a: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1200" dirty="0" smtClean="0">
                <a:latin typeface="楷体" pitchFamily="49" charset="-122"/>
                <a:ea typeface="楷体" pitchFamily="49" charset="-122"/>
              </a:rPr>
              <a:t>ES6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之前</a:t>
            </a:r>
            <a:r>
              <a:rPr lang="en-US" altLang="zh-CN" sz="12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js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能声明变量的也就</a:t>
            </a:r>
            <a:r>
              <a:rPr lang="en-US" altLang="zh-CN" sz="1200" dirty="0" err="1">
                <a:latin typeface="楷体" pitchFamily="49" charset="-122"/>
                <a:ea typeface="楷体" pitchFamily="49" charset="-122"/>
              </a:rPr>
              <a:t>var</a:t>
            </a: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一个。</a:t>
            </a:r>
          </a:p>
        </p:txBody>
      </p:sp>
    </p:spTree>
    <p:extLst>
      <p:ext uri="{BB962C8B-B14F-4D97-AF65-F5344CB8AC3E}">
        <p14:creationId xmlns:p14="http://schemas.microsoft.com/office/powerpoint/2010/main" val="2401541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5551</TotalTime>
  <Words>3348</Words>
  <Application>Microsoft Office PowerPoint</Application>
  <PresentationFormat>全屏显示(4:3)</PresentationFormat>
  <Paragraphs>265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气流</vt:lpstr>
      <vt:lpstr>VUE初探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VUE初探</dc:title>
  <dc:creator>Yao a qiang</dc:creator>
  <cp:lastModifiedBy>Yao a qiang</cp:lastModifiedBy>
  <cp:revision>1040</cp:revision>
  <dcterms:created xsi:type="dcterms:W3CDTF">2019-09-12T01:23:10Z</dcterms:created>
  <dcterms:modified xsi:type="dcterms:W3CDTF">2020-01-15T15:45:08Z</dcterms:modified>
</cp:coreProperties>
</file>