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4"/>
  </p:handoutMasterIdLst>
  <p:sldIdLst>
    <p:sldId id="256" r:id="rId2"/>
    <p:sldId id="269" r:id="rId3"/>
    <p:sldId id="270" r:id="rId4"/>
    <p:sldId id="271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7" r:id="rId14"/>
    <p:sldId id="276" r:id="rId15"/>
    <p:sldId id="280" r:id="rId16"/>
    <p:sldId id="281" r:id="rId17"/>
    <p:sldId id="282" r:id="rId18"/>
    <p:sldId id="274" r:id="rId19"/>
    <p:sldId id="260" r:id="rId20"/>
    <p:sldId id="279" r:id="rId21"/>
    <p:sldId id="261" r:id="rId22"/>
    <p:sldId id="278" r:id="rId23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5"/>
  </p:normalViewPr>
  <p:slideViewPr>
    <p:cSldViewPr>
      <p:cViewPr varScale="1">
        <p:scale>
          <a:sx n="108" d="100"/>
          <a:sy n="108" d="100"/>
        </p:scale>
        <p:origin x="169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E173-F26C-4E71-B460-B03D9021BAEA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B51-EECD-4771-BBD1-C60B687B0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0A2FC9-3A3F-4546-B1FC-84E6BAA37882}" type="datetimeFigureOut">
              <a:rPr lang="zh-TW" altLang="en-US" smtClean="0"/>
              <a:t>2022/3/10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 </a:t>
            </a:r>
            <a:r>
              <a:rPr lang="en-US" altLang="zh-TW" dirty="0" smtClean="0"/>
              <a:t>1   </a:t>
            </a:r>
            <a:r>
              <a:rPr lang="en-US" altLang="zh-TW" dirty="0"/>
              <a:t>(Due </a:t>
            </a:r>
            <a:r>
              <a:rPr lang="en-US" altLang="zh-TW" smtClean="0"/>
              <a:t>:04/03)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en-US" altLang="zh-TW" sz="2800" dirty="0" smtClean="0"/>
              <a:t>Photometric Stereo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9192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Reminder: surface reflection is related to surface normal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light source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(and view direction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specular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reflection)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1" y="3510195"/>
            <a:ext cx="721199" cy="715139"/>
          </a:xfrm>
          <a:prstGeom prst="rect">
            <a:avLst/>
          </a:prstGeom>
        </p:spPr>
      </p:pic>
      <p:pic>
        <p:nvPicPr>
          <p:cNvPr id="6" name="圖片 5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7" y="2583095"/>
            <a:ext cx="721199" cy="715139"/>
          </a:xfrm>
          <a:prstGeom prst="rect">
            <a:avLst/>
          </a:prstGeom>
        </p:spPr>
      </p:pic>
      <p:pic>
        <p:nvPicPr>
          <p:cNvPr id="7" name="圖片 6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7" y="3510194"/>
            <a:ext cx="721199" cy="715139"/>
          </a:xfrm>
          <a:prstGeom prst="rect">
            <a:avLst/>
          </a:prstGeom>
        </p:spPr>
      </p:pic>
      <p:sp>
        <p:nvSpPr>
          <p:cNvPr id="8" name="流程圖: 儲存資料 7"/>
          <p:cNvSpPr/>
          <p:nvPr/>
        </p:nvSpPr>
        <p:spPr>
          <a:xfrm rot="5400000">
            <a:off x="3519704" y="3974924"/>
            <a:ext cx="1632642" cy="274649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2632576" y="4299231"/>
            <a:ext cx="660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441700" y="4089400"/>
            <a:ext cx="400213" cy="1137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4332349" y="3964820"/>
            <a:ext cx="3676" cy="11340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731949" y="4089400"/>
            <a:ext cx="398264" cy="11351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296902" y="4421238"/>
            <a:ext cx="554908" cy="944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49478"/>
            <a:ext cx="8172450" cy="5036574"/>
          </a:xfrm>
        </p:spPr>
        <p:txBody>
          <a:bodyPr/>
          <a:lstStyle/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local shading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of point sources that are infinitely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distant</a:t>
            </a: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of pictures of an object, obtained in exactly the same camera/object configuration but using different 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light sources 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Lambertian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(diffuse) object for simplification 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the specular component has been identified and removed)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984033"/>
            <a:ext cx="72961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Lambertian</a:t>
            </a:r>
            <a:r>
              <a:rPr lang="en-US" altLang="zh-TW" dirty="0" smtClean="0"/>
              <a:t> Surfaces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1379"/>
          <a:stretch/>
        </p:blipFill>
        <p:spPr>
          <a:xfrm>
            <a:off x="539552" y="1567064"/>
            <a:ext cx="5736307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27984" y="3573016"/>
                <a:ext cx="212885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73016"/>
                <a:ext cx="2128853" cy="398507"/>
              </a:xfrm>
              <a:prstGeom prst="rect">
                <a:avLst/>
              </a:prstGeom>
              <a:blipFill>
                <a:blip r:embed="rId3"/>
                <a:stretch>
                  <a:fillRect l="-857" r="-4571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593191" y="3988091"/>
                <a:ext cx="2258118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91" y="3988091"/>
                <a:ext cx="2258118" cy="405367"/>
              </a:xfrm>
              <a:prstGeom prst="rect">
                <a:avLst/>
              </a:prstGeom>
              <a:blipFill>
                <a:blip r:embed="rId4"/>
                <a:stretch>
                  <a:fillRect l="-809" r="-4043" b="-2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628650" y="3076050"/>
                <a:ext cx="8172450" cy="331000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/>
                  <a:buChar char="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tint val="60000"/>
                    </a:schemeClr>
                  </a:buClr>
                  <a:buSzPct val="68000"/>
                  <a:buFont typeface="Wingdings 2"/>
                  <a:buChar char="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60000"/>
                    </a:schemeClr>
                  </a:buClr>
                  <a:buSzPct val="60000"/>
                  <a:buFont typeface="Wingdings"/>
                  <a:buChar char="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0" sz="1400" kern="1200" cap="small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56032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Char char="•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對畫面中任一個點顏色值為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該點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法向量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(unknown)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光線方向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(known)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76050"/>
                <a:ext cx="8172450" cy="3310002"/>
              </a:xfrm>
              <a:prstGeom prst="rect">
                <a:avLst/>
              </a:prstGeom>
              <a:blipFill>
                <a:blip r:embed="rId5"/>
                <a:stretch>
                  <a:fillRect l="-1119" t="-12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8650" y="4669612"/>
                <a:ext cx="213750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69612"/>
                <a:ext cx="2137508" cy="1569660"/>
              </a:xfrm>
              <a:prstGeom prst="rect">
                <a:avLst/>
              </a:prstGeom>
              <a:blipFill>
                <a:blip r:embed="rId6"/>
                <a:stretch>
                  <a:fillRect b="-50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07861" y="4564487"/>
                <a:ext cx="1902893" cy="177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sz="2400" dirty="0" smtClean="0"/>
                  <a:t>=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61" y="4564487"/>
                <a:ext cx="1902893" cy="1779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 rot="20505872">
            <a:off x="4270851" y="6265171"/>
            <a:ext cx="553998" cy="2782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400" dirty="0" smtClean="0"/>
              <a:t>=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75848" y="635353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228869" y="4410026"/>
                <a:ext cx="2793201" cy="2244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869" y="4410026"/>
                <a:ext cx="2793201" cy="2244076"/>
              </a:xfrm>
              <a:prstGeom prst="rect">
                <a:avLst/>
              </a:prstGeom>
              <a:blipFill>
                <a:blip r:embed="rId8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74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Recovering the surface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04975"/>
            <a:ext cx="80295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35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還原深</a:t>
            </a:r>
            <a:r>
              <a:rPr lang="zh-TW" altLang="en-US" dirty="0"/>
              <a:t>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zh-TW" altLang="en-US" dirty="0" smtClean="0"/>
              <a:t>可以視為兩點間的梯度，所以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從任意位置開始</a:t>
            </a:r>
            <a:r>
              <a:rPr lang="en-US" altLang="zh-TW" dirty="0" smtClean="0"/>
              <a:t>(</a:t>
            </a:r>
            <a:r>
              <a:rPr lang="zh-TW" altLang="en-US" dirty="0" smtClean="0"/>
              <a:t>四角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中間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，根據梯度累加出平面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缺點：平面會歪、只考慮單一方向而非考慮整體的梯度關係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How to solve?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045932"/>
            <a:ext cx="5162820" cy="34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4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r>
              <a:rPr lang="en-US" altLang="zh-TW" baseline="-25000" dirty="0" smtClean="0"/>
              <a:t>-1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Obtain many images in a fixed view under different illuminants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Determine the matrix </a:t>
            </a:r>
            <a:r>
              <a:rPr lang="en-US" altLang="zh-TW" sz="2000" b="1" i="1" dirty="0" smtClean="0"/>
              <a:t>S</a:t>
            </a:r>
            <a:r>
              <a:rPr lang="en-US" altLang="zh-TW" sz="2000" dirty="0" smtClean="0"/>
              <a:t> from light source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Create arrays for </a:t>
            </a:r>
            <a:r>
              <a:rPr lang="en-US" altLang="zh-TW" sz="2000" dirty="0" err="1" smtClean="0"/>
              <a:t>albedo</a:t>
            </a:r>
            <a:r>
              <a:rPr lang="en-US" altLang="zh-TW" sz="2000" dirty="0" smtClean="0"/>
              <a:t>, normal (3 components),</a:t>
            </a: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i="1" dirty="0" smtClean="0"/>
              <a:t>p</a:t>
            </a:r>
            <a:r>
              <a:rPr lang="en-US" altLang="zh-TW" sz="2000" dirty="0" smtClean="0"/>
              <a:t> (measured value of ∂f/∂x) and</a:t>
            </a:r>
          </a:p>
          <a:p>
            <a:pPr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i="1" dirty="0" smtClean="0"/>
              <a:t>q</a:t>
            </a:r>
            <a:r>
              <a:rPr lang="en-US" altLang="zh-TW" sz="2000" dirty="0" smtClean="0"/>
              <a:t> (measured value of ∂f/∂y )</a:t>
            </a:r>
          </a:p>
          <a:p>
            <a:pPr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128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r>
              <a:rPr lang="en-US" altLang="zh-TW" baseline="-25000" dirty="0" smtClean="0"/>
              <a:t>-2</a:t>
            </a:r>
            <a:endParaRPr lang="zh-TW" altLang="en-US" baseline="-25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For each point in the image array</a:t>
            </a:r>
          </a:p>
          <a:p>
            <a:pPr lvl="1">
              <a:buNone/>
            </a:pPr>
            <a:r>
              <a:rPr lang="en-US" altLang="zh-TW" sz="2000" dirty="0" smtClean="0"/>
              <a:t>Stack image values into a vector </a:t>
            </a:r>
            <a:r>
              <a:rPr lang="en-US" altLang="zh-TW" sz="2000" b="1" i="1" dirty="0" err="1" smtClean="0"/>
              <a:t>i</a:t>
            </a:r>
            <a:endParaRPr lang="en-US" altLang="zh-TW" sz="2000" b="1" i="1" dirty="0" smtClean="0"/>
          </a:p>
          <a:p>
            <a:pPr lvl="1">
              <a:buNone/>
            </a:pPr>
            <a:r>
              <a:rPr lang="en-US" altLang="zh-TW" sz="2000" dirty="0" smtClean="0"/>
              <a:t>Construct the weight matrix </a:t>
            </a:r>
            <a:r>
              <a:rPr lang="en-US" altLang="zh-TW" sz="2000" b="1" i="1" dirty="0" smtClean="0"/>
              <a:t>w</a:t>
            </a:r>
          </a:p>
          <a:p>
            <a:pPr lvl="1">
              <a:buNone/>
            </a:pPr>
            <a:r>
              <a:rPr lang="en-US" altLang="zh-TW" sz="2000" dirty="0" smtClean="0"/>
              <a:t>Solve </a:t>
            </a:r>
            <a:r>
              <a:rPr lang="en-US" altLang="zh-TW" sz="2000" b="1" i="1" dirty="0" err="1" smtClean="0"/>
              <a:t>wi</a:t>
            </a:r>
            <a:r>
              <a:rPr lang="en-US" altLang="zh-TW" sz="2000" dirty="0" smtClean="0"/>
              <a:t> =</a:t>
            </a:r>
            <a:r>
              <a:rPr lang="en-US" altLang="zh-TW" sz="2000" b="1" i="1" dirty="0" smtClean="0"/>
              <a:t> </a:t>
            </a:r>
            <a:r>
              <a:rPr lang="en-US" altLang="zh-TW" sz="2000" b="1" i="1" dirty="0" err="1" smtClean="0"/>
              <a:t>wSb</a:t>
            </a:r>
            <a:r>
              <a:rPr lang="en-US" altLang="zh-TW" sz="2000" dirty="0" smtClean="0"/>
              <a:t> to obtain b for this point</a:t>
            </a:r>
            <a:endParaRPr lang="zh-TW" altLang="en-US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err="1" smtClean="0"/>
              <a:t>Albedo</a:t>
            </a:r>
            <a:r>
              <a:rPr lang="en-US" altLang="zh-TW" sz="2000" dirty="0" smtClean="0"/>
              <a:t> </a:t>
            </a:r>
            <a:r>
              <a:rPr lang="es-ES" altLang="zh-TW" sz="2000" b="1" i="1" dirty="0" smtClean="0"/>
              <a:t>ρ</a:t>
            </a:r>
            <a:r>
              <a:rPr lang="en-US" altLang="zh-TW" sz="2000" dirty="0" smtClean="0"/>
              <a:t> at this point is |</a:t>
            </a:r>
            <a:r>
              <a:rPr lang="en-US" altLang="zh-TW" sz="2000" b="1" i="1" dirty="0" smtClean="0"/>
              <a:t>b</a:t>
            </a:r>
            <a:r>
              <a:rPr lang="en-US" altLang="zh-TW" sz="2000" dirty="0" smtClean="0"/>
              <a:t>|</a:t>
            </a:r>
          </a:p>
          <a:p>
            <a:pPr lvl="1">
              <a:buNone/>
            </a:pPr>
            <a:r>
              <a:rPr lang="en-US" altLang="zh-TW" sz="2000" dirty="0" smtClean="0"/>
              <a:t>Normal </a:t>
            </a:r>
            <a:r>
              <a:rPr lang="es-ES" altLang="zh-TW" sz="2000" b="1" i="1" dirty="0" smtClean="0"/>
              <a:t>N</a:t>
            </a:r>
            <a:r>
              <a:rPr lang="en-US" altLang="zh-TW" sz="2000" dirty="0" smtClean="0"/>
              <a:t> at this point is </a:t>
            </a:r>
            <a:r>
              <a:rPr lang="en-US" altLang="zh-TW" sz="2000" b="1" i="1" dirty="0" smtClean="0"/>
              <a:t>b</a:t>
            </a:r>
            <a:r>
              <a:rPr lang="en-US" altLang="zh-TW" sz="2000" dirty="0" smtClean="0"/>
              <a:t>/|</a:t>
            </a:r>
            <a:r>
              <a:rPr lang="en-US" altLang="zh-TW" sz="2000" b="1" i="1" dirty="0" smtClean="0"/>
              <a:t>b</a:t>
            </a:r>
            <a:r>
              <a:rPr lang="en-US" altLang="zh-TW" sz="2000" dirty="0" smtClean="0"/>
              <a:t>|</a:t>
            </a:r>
          </a:p>
          <a:p>
            <a:pPr lvl="1">
              <a:buNone/>
            </a:pPr>
            <a:r>
              <a:rPr lang="en-US" altLang="zh-TW" sz="2000" b="1" i="1" dirty="0" smtClean="0"/>
              <a:t>p</a:t>
            </a:r>
            <a:r>
              <a:rPr lang="en-US" altLang="zh-TW" sz="2000" dirty="0" smtClean="0"/>
              <a:t> at this point is -</a:t>
            </a:r>
            <a:r>
              <a:rPr lang="en-US" altLang="zh-TW" sz="2000" b="1" i="1" dirty="0" smtClean="0"/>
              <a:t>N</a:t>
            </a:r>
            <a:r>
              <a:rPr lang="en-US" altLang="zh-TW" sz="2000" b="1" i="1" baseline="-25000" dirty="0" smtClean="0"/>
              <a:t>a</a:t>
            </a:r>
            <a:r>
              <a:rPr lang="en-US" altLang="zh-TW" sz="2000" dirty="0" smtClean="0"/>
              <a:t>/</a:t>
            </a:r>
            <a:r>
              <a:rPr lang="en-US" altLang="zh-TW" sz="2000" b="1" i="1" dirty="0" err="1" smtClean="0"/>
              <a:t>N</a:t>
            </a:r>
            <a:r>
              <a:rPr lang="en-US" altLang="zh-TW" sz="2000" b="1" i="1" baseline="-25000" dirty="0" err="1" smtClean="0"/>
              <a:t>c</a:t>
            </a:r>
            <a:endParaRPr lang="en-US" altLang="zh-TW" sz="2000" b="1" i="1" baseline="-25000" dirty="0" smtClean="0"/>
          </a:p>
          <a:p>
            <a:pPr lvl="1">
              <a:buNone/>
            </a:pPr>
            <a:r>
              <a:rPr lang="en-US" altLang="zh-TW" sz="2000" b="1" i="1" dirty="0" smtClean="0"/>
              <a:t>q</a:t>
            </a:r>
            <a:r>
              <a:rPr lang="en-US" altLang="zh-TW" sz="2000" dirty="0" smtClean="0"/>
              <a:t> at this point is -</a:t>
            </a:r>
            <a:r>
              <a:rPr lang="en-US" altLang="zh-TW" sz="2000" b="1" i="1" dirty="0" err="1" smtClean="0"/>
              <a:t>N</a:t>
            </a:r>
            <a:r>
              <a:rPr lang="en-US" altLang="zh-TW" sz="2000" b="1" i="1" baseline="-25000" dirty="0" err="1" smtClean="0"/>
              <a:t>b</a:t>
            </a:r>
            <a:r>
              <a:rPr lang="en-US" altLang="zh-TW" sz="2000" dirty="0" smtClean="0"/>
              <a:t>/</a:t>
            </a:r>
            <a:r>
              <a:rPr lang="en-US" altLang="zh-TW" sz="2000" b="1" i="1" dirty="0" err="1" smtClean="0"/>
              <a:t>N</a:t>
            </a:r>
            <a:r>
              <a:rPr lang="en-US" altLang="zh-TW" sz="2000" b="1" i="1" baseline="-25000" dirty="0" err="1" smtClean="0"/>
              <a:t>c</a:t>
            </a:r>
            <a:endParaRPr lang="en-US" altLang="zh-TW" sz="2000" b="1" i="1" baseline="-25000" dirty="0" smtClean="0"/>
          </a:p>
          <a:p>
            <a:pPr>
              <a:buNone/>
            </a:pPr>
            <a:r>
              <a:rPr lang="en-US" altLang="zh-TW" sz="2000" dirty="0" smtClean="0"/>
              <a:t>End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Check: is (∂p/∂y − ∂q/∂x)</a:t>
            </a:r>
            <a:r>
              <a:rPr lang="en-US" altLang="zh-TW" sz="2000" baseline="30000" dirty="0" smtClean="0"/>
              <a:t>2</a:t>
            </a:r>
            <a:r>
              <a:rPr lang="en-US" altLang="zh-TW" sz="2000" dirty="0" smtClean="0"/>
              <a:t> small everywhere?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4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r>
              <a:rPr lang="en-US" altLang="zh-TW" baseline="-25000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2000" dirty="0" smtClean="0"/>
              <a:t>top left corner of height map is zero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for each pixel in the left column of height map</a:t>
            </a:r>
          </a:p>
          <a:p>
            <a:pPr>
              <a:buNone/>
            </a:pPr>
            <a:r>
              <a:rPr lang="en-US" altLang="zh-TW" sz="2000" dirty="0" smtClean="0"/>
              <a:t>	height value=previous height value + corresponding q value</a:t>
            </a:r>
          </a:p>
          <a:p>
            <a:pPr>
              <a:buNone/>
            </a:pPr>
            <a:r>
              <a:rPr lang="en-US" altLang="zh-TW" sz="2000" dirty="0" smtClean="0"/>
              <a:t>End</a:t>
            </a:r>
          </a:p>
          <a:p>
            <a:pPr>
              <a:buNone/>
            </a:pP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/>
              <a:t>for each row</a:t>
            </a:r>
          </a:p>
          <a:p>
            <a:pPr>
              <a:buNone/>
            </a:pPr>
            <a:r>
              <a:rPr lang="en-US" altLang="zh-TW" sz="2000" dirty="0" smtClean="0"/>
              <a:t>	for each element of the row except for leftmost</a:t>
            </a:r>
          </a:p>
          <a:p>
            <a:pPr>
              <a:buNone/>
            </a:pPr>
            <a:r>
              <a:rPr lang="en-US" altLang="zh-TW" sz="2000" dirty="0" smtClean="0"/>
              <a:t>		height value = previous height value + corresponding p value</a:t>
            </a:r>
          </a:p>
          <a:p>
            <a:pPr>
              <a:buNone/>
            </a:pPr>
            <a:r>
              <a:rPr lang="en-US" altLang="zh-TW" sz="2000" dirty="0" smtClean="0"/>
              <a:t>	end</a:t>
            </a:r>
          </a:p>
          <a:p>
            <a:pPr>
              <a:buNone/>
            </a:pPr>
            <a:r>
              <a:rPr lang="en-US" altLang="zh-TW" sz="2000" dirty="0" smtClean="0"/>
              <a:t>end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4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作業要求</a:t>
            </a:r>
            <a:endParaRPr lang="zh-TW" altLang="en-US" dirty="0"/>
          </a:p>
        </p:txBody>
      </p:sp>
      <p:pic>
        <p:nvPicPr>
          <p:cNvPr id="6" name="內容版面配置區 5" descr="unity - How to create Half hemisphere 3D model - Game Development Stack Exchange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02" y="4581128"/>
            <a:ext cx="2796984" cy="2045295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76447"/>
            <a:ext cx="2927102" cy="2215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630" y="4273713"/>
            <a:ext cx="2304256" cy="2318054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8363272" cy="53571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 smtClean="0"/>
              <a:t>根據範例測資計算出</a:t>
            </a:r>
            <a:r>
              <a:rPr lang="en-US" altLang="zh-TW" sz="2400" dirty="0" smtClean="0"/>
              <a:t>albedo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orientation...  		70%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 smtClean="0"/>
              <a:t>根據範例測資計算出三維表面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累加</a:t>
            </a:r>
            <a:r>
              <a:rPr lang="en-US" altLang="zh-TW" sz="2400" dirty="0" smtClean="0"/>
              <a:t>)…          		20%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 smtClean="0"/>
              <a:t>自己挑選一個模型拍攝並計算出其三維表面 </a:t>
            </a:r>
            <a:r>
              <a:rPr lang="en-US" altLang="zh-TW" sz="2400" dirty="0" smtClean="0"/>
              <a:t>		10%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dirty="0" smtClean="0"/>
              <a:t>Bonus: </a:t>
            </a:r>
            <a:r>
              <a:rPr lang="zh-TW" altLang="en-US" sz="2400" dirty="0" smtClean="0"/>
              <a:t>改良計算出來的三</a:t>
            </a:r>
            <a:r>
              <a:rPr lang="zh-TW" altLang="en-US" sz="2400" dirty="0"/>
              <a:t>維</a:t>
            </a:r>
            <a:r>
              <a:rPr lang="zh-TW" altLang="en-US" sz="2400" dirty="0" smtClean="0"/>
              <a:t>表面</a:t>
            </a:r>
            <a:r>
              <a:rPr lang="en-US" altLang="zh-TW" sz="2400" dirty="0" smtClean="0"/>
              <a:t>Ex: </a:t>
            </a:r>
            <a:r>
              <a:rPr lang="zh-TW" altLang="en-US" sz="2400" dirty="0" smtClean="0"/>
              <a:t>最佳化</a:t>
            </a:r>
            <a:r>
              <a:rPr lang="en-US" altLang="zh-TW" sz="2400" dirty="0" smtClean="0"/>
              <a:t>       </a:t>
            </a:r>
            <a:r>
              <a:rPr lang="en-US" altLang="zh-TW" sz="2400" dirty="0"/>
              <a:t>	</a:t>
            </a:r>
            <a:r>
              <a:rPr lang="en-US" altLang="zh-TW" sz="2400" dirty="0" smtClean="0"/>
              <a:t>20%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TW" altLang="en-US" sz="2400" dirty="0">
                <a:solidFill>
                  <a:srgbClr val="FF0000"/>
                </a:solidFill>
              </a:rPr>
              <a:t>嚴禁抄襲</a:t>
            </a:r>
            <a:endParaRPr lang="en-US" altLang="zh-TW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5719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dirty="0" smtClean="0">
                <a:solidFill>
                  <a:srgbClr val="FF0000"/>
                </a:solidFill>
              </a:rPr>
              <a:t>For each case (</a:t>
            </a:r>
            <a:r>
              <a:rPr lang="zh-TW" altLang="en-US" sz="2400" dirty="0" smtClean="0">
                <a:solidFill>
                  <a:srgbClr val="FF0000"/>
                </a:solidFill>
              </a:rPr>
              <a:t>範例測資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zh-TW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&amp; </a:t>
            </a:r>
            <a:r>
              <a:rPr lang="zh-TW" altLang="en-US" sz="2400" dirty="0" smtClean="0">
                <a:solidFill>
                  <a:srgbClr val="FF0000"/>
                </a:solidFill>
              </a:rPr>
              <a:t>自己拍的測資</a:t>
            </a:r>
            <a:r>
              <a:rPr lang="en-US" altLang="zh-TW" sz="2400" dirty="0" smtClean="0">
                <a:solidFill>
                  <a:srgbClr val="FF0000"/>
                </a:solidFill>
              </a:rPr>
              <a:t>):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dirty="0" smtClean="0"/>
              <a:t>Output orientation as a color map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dirty="0" smtClean="0"/>
              <a:t>Output albedo as a color map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TW" sz="2400" dirty="0" smtClean="0"/>
              <a:t>Output depth file as a text file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zh-TW" altLang="en-US" sz="2400" dirty="0" smtClean="0"/>
              <a:t>依照</a:t>
            </a:r>
            <a:r>
              <a:rPr lang="en-US" altLang="zh-TW" sz="2400" dirty="0" smtClean="0"/>
              <a:t>row/</a:t>
            </a:r>
            <a:r>
              <a:rPr lang="en-US" altLang="zh-TW" sz="2400" dirty="0" err="1" smtClean="0"/>
              <a:t>colomn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一個一個輸出每個點的深度值，中間用空白隔開，一行過後換行</a:t>
            </a:r>
            <a:endParaRPr lang="en-US" altLang="zh-TW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altLang="zh-TW" sz="2400" dirty="0" smtClean="0"/>
              <a:t>Ex: 255 255 240 240 10 10</a:t>
            </a:r>
            <a:endParaRPr lang="en-US" altLang="zh-TW" sz="2400" dirty="0"/>
          </a:p>
          <a:p>
            <a:pPr marL="365760" lvl="2" indent="0">
              <a:spcBef>
                <a:spcPts val="600"/>
              </a:spcBef>
              <a:buSzPct val="70000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255 255 240 240 10 10</a:t>
            </a:r>
          </a:p>
          <a:p>
            <a:pPr marL="365760" lvl="2" indent="0">
              <a:spcBef>
                <a:spcPts val="600"/>
              </a:spcBef>
              <a:buSzPct val="70000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240 240 240 240 10 10</a:t>
            </a:r>
          </a:p>
          <a:p>
            <a:pPr marL="365760" lvl="2" indent="0">
              <a:spcBef>
                <a:spcPts val="600"/>
              </a:spcBef>
              <a:buSzPct val="70000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10 10 10 10 10 10</a:t>
            </a:r>
          </a:p>
          <a:p>
            <a:pPr marL="365760" lvl="2" indent="0">
              <a:spcBef>
                <a:spcPts val="600"/>
              </a:spcBef>
              <a:buSzPct val="70000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0 0 0 0 0 0</a:t>
            </a:r>
          </a:p>
          <a:p>
            <a:pPr marL="365760" lvl="2" indent="0">
              <a:spcBef>
                <a:spcPts val="600"/>
              </a:spcBef>
              <a:buSzPct val="70000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0 0 0 0 0 0</a:t>
            </a:r>
          </a:p>
        </p:txBody>
      </p:sp>
    </p:spTree>
    <p:extLst>
      <p:ext uri="{BB962C8B-B14F-4D97-AF65-F5344CB8AC3E}">
        <p14:creationId xmlns:p14="http://schemas.microsoft.com/office/powerpoint/2010/main" val="379997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reflection model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95416" y="1349478"/>
            <a:ext cx="8119934" cy="5036574"/>
          </a:xfrm>
        </p:spPr>
        <p:txBody>
          <a:bodyPr>
            <a:noAutofit/>
          </a:bodyPr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simple model that can be computed or analyzed rapidly. </a:t>
            </a: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Has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 components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Ambient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Diffuse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Specular 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Uses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 vectors 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</a:t>
            </a:r>
            <a:r>
              <a:rPr lang="en-US" altLang="zh-TW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viewer </a:t>
            </a:r>
            <a:r>
              <a:rPr lang="en-US" altLang="zh-TW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 </a:t>
            </a:r>
            <a:r>
              <a:rPr lang="en-US" altLang="zh-TW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Perfect 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reflector </a:t>
            </a:r>
            <a:r>
              <a:rPr lang="en-US" altLang="zh-TW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56" y="3457929"/>
            <a:ext cx="3350959" cy="22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9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60648"/>
            <a:ext cx="908901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2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Deadline </a:t>
            </a:r>
            <a:r>
              <a:rPr lang="en-US" altLang="zh-TW" dirty="0"/>
              <a:t>: 04/03(SUN) 23:59:59</a:t>
            </a:r>
          </a:p>
          <a:p>
            <a:r>
              <a:rPr lang="zh-TW" altLang="en-US" dirty="0"/>
              <a:t>請</a:t>
            </a:r>
            <a:r>
              <a:rPr lang="zh-TW" altLang="en-US" dirty="0" smtClean="0"/>
              <a:t>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code, </a:t>
            </a:r>
            <a:r>
              <a:rPr lang="zh-TW" altLang="en-US" dirty="0"/>
              <a:t>註解</a:t>
            </a:r>
            <a:r>
              <a:rPr lang="en-US" altLang="zh-TW" dirty="0"/>
              <a:t>,</a:t>
            </a:r>
            <a:r>
              <a:rPr lang="zh-TW" altLang="en-US" dirty="0"/>
              <a:t>心得 兩組測資分別的結果圖包含</a:t>
            </a:r>
            <a:r>
              <a:rPr lang="en-US" altLang="zh-TW" dirty="0"/>
              <a:t>albedo, </a:t>
            </a:r>
            <a:r>
              <a:rPr lang="en-US" altLang="zh-TW" dirty="0" err="1"/>
              <a:t>Nx</a:t>
            </a:r>
            <a:r>
              <a:rPr lang="en-US" altLang="zh-TW" dirty="0"/>
              <a:t>, </a:t>
            </a:r>
            <a:r>
              <a:rPr lang="en-US" altLang="zh-TW" dirty="0" err="1"/>
              <a:t>Ny</a:t>
            </a:r>
            <a:r>
              <a:rPr lang="en-US" altLang="zh-TW" dirty="0"/>
              <a:t>, </a:t>
            </a:r>
            <a:r>
              <a:rPr lang="en-US" altLang="zh-TW" dirty="0" err="1"/>
              <a:t>Nz</a:t>
            </a:r>
            <a:r>
              <a:rPr lang="en-US" altLang="zh-TW" dirty="0"/>
              <a:t>, Normal</a:t>
            </a:r>
            <a:r>
              <a:rPr lang="zh-TW" altLang="en-US" dirty="0"/>
              <a:t>的彩色圖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</a:p>
          <a:p>
            <a:pPr lvl="1"/>
            <a:r>
              <a:rPr lang="zh-TW" altLang="en-US" dirty="0" smtClean="0"/>
              <a:t>還原</a:t>
            </a:r>
            <a:r>
              <a:rPr lang="zh-TW" altLang="en-US" dirty="0"/>
              <a:t>出來的深度值矩陣存成純文字檔</a:t>
            </a:r>
            <a:r>
              <a:rPr lang="en-US" altLang="zh-TW" dirty="0"/>
              <a:t>(.txt)</a:t>
            </a:r>
          </a:p>
          <a:p>
            <a:r>
              <a:rPr lang="zh-TW" altLang="en-US" dirty="0"/>
              <a:t>壓縮後上傳至</a:t>
            </a:r>
            <a:r>
              <a:rPr lang="en-US" altLang="zh-TW" dirty="0" err="1" smtClean="0"/>
              <a:t>ilearn</a:t>
            </a:r>
            <a:endParaRPr lang="en-US" altLang="zh-TW" dirty="0" smtClean="0"/>
          </a:p>
          <a:p>
            <a:r>
              <a:rPr lang="zh-TW" altLang="en-US" dirty="0" smtClean="0"/>
              <a:t>要</a:t>
            </a:r>
            <a:r>
              <a:rPr lang="en-US" altLang="zh-TW" dirty="0" smtClean="0"/>
              <a:t>Demo</a:t>
            </a:r>
          </a:p>
          <a:p>
            <a:pPr lvl="1"/>
            <a:r>
              <a:rPr lang="zh-TW" altLang="en-US" dirty="0" smtClean="0"/>
              <a:t>我來想想怎麼</a:t>
            </a:r>
            <a:r>
              <a:rPr lang="en-US" altLang="zh-TW" dirty="0" smtClean="0"/>
              <a:t>Demo…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47664" y="4869160"/>
            <a:ext cx="5572151" cy="1733550"/>
            <a:chOff x="285720" y="3929066"/>
            <a:chExt cx="5572151" cy="1733550"/>
          </a:xfrm>
        </p:grpSpPr>
        <p:pic>
          <p:nvPicPr>
            <p:cNvPr id="9" name="Picture 8" descr="C:\Documents and Settings\dreamboat\桌面\vision\bunny\pic1.bm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3929066"/>
              <a:ext cx="1857375" cy="1733550"/>
            </a:xfrm>
            <a:prstGeom prst="rect">
              <a:avLst/>
            </a:prstGeom>
            <a:noFill/>
          </p:spPr>
        </p:pic>
        <p:pic>
          <p:nvPicPr>
            <p:cNvPr id="10" name="Picture 9" descr="C:\Documents and Settings\dreamboat\桌面\vision\bunny\pic2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3108" y="3929066"/>
              <a:ext cx="1857375" cy="1733550"/>
            </a:xfrm>
            <a:prstGeom prst="rect">
              <a:avLst/>
            </a:prstGeom>
            <a:noFill/>
          </p:spPr>
        </p:pic>
        <p:pic>
          <p:nvPicPr>
            <p:cNvPr id="11" name="Picture 10" descr="C:\Documents and Settings\dreamboat\桌面\vision\bunny\pic3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00496" y="3929066"/>
              <a:ext cx="1857375" cy="17335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27709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60648"/>
            <a:ext cx="908901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Ambient light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395416" y="1349478"/>
                <a:ext cx="8119934" cy="503657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The result of multiple interactions between (large) light sources and the objects in the environment.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𝐴𝑚𝑏𝑖𝑒𝑛𝑡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TW" b="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16" y="1349478"/>
                <a:ext cx="8119934" cy="5036574"/>
              </a:xfrm>
              <a:blipFill>
                <a:blip r:embed="rId2"/>
                <a:stretch>
                  <a:fillRect l="-1351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83" y="2804652"/>
            <a:ext cx="3933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Diffuse light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Light scattered equally in all directions </a:t>
                </a:r>
              </a:p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Reflected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intensities vary with the direction of the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light</a:t>
                </a:r>
              </a:p>
              <a:p>
                <a:r>
                  <a:rPr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Lambertian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Surface 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Perfect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diffuse reflector 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𝐷𝑖𝑓𝑓𝑢𝑠𝑒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𝑛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35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3313365"/>
            <a:ext cx="3495675" cy="3200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50918"/>
          <a:stretch/>
        </p:blipFill>
        <p:spPr>
          <a:xfrm>
            <a:off x="87446" y="5266708"/>
            <a:ext cx="493222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Modeling specular reflections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395416" y="1349478"/>
                <a:ext cx="8119934" cy="5036574"/>
              </a:xfrm>
            </p:spPr>
            <p:txBody>
              <a:bodyPr>
                <a:noAutofit/>
              </a:bodyPr>
              <a:lstStyle/>
              <a:p>
                <a:r>
                  <a:rPr lang="en-US" altLang="zh-TW" b="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Phong proposed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~ </m:t>
                    </m:r>
                    <m:sSub>
                      <m:sSubPr>
                        <m:ctrlP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𝑐𝑜𝑠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zh-TW" b="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16" y="1349478"/>
                <a:ext cx="8119934" cy="5036574"/>
              </a:xfrm>
              <a:blipFill>
                <a:blip r:embed="rId2"/>
                <a:stretch>
                  <a:fillRect l="-1351" t="-1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9795"/>
          <a:stretch/>
        </p:blipFill>
        <p:spPr>
          <a:xfrm>
            <a:off x="180814" y="4162190"/>
            <a:ext cx="4551534" cy="260765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63" y="2852277"/>
            <a:ext cx="3857625" cy="3533775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15" idx="0"/>
          </p:cNvCxnSpPr>
          <p:nvPr/>
        </p:nvCxnSpPr>
        <p:spPr>
          <a:xfrm flipV="1">
            <a:off x="622590" y="2341834"/>
            <a:ext cx="209771" cy="828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1433382" y="2341834"/>
            <a:ext cx="57066" cy="133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1734480" y="2339700"/>
            <a:ext cx="1139564" cy="955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2" idx="0"/>
          </p:cNvCxnSpPr>
          <p:nvPr/>
        </p:nvCxnSpPr>
        <p:spPr>
          <a:xfrm flipH="1" flipV="1">
            <a:off x="2409568" y="2199503"/>
            <a:ext cx="1136969" cy="511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30666" y="3169835"/>
            <a:ext cx="130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Reflected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intensity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48036" y="3717524"/>
            <a:ext cx="216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Absorption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coef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670284" y="3295136"/>
            <a:ext cx="2407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Incoming intensity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580439" y="2711285"/>
            <a:ext cx="1932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Shininess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coef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58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multiple images of the same surface under different known lighting conditions, can we recover the surface shape?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1" y="3510195"/>
            <a:ext cx="721199" cy="715139"/>
          </a:xfrm>
          <a:prstGeom prst="rect">
            <a:avLst/>
          </a:prstGeom>
        </p:spPr>
      </p:pic>
      <p:pic>
        <p:nvPicPr>
          <p:cNvPr id="8" name="圖片 7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7" y="2583095"/>
            <a:ext cx="721199" cy="715139"/>
          </a:xfrm>
          <a:prstGeom prst="rect">
            <a:avLst/>
          </a:prstGeom>
        </p:spPr>
      </p:pic>
      <p:pic>
        <p:nvPicPr>
          <p:cNvPr id="9" name="圖片 8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7" y="3510194"/>
            <a:ext cx="721199" cy="715139"/>
          </a:xfrm>
          <a:prstGeom prst="rect">
            <a:avLst/>
          </a:prstGeom>
        </p:spPr>
      </p:pic>
      <p:sp>
        <p:nvSpPr>
          <p:cNvPr id="11" name="流程圖: 儲存資料 10"/>
          <p:cNvSpPr/>
          <p:nvPr/>
        </p:nvSpPr>
        <p:spPr>
          <a:xfrm rot="5400000">
            <a:off x="3519704" y="3974924"/>
            <a:ext cx="1632642" cy="274649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66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multiple images of the same surface under different known lighting conditions, can we recover the surface shape?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流程圖: 儲存資料 10"/>
          <p:cNvSpPr/>
          <p:nvPr/>
        </p:nvSpPr>
        <p:spPr>
          <a:xfrm rot="5400000">
            <a:off x="3519704" y="3974924"/>
            <a:ext cx="1632642" cy="2746497"/>
          </a:xfrm>
          <a:prstGeom prst="flowChartOnlineStorag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1" y="3510195"/>
            <a:ext cx="721199" cy="715139"/>
          </a:xfrm>
          <a:prstGeom prst="rect">
            <a:avLst/>
          </a:prstGeom>
        </p:spPr>
      </p:pic>
      <p:pic>
        <p:nvPicPr>
          <p:cNvPr id="12" name="圖片 11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7" y="2583095"/>
            <a:ext cx="721199" cy="715139"/>
          </a:xfrm>
          <a:prstGeom prst="rect">
            <a:avLst/>
          </a:prstGeom>
        </p:spPr>
      </p:pic>
      <p:pic>
        <p:nvPicPr>
          <p:cNvPr id="13" name="圖片 12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7" y="3510194"/>
            <a:ext cx="721199" cy="7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4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multiple images of the same surface under different known lighting conditions, can we recover the surface shape?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流程圖: 儲存資料 10"/>
          <p:cNvSpPr/>
          <p:nvPr/>
        </p:nvSpPr>
        <p:spPr>
          <a:xfrm rot="5400000">
            <a:off x="3519704" y="3974924"/>
            <a:ext cx="1632642" cy="2746497"/>
          </a:xfrm>
          <a:prstGeom prst="flowChartOnlineStorag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1" y="3510195"/>
            <a:ext cx="721199" cy="715139"/>
          </a:xfrm>
          <a:prstGeom prst="rect">
            <a:avLst/>
          </a:prstGeom>
        </p:spPr>
      </p:pic>
      <p:pic>
        <p:nvPicPr>
          <p:cNvPr id="12" name="圖片 11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7" y="2583095"/>
            <a:ext cx="721199" cy="715139"/>
          </a:xfrm>
          <a:prstGeom prst="rect">
            <a:avLst/>
          </a:prstGeom>
        </p:spPr>
      </p:pic>
      <p:pic>
        <p:nvPicPr>
          <p:cNvPr id="13" name="圖片 12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7" y="3510194"/>
            <a:ext cx="721199" cy="7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Photometric stereo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multiple images of the same surface under different known lighting conditions, can we recover the surface shape?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流程圖: 儲存資料 10"/>
          <p:cNvSpPr/>
          <p:nvPr/>
        </p:nvSpPr>
        <p:spPr>
          <a:xfrm rot="5400000">
            <a:off x="3519704" y="3974924"/>
            <a:ext cx="1632642" cy="2746497"/>
          </a:xfrm>
          <a:prstGeom prst="flowChartOnlineStorag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01" y="3510195"/>
            <a:ext cx="721199" cy="715139"/>
          </a:xfrm>
          <a:prstGeom prst="rect">
            <a:avLst/>
          </a:prstGeom>
        </p:spPr>
      </p:pic>
      <p:pic>
        <p:nvPicPr>
          <p:cNvPr id="12" name="圖片 11" descr="革新黨 - 维基百科，自由的百科全书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27" y="2583095"/>
            <a:ext cx="721199" cy="715139"/>
          </a:xfrm>
          <a:prstGeom prst="rect">
            <a:avLst/>
          </a:prstGeom>
        </p:spPr>
      </p:pic>
      <p:pic>
        <p:nvPicPr>
          <p:cNvPr id="13" name="圖片 12" descr="革新黨 - 维基百科，自由的百科全书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27" y="3510194"/>
            <a:ext cx="721199" cy="7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226</TotalTime>
  <Words>1095</Words>
  <Application>Microsoft Office PowerPoint</Application>
  <PresentationFormat>如螢幕大小 (4:3)</PresentationFormat>
  <Paragraphs>143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微軟正黑體</vt:lpstr>
      <vt:lpstr>新細明體</vt:lpstr>
      <vt:lpstr>Calibri</vt:lpstr>
      <vt:lpstr>Cambria Math</vt:lpstr>
      <vt:lpstr>Century Schoolbook</vt:lpstr>
      <vt:lpstr>Wingdings</vt:lpstr>
      <vt:lpstr>Wingdings 2</vt:lpstr>
      <vt:lpstr>壁窗</vt:lpstr>
      <vt:lpstr>HW 1   (Due :04/03)</vt:lpstr>
      <vt:lpstr>Phong reflection model</vt:lpstr>
      <vt:lpstr>Ambient light </vt:lpstr>
      <vt:lpstr>Diffuse light</vt:lpstr>
      <vt:lpstr>Modeling specular reflections</vt:lpstr>
      <vt:lpstr>Photometric stereo</vt:lpstr>
      <vt:lpstr>Photometric stereo</vt:lpstr>
      <vt:lpstr>Photometric stereo</vt:lpstr>
      <vt:lpstr>Photometric stereo</vt:lpstr>
      <vt:lpstr>Photometric stereo</vt:lpstr>
      <vt:lpstr>Photometric stereo</vt:lpstr>
      <vt:lpstr>Lambertian Surfaces</vt:lpstr>
      <vt:lpstr>Recovering the surface</vt:lpstr>
      <vt:lpstr>還原深度</vt:lpstr>
      <vt:lpstr>Algorithm-1</vt:lpstr>
      <vt:lpstr>Algorithm-2</vt:lpstr>
      <vt:lpstr>Algorithm-3</vt:lpstr>
      <vt:lpstr>作業要求</vt:lpstr>
      <vt:lpstr>輸出</vt:lpstr>
      <vt:lpstr>PowerPoint 簡報</vt:lpstr>
      <vt:lpstr>繳交方式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caroul</dc:creator>
  <cp:lastModifiedBy>ParkerTsai</cp:lastModifiedBy>
  <cp:revision>117</cp:revision>
  <cp:lastPrinted>2012-03-19T09:31:25Z</cp:lastPrinted>
  <dcterms:created xsi:type="dcterms:W3CDTF">2012-03-14T05:27:11Z</dcterms:created>
  <dcterms:modified xsi:type="dcterms:W3CDTF">2022-03-10T04:40:29Z</dcterms:modified>
</cp:coreProperties>
</file>