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5"/>
  </p:normalViewPr>
  <p:slideViewPr>
    <p:cSldViewPr>
      <p:cViewPr varScale="1">
        <p:scale>
          <a:sx n="108" d="100"/>
          <a:sy n="108" d="100"/>
        </p:scale>
        <p:origin x="1698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6E173-F26C-4E71-B460-B03D9021BAE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37B51-EECD-4771-BBD1-C60B687B09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951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D1B2-0CCB-40FC-A297-FB3C8FCB7829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2EA70-F799-4C53-A8A6-D7233507E9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77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2EA70-F799-4C53-A8A6-D7233507E91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48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0A2FC9-3A3F-4546-B1FC-84E6BAA37882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FC9-3A3F-4546-B1FC-84E6BAA37882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FC9-3A3F-4546-B1FC-84E6BAA37882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0A2FC9-3A3F-4546-B1FC-84E6BAA37882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0A2FC9-3A3F-4546-B1FC-84E6BAA37882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FC9-3A3F-4546-B1FC-84E6BAA37882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FC9-3A3F-4546-B1FC-84E6BAA37882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0A2FC9-3A3F-4546-B1FC-84E6BAA37882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2FC9-3A3F-4546-B1FC-84E6BAA37882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0A2FC9-3A3F-4546-B1FC-84E6BAA37882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0A2FC9-3A3F-4546-B1FC-84E6BAA37882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60A2FC9-3A3F-4546-B1FC-84E6BAA37882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458C27C-84BE-4097-8AE3-31D83AAC585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vision.middlebury.edu/stereo/data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 </a:t>
            </a:r>
            <a:r>
              <a:rPr lang="en-US" altLang="zh-TW" dirty="0" smtClean="0"/>
              <a:t>2   </a:t>
            </a:r>
            <a:r>
              <a:rPr lang="en-US" altLang="zh-TW" dirty="0"/>
              <a:t>(Due </a:t>
            </a:r>
            <a:r>
              <a:rPr lang="en-US" altLang="zh-TW" dirty="0" smtClean="0"/>
              <a:t>:04/24)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2800" dirty="0" smtClean="0"/>
          </a:p>
          <a:p>
            <a:r>
              <a:rPr lang="en-US" altLang="zh-TW" sz="2800" dirty="0" smtClean="0"/>
              <a:t>Stereo Depth Estimation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9192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Correspondence by correlation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15996"/>
            <a:ext cx="8568952" cy="50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0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 of squared differences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964" b="-1"/>
          <a:stretch/>
        </p:blipFill>
        <p:spPr>
          <a:xfrm>
            <a:off x="179512" y="1600200"/>
            <a:ext cx="8627628" cy="49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7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 Metrics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5491"/>
            <a:ext cx="8476688" cy="489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1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 size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Effect of window size.</a:t>
            </a:r>
          </a:p>
          <a:p>
            <a:r>
              <a:rPr lang="en-US" altLang="zh-TW" sz="2000" dirty="0" smtClean="0"/>
              <a:t>Some </a:t>
            </a:r>
            <a:r>
              <a:rPr lang="en-US" altLang="zh-TW" sz="2000" dirty="0"/>
              <a:t>approaches have been developed to use an adaptive window size (try multiple sizes and select best match)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212976"/>
            <a:ext cx="7704856" cy="2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6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MAJOR ROADBLOCKS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Textureless</a:t>
            </a:r>
            <a:r>
              <a:rPr lang="en-US" altLang="zh-TW" dirty="0" smtClean="0"/>
              <a:t> regions create ambiguities</a:t>
            </a:r>
          </a:p>
          <a:p>
            <a:r>
              <a:rPr lang="en-US" altLang="zh-TW" dirty="0" smtClean="0"/>
              <a:t>Occlusions result in missing data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00430"/>
            <a:ext cx="8221202" cy="35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4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Dealing with ambiguities and occlusion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Ordering constraint:</a:t>
            </a:r>
          </a:p>
          <a:p>
            <a:pPr lvl="1"/>
            <a:r>
              <a:rPr lang="en-US" altLang="zh-TW" dirty="0" smtClean="0"/>
              <a:t>Impose </a:t>
            </a:r>
            <a:r>
              <a:rPr lang="en-US" altLang="zh-TW" dirty="0"/>
              <a:t>same matching order along scanlines.</a:t>
            </a:r>
          </a:p>
          <a:p>
            <a:r>
              <a:rPr lang="en-US" altLang="zh-TW" dirty="0" smtClean="0"/>
              <a:t>Uniqueness </a:t>
            </a:r>
            <a:r>
              <a:rPr lang="en-US" altLang="zh-TW" dirty="0"/>
              <a:t>constraint:</a:t>
            </a:r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/>
              <a:t>pixel in one image maps to unique pixel in other.</a:t>
            </a:r>
          </a:p>
          <a:p>
            <a:r>
              <a:rPr lang="en-US" altLang="zh-TW" dirty="0" smtClean="0"/>
              <a:t>Can </a:t>
            </a:r>
            <a:r>
              <a:rPr lang="en-US" altLang="zh-TW" dirty="0"/>
              <a:t>encode these constraints easily in dynamic programming.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87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Pixel-based stereo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00200"/>
            <a:ext cx="8064896" cy="35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9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Stereo correspondences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18" y="1602392"/>
            <a:ext cx="8064896" cy="47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Search over correspondences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6" y="1988840"/>
            <a:ext cx="6624736" cy="436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Matching with dynamic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43" y="1596842"/>
            <a:ext cx="8086502" cy="47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5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Recall: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Prespective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Projection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992415"/>
            <a:ext cx="2905125" cy="24526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45" y="4555716"/>
            <a:ext cx="4648200" cy="20764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75" y="1060041"/>
            <a:ext cx="40386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Matching with dynamic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1877"/>
            <a:ext cx="8216741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3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Matching with dynamic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09979" cy="493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74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Matching with dynamic programming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4" y="1600200"/>
            <a:ext cx="8446675" cy="48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3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Disparity map and Depth map for a concrete stereo scene. | Download 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22500"/>
            <a:ext cx="611505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174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Due: 04/24(SUN) 23:59:59</a:t>
            </a:r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Two stereo image pairs</a:t>
            </a:r>
          </a:p>
          <a:p>
            <a:pPr lvl="1"/>
            <a:r>
              <a:rPr lang="en-US" altLang="zh-TW">
                <a:hlinkClick r:id="rId2"/>
              </a:rPr>
              <a:t>https://vision.middlebury.edu/stereo/data</a:t>
            </a:r>
            <a:r>
              <a:rPr lang="en-US" altLang="zh-TW" smtClean="0">
                <a:hlinkClick r:id="rId2"/>
              </a:rPr>
              <a:t>/</a:t>
            </a:r>
            <a:endParaRPr lang="en-US" altLang="zh-TW" smtClean="0"/>
          </a:p>
          <a:p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depth map (</a:t>
            </a:r>
            <a:r>
              <a:rPr lang="zh-TW" altLang="en-US" dirty="0" smtClean="0"/>
              <a:t>像上次一樣的純文字檔讓我可以用</a:t>
            </a:r>
            <a:r>
              <a:rPr lang="en-US" altLang="zh-TW" dirty="0" err="1" smtClean="0"/>
              <a:t>matlab</a:t>
            </a:r>
            <a:r>
              <a:rPr lang="zh-TW" altLang="en-US" dirty="0" smtClean="0"/>
              <a:t>打開看深度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disparity map</a:t>
            </a:r>
          </a:p>
          <a:p>
            <a:endParaRPr lang="en-US" altLang="zh-TW" dirty="0"/>
          </a:p>
          <a:p>
            <a:r>
              <a:rPr lang="en-US" altLang="zh-TW" dirty="0" smtClean="0"/>
              <a:t>Bonus</a:t>
            </a:r>
            <a:r>
              <a:rPr lang="zh-TW" altLang="en-US" dirty="0" smtClean="0"/>
              <a:t>：</a:t>
            </a:r>
            <a:r>
              <a:rPr lang="zh-TW" altLang="en-US" dirty="0"/>
              <a:t>拿自己拍攝的影像</a:t>
            </a:r>
            <a:r>
              <a:rPr lang="zh-TW" altLang="en-US" dirty="0" smtClean="0"/>
              <a:t>建立</a:t>
            </a:r>
            <a:r>
              <a:rPr lang="zh-TW" altLang="en-US" dirty="0"/>
              <a:t>深度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注意相機位置要平行</a:t>
            </a:r>
            <a:r>
              <a:rPr lang="zh-TW" altLang="en-US" dirty="0" smtClean="0"/>
              <a:t>放置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Well </a:t>
            </a:r>
            <a:r>
              <a:rPr lang="en-US" altLang="zh-TW" dirty="0" err="1" smtClean="0"/>
              <a:t>callibrated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483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評分標準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輸出</a:t>
            </a:r>
            <a:r>
              <a:rPr lang="en-US" altLang="zh-TW" dirty="0" smtClean="0"/>
              <a:t>Disparity Map			80%</a:t>
            </a:r>
          </a:p>
          <a:p>
            <a:r>
              <a:rPr lang="zh-TW" altLang="en-US" dirty="0" smtClean="0"/>
              <a:t>輸出</a:t>
            </a:r>
            <a:r>
              <a:rPr lang="en-US" altLang="zh-TW" dirty="0" smtClean="0"/>
              <a:t>Depth Map	</a:t>
            </a:r>
            <a:r>
              <a:rPr lang="en-US" altLang="zh-TW" smtClean="0"/>
              <a:t>			20</a:t>
            </a:r>
            <a:r>
              <a:rPr lang="en-US" altLang="zh-TW" dirty="0" smtClean="0"/>
              <a:t>%</a:t>
            </a:r>
          </a:p>
          <a:p>
            <a:endParaRPr lang="en-US" altLang="zh-TW" dirty="0" smtClean="0"/>
          </a:p>
          <a:p>
            <a:r>
              <a:rPr lang="zh-TW" altLang="en-US" dirty="0"/>
              <a:t>自己拍攝影像並成工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Depth Map 	20%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22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Depth images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1" name="圖片 30" descr="Cartoon Eyes Free Stock Photo - Public Domain Pictur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1"/>
          <a:stretch/>
        </p:blipFill>
        <p:spPr>
          <a:xfrm>
            <a:off x="2223620" y="4638053"/>
            <a:ext cx="929773" cy="898793"/>
          </a:xfrm>
          <a:prstGeom prst="rect">
            <a:avLst/>
          </a:prstGeom>
        </p:spPr>
      </p:pic>
      <p:pic>
        <p:nvPicPr>
          <p:cNvPr id="32" name="圖片 31" descr="Cartoon Eyes Free Stock Photo - Public Domain Pictur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1"/>
          <a:stretch/>
        </p:blipFill>
        <p:spPr>
          <a:xfrm flipH="1">
            <a:off x="6110277" y="4624212"/>
            <a:ext cx="932574" cy="898793"/>
          </a:xfrm>
          <a:prstGeom prst="rect">
            <a:avLst/>
          </a:prstGeom>
        </p:spPr>
      </p:pic>
      <p:sp>
        <p:nvSpPr>
          <p:cNvPr id="33" name="向右箭號 32"/>
          <p:cNvSpPr/>
          <p:nvPr/>
        </p:nvSpPr>
        <p:spPr>
          <a:xfrm rot="18473457">
            <a:off x="2822944" y="4127526"/>
            <a:ext cx="774931" cy="3908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3730189">
            <a:off x="5662324" y="4133001"/>
            <a:ext cx="774931" cy="3908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8" name="群組 47"/>
          <p:cNvGrpSpPr/>
          <p:nvPr/>
        </p:nvGrpSpPr>
        <p:grpSpPr>
          <a:xfrm>
            <a:off x="912855" y="3719383"/>
            <a:ext cx="3325512" cy="2384855"/>
            <a:chOff x="912855" y="3719383"/>
            <a:chExt cx="3325512" cy="2384855"/>
          </a:xfrm>
        </p:grpSpPr>
        <p:sp>
          <p:nvSpPr>
            <p:cNvPr id="39" name="矩形 38"/>
            <p:cNvSpPr/>
            <p:nvPr/>
          </p:nvSpPr>
          <p:spPr>
            <a:xfrm>
              <a:off x="912855" y="3719383"/>
              <a:ext cx="3325512" cy="2384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12855" y="5263978"/>
              <a:ext cx="3325512" cy="84025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404302" y="4423719"/>
              <a:ext cx="568411" cy="1680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64215" y="4633784"/>
              <a:ext cx="398445" cy="11780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4810644" y="3719383"/>
            <a:ext cx="3325512" cy="2384855"/>
            <a:chOff x="4810644" y="3719383"/>
            <a:chExt cx="3325512" cy="2384855"/>
          </a:xfrm>
        </p:grpSpPr>
        <p:sp>
          <p:nvSpPr>
            <p:cNvPr id="44" name="矩形 43"/>
            <p:cNvSpPr/>
            <p:nvPr/>
          </p:nvSpPr>
          <p:spPr>
            <a:xfrm>
              <a:off x="4810644" y="3719383"/>
              <a:ext cx="3325512" cy="2384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810644" y="5263978"/>
              <a:ext cx="3325512" cy="84025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902213" y="4423719"/>
              <a:ext cx="568411" cy="1680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7162004" y="4633784"/>
              <a:ext cx="398445" cy="11780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梯形 2"/>
          <p:cNvSpPr/>
          <p:nvPr/>
        </p:nvSpPr>
        <p:spPr>
          <a:xfrm>
            <a:off x="1019262" y="1770077"/>
            <a:ext cx="6992224" cy="1359017"/>
          </a:xfrm>
          <a:prstGeom prst="trapezoid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051821" y="1201996"/>
            <a:ext cx="568411" cy="1680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32124" y="426307"/>
            <a:ext cx="568411" cy="16805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17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817758" y="284995"/>
            <a:ext cx="3325512" cy="2384855"/>
            <a:chOff x="912855" y="3719383"/>
            <a:chExt cx="3325512" cy="2384855"/>
          </a:xfrm>
        </p:grpSpPr>
        <p:sp>
          <p:nvSpPr>
            <p:cNvPr id="6" name="矩形 5"/>
            <p:cNvSpPr/>
            <p:nvPr/>
          </p:nvSpPr>
          <p:spPr>
            <a:xfrm>
              <a:off x="912855" y="3719383"/>
              <a:ext cx="3325512" cy="2384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12855" y="5263978"/>
              <a:ext cx="3325512" cy="84025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404302" y="4423719"/>
              <a:ext cx="568411" cy="1680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264215" y="4633784"/>
              <a:ext cx="398445" cy="11780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4715547" y="284995"/>
            <a:ext cx="3325512" cy="2384855"/>
            <a:chOff x="4810644" y="3719383"/>
            <a:chExt cx="3325512" cy="2384855"/>
          </a:xfrm>
        </p:grpSpPr>
        <p:sp>
          <p:nvSpPr>
            <p:cNvPr id="11" name="矩形 10"/>
            <p:cNvSpPr/>
            <p:nvPr/>
          </p:nvSpPr>
          <p:spPr>
            <a:xfrm>
              <a:off x="4810644" y="3719383"/>
              <a:ext cx="3325512" cy="2384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810644" y="5263978"/>
              <a:ext cx="3325512" cy="84025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902213" y="4423719"/>
              <a:ext cx="568411" cy="1680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162004" y="4633784"/>
              <a:ext cx="398445" cy="11780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弧形箭號 (下彎) 14"/>
          <p:cNvSpPr/>
          <p:nvPr/>
        </p:nvSpPr>
        <p:spPr>
          <a:xfrm>
            <a:off x="3642601" y="204675"/>
            <a:ext cx="1600393" cy="5343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099786" y="284994"/>
            <a:ext cx="68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Paste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4536" y="2849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719061" y="2849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2216506" y="907085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780120" y="912775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216506" y="2565811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774814" y="2574752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6280429" y="894233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280428" y="2574752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705882" y="2574752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5705881" y="907085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>
            <a:off x="3642601" y="2845267"/>
            <a:ext cx="1523633" cy="77575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2769166" y="3922001"/>
            <a:ext cx="3325512" cy="2384855"/>
            <a:chOff x="912855" y="3719383"/>
            <a:chExt cx="3325512" cy="2384855"/>
          </a:xfrm>
        </p:grpSpPr>
        <p:sp>
          <p:nvSpPr>
            <p:cNvPr id="29" name="矩形 28"/>
            <p:cNvSpPr/>
            <p:nvPr/>
          </p:nvSpPr>
          <p:spPr>
            <a:xfrm>
              <a:off x="912855" y="3719383"/>
              <a:ext cx="3325512" cy="2384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912855" y="5263978"/>
              <a:ext cx="3325512" cy="84025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007200" y="4423719"/>
              <a:ext cx="568411" cy="1680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264215" y="4633784"/>
              <a:ext cx="398445" cy="11780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4722081" y="4836402"/>
            <a:ext cx="398445" cy="1178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336825" y="4531238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4336824" y="6211757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762278" y="6211757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3762277" y="4544090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921303" y="4836402"/>
            <a:ext cx="398445" cy="1178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844536" y="1660550"/>
            <a:ext cx="317716" cy="169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530856" y="5297555"/>
            <a:ext cx="317716" cy="169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56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817758" y="284995"/>
            <a:ext cx="3325512" cy="2384855"/>
            <a:chOff x="912855" y="3719383"/>
            <a:chExt cx="3325512" cy="2384855"/>
          </a:xfrm>
        </p:grpSpPr>
        <p:sp>
          <p:nvSpPr>
            <p:cNvPr id="6" name="矩形 5"/>
            <p:cNvSpPr/>
            <p:nvPr/>
          </p:nvSpPr>
          <p:spPr>
            <a:xfrm>
              <a:off x="912855" y="3719383"/>
              <a:ext cx="3325512" cy="2384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12855" y="5263978"/>
              <a:ext cx="3325512" cy="84025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404302" y="4423719"/>
              <a:ext cx="568411" cy="1680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264215" y="4633784"/>
              <a:ext cx="398445" cy="11780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4715547" y="284995"/>
            <a:ext cx="3325512" cy="2384855"/>
            <a:chOff x="4810644" y="3719383"/>
            <a:chExt cx="3325512" cy="2384855"/>
          </a:xfrm>
        </p:grpSpPr>
        <p:sp>
          <p:nvSpPr>
            <p:cNvPr id="11" name="矩形 10"/>
            <p:cNvSpPr/>
            <p:nvPr/>
          </p:nvSpPr>
          <p:spPr>
            <a:xfrm>
              <a:off x="4810644" y="3719383"/>
              <a:ext cx="3325512" cy="2384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810644" y="5263978"/>
              <a:ext cx="3325512" cy="84025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902213" y="4423719"/>
              <a:ext cx="568411" cy="1680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162004" y="4633784"/>
              <a:ext cx="398445" cy="11780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弧形箭號 (下彎) 14"/>
          <p:cNvSpPr/>
          <p:nvPr/>
        </p:nvSpPr>
        <p:spPr>
          <a:xfrm>
            <a:off x="3642601" y="204675"/>
            <a:ext cx="1600393" cy="5343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099786" y="284994"/>
            <a:ext cx="68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Paste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4536" y="2849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719061" y="2849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079943" y="1125369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472465" y="1124168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088153" y="2282115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469389" y="2282116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370254" y="1104298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7370254" y="2282115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6947829" y="2282115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971809" y="1124168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>
            <a:off x="3642601" y="2845267"/>
            <a:ext cx="1523633" cy="77575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2769166" y="3922001"/>
            <a:ext cx="3325512" cy="2384854"/>
            <a:chOff x="912855" y="3719383"/>
            <a:chExt cx="3325512" cy="2384854"/>
          </a:xfrm>
        </p:grpSpPr>
        <p:sp>
          <p:nvSpPr>
            <p:cNvPr id="29" name="矩形 28"/>
            <p:cNvSpPr/>
            <p:nvPr/>
          </p:nvSpPr>
          <p:spPr>
            <a:xfrm>
              <a:off x="912855" y="3719383"/>
              <a:ext cx="3325512" cy="2384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912855" y="5263978"/>
              <a:ext cx="3325512" cy="84025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264215" y="4633784"/>
              <a:ext cx="398445" cy="11780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橢圓 33"/>
          <p:cNvSpPr/>
          <p:nvPr/>
        </p:nvSpPr>
        <p:spPr>
          <a:xfrm>
            <a:off x="5423873" y="4759114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423872" y="5919122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025428" y="5927398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5011116" y="4759113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3876074" y="4626336"/>
            <a:ext cx="337132" cy="1680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213205" y="4626337"/>
            <a:ext cx="568411" cy="1680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038410" y="4626335"/>
            <a:ext cx="568411" cy="1680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844536" y="1660550"/>
            <a:ext cx="317716" cy="169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2769165" y="5297554"/>
            <a:ext cx="317716" cy="169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63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706412" y="3857470"/>
            <a:ext cx="7012649" cy="2384855"/>
            <a:chOff x="912855" y="3719383"/>
            <a:chExt cx="3325512" cy="2384855"/>
          </a:xfrm>
        </p:grpSpPr>
        <p:sp>
          <p:nvSpPr>
            <p:cNvPr id="6" name="矩形 5"/>
            <p:cNvSpPr/>
            <p:nvPr/>
          </p:nvSpPr>
          <p:spPr>
            <a:xfrm>
              <a:off x="912855" y="3719383"/>
              <a:ext cx="3325512" cy="2384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12855" y="5263978"/>
              <a:ext cx="3325512" cy="84025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404302" y="4423719"/>
              <a:ext cx="568411" cy="1680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264215" y="4633784"/>
              <a:ext cx="398445" cy="11780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4715547" y="284995"/>
            <a:ext cx="3325512" cy="2384855"/>
            <a:chOff x="4810644" y="3719383"/>
            <a:chExt cx="3325512" cy="2384855"/>
          </a:xfrm>
        </p:grpSpPr>
        <p:sp>
          <p:nvSpPr>
            <p:cNvPr id="11" name="矩形 10"/>
            <p:cNvSpPr/>
            <p:nvPr/>
          </p:nvSpPr>
          <p:spPr>
            <a:xfrm>
              <a:off x="4810644" y="3719383"/>
              <a:ext cx="3325512" cy="2384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810644" y="5263978"/>
              <a:ext cx="3325512" cy="84025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902213" y="4423719"/>
              <a:ext cx="568411" cy="1680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162004" y="4633784"/>
              <a:ext cx="398445" cy="11780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7719061" y="2849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6280429" y="894233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280428" y="2574752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6953966" y="2267531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971809" y="1118929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>
            <a:off x="3642601" y="2845267"/>
            <a:ext cx="1523633" cy="77575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4917424" y="4466709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917423" y="6147228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553092" y="5844666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569727" y="4676772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0" name="群組 49"/>
          <p:cNvGrpSpPr/>
          <p:nvPr/>
        </p:nvGrpSpPr>
        <p:grpSpPr>
          <a:xfrm>
            <a:off x="817758" y="284995"/>
            <a:ext cx="3325512" cy="2384855"/>
            <a:chOff x="912855" y="3719383"/>
            <a:chExt cx="3325512" cy="2384855"/>
          </a:xfrm>
        </p:grpSpPr>
        <p:sp>
          <p:nvSpPr>
            <p:cNvPr id="51" name="矩形 50"/>
            <p:cNvSpPr/>
            <p:nvPr/>
          </p:nvSpPr>
          <p:spPr>
            <a:xfrm>
              <a:off x="912855" y="3719383"/>
              <a:ext cx="3325512" cy="2384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12855" y="5263978"/>
              <a:ext cx="3325512" cy="84025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404302" y="4423719"/>
              <a:ext cx="568411" cy="1680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3264215" y="4633784"/>
              <a:ext cx="398445" cy="11780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5" name="文字方塊 54"/>
          <p:cNvSpPr txBox="1"/>
          <p:nvPr/>
        </p:nvSpPr>
        <p:spPr>
          <a:xfrm>
            <a:off x="844536" y="2849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3079943" y="1125369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782518" y="894233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3088153" y="2282115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2782517" y="2559974"/>
            <a:ext cx="190195" cy="190195"/>
          </a:xfrm>
          <a:prstGeom prst="ellipse">
            <a:avLst/>
          </a:prstGeom>
          <a:solidFill>
            <a:srgbClr val="FF0000"/>
          </a:solidFill>
          <a:ln>
            <a:solidFill>
              <a:srgbClr val="FF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弧形箭號 (下彎) 59"/>
          <p:cNvSpPr/>
          <p:nvPr/>
        </p:nvSpPr>
        <p:spPr>
          <a:xfrm>
            <a:off x="3642601" y="204675"/>
            <a:ext cx="1600393" cy="5343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099786" y="284994"/>
            <a:ext cx="68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Paste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844536" y="1660550"/>
            <a:ext cx="317716" cy="169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06412" y="5233024"/>
            <a:ext cx="961454" cy="169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64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6" grpId="0" animBg="1"/>
      <p:bldP spid="47" grpId="0" animBg="1"/>
      <p:bldP spid="48" grpId="0" animBg="1"/>
      <p:bldP spid="49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transform works on 2D image</a:t>
            </a:r>
          </a:p>
          <a:p>
            <a:pPr lvl="1"/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Assume source/target are plane images</a:t>
            </a:r>
          </a:p>
          <a:p>
            <a:pPr lvl="1"/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depth images, the position of point projected onto image plane depending on it’s depth.</a:t>
            </a:r>
          </a:p>
          <a:p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Recall: </a:t>
            </a:r>
          </a:p>
          <a:p>
            <a:endParaRPr lang="en-US" altLang="zh-TW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反過來說，我們可以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點在左右影像中的視差回推深度值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5F330B1-0F56-467B-9C0A-23CB41B26BF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32" y="4007739"/>
            <a:ext cx="27527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Simplest case: rectified images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Image </a:t>
            </a:r>
            <a:r>
              <a:rPr lang="en-US" altLang="zh-TW" dirty="0"/>
              <a:t>planes of cameras are parallel.</a:t>
            </a:r>
          </a:p>
          <a:p>
            <a:r>
              <a:rPr lang="en-US" altLang="zh-TW" dirty="0" smtClean="0"/>
              <a:t>Focal </a:t>
            </a:r>
            <a:r>
              <a:rPr lang="en-US" altLang="zh-TW" dirty="0"/>
              <a:t>points are at same height.</a:t>
            </a:r>
          </a:p>
          <a:p>
            <a:r>
              <a:rPr lang="en-US" altLang="zh-TW" dirty="0" smtClean="0"/>
              <a:t>Focal </a:t>
            </a:r>
            <a:r>
              <a:rPr lang="en-US" altLang="zh-TW" dirty="0"/>
              <a:t>lengths are the same.</a:t>
            </a:r>
          </a:p>
          <a:p>
            <a:r>
              <a:rPr lang="en-US" altLang="zh-TW" dirty="0" smtClean="0"/>
              <a:t>Then</a:t>
            </a:r>
            <a:r>
              <a:rPr lang="en-US" altLang="zh-TW" dirty="0"/>
              <a:t>, </a:t>
            </a:r>
            <a:r>
              <a:rPr lang="en-US" altLang="zh-TW" dirty="0" err="1"/>
              <a:t>epipolar</a:t>
            </a:r>
            <a:r>
              <a:rPr lang="en-US" altLang="zh-TW" dirty="0"/>
              <a:t> lines fall along the horizontal scan lines of the images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717032"/>
            <a:ext cx="74390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Simplest case: rectified images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906"/>
          <a:stretch/>
        </p:blipFill>
        <p:spPr>
          <a:xfrm>
            <a:off x="457200" y="1507636"/>
            <a:ext cx="7703312" cy="505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05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249</TotalTime>
  <Words>325</Words>
  <Application>Microsoft Office PowerPoint</Application>
  <PresentationFormat>如螢幕大小 (4:3)</PresentationFormat>
  <Paragraphs>75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微軟正黑體</vt:lpstr>
      <vt:lpstr>新細明體</vt:lpstr>
      <vt:lpstr>Calibri</vt:lpstr>
      <vt:lpstr>Century Schoolbook</vt:lpstr>
      <vt:lpstr>Wingdings</vt:lpstr>
      <vt:lpstr>Wingdings 2</vt:lpstr>
      <vt:lpstr>壁窗</vt:lpstr>
      <vt:lpstr>HW 2   (Due :04/24)</vt:lpstr>
      <vt:lpstr>Recall: Prespective Projection</vt:lpstr>
      <vt:lpstr>Depth images</vt:lpstr>
      <vt:lpstr>PowerPoint 簡報</vt:lpstr>
      <vt:lpstr>PowerPoint 簡報</vt:lpstr>
      <vt:lpstr>PowerPoint 簡報</vt:lpstr>
      <vt:lpstr>Why?</vt:lpstr>
      <vt:lpstr>Simplest case: rectified images</vt:lpstr>
      <vt:lpstr>Simplest case: rectified images</vt:lpstr>
      <vt:lpstr>Correspondence by correlation</vt:lpstr>
      <vt:lpstr>SUM of squared differences</vt:lpstr>
      <vt:lpstr>Image Metrics</vt:lpstr>
      <vt:lpstr>Window size</vt:lpstr>
      <vt:lpstr>TWO MAJOR ROADBLOCKS</vt:lpstr>
      <vt:lpstr>Dealing with ambiguities and occlusion</vt:lpstr>
      <vt:lpstr>Pixel-based stereo</vt:lpstr>
      <vt:lpstr>Stereo correspondences</vt:lpstr>
      <vt:lpstr>Search over correspondences</vt:lpstr>
      <vt:lpstr>Matching with dynamic programming</vt:lpstr>
      <vt:lpstr>Matching with dynamic programming</vt:lpstr>
      <vt:lpstr>Matching with dynamic programming</vt:lpstr>
      <vt:lpstr>Matching with dynamic programming</vt:lpstr>
      <vt:lpstr>Results</vt:lpstr>
      <vt:lpstr>Requirements</vt:lpstr>
      <vt:lpstr>評分標準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1</dc:title>
  <dc:creator>caroul</dc:creator>
  <cp:lastModifiedBy>ParkerTsai</cp:lastModifiedBy>
  <cp:revision>134</cp:revision>
  <cp:lastPrinted>2012-03-19T09:31:25Z</cp:lastPrinted>
  <dcterms:created xsi:type="dcterms:W3CDTF">2012-03-14T05:27:11Z</dcterms:created>
  <dcterms:modified xsi:type="dcterms:W3CDTF">2022-04-07T04:41:52Z</dcterms:modified>
</cp:coreProperties>
</file>