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59" r:id="rId5"/>
    <p:sldId id="265" r:id="rId6"/>
    <p:sldId id="260" r:id="rId7"/>
    <p:sldId id="261" r:id="rId8"/>
    <p:sldId id="262" r:id="rId9"/>
    <p:sldId id="263" r:id="rId10"/>
    <p:sldId id="267" r:id="rId11"/>
    <p:sldId id="266" r:id="rId12"/>
    <p:sldId id="268" r:id="rId13"/>
    <p:sldId id="264" r:id="rId14"/>
  </p:sldIdLst>
  <p:sldSz cx="12192000" cy="6858000"/>
  <p:notesSz cx="6858000" cy="9144000"/>
  <p:embeddedFontLst>
    <p:embeddedFont>
      <p:font typeface="Calibri" pitchFamily="34" charset="0"/>
      <p:regular r:id="rId16"/>
      <p:bold r:id="rId17"/>
      <p:italic r:id="rId18"/>
      <p:boldItalic r:id="rId19"/>
    </p:embeddedFont>
    <p:embeddedFont>
      <p:font typeface="Georgia" pitchFamily="18" charset="0"/>
      <p:regular r:id="rId20"/>
      <p:bold r:id="rId21"/>
      <p:italic r:id="rId22"/>
      <p:boldItalic r:id="rId23"/>
    </p:embeddedFont>
    <p:embeddedFont>
      <p:font typeface="Book Antiqua"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1113381C-C6C2-449C-9CF9-32932A5C63B3}">
  <a:tblStyle styleId="{1113381C-C6C2-449C-9CF9-32932A5C63B3}"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Calibri"/>
          <a:ea typeface="Calibri"/>
          <a:cs typeface="Calibri"/>
        </a:font>
        <a:schemeClr val="lt1"/>
      </a:tcTxStyle>
      <a:tcStyle>
        <a:tcBdr/>
        <a:fill>
          <a:solidFill>
            <a:schemeClr val="dk1"/>
          </a:solidFill>
        </a:fill>
      </a:tcStyle>
    </a:lastCol>
    <a:firstCol>
      <a:tcTxStyle b="on" i="off">
        <a:font>
          <a:latin typeface="Calibri"/>
          <a:ea typeface="Calibri"/>
          <a:cs typeface="Calibri"/>
        </a:font>
        <a:schemeClr val="lt1"/>
      </a:tcTxStyle>
      <a:tcStyle>
        <a:tcBdr/>
        <a:fill>
          <a:solidFill>
            <a:schemeClr val="dk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1914" y="-8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00691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70075" y="382771"/>
            <a:ext cx="9144000" cy="4886331"/>
          </a:xfrm>
          <a:prstGeom prst="rect">
            <a:avLst/>
          </a:prstGeom>
          <a:noFill/>
          <a:ln>
            <a:noFill/>
          </a:ln>
        </p:spPr>
        <p:txBody>
          <a:bodyPr spcFirstLastPara="1" wrap="square" lIns="91425" tIns="45700" rIns="91425" bIns="45700" anchor="b" anchorCtr="0">
            <a:noAutofit/>
          </a:bodyPr>
          <a:lstStyle/>
          <a:p>
            <a:pPr lvl="0">
              <a:buSzPts val="2000"/>
            </a:pPr>
            <a:r>
              <a:rPr lang="en-US" sz="2000" b="1" dirty="0" smtClean="0">
                <a:latin typeface="Georgia"/>
                <a:ea typeface="Georgia"/>
                <a:cs typeface="Georgia"/>
                <a:sym typeface="Georgia"/>
              </a:rPr>
              <a:t>Mini </a:t>
            </a:r>
            <a:r>
              <a:rPr lang="en-US" sz="2000" b="1" dirty="0">
                <a:latin typeface="Georgia"/>
                <a:ea typeface="Georgia"/>
                <a:cs typeface="Georgia"/>
                <a:sym typeface="Georgia"/>
              </a:rPr>
              <a:t>Project Proposal </a:t>
            </a:r>
            <a:r>
              <a:rPr lang="en-US" sz="2000" b="1" dirty="0" smtClean="0">
                <a:latin typeface="Georgia"/>
                <a:ea typeface="Georgia"/>
                <a:cs typeface="Georgia"/>
                <a:sym typeface="Georgia"/>
              </a:rPr>
              <a:t>Presentation</a:t>
            </a:r>
            <a:br>
              <a:rPr lang="en-US" sz="2000" b="1" dirty="0" smtClean="0">
                <a:latin typeface="Georgia"/>
                <a:ea typeface="Georgia"/>
                <a:cs typeface="Georgia"/>
                <a:sym typeface="Georgia"/>
              </a:rPr>
            </a:br>
            <a:r>
              <a:rPr lang="en-US" sz="3200" b="1" dirty="0">
                <a:solidFill>
                  <a:srgbClr val="002060"/>
                </a:solidFill>
                <a:latin typeface="Georgia"/>
                <a:ea typeface="Georgia"/>
                <a:cs typeface="Georgia"/>
                <a:sym typeface="Georgia"/>
              </a:rPr>
              <a:t/>
            </a:r>
            <a:br>
              <a:rPr lang="en-US" sz="3200" b="1" dirty="0">
                <a:solidFill>
                  <a:srgbClr val="002060"/>
                </a:solidFill>
                <a:latin typeface="Georgia"/>
                <a:ea typeface="Georgia"/>
                <a:cs typeface="Georgia"/>
                <a:sym typeface="Georgia"/>
              </a:rPr>
            </a:br>
            <a:r>
              <a:rPr lang="en-US" sz="3200" b="1" dirty="0" smtClean="0">
                <a:solidFill>
                  <a:srgbClr val="002060"/>
                </a:solidFill>
                <a:latin typeface="Georgia"/>
                <a:ea typeface="Georgia"/>
                <a:cs typeface="Georgia"/>
                <a:sym typeface="Georgia"/>
              </a:rPr>
              <a:t>Thyristor</a:t>
            </a:r>
            <a:r>
              <a:rPr lang="en-US" sz="3200" b="1" dirty="0">
                <a:solidFill>
                  <a:srgbClr val="002060"/>
                </a:solidFill>
                <a:latin typeface="Georgia"/>
                <a:ea typeface="Georgia"/>
                <a:cs typeface="Georgia"/>
                <a:sym typeface="Georgia"/>
              </a:rPr>
              <a:t> </a:t>
            </a:r>
            <a:r>
              <a:rPr lang="en-US" sz="3200" b="1" dirty="0" smtClean="0">
                <a:solidFill>
                  <a:srgbClr val="002060"/>
                </a:solidFill>
                <a:latin typeface="Georgia"/>
                <a:ea typeface="Georgia"/>
                <a:cs typeface="Georgia"/>
                <a:sym typeface="Georgia"/>
              </a:rPr>
              <a:t>Firing Angle Control for Battery Charger</a:t>
            </a:r>
            <a:r>
              <a:rPr lang="en-US" sz="2800" dirty="0">
                <a:latin typeface="Georgia"/>
                <a:ea typeface="Georgia"/>
                <a:cs typeface="Georgia"/>
                <a:sym typeface="Georgia"/>
              </a:rPr>
              <a:t/>
            </a:r>
            <a:br>
              <a:rPr lang="en-US" sz="2800" dirty="0">
                <a:latin typeface="Georgia"/>
                <a:ea typeface="Georgia"/>
                <a:cs typeface="Georgia"/>
                <a:sym typeface="Georgia"/>
              </a:rPr>
            </a:br>
            <a:r>
              <a:rPr lang="en-US" sz="2800" dirty="0">
                <a:latin typeface="Georgia"/>
                <a:ea typeface="Georgia"/>
                <a:cs typeface="Georgia"/>
                <a:sym typeface="Georgia"/>
              </a:rPr>
              <a:t/>
            </a:r>
            <a:br>
              <a:rPr lang="en-US" sz="2800" dirty="0">
                <a:latin typeface="Georgia"/>
                <a:ea typeface="Georgia"/>
                <a:cs typeface="Georgia"/>
                <a:sym typeface="Georgia"/>
              </a:rPr>
            </a:br>
            <a:r>
              <a:rPr lang="en-US" sz="2000" dirty="0">
                <a:latin typeface="Georgia"/>
                <a:ea typeface="Georgia"/>
                <a:cs typeface="Georgia"/>
                <a:sym typeface="Georgia"/>
              </a:rPr>
              <a:t>Presented by </a:t>
            </a:r>
            <a:r>
              <a:rPr lang="en-US" sz="2800" dirty="0">
                <a:latin typeface="Georgia"/>
                <a:ea typeface="Georgia"/>
                <a:cs typeface="Georgia"/>
                <a:sym typeface="Georgia"/>
              </a:rPr>
              <a:t/>
            </a:r>
            <a:br>
              <a:rPr lang="en-US" sz="2800" dirty="0">
                <a:latin typeface="Georgia"/>
                <a:ea typeface="Georgia"/>
                <a:cs typeface="Georgia"/>
                <a:sym typeface="Georgia"/>
              </a:rPr>
            </a:br>
            <a:r>
              <a:rPr lang="en-US" sz="2000" b="1" i="1" dirty="0" err="1" smtClean="0">
                <a:solidFill>
                  <a:srgbClr val="C00000"/>
                </a:solidFill>
                <a:latin typeface="Georgia"/>
                <a:ea typeface="Georgia"/>
                <a:cs typeface="Georgia"/>
                <a:sym typeface="Georgia"/>
              </a:rPr>
              <a:t>Ishant</a:t>
            </a:r>
            <a:r>
              <a:rPr lang="en-US" sz="2000" b="1" i="1" dirty="0" smtClean="0">
                <a:solidFill>
                  <a:srgbClr val="C00000"/>
                </a:solidFill>
                <a:latin typeface="Georgia"/>
                <a:ea typeface="Georgia"/>
                <a:cs typeface="Georgia"/>
                <a:sym typeface="Georgia"/>
              </a:rPr>
              <a:t> </a:t>
            </a:r>
            <a:r>
              <a:rPr lang="en-US" sz="2000" b="1" i="1" dirty="0" err="1" smtClean="0">
                <a:solidFill>
                  <a:srgbClr val="C00000"/>
                </a:solidFill>
                <a:latin typeface="Georgia"/>
                <a:ea typeface="Georgia"/>
                <a:cs typeface="Georgia"/>
                <a:sym typeface="Georgia"/>
              </a:rPr>
              <a:t>Gadhave</a:t>
            </a:r>
            <a:r>
              <a:rPr lang="en-US" sz="2000" b="1" i="1" dirty="0" smtClean="0">
                <a:solidFill>
                  <a:srgbClr val="C00000"/>
                </a:solidFill>
                <a:latin typeface="Georgia"/>
                <a:ea typeface="Georgia"/>
                <a:cs typeface="Georgia"/>
                <a:sym typeface="Georgia"/>
              </a:rPr>
              <a:t>(Roll No.TE23209) </a:t>
            </a:r>
            <a:r>
              <a:rPr lang="en-US" sz="2000" b="1" i="1" dirty="0">
                <a:solidFill>
                  <a:srgbClr val="C00000"/>
                </a:solidFill>
                <a:latin typeface="Georgia"/>
                <a:ea typeface="Georgia"/>
                <a:cs typeface="Georgia"/>
                <a:sym typeface="Georgia"/>
              </a:rPr>
              <a:t/>
            </a:r>
            <a:br>
              <a:rPr lang="en-US" sz="2000" b="1" i="1" dirty="0">
                <a:solidFill>
                  <a:srgbClr val="C00000"/>
                </a:solidFill>
                <a:latin typeface="Georgia"/>
                <a:ea typeface="Georgia"/>
                <a:cs typeface="Georgia"/>
                <a:sym typeface="Georgia"/>
              </a:rPr>
            </a:br>
            <a:r>
              <a:rPr lang="en-US" sz="2000" b="1" i="1" dirty="0" smtClean="0">
                <a:solidFill>
                  <a:srgbClr val="C00000"/>
                </a:solidFill>
                <a:latin typeface="Georgia"/>
                <a:ea typeface="Georgia"/>
                <a:cs typeface="Georgia"/>
                <a:sym typeface="Georgia"/>
              </a:rPr>
              <a:t>Soham Joshi</a:t>
            </a:r>
            <a:r>
              <a:rPr lang="en-US" sz="2000" b="1" i="1" dirty="0" smtClean="0">
                <a:solidFill>
                  <a:srgbClr val="C00000"/>
                </a:solidFill>
                <a:latin typeface="Georgia"/>
                <a:ea typeface="Georgia"/>
                <a:cs typeface="Georgia"/>
                <a:sym typeface="Georgia"/>
              </a:rPr>
              <a:t>(Roll </a:t>
            </a:r>
            <a:r>
              <a:rPr lang="en-US" sz="2000" b="1" i="1" dirty="0">
                <a:solidFill>
                  <a:srgbClr val="C00000"/>
                </a:solidFill>
                <a:latin typeface="Georgia"/>
                <a:ea typeface="Georgia"/>
                <a:cs typeface="Georgia"/>
                <a:sym typeface="Georgia"/>
              </a:rPr>
              <a:t>No. </a:t>
            </a:r>
            <a:r>
              <a:rPr lang="en-US" sz="2000" b="1" i="1" dirty="0" smtClean="0">
                <a:solidFill>
                  <a:srgbClr val="C00000"/>
                </a:solidFill>
                <a:latin typeface="Georgia"/>
                <a:ea typeface="Georgia"/>
                <a:cs typeface="Georgia"/>
                <a:sym typeface="Georgia"/>
              </a:rPr>
              <a:t>TE23211</a:t>
            </a:r>
            <a:r>
              <a:rPr lang="en-US" sz="2000" b="1" i="1" dirty="0" smtClean="0">
                <a:solidFill>
                  <a:srgbClr val="C00000"/>
                </a:solidFill>
                <a:latin typeface="Georgia"/>
                <a:ea typeface="Georgia"/>
                <a:cs typeface="Georgia"/>
                <a:sym typeface="Georgia"/>
              </a:rPr>
              <a:t>) </a:t>
            </a:r>
            <a:r>
              <a:rPr lang="en-US" sz="2000" b="1" i="1" dirty="0">
                <a:solidFill>
                  <a:srgbClr val="C00000"/>
                </a:solidFill>
                <a:latin typeface="Georgia"/>
                <a:ea typeface="Georgia"/>
                <a:cs typeface="Georgia"/>
                <a:sym typeface="Georgia"/>
              </a:rPr>
              <a:t/>
            </a:r>
            <a:br>
              <a:rPr lang="en-US" sz="2000" b="1" i="1" dirty="0">
                <a:solidFill>
                  <a:srgbClr val="C00000"/>
                </a:solidFill>
                <a:latin typeface="Georgia"/>
                <a:ea typeface="Georgia"/>
                <a:cs typeface="Georgia"/>
                <a:sym typeface="Georgia"/>
              </a:rPr>
            </a:br>
            <a:r>
              <a:rPr lang="en-US" sz="2000" b="1" i="1" dirty="0" err="1" smtClean="0">
                <a:solidFill>
                  <a:srgbClr val="C00000"/>
                </a:solidFill>
                <a:latin typeface="Georgia"/>
                <a:ea typeface="Georgia"/>
                <a:cs typeface="Georgia"/>
                <a:sym typeface="Georgia"/>
              </a:rPr>
              <a:t>Reshma</a:t>
            </a:r>
            <a:r>
              <a:rPr lang="en-US" sz="2000" b="1" i="1" dirty="0" smtClean="0">
                <a:solidFill>
                  <a:srgbClr val="C00000"/>
                </a:solidFill>
                <a:latin typeface="Georgia"/>
                <a:ea typeface="Georgia"/>
                <a:cs typeface="Georgia"/>
                <a:sym typeface="Georgia"/>
              </a:rPr>
              <a:t> </a:t>
            </a:r>
            <a:r>
              <a:rPr lang="en-US" sz="2000" b="1" i="1" dirty="0" err="1" smtClean="0">
                <a:solidFill>
                  <a:srgbClr val="C00000"/>
                </a:solidFill>
                <a:latin typeface="Georgia"/>
                <a:ea typeface="Georgia"/>
                <a:cs typeface="Georgia"/>
                <a:sym typeface="Georgia"/>
              </a:rPr>
              <a:t>Nawale</a:t>
            </a:r>
            <a:r>
              <a:rPr lang="en-US" sz="2000" b="1" i="1" dirty="0" smtClean="0">
                <a:solidFill>
                  <a:srgbClr val="C00000"/>
                </a:solidFill>
                <a:latin typeface="Georgia"/>
                <a:ea typeface="Georgia"/>
                <a:cs typeface="Georgia"/>
                <a:sym typeface="Georgia"/>
              </a:rPr>
              <a:t>(Roll </a:t>
            </a:r>
            <a:r>
              <a:rPr lang="en-US" sz="2000" b="1" i="1" dirty="0">
                <a:solidFill>
                  <a:srgbClr val="C00000"/>
                </a:solidFill>
                <a:latin typeface="Georgia"/>
                <a:ea typeface="Georgia"/>
                <a:cs typeface="Georgia"/>
                <a:sym typeface="Georgia"/>
              </a:rPr>
              <a:t>No. </a:t>
            </a:r>
            <a:r>
              <a:rPr lang="en-US" sz="2000" b="1" i="1" dirty="0" smtClean="0">
                <a:solidFill>
                  <a:srgbClr val="C00000"/>
                </a:solidFill>
                <a:latin typeface="Georgia"/>
                <a:ea typeface="Georgia"/>
                <a:cs typeface="Georgia"/>
                <a:sym typeface="Georgia"/>
              </a:rPr>
              <a:t>TE23215</a:t>
            </a:r>
            <a:r>
              <a:rPr lang="en-US" sz="2000" b="1" i="1" dirty="0" smtClean="0">
                <a:solidFill>
                  <a:srgbClr val="C00000"/>
                </a:solidFill>
                <a:latin typeface="Georgia"/>
                <a:ea typeface="Georgia"/>
                <a:cs typeface="Georgia"/>
                <a:sym typeface="Georgia"/>
              </a:rPr>
              <a:t>)</a:t>
            </a:r>
            <a:r>
              <a:rPr lang="en-US" sz="2000" b="1" i="1" dirty="0">
                <a:solidFill>
                  <a:srgbClr val="C00000"/>
                </a:solidFill>
                <a:latin typeface="Georgia"/>
                <a:ea typeface="Georgia"/>
                <a:cs typeface="Georgia"/>
                <a:sym typeface="Georgia"/>
              </a:rPr>
              <a:t/>
            </a:r>
            <a:br>
              <a:rPr lang="en-US" sz="2000" b="1" i="1" dirty="0">
                <a:solidFill>
                  <a:srgbClr val="C00000"/>
                </a:solidFill>
                <a:latin typeface="Georgia"/>
                <a:ea typeface="Georgia"/>
                <a:cs typeface="Georgia"/>
                <a:sym typeface="Georgia"/>
              </a:rPr>
            </a:br>
            <a:r>
              <a:rPr lang="en-US" sz="2000" b="1" i="1" dirty="0">
                <a:solidFill>
                  <a:srgbClr val="C00000"/>
                </a:solidFill>
                <a:latin typeface="Georgia"/>
                <a:ea typeface="Georgia"/>
                <a:cs typeface="Georgia"/>
                <a:sym typeface="Georgia"/>
              </a:rPr>
              <a:t/>
            </a:r>
            <a:br>
              <a:rPr lang="en-US" sz="2000" b="1" i="1" dirty="0">
                <a:solidFill>
                  <a:srgbClr val="C00000"/>
                </a:solidFill>
                <a:latin typeface="Georgia"/>
                <a:ea typeface="Georgia"/>
                <a:cs typeface="Georgia"/>
                <a:sym typeface="Georgia"/>
              </a:rPr>
            </a:br>
            <a:r>
              <a:rPr lang="en-US" sz="2400" dirty="0">
                <a:latin typeface="Georgia"/>
                <a:ea typeface="Georgia"/>
                <a:cs typeface="Georgia"/>
                <a:sym typeface="Georgia"/>
              </a:rPr>
              <a:t/>
            </a:r>
            <a:br>
              <a:rPr lang="en-US" sz="2400" dirty="0">
                <a:latin typeface="Georgia"/>
                <a:ea typeface="Georgia"/>
                <a:cs typeface="Georgia"/>
                <a:sym typeface="Georgia"/>
              </a:rPr>
            </a:br>
            <a:r>
              <a:rPr lang="en-US" sz="2000" dirty="0">
                <a:latin typeface="Georgia"/>
                <a:ea typeface="Georgia"/>
                <a:cs typeface="Georgia"/>
                <a:sym typeface="Georgia"/>
              </a:rPr>
              <a:t>Guided by </a:t>
            </a:r>
            <a:endParaRPr sz="2000" dirty="0">
              <a:latin typeface="Georgia"/>
              <a:ea typeface="Georgia"/>
              <a:cs typeface="Georgia"/>
              <a:sym typeface="Georgia"/>
            </a:endParaRPr>
          </a:p>
          <a:p>
            <a:pPr marL="0" lvl="0" indent="0" algn="ctr" rtl="0">
              <a:lnSpc>
                <a:spcPct val="90000"/>
              </a:lnSpc>
              <a:spcBef>
                <a:spcPts val="0"/>
              </a:spcBef>
              <a:spcAft>
                <a:spcPts val="0"/>
              </a:spcAft>
              <a:buClr>
                <a:schemeClr val="dk1"/>
              </a:buClr>
              <a:buSzPts val="2000"/>
              <a:buFont typeface="Georgia"/>
              <a:buNone/>
            </a:pPr>
            <a:r>
              <a:rPr lang="en-US" sz="2000" b="1" i="1" dirty="0">
                <a:solidFill>
                  <a:srgbClr val="C00000"/>
                </a:solidFill>
                <a:latin typeface="Georgia"/>
                <a:ea typeface="Georgia"/>
                <a:cs typeface="Georgia"/>
                <a:sym typeface="Georgia"/>
              </a:rPr>
              <a:t>Dr. </a:t>
            </a:r>
            <a:r>
              <a:rPr lang="en-US" sz="2000" b="1" i="1" dirty="0" err="1">
                <a:solidFill>
                  <a:srgbClr val="C00000"/>
                </a:solidFill>
                <a:latin typeface="Georgia"/>
                <a:ea typeface="Georgia"/>
                <a:cs typeface="Georgia"/>
                <a:sym typeface="Georgia"/>
              </a:rPr>
              <a:t>Varsha</a:t>
            </a:r>
            <a:r>
              <a:rPr lang="en-US" sz="2000" b="1" i="1" dirty="0">
                <a:solidFill>
                  <a:srgbClr val="C00000"/>
                </a:solidFill>
                <a:latin typeface="Georgia"/>
                <a:ea typeface="Georgia"/>
                <a:cs typeface="Georgia"/>
                <a:sym typeface="Georgia"/>
              </a:rPr>
              <a:t> </a:t>
            </a:r>
            <a:r>
              <a:rPr lang="en-US" sz="2000" b="1" i="1" dirty="0" err="1">
                <a:solidFill>
                  <a:srgbClr val="C00000"/>
                </a:solidFill>
                <a:latin typeface="Georgia"/>
                <a:ea typeface="Georgia"/>
                <a:cs typeface="Georgia"/>
                <a:sym typeface="Georgia"/>
              </a:rPr>
              <a:t>Degaonkar</a:t>
            </a:r>
            <a:r>
              <a:rPr lang="en-US" sz="2800" dirty="0">
                <a:latin typeface="Georgia"/>
                <a:ea typeface="Georgia"/>
                <a:cs typeface="Georgia"/>
                <a:sym typeface="Georgia"/>
              </a:rPr>
              <a:t/>
            </a:r>
            <a:br>
              <a:rPr lang="en-US" sz="2800" dirty="0">
                <a:latin typeface="Georgia"/>
                <a:ea typeface="Georgia"/>
                <a:cs typeface="Georgia"/>
                <a:sym typeface="Georgia"/>
              </a:rPr>
            </a:br>
            <a:r>
              <a:rPr lang="en-US" sz="2000" b="1" i="1" dirty="0">
                <a:solidFill>
                  <a:srgbClr val="C00000"/>
                </a:solidFill>
                <a:latin typeface="Georgia"/>
                <a:ea typeface="Georgia"/>
                <a:cs typeface="Georgia"/>
                <a:sym typeface="Georgia"/>
              </a:rPr>
              <a:t>Prof. </a:t>
            </a:r>
            <a:r>
              <a:rPr lang="en-US" sz="2000" b="1" i="1" dirty="0" err="1">
                <a:solidFill>
                  <a:srgbClr val="C00000"/>
                </a:solidFill>
                <a:latin typeface="Georgia"/>
                <a:ea typeface="Georgia"/>
                <a:cs typeface="Georgia"/>
                <a:sym typeface="Georgia"/>
              </a:rPr>
              <a:t>Ashwini</a:t>
            </a:r>
            <a:r>
              <a:rPr lang="en-US" sz="2000" b="1" i="1" dirty="0">
                <a:solidFill>
                  <a:srgbClr val="C00000"/>
                </a:solidFill>
                <a:latin typeface="Georgia"/>
                <a:ea typeface="Georgia"/>
                <a:cs typeface="Georgia"/>
                <a:sym typeface="Georgia"/>
              </a:rPr>
              <a:t> </a:t>
            </a:r>
            <a:r>
              <a:rPr lang="en-US" sz="2000" b="1" i="1" dirty="0" err="1">
                <a:solidFill>
                  <a:srgbClr val="C00000"/>
                </a:solidFill>
                <a:latin typeface="Georgia"/>
                <a:ea typeface="Georgia"/>
                <a:cs typeface="Georgia"/>
                <a:sym typeface="Georgia"/>
              </a:rPr>
              <a:t>Kulkarni</a:t>
            </a:r>
            <a:r>
              <a:rPr lang="en-US" sz="2000" b="1" i="1" dirty="0">
                <a:solidFill>
                  <a:srgbClr val="C00000"/>
                </a:solidFill>
                <a:latin typeface="Georgia"/>
                <a:ea typeface="Georgia"/>
                <a:cs typeface="Georgia"/>
                <a:sym typeface="Georgia"/>
              </a:rPr>
              <a:t> </a:t>
            </a:r>
            <a:br>
              <a:rPr lang="en-US" sz="2000" b="1" i="1" dirty="0">
                <a:solidFill>
                  <a:srgbClr val="C00000"/>
                </a:solidFill>
                <a:latin typeface="Georgia"/>
                <a:ea typeface="Georgia"/>
                <a:cs typeface="Georgia"/>
                <a:sym typeface="Georgia"/>
              </a:rPr>
            </a:br>
            <a:endParaRPr sz="2800" b="1" dirty="0">
              <a:latin typeface="Georgia"/>
              <a:ea typeface="Georgia"/>
              <a:cs typeface="Georgia"/>
              <a:sym typeface="Georgia"/>
            </a:endParaRPr>
          </a:p>
        </p:txBody>
      </p:sp>
      <p:sp>
        <p:nvSpPr>
          <p:cNvPr id="89" name="Google Shape;89;p13"/>
          <p:cNvSpPr txBox="1">
            <a:spLocks noGrp="1"/>
          </p:cNvSpPr>
          <p:nvPr>
            <p:ph type="subTitle" idx="1"/>
          </p:nvPr>
        </p:nvSpPr>
        <p:spPr>
          <a:xfrm>
            <a:off x="1438940" y="5560828"/>
            <a:ext cx="9144000" cy="914400"/>
          </a:xfrm>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rgbClr val="002060"/>
              </a:buClr>
              <a:buSzPct val="100000"/>
              <a:buNone/>
            </a:pPr>
            <a:r>
              <a:rPr lang="en-US" sz="1800" b="1">
                <a:solidFill>
                  <a:srgbClr val="002060"/>
                </a:solidFill>
                <a:latin typeface="Georgia"/>
                <a:ea typeface="Georgia"/>
                <a:cs typeface="Georgia"/>
                <a:sym typeface="Georgia"/>
              </a:rPr>
              <a:t>Dept. of Electronics and Telecommunication </a:t>
            </a:r>
            <a:endParaRPr/>
          </a:p>
          <a:p>
            <a:pPr marL="0" lvl="0" indent="0" algn="ctr" rtl="0">
              <a:lnSpc>
                <a:spcPct val="90000"/>
              </a:lnSpc>
              <a:spcBef>
                <a:spcPts val="1000"/>
              </a:spcBef>
              <a:spcAft>
                <a:spcPts val="0"/>
              </a:spcAft>
              <a:buClr>
                <a:srgbClr val="002060"/>
              </a:buClr>
              <a:buSzPct val="100000"/>
              <a:buNone/>
            </a:pPr>
            <a:r>
              <a:rPr lang="en-US" sz="1800" b="1">
                <a:solidFill>
                  <a:srgbClr val="002060"/>
                </a:solidFill>
                <a:latin typeface="Georgia"/>
                <a:ea typeface="Georgia"/>
                <a:cs typeface="Georgia"/>
                <a:sym typeface="Georgia"/>
              </a:rPr>
              <a:t>Hope Foundation’s </a:t>
            </a:r>
            <a:endParaRPr/>
          </a:p>
          <a:p>
            <a:pPr marL="0" lvl="0" indent="0" algn="ctr" rtl="0">
              <a:lnSpc>
                <a:spcPct val="90000"/>
              </a:lnSpc>
              <a:spcBef>
                <a:spcPts val="1000"/>
              </a:spcBef>
              <a:spcAft>
                <a:spcPts val="0"/>
              </a:spcAft>
              <a:buClr>
                <a:srgbClr val="002060"/>
              </a:buClr>
              <a:buSzPct val="100000"/>
              <a:buNone/>
            </a:pPr>
            <a:r>
              <a:rPr lang="en-US" sz="1800" b="1">
                <a:solidFill>
                  <a:srgbClr val="002060"/>
                </a:solidFill>
                <a:latin typeface="Georgia"/>
                <a:ea typeface="Georgia"/>
                <a:cs typeface="Georgia"/>
                <a:sym typeface="Georgia"/>
              </a:rPr>
              <a:t>International Institute of Information Technology Hinjawadi Pune</a:t>
            </a:r>
            <a:endParaRPr sz="1800" b="1">
              <a:solidFill>
                <a:srgbClr val="002060"/>
              </a:solidFill>
              <a:latin typeface="Georgia"/>
              <a:ea typeface="Georgia"/>
              <a:cs typeface="Georgia"/>
              <a:sym typeface="Georgia"/>
            </a:endParaRPr>
          </a:p>
        </p:txBody>
      </p:sp>
      <p:pic>
        <p:nvPicPr>
          <p:cNvPr id="3074" name="Picture 2" descr="C:\Users\joshi\Downloads\I²IT without na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latin typeface="Georgia"/>
                <a:sym typeface="Georgia"/>
              </a:rPr>
              <a:t>Simulation</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6" name="Slide Number Placeholder 3"/>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10</a:t>
            </a:fld>
            <a:endParaRPr lang="en-US"/>
          </a:p>
        </p:txBody>
      </p:sp>
      <p:pic>
        <p:nvPicPr>
          <p:cNvPr id="2050" name="Picture 2" descr="C:\Users\joshi\Downloads\WhatsApp Image 2024-05-02 at 2.55.25 PM.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739" y="1640114"/>
            <a:ext cx="10348061" cy="471623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joshi\Downloads\I²IT without na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84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latin typeface="Georgia"/>
                <a:sym typeface="Georgia"/>
              </a:rPr>
              <a:t>Conclusion</a:t>
            </a:r>
            <a:endParaRPr lang="en-IN" b="1" dirty="0">
              <a:latin typeface="Georgia" pitchFamily="18" charset="0"/>
            </a:endParaRPr>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2" descr="C:\Users\joshi\Downloads\I²IT without na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6315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002060"/>
                </a:solidFill>
                <a:latin typeface="Georgia"/>
                <a:sym typeface="Georgia"/>
              </a:rPr>
              <a:t>Future Scope</a:t>
            </a:r>
            <a:endParaRPr lang="en-IN" dirty="0"/>
          </a:p>
        </p:txBody>
      </p:sp>
      <p:sp>
        <p:nvSpPr>
          <p:cNvPr id="3" name="Text Placeholder 2"/>
          <p:cNvSpPr>
            <a:spLocks noGrp="1"/>
          </p:cNvSpPr>
          <p:nvPr>
            <p:ph type="body" idx="1"/>
          </p:nvPr>
        </p:nvSpPr>
        <p:spPr>
          <a:xfrm>
            <a:off x="933343" y="1727200"/>
            <a:ext cx="10515600" cy="4851400"/>
          </a:xfrm>
        </p:spPr>
        <p:txBody>
          <a:bodyPr>
            <a:normAutofit/>
          </a:bodyPr>
          <a:lstStyle/>
          <a:p>
            <a:r>
              <a:rPr lang="en-US" sz="2400" dirty="0">
                <a:latin typeface="Book Antiqua" pitchFamily="18" charset="0"/>
              </a:rPr>
              <a:t>Integration of smart charging algorithms: Implement advanced algorithms for optimized charging based on battery type, state of charge, and environmental conditions</a:t>
            </a:r>
            <a:r>
              <a:rPr lang="en-US" sz="2400" dirty="0" smtClean="0">
                <a:latin typeface="Book Antiqua" pitchFamily="18" charset="0"/>
              </a:rPr>
              <a:t>.</a:t>
            </a:r>
            <a:endParaRPr lang="en-US" sz="2400" dirty="0">
              <a:latin typeface="Book Antiqua" pitchFamily="18" charset="0"/>
            </a:endParaRPr>
          </a:p>
          <a:p>
            <a:r>
              <a:rPr lang="en-US" sz="2400" dirty="0">
                <a:latin typeface="Book Antiqua" pitchFamily="18" charset="0"/>
              </a:rPr>
              <a:t>Wireless charging capabilities: Develop wireless charging solutions for greater convenience and versatility in bullet applications.</a:t>
            </a:r>
          </a:p>
          <a:p>
            <a:r>
              <a:rPr lang="en-US" sz="2400" dirty="0">
                <a:latin typeface="Book Antiqua" pitchFamily="18" charset="0"/>
              </a:rPr>
              <a:t>Enhanced energy management: Explore methods to maximize energy efficiency and minimize charging time, improving overall system performance.</a:t>
            </a:r>
          </a:p>
          <a:p>
            <a:r>
              <a:rPr lang="en-US" sz="2400" dirty="0" smtClean="0">
                <a:latin typeface="Book Antiqua" pitchFamily="18" charset="0"/>
              </a:rPr>
              <a:t>Eco-friendly </a:t>
            </a:r>
            <a:r>
              <a:rPr lang="en-US" sz="2400" dirty="0">
                <a:latin typeface="Book Antiqua" pitchFamily="18" charset="0"/>
              </a:rPr>
              <a:t>features: Introduce sustainable practices such as energy </a:t>
            </a:r>
            <a:r>
              <a:rPr lang="en-US" sz="2400" dirty="0" smtClean="0">
                <a:latin typeface="Book Antiqua" pitchFamily="18" charset="0"/>
              </a:rPr>
              <a:t>harvesting or renewable </a:t>
            </a:r>
            <a:r>
              <a:rPr lang="en-US" sz="2400" dirty="0">
                <a:latin typeface="Book Antiqua" pitchFamily="18" charset="0"/>
              </a:rPr>
              <a:t>energy sources to reduce environmental impact.</a:t>
            </a:r>
          </a:p>
          <a:p>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Picture 2" descr="C:\Users\joshi\Downloads\I²IT without na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304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1"/>
          <p:cNvSpPr txBox="1">
            <a:spLocks noGrp="1"/>
          </p:cNvSpPr>
          <p:nvPr>
            <p:ph type="title"/>
          </p:nvPr>
        </p:nvSpPr>
        <p:spPr>
          <a:xfrm>
            <a:off x="0" y="192343"/>
            <a:ext cx="12192000" cy="1172755"/>
          </a:xfrm>
          <a:prstGeom prst="rect">
            <a:avLst/>
          </a:prstGeom>
          <a:noFill/>
          <a:ln>
            <a:noFill/>
          </a:ln>
        </p:spPr>
        <p:txBody>
          <a:bodyPr spcFirstLastPara="1" wrap="square" lIns="91425" tIns="45700" rIns="91425" bIns="45700" anchor="ctr" anchorCtr="0">
            <a:normAutofit/>
          </a:bodyPr>
          <a:lstStyle/>
          <a:p>
            <a:pPr marL="0" lvl="0" indent="0" algn="ctr" rtl="0">
              <a:lnSpc>
                <a:spcPct val="110000"/>
              </a:lnSpc>
              <a:spcBef>
                <a:spcPts val="0"/>
              </a:spcBef>
              <a:spcAft>
                <a:spcPts val="0"/>
              </a:spcAft>
              <a:buClr>
                <a:srgbClr val="002060"/>
              </a:buClr>
              <a:buSzPts val="4400"/>
              <a:buFont typeface="Georgia"/>
              <a:buNone/>
            </a:pPr>
            <a:r>
              <a:rPr lang="en-US" sz="4400" b="1">
                <a:solidFill>
                  <a:srgbClr val="002060"/>
                </a:solidFill>
                <a:latin typeface="Georgia"/>
                <a:ea typeface="Georgia"/>
                <a:cs typeface="Georgia"/>
                <a:sym typeface="Georgia"/>
              </a:rPr>
              <a:t>References</a:t>
            </a:r>
            <a:endParaRPr sz="4400" b="1">
              <a:solidFill>
                <a:srgbClr val="002060"/>
              </a:solidFill>
              <a:latin typeface="Georgia"/>
              <a:ea typeface="Georgia"/>
              <a:cs typeface="Georgia"/>
              <a:sym typeface="Georgia"/>
            </a:endParaRPr>
          </a:p>
        </p:txBody>
      </p:sp>
      <p:sp>
        <p:nvSpPr>
          <p:cNvPr id="173" name="Google Shape;173;p21"/>
          <p:cNvSpPr txBox="1">
            <a:spLocks noGrp="1"/>
          </p:cNvSpPr>
          <p:nvPr>
            <p:ph type="dt" idx="10"/>
          </p:nvPr>
        </p:nvSpPr>
        <p:spPr>
          <a:xfrm>
            <a:off x="125818" y="6356351"/>
            <a:ext cx="1086293" cy="36512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18-01-2022</a:t>
            </a:r>
            <a:endParaRPr>
              <a:latin typeface="Georgia"/>
              <a:ea typeface="Georgia"/>
              <a:cs typeface="Georgia"/>
              <a:sym typeface="Georgia"/>
            </a:endParaRPr>
          </a:p>
        </p:txBody>
      </p:sp>
      <p:sp>
        <p:nvSpPr>
          <p:cNvPr id="174" name="Google Shape;174;p21"/>
          <p:cNvSpPr txBox="1">
            <a:spLocks noGrp="1"/>
          </p:cNvSpPr>
          <p:nvPr>
            <p:ph type="ftr" idx="11"/>
          </p:nvPr>
        </p:nvSpPr>
        <p:spPr>
          <a:xfrm>
            <a:off x="1998921" y="6356351"/>
            <a:ext cx="8272129" cy="36512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Georgia"/>
                <a:ea typeface="Georgia"/>
                <a:cs typeface="Georgia"/>
                <a:sym typeface="Georgia"/>
              </a:rPr>
              <a:t>Dept. of Electronics and Telecommunication </a:t>
            </a:r>
            <a:endParaRPr/>
          </a:p>
          <a:p>
            <a:pPr marL="0" lvl="0" indent="0" algn="ctr" rtl="0">
              <a:lnSpc>
                <a:spcPct val="100000"/>
              </a:lnSpc>
              <a:spcBef>
                <a:spcPts val="0"/>
              </a:spcBef>
              <a:spcAft>
                <a:spcPts val="0"/>
              </a:spcAft>
              <a:buSzPts val="1400"/>
              <a:buNone/>
            </a:pPr>
            <a:r>
              <a:rPr lang="en-US">
                <a:latin typeface="Georgia"/>
                <a:ea typeface="Georgia"/>
                <a:cs typeface="Georgia"/>
                <a:sym typeface="Georgia"/>
              </a:rPr>
              <a:t>Hope Foundation’s International Institute of Information Technology, Hinjawadi, Pune</a:t>
            </a:r>
            <a:endParaRPr>
              <a:latin typeface="Georgia"/>
              <a:ea typeface="Georgia"/>
              <a:cs typeface="Georgia"/>
              <a:sym typeface="Georgia"/>
            </a:endParaRPr>
          </a:p>
        </p:txBody>
      </p:sp>
      <p:sp>
        <p:nvSpPr>
          <p:cNvPr id="175" name="Google Shape;175;p21"/>
          <p:cNvSpPr txBox="1">
            <a:spLocks noGrp="1"/>
          </p:cNvSpPr>
          <p:nvPr>
            <p:ph type="sldNum" idx="12"/>
          </p:nvPr>
        </p:nvSpPr>
        <p:spPr>
          <a:xfrm>
            <a:off x="11493795" y="6356352"/>
            <a:ext cx="487326" cy="36512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eorgia"/>
                <a:ea typeface="Georgia"/>
                <a:cs typeface="Georgia"/>
                <a:sym typeface="Georgia"/>
              </a:rPr>
              <a:t>13</a:t>
            </a:fld>
            <a:endParaRPr>
              <a:latin typeface="Georgia"/>
              <a:ea typeface="Georgia"/>
              <a:cs typeface="Georgia"/>
              <a:sym typeface="Georgia"/>
            </a:endParaRPr>
          </a:p>
        </p:txBody>
      </p:sp>
      <p:sp>
        <p:nvSpPr>
          <p:cNvPr id="176" name="Google Shape;176;p21"/>
          <p:cNvSpPr txBox="1"/>
          <p:nvPr/>
        </p:nvSpPr>
        <p:spPr>
          <a:xfrm>
            <a:off x="253409" y="1518612"/>
            <a:ext cx="11240386" cy="4741683"/>
          </a:xfrm>
          <a:prstGeom prst="rect">
            <a:avLst/>
          </a:prstGeom>
          <a:noFill/>
          <a:ln>
            <a:noFill/>
          </a:ln>
        </p:spPr>
        <p:txBody>
          <a:bodyPr spcFirstLastPara="1" wrap="square" lIns="91425" tIns="45700" rIns="91425" bIns="45700" anchor="t" anchorCtr="0">
            <a:normAutofit/>
          </a:bodyPr>
          <a:lstStyle/>
          <a:p>
            <a:pPr marL="742950" marR="0" lvl="0" indent="-742950" algn="l" rtl="0">
              <a:lnSpc>
                <a:spcPct val="170000"/>
              </a:lnSpc>
              <a:spcBef>
                <a:spcPts val="0"/>
              </a:spcBef>
              <a:spcAft>
                <a:spcPts val="0"/>
              </a:spcAft>
              <a:buClr>
                <a:schemeClr val="dk1"/>
              </a:buClr>
              <a:buSzPct val="100000"/>
              <a:buFont typeface="Calibri"/>
              <a:buAutoNum type="arabicPeriod"/>
            </a:pPr>
            <a:r>
              <a:rPr lang="en-US" sz="2000" dirty="0" smtClean="0">
                <a:solidFill>
                  <a:schemeClr val="dk1"/>
                </a:solidFill>
                <a:latin typeface="Book Antiqua" pitchFamily="18" charset="0"/>
                <a:sym typeface="Book Antiqua"/>
              </a:rPr>
              <a:t>The ATMEL 89S52 Data Sheets.</a:t>
            </a:r>
            <a:endParaRPr i="0" u="none" strike="noStrike" cap="none" dirty="0">
              <a:solidFill>
                <a:srgbClr val="000000"/>
              </a:solidFill>
              <a:latin typeface="Book Antiqua" pitchFamily="18" charset="0"/>
              <a:sym typeface="Arial"/>
            </a:endParaRPr>
          </a:p>
          <a:p>
            <a:pPr marL="742950" lvl="0" indent="-742950">
              <a:lnSpc>
                <a:spcPct val="170000"/>
              </a:lnSpc>
              <a:buClr>
                <a:schemeClr val="dk1"/>
              </a:buClr>
              <a:buSzPct val="100000"/>
              <a:buFont typeface="Calibri"/>
              <a:buAutoNum type="arabicPeriod"/>
            </a:pPr>
            <a:r>
              <a:rPr lang="en-IN" sz="1800" dirty="0" smtClean="0">
                <a:latin typeface="Book Antiqua" pitchFamily="18" charset="0"/>
              </a:rPr>
              <a:t>M</a:t>
            </a:r>
            <a:r>
              <a:rPr lang="en-IN" sz="1800" dirty="0">
                <a:latin typeface="Book Antiqua" pitchFamily="18" charset="0"/>
              </a:rPr>
              <a:t>. H. Rashid and H. </a:t>
            </a:r>
            <a:r>
              <a:rPr lang="en-IN" sz="1800" dirty="0" err="1">
                <a:latin typeface="Book Antiqua" pitchFamily="18" charset="0"/>
              </a:rPr>
              <a:t>Khatib</a:t>
            </a:r>
            <a:r>
              <a:rPr lang="en-IN" sz="1800" dirty="0">
                <a:latin typeface="Book Antiqua" pitchFamily="18" charset="0"/>
              </a:rPr>
              <a:t>, ”A </a:t>
            </a:r>
            <a:r>
              <a:rPr lang="en-IN" sz="1800" dirty="0" err="1">
                <a:latin typeface="Book Antiqua" pitchFamily="18" charset="0"/>
              </a:rPr>
              <a:t>thyristor</a:t>
            </a:r>
            <a:r>
              <a:rPr lang="en-IN" sz="1800" dirty="0">
                <a:latin typeface="Book Antiqua" pitchFamily="18" charset="0"/>
              </a:rPr>
              <a:t>-controlled battery charger with voltage and current regulation”, Transactions on Industry Applications vol. 21, no. 5, 1139-1146, 1985. </a:t>
            </a:r>
          </a:p>
          <a:p>
            <a:pPr marL="742950" lvl="0" indent="-742950">
              <a:lnSpc>
                <a:spcPct val="170000"/>
              </a:lnSpc>
              <a:buClr>
                <a:schemeClr val="dk1"/>
              </a:buClr>
              <a:buSzPct val="100000"/>
              <a:buFont typeface="Calibri"/>
              <a:buAutoNum type="arabicPeriod"/>
            </a:pPr>
            <a:r>
              <a:rPr lang="en-IN" sz="1800" dirty="0" smtClean="0">
                <a:latin typeface="Book Antiqua" pitchFamily="18" charset="0"/>
              </a:rPr>
              <a:t>B</a:t>
            </a:r>
            <a:r>
              <a:rPr lang="en-IN" sz="1800" dirty="0">
                <a:latin typeface="Book Antiqua" pitchFamily="18" charset="0"/>
              </a:rPr>
              <a:t>. K. Bose and M. </a:t>
            </a:r>
            <a:r>
              <a:rPr lang="en-IN" sz="1800" dirty="0" err="1">
                <a:latin typeface="Book Antiqua" pitchFamily="18" charset="0"/>
              </a:rPr>
              <a:t>Swamy</a:t>
            </a:r>
            <a:r>
              <a:rPr lang="en-IN" sz="1800" dirty="0">
                <a:latin typeface="Book Antiqua" pitchFamily="18" charset="0"/>
              </a:rPr>
              <a:t>, ”A </a:t>
            </a:r>
            <a:r>
              <a:rPr lang="en-IN" sz="1800" dirty="0" err="1">
                <a:latin typeface="Book Antiqua" pitchFamily="18" charset="0"/>
              </a:rPr>
              <a:t>thyristor</a:t>
            </a:r>
            <a:r>
              <a:rPr lang="en-IN" sz="1800" dirty="0">
                <a:latin typeface="Book Antiqua" pitchFamily="18" charset="0"/>
              </a:rPr>
              <a:t>-controlled DC-DC converter-fed electric vehicle propulsion system”, Transactions on Industry Applications vol. 27. </a:t>
            </a:r>
            <a:endParaRPr lang="en-IN" sz="1800" dirty="0" smtClean="0">
              <a:latin typeface="Book Antiqua" pitchFamily="18" charset="0"/>
            </a:endParaRPr>
          </a:p>
          <a:p>
            <a:pPr marL="742950" lvl="0" indent="-742950">
              <a:lnSpc>
                <a:spcPct val="170000"/>
              </a:lnSpc>
              <a:buClr>
                <a:schemeClr val="dk1"/>
              </a:buClr>
              <a:buSzPct val="100000"/>
              <a:buFont typeface="Calibri"/>
              <a:buAutoNum type="arabicPeriod"/>
            </a:pPr>
            <a:r>
              <a:rPr lang="en-IN" sz="1800" dirty="0" smtClean="0">
                <a:latin typeface="Book Antiqua" pitchFamily="18" charset="0"/>
              </a:rPr>
              <a:t>S</a:t>
            </a:r>
            <a:r>
              <a:rPr lang="en-IN" sz="1800" dirty="0">
                <a:latin typeface="Book Antiqua" pitchFamily="18" charset="0"/>
              </a:rPr>
              <a:t>. Ahmed and Z. Salam, ”A microcontroller-based reversible battery charger with angle shift </a:t>
            </a:r>
            <a:r>
              <a:rPr lang="en-IN" sz="1800" dirty="0" err="1">
                <a:latin typeface="Book Antiqua" pitchFamily="18" charset="0"/>
              </a:rPr>
              <a:t>control</a:t>
            </a:r>
            <a:r>
              <a:rPr lang="en-IN" sz="1800" dirty="0" err="1" smtClean="0">
                <a:latin typeface="Book Antiqua" pitchFamily="18" charset="0"/>
              </a:rPr>
              <a:t>”,IEEE</a:t>
            </a:r>
            <a:r>
              <a:rPr lang="en-IN" sz="1800" dirty="0" smtClean="0">
                <a:latin typeface="Book Antiqua" pitchFamily="18" charset="0"/>
              </a:rPr>
              <a:t> Transactions on Industry Applications, vol.54, no. 3, pp. 2310-2319, 2018.</a:t>
            </a:r>
            <a:endParaRPr sz="4800" b="1" i="1" u="none" strike="noStrike" cap="none" dirty="0">
              <a:solidFill>
                <a:srgbClr val="C00000"/>
              </a:solidFill>
              <a:latin typeface="Book Antiqua" pitchFamily="18" charset="0"/>
              <a:ea typeface="Georgia"/>
              <a:cs typeface="Georgia"/>
              <a:sym typeface="Georgia"/>
            </a:endParaRPr>
          </a:p>
          <a:p>
            <a:pPr marL="0" marR="0" lvl="0" indent="0" algn="l" rtl="0">
              <a:lnSpc>
                <a:spcPct val="110000"/>
              </a:lnSpc>
              <a:spcBef>
                <a:spcPts val="0"/>
              </a:spcBef>
              <a:spcAft>
                <a:spcPts val="0"/>
              </a:spcAft>
              <a:buClr>
                <a:schemeClr val="dk1"/>
              </a:buClr>
              <a:buSzPct val="100000"/>
              <a:buFont typeface="Arial"/>
              <a:buNone/>
            </a:pPr>
            <a:endParaRPr sz="2800" b="1" i="0" u="none" strike="noStrike" cap="none" dirty="0">
              <a:solidFill>
                <a:srgbClr val="002060"/>
              </a:solidFill>
              <a:latin typeface="Georgia"/>
              <a:ea typeface="Georgia"/>
              <a:cs typeface="Georgia"/>
              <a:sym typeface="Georgia"/>
            </a:endParaRPr>
          </a:p>
          <a:p>
            <a:pPr marL="0" marR="0" lvl="0" indent="0" algn="l" rtl="0">
              <a:lnSpc>
                <a:spcPct val="90000"/>
              </a:lnSpc>
              <a:spcBef>
                <a:spcPts val="1000"/>
              </a:spcBef>
              <a:spcAft>
                <a:spcPts val="0"/>
              </a:spcAft>
              <a:buClr>
                <a:schemeClr val="dk1"/>
              </a:buClr>
              <a:buSzPct val="100000"/>
              <a:buFont typeface="Arial"/>
              <a:buNone/>
            </a:pPr>
            <a:endParaRPr sz="1400" b="0" i="0" u="none" strike="noStrike" cap="none" dirty="0">
              <a:solidFill>
                <a:schemeClr val="dk1"/>
              </a:solidFill>
              <a:latin typeface="Georgia"/>
              <a:ea typeface="Georgia"/>
              <a:cs typeface="Georgia"/>
              <a:sym typeface="Georgia"/>
            </a:endParaRPr>
          </a:p>
          <a:p>
            <a:pPr marL="228600" marR="0" lvl="0" indent="-184150" algn="l" rtl="0">
              <a:lnSpc>
                <a:spcPct val="90000"/>
              </a:lnSpc>
              <a:spcBef>
                <a:spcPts val="1000"/>
              </a:spcBef>
              <a:spcAft>
                <a:spcPts val="0"/>
              </a:spcAft>
              <a:buClr>
                <a:schemeClr val="dk1"/>
              </a:buClr>
              <a:buSzPct val="100000"/>
              <a:buFont typeface="Arial"/>
              <a:buNone/>
            </a:pPr>
            <a:endParaRPr sz="2800" b="0" i="0" u="none" strike="noStrike" cap="none" dirty="0">
              <a:solidFill>
                <a:schemeClr val="dk1"/>
              </a:solidFill>
              <a:latin typeface="Georgia"/>
              <a:ea typeface="Georgia"/>
              <a:cs typeface="Georgia"/>
              <a:sym typeface="Georgia"/>
            </a:endParaRPr>
          </a:p>
        </p:txBody>
      </p:sp>
      <p:pic>
        <p:nvPicPr>
          <p:cNvPr id="9" name="Picture 2" descr="C:\Users\joshi\Downloads\I²IT without na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0" y="192344"/>
            <a:ext cx="12192000" cy="8815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Georgia"/>
              <a:buNone/>
            </a:pPr>
            <a:r>
              <a:rPr lang="en-US" b="1">
                <a:solidFill>
                  <a:srgbClr val="002060"/>
                </a:solidFill>
                <a:latin typeface="Georgia"/>
                <a:ea typeface="Georgia"/>
                <a:cs typeface="Georgia"/>
                <a:sym typeface="Georgia"/>
              </a:rPr>
              <a:t>Outline</a:t>
            </a:r>
            <a:endParaRPr/>
          </a:p>
        </p:txBody>
      </p:sp>
      <p:sp>
        <p:nvSpPr>
          <p:cNvPr id="97" name="Google Shape;97;p14"/>
          <p:cNvSpPr txBox="1">
            <a:spLocks noGrp="1"/>
          </p:cNvSpPr>
          <p:nvPr>
            <p:ph type="dt" idx="10"/>
          </p:nvPr>
        </p:nvSpPr>
        <p:spPr>
          <a:xfrm>
            <a:off x="125818" y="6356351"/>
            <a:ext cx="1086293" cy="36512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18-01-2022</a:t>
            </a:r>
            <a:endParaRPr>
              <a:latin typeface="Georgia"/>
              <a:ea typeface="Georgia"/>
              <a:cs typeface="Georgia"/>
              <a:sym typeface="Georgia"/>
            </a:endParaRPr>
          </a:p>
        </p:txBody>
      </p:sp>
      <p:sp>
        <p:nvSpPr>
          <p:cNvPr id="98" name="Google Shape;98;p14"/>
          <p:cNvSpPr txBox="1">
            <a:spLocks noGrp="1"/>
          </p:cNvSpPr>
          <p:nvPr>
            <p:ph type="ftr" idx="11"/>
          </p:nvPr>
        </p:nvSpPr>
        <p:spPr>
          <a:xfrm>
            <a:off x="1998921" y="6356351"/>
            <a:ext cx="8272129" cy="36512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Georgia"/>
                <a:ea typeface="Georgia"/>
                <a:cs typeface="Georgia"/>
                <a:sym typeface="Georgia"/>
              </a:rPr>
              <a:t>Dept. of Electronics and Telecommunication </a:t>
            </a:r>
            <a:endParaRPr/>
          </a:p>
          <a:p>
            <a:pPr marL="0" lvl="0" indent="0" algn="ctr" rtl="0">
              <a:lnSpc>
                <a:spcPct val="100000"/>
              </a:lnSpc>
              <a:spcBef>
                <a:spcPts val="0"/>
              </a:spcBef>
              <a:spcAft>
                <a:spcPts val="0"/>
              </a:spcAft>
              <a:buSzPts val="1400"/>
              <a:buNone/>
            </a:pPr>
            <a:r>
              <a:rPr lang="en-US">
                <a:latin typeface="Georgia"/>
                <a:ea typeface="Georgia"/>
                <a:cs typeface="Georgia"/>
                <a:sym typeface="Georgia"/>
              </a:rPr>
              <a:t>Hope Foundation’s International Institute of Information Technology, Hinjawadi, Pune</a:t>
            </a:r>
            <a:endParaRPr>
              <a:latin typeface="Georgia"/>
              <a:ea typeface="Georgia"/>
              <a:cs typeface="Georgia"/>
              <a:sym typeface="Georgia"/>
            </a:endParaRPr>
          </a:p>
        </p:txBody>
      </p:sp>
      <p:sp>
        <p:nvSpPr>
          <p:cNvPr id="99" name="Google Shape;99;p14"/>
          <p:cNvSpPr txBox="1">
            <a:spLocks noGrp="1"/>
          </p:cNvSpPr>
          <p:nvPr>
            <p:ph type="sldNum" idx="12"/>
          </p:nvPr>
        </p:nvSpPr>
        <p:spPr>
          <a:xfrm>
            <a:off x="11493795" y="6356352"/>
            <a:ext cx="487326" cy="36512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eorgia"/>
                <a:ea typeface="Georgia"/>
                <a:cs typeface="Georgia"/>
                <a:sym typeface="Georgia"/>
              </a:rPr>
              <a:t>2</a:t>
            </a:fld>
            <a:endParaRPr>
              <a:latin typeface="Georgia"/>
              <a:ea typeface="Georgia"/>
              <a:cs typeface="Georgia"/>
              <a:sym typeface="Georgia"/>
            </a:endParaRPr>
          </a:p>
        </p:txBody>
      </p:sp>
      <p:sp>
        <p:nvSpPr>
          <p:cNvPr id="100" name="Google Shape;100;p14"/>
          <p:cNvSpPr txBox="1"/>
          <p:nvPr/>
        </p:nvSpPr>
        <p:spPr>
          <a:xfrm>
            <a:off x="624114" y="1539449"/>
            <a:ext cx="10655258" cy="4585580"/>
          </a:xfrm>
          <a:prstGeom prst="rect">
            <a:avLst/>
          </a:prstGeom>
          <a:noFill/>
          <a:ln>
            <a:noFill/>
          </a:ln>
        </p:spPr>
        <p:txBody>
          <a:bodyPr spcFirstLastPara="1" wrap="square" lIns="91425" tIns="45700" rIns="91425" bIns="45700" anchor="t" anchorCtr="0">
            <a:normAutofit fontScale="92500" lnSpcReduction="10000"/>
          </a:bodyPr>
          <a:lstStyle/>
          <a:p>
            <a:pPr marL="457200" marR="0" lvl="0" indent="-457200" algn="l" rtl="0">
              <a:lnSpc>
                <a:spcPct val="90000"/>
              </a:lnSpc>
              <a:spcBef>
                <a:spcPts val="0"/>
              </a:spcBef>
              <a:spcAft>
                <a:spcPts val="0"/>
              </a:spcAft>
              <a:buClr>
                <a:schemeClr val="dk1"/>
              </a:buClr>
              <a:buSzPts val="2800"/>
              <a:buFont typeface="Arial" pitchFamily="34" charset="0"/>
              <a:buChar char="•"/>
            </a:pPr>
            <a:r>
              <a:rPr lang="en-US" sz="2800" b="0" i="0" u="none" strike="noStrike" cap="none" dirty="0">
                <a:solidFill>
                  <a:schemeClr val="dk1"/>
                </a:solidFill>
                <a:latin typeface="Georgia"/>
                <a:ea typeface="Georgia"/>
                <a:cs typeface="Georgia"/>
                <a:sym typeface="Georgia"/>
              </a:rPr>
              <a:t>Introduction</a:t>
            </a:r>
            <a:endParaRPr sz="1400" b="0" i="0" u="none" strike="noStrike" cap="none" dirty="0">
              <a:solidFill>
                <a:srgbClr val="000000"/>
              </a:solidFill>
              <a:latin typeface="Arial"/>
              <a:ea typeface="Arial"/>
              <a:cs typeface="Arial"/>
              <a:sym typeface="Arial"/>
            </a:endParaRPr>
          </a:p>
          <a:p>
            <a:pPr marL="457200" marR="0" lvl="0" indent="-457200" algn="l" rtl="0">
              <a:lnSpc>
                <a:spcPct val="90000"/>
              </a:lnSpc>
              <a:spcBef>
                <a:spcPts val="1000"/>
              </a:spcBef>
              <a:spcAft>
                <a:spcPts val="0"/>
              </a:spcAft>
              <a:buClr>
                <a:schemeClr val="dk1"/>
              </a:buClr>
              <a:buSzPts val="2800"/>
              <a:buFont typeface="Arial" pitchFamily="34" charset="0"/>
              <a:buChar char="•"/>
            </a:pPr>
            <a:r>
              <a:rPr lang="en-US" sz="2800" b="0" i="0" u="none" strike="noStrike" cap="none" dirty="0">
                <a:solidFill>
                  <a:schemeClr val="dk1"/>
                </a:solidFill>
                <a:latin typeface="Georgia"/>
                <a:ea typeface="Georgia"/>
                <a:cs typeface="Georgia"/>
                <a:sym typeface="Georgia"/>
              </a:rPr>
              <a:t>Literature survey </a:t>
            </a:r>
            <a:endParaRPr sz="1400" b="0" i="0" u="none" strike="noStrike" cap="none" dirty="0">
              <a:solidFill>
                <a:srgbClr val="000000"/>
              </a:solidFill>
              <a:latin typeface="Arial"/>
              <a:ea typeface="Arial"/>
              <a:cs typeface="Arial"/>
              <a:sym typeface="Arial"/>
            </a:endParaRPr>
          </a:p>
          <a:p>
            <a:pPr marL="457200" marR="0" lvl="0" indent="-457200" algn="l" rtl="0">
              <a:lnSpc>
                <a:spcPct val="90000"/>
              </a:lnSpc>
              <a:spcBef>
                <a:spcPts val="1000"/>
              </a:spcBef>
              <a:spcAft>
                <a:spcPts val="0"/>
              </a:spcAft>
              <a:buClr>
                <a:schemeClr val="dk1"/>
              </a:buClr>
              <a:buSzPts val="2900"/>
              <a:buFont typeface="Arial" pitchFamily="34" charset="0"/>
              <a:buChar char="•"/>
            </a:pPr>
            <a:r>
              <a:rPr lang="en-US" sz="2900" b="0" i="0" u="none" strike="noStrike" cap="none" dirty="0">
                <a:solidFill>
                  <a:schemeClr val="dk1"/>
                </a:solidFill>
                <a:latin typeface="Georgia"/>
                <a:ea typeface="Georgia"/>
                <a:cs typeface="Georgia"/>
                <a:sym typeface="Georgia"/>
              </a:rPr>
              <a:t>Gap Identification</a:t>
            </a:r>
            <a:endParaRPr sz="1400" b="0" i="0" u="none" strike="noStrike" cap="none" dirty="0">
              <a:solidFill>
                <a:srgbClr val="000000"/>
              </a:solidFill>
              <a:latin typeface="Arial"/>
              <a:ea typeface="Arial"/>
              <a:cs typeface="Arial"/>
              <a:sym typeface="Arial"/>
            </a:endParaRPr>
          </a:p>
          <a:p>
            <a:pPr marL="457200" marR="0" lvl="0" indent="-457200" algn="l" rtl="0">
              <a:lnSpc>
                <a:spcPct val="90000"/>
              </a:lnSpc>
              <a:spcBef>
                <a:spcPts val="1000"/>
              </a:spcBef>
              <a:spcAft>
                <a:spcPts val="0"/>
              </a:spcAft>
              <a:buClr>
                <a:schemeClr val="dk1"/>
              </a:buClr>
              <a:buSzPts val="2800"/>
              <a:buFont typeface="Arial" pitchFamily="34" charset="0"/>
              <a:buChar char="•"/>
            </a:pPr>
            <a:r>
              <a:rPr lang="en-US" sz="2800" b="0" i="0" u="none" strike="noStrike" cap="none" dirty="0">
                <a:solidFill>
                  <a:schemeClr val="dk1"/>
                </a:solidFill>
                <a:latin typeface="Georgia"/>
                <a:ea typeface="Georgia"/>
                <a:cs typeface="Georgia"/>
                <a:sym typeface="Georgia"/>
              </a:rPr>
              <a:t>Problem statement and Objectives</a:t>
            </a:r>
            <a:endParaRPr sz="1400" b="0" i="0" u="none" strike="noStrike" cap="none" dirty="0">
              <a:solidFill>
                <a:srgbClr val="000000"/>
              </a:solidFill>
              <a:latin typeface="Arial"/>
              <a:ea typeface="Arial"/>
              <a:cs typeface="Arial"/>
              <a:sym typeface="Arial"/>
            </a:endParaRPr>
          </a:p>
          <a:p>
            <a:pPr marL="457200" marR="0" lvl="0" indent="-457200" algn="l" rtl="0">
              <a:lnSpc>
                <a:spcPct val="90000"/>
              </a:lnSpc>
              <a:spcBef>
                <a:spcPts val="1000"/>
              </a:spcBef>
              <a:spcAft>
                <a:spcPts val="0"/>
              </a:spcAft>
              <a:buClr>
                <a:schemeClr val="dk1"/>
              </a:buClr>
              <a:buSzPts val="2800"/>
              <a:buFont typeface="Arial" pitchFamily="34" charset="0"/>
              <a:buChar char="•"/>
            </a:pPr>
            <a:r>
              <a:rPr lang="en-US" sz="2800" b="0" i="0" u="none" strike="noStrike" cap="none" dirty="0">
                <a:solidFill>
                  <a:schemeClr val="dk1"/>
                </a:solidFill>
                <a:latin typeface="Georgia"/>
                <a:ea typeface="Georgia"/>
                <a:cs typeface="Georgia"/>
                <a:sym typeface="Georgia"/>
              </a:rPr>
              <a:t>Proposed Methodology </a:t>
            </a:r>
            <a:endParaRPr lang="en-US" sz="2800" b="0" i="0" u="none" strike="noStrike" cap="none" dirty="0" smtClean="0">
              <a:solidFill>
                <a:schemeClr val="dk1"/>
              </a:solidFill>
              <a:latin typeface="Georgia"/>
              <a:ea typeface="Georgia"/>
              <a:cs typeface="Georgia"/>
              <a:sym typeface="Georgia"/>
            </a:endParaRPr>
          </a:p>
          <a:p>
            <a:pPr marL="457200" marR="0" lvl="0" indent="-457200" algn="l" rtl="0">
              <a:lnSpc>
                <a:spcPct val="90000"/>
              </a:lnSpc>
              <a:spcBef>
                <a:spcPts val="1000"/>
              </a:spcBef>
              <a:spcAft>
                <a:spcPts val="0"/>
              </a:spcAft>
              <a:buClr>
                <a:schemeClr val="dk1"/>
              </a:buClr>
              <a:buSzPts val="2800"/>
              <a:buFont typeface="Arial" pitchFamily="34" charset="0"/>
              <a:buChar char="•"/>
            </a:pPr>
            <a:r>
              <a:rPr lang="en-US" sz="2800" b="0" i="0" u="none" strike="noStrike" cap="none" dirty="0" smtClean="0">
                <a:solidFill>
                  <a:schemeClr val="dk1"/>
                </a:solidFill>
                <a:latin typeface="Georgia"/>
                <a:ea typeface="Georgia"/>
                <a:cs typeface="Georgia"/>
                <a:sym typeface="Georgia"/>
              </a:rPr>
              <a:t>Requirement analysis</a:t>
            </a:r>
          </a:p>
          <a:p>
            <a:pPr marL="457200" marR="0" lvl="0" indent="-457200" algn="l" rtl="0">
              <a:lnSpc>
                <a:spcPct val="90000"/>
              </a:lnSpc>
              <a:spcBef>
                <a:spcPts val="1000"/>
              </a:spcBef>
              <a:spcAft>
                <a:spcPts val="0"/>
              </a:spcAft>
              <a:buClr>
                <a:schemeClr val="dk1"/>
              </a:buClr>
              <a:buSzPts val="2800"/>
              <a:buFont typeface="Arial" pitchFamily="34" charset="0"/>
              <a:buChar char="•"/>
            </a:pPr>
            <a:r>
              <a:rPr lang="en-US" sz="2800" dirty="0" smtClean="0">
                <a:solidFill>
                  <a:schemeClr val="dk1"/>
                </a:solidFill>
                <a:latin typeface="Georgia"/>
                <a:sym typeface="Georgia"/>
              </a:rPr>
              <a:t>Simulation</a:t>
            </a:r>
          </a:p>
          <a:p>
            <a:pPr marL="457200" marR="0" lvl="0" indent="-457200" algn="l" rtl="0">
              <a:lnSpc>
                <a:spcPct val="90000"/>
              </a:lnSpc>
              <a:spcBef>
                <a:spcPts val="1000"/>
              </a:spcBef>
              <a:spcAft>
                <a:spcPts val="0"/>
              </a:spcAft>
              <a:buClr>
                <a:schemeClr val="dk1"/>
              </a:buClr>
              <a:buSzPts val="2800"/>
              <a:buFont typeface="Arial" pitchFamily="34" charset="0"/>
              <a:buChar char="•"/>
            </a:pPr>
            <a:r>
              <a:rPr lang="en-US" sz="2800" dirty="0" smtClean="0">
                <a:solidFill>
                  <a:schemeClr val="dk1"/>
                </a:solidFill>
                <a:latin typeface="Georgia"/>
                <a:sym typeface="Georgia"/>
              </a:rPr>
              <a:t>Conclusion</a:t>
            </a:r>
          </a:p>
          <a:p>
            <a:pPr marL="457200" marR="0" lvl="0" indent="-457200" algn="l" rtl="0">
              <a:lnSpc>
                <a:spcPct val="90000"/>
              </a:lnSpc>
              <a:spcBef>
                <a:spcPts val="1000"/>
              </a:spcBef>
              <a:spcAft>
                <a:spcPts val="0"/>
              </a:spcAft>
              <a:buClr>
                <a:schemeClr val="dk1"/>
              </a:buClr>
              <a:buSzPts val="2800"/>
              <a:buFont typeface="Arial" pitchFamily="34" charset="0"/>
              <a:buChar char="•"/>
            </a:pPr>
            <a:r>
              <a:rPr lang="en-US" sz="2800" dirty="0" smtClean="0">
                <a:solidFill>
                  <a:schemeClr val="dk1"/>
                </a:solidFill>
                <a:latin typeface="Georgia"/>
                <a:sym typeface="Georgia"/>
              </a:rPr>
              <a:t>Future Scopes</a:t>
            </a:r>
            <a:endParaRPr lang="en-US" sz="1000" dirty="0" smtClean="0"/>
          </a:p>
          <a:p>
            <a:pPr marL="457200" marR="0" lvl="0" indent="-457200" algn="l" rtl="0">
              <a:lnSpc>
                <a:spcPct val="90000"/>
              </a:lnSpc>
              <a:spcBef>
                <a:spcPts val="1000"/>
              </a:spcBef>
              <a:spcAft>
                <a:spcPts val="0"/>
              </a:spcAft>
              <a:buClr>
                <a:schemeClr val="dk1"/>
              </a:buClr>
              <a:buSzPts val="2800"/>
              <a:buFont typeface="Arial" pitchFamily="34" charset="0"/>
              <a:buChar char="•"/>
            </a:pPr>
            <a:r>
              <a:rPr lang="en-US" sz="2800" b="0" i="0" u="none" strike="noStrike" cap="none" dirty="0" smtClean="0">
                <a:solidFill>
                  <a:schemeClr val="dk1"/>
                </a:solidFill>
                <a:latin typeface="Georgia"/>
                <a:ea typeface="Georgia"/>
                <a:cs typeface="Georgia"/>
                <a:sym typeface="Georgia"/>
              </a:rPr>
              <a:t>References</a:t>
            </a:r>
            <a:endParaRPr sz="2800" b="0" i="0" u="none" strike="noStrike" cap="none" dirty="0">
              <a:solidFill>
                <a:schemeClr val="dk1"/>
              </a:solidFill>
              <a:latin typeface="Georgia"/>
              <a:ea typeface="Georgia"/>
              <a:cs typeface="Georgia"/>
              <a:sym typeface="Georgia"/>
            </a:endParaRPr>
          </a:p>
          <a:p>
            <a:pPr marL="228600" marR="0" lvl="0" indent="-139700" algn="l" rtl="0">
              <a:lnSpc>
                <a:spcPct val="90000"/>
              </a:lnSpc>
              <a:spcBef>
                <a:spcPts val="1000"/>
              </a:spcBef>
              <a:spcAft>
                <a:spcPts val="0"/>
              </a:spcAft>
              <a:buClr>
                <a:schemeClr val="dk1"/>
              </a:buClr>
              <a:buSzPts val="1400"/>
              <a:buFont typeface="Arial"/>
              <a:buNone/>
            </a:pPr>
            <a:endParaRPr sz="1400" b="0" i="0" u="none" strike="noStrike" cap="none" dirty="0">
              <a:solidFill>
                <a:schemeClr val="dk1"/>
              </a:solidFill>
              <a:latin typeface="Georgia"/>
              <a:ea typeface="Georgia"/>
              <a:cs typeface="Georgia"/>
              <a:sym typeface="Georgia"/>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eorgia"/>
              <a:ea typeface="Georgia"/>
              <a:cs typeface="Georgia"/>
              <a:sym typeface="Georgia"/>
            </a:endParaRPr>
          </a:p>
        </p:txBody>
      </p:sp>
      <p:pic>
        <p:nvPicPr>
          <p:cNvPr id="9" name="Picture 2" descr="C:\Users\joshi\Downloads\I²IT without na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0" y="192344"/>
            <a:ext cx="12192000" cy="8815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Georgia"/>
              <a:buNone/>
            </a:pPr>
            <a:r>
              <a:rPr lang="en-US" b="1">
                <a:solidFill>
                  <a:srgbClr val="002060"/>
                </a:solidFill>
                <a:latin typeface="Georgia"/>
                <a:ea typeface="Georgia"/>
                <a:cs typeface="Georgia"/>
                <a:sym typeface="Georgia"/>
              </a:rPr>
              <a:t>Introduction</a:t>
            </a:r>
            <a:endParaRPr b="1">
              <a:solidFill>
                <a:srgbClr val="002060"/>
              </a:solidFill>
              <a:latin typeface="Georgia"/>
              <a:ea typeface="Georgia"/>
              <a:cs typeface="Georgia"/>
              <a:sym typeface="Georgia"/>
            </a:endParaRPr>
          </a:p>
        </p:txBody>
      </p:sp>
      <p:sp>
        <p:nvSpPr>
          <p:cNvPr id="107" name="Google Shape;107;p15"/>
          <p:cNvSpPr txBox="1">
            <a:spLocks noGrp="1"/>
          </p:cNvSpPr>
          <p:nvPr>
            <p:ph type="dt" idx="10"/>
          </p:nvPr>
        </p:nvSpPr>
        <p:spPr>
          <a:xfrm>
            <a:off x="125818" y="6356351"/>
            <a:ext cx="1086293" cy="36512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18-01-2022</a:t>
            </a:r>
            <a:endParaRPr>
              <a:latin typeface="Georgia"/>
              <a:ea typeface="Georgia"/>
              <a:cs typeface="Georgia"/>
              <a:sym typeface="Georgia"/>
            </a:endParaRPr>
          </a:p>
        </p:txBody>
      </p:sp>
      <p:sp>
        <p:nvSpPr>
          <p:cNvPr id="108" name="Google Shape;108;p15"/>
          <p:cNvSpPr txBox="1">
            <a:spLocks noGrp="1"/>
          </p:cNvSpPr>
          <p:nvPr>
            <p:ph type="ftr" idx="11"/>
          </p:nvPr>
        </p:nvSpPr>
        <p:spPr>
          <a:xfrm>
            <a:off x="1998921" y="6356351"/>
            <a:ext cx="8272129" cy="36512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Georgia"/>
                <a:ea typeface="Georgia"/>
                <a:cs typeface="Georgia"/>
                <a:sym typeface="Georgia"/>
              </a:rPr>
              <a:t>Dept. of Electronics and Telecommunication </a:t>
            </a:r>
            <a:endParaRPr/>
          </a:p>
          <a:p>
            <a:pPr marL="0" lvl="0" indent="0" algn="ctr" rtl="0">
              <a:lnSpc>
                <a:spcPct val="100000"/>
              </a:lnSpc>
              <a:spcBef>
                <a:spcPts val="0"/>
              </a:spcBef>
              <a:spcAft>
                <a:spcPts val="0"/>
              </a:spcAft>
              <a:buSzPts val="1400"/>
              <a:buNone/>
            </a:pPr>
            <a:r>
              <a:rPr lang="en-US">
                <a:latin typeface="Georgia"/>
                <a:ea typeface="Georgia"/>
                <a:cs typeface="Georgia"/>
                <a:sym typeface="Georgia"/>
              </a:rPr>
              <a:t>Hope Foundation’s International Institute of Information Technology, Hinjawadi, Pune</a:t>
            </a:r>
            <a:endParaRPr>
              <a:latin typeface="Georgia"/>
              <a:ea typeface="Georgia"/>
              <a:cs typeface="Georgia"/>
              <a:sym typeface="Georgia"/>
            </a:endParaRPr>
          </a:p>
        </p:txBody>
      </p:sp>
      <p:sp>
        <p:nvSpPr>
          <p:cNvPr id="109" name="Google Shape;109;p15"/>
          <p:cNvSpPr txBox="1">
            <a:spLocks noGrp="1"/>
          </p:cNvSpPr>
          <p:nvPr>
            <p:ph type="sldNum" idx="12"/>
          </p:nvPr>
        </p:nvSpPr>
        <p:spPr>
          <a:xfrm>
            <a:off x="11493795" y="6356352"/>
            <a:ext cx="487326" cy="36512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eorgia"/>
                <a:ea typeface="Georgia"/>
                <a:cs typeface="Georgia"/>
                <a:sym typeface="Georgia"/>
              </a:rPr>
              <a:t>3</a:t>
            </a:fld>
            <a:endParaRPr>
              <a:latin typeface="Georgia"/>
              <a:ea typeface="Georgia"/>
              <a:cs typeface="Georgia"/>
              <a:sym typeface="Georgia"/>
            </a:endParaRPr>
          </a:p>
        </p:txBody>
      </p:sp>
      <p:sp>
        <p:nvSpPr>
          <p:cNvPr id="110" name="Google Shape;110;p15"/>
          <p:cNvSpPr txBox="1"/>
          <p:nvPr/>
        </p:nvSpPr>
        <p:spPr>
          <a:xfrm>
            <a:off x="763772" y="1539449"/>
            <a:ext cx="10515600" cy="4351338"/>
          </a:xfrm>
          <a:prstGeom prst="rect">
            <a:avLst/>
          </a:prstGeom>
          <a:noFill/>
          <a:ln>
            <a:noFill/>
          </a:ln>
        </p:spPr>
        <p:txBody>
          <a:bodyPr spcFirstLastPara="1" wrap="square" lIns="91425" tIns="45700" rIns="91425" bIns="45700" anchor="t" anchorCtr="0">
            <a:normAutofit/>
          </a:bodyPr>
          <a:lstStyle/>
          <a:p>
            <a:pPr marL="342900" indent="-342900">
              <a:buFont typeface="Arial" pitchFamily="34" charset="0"/>
              <a:buChar char="•"/>
            </a:pPr>
            <a:r>
              <a:rPr lang="en-US" sz="2000" dirty="0">
                <a:latin typeface="Book Antiqua" pitchFamily="18" charset="0"/>
              </a:rPr>
              <a:t>Thyristor firing angle control is a widely employed technique in power electronics for regulating the power delivered to loads, notably in battery charging applications</a:t>
            </a:r>
            <a:r>
              <a:rPr lang="en-US" sz="2000" dirty="0" smtClean="0">
                <a:latin typeface="Book Antiqua" pitchFamily="18" charset="0"/>
              </a:rPr>
              <a:t>.</a:t>
            </a:r>
          </a:p>
          <a:p>
            <a:pPr marL="342900" indent="-342900">
              <a:buFont typeface="Arial" pitchFamily="34" charset="0"/>
              <a:buChar char="•"/>
            </a:pPr>
            <a:endParaRPr lang="en-US" sz="2000" dirty="0">
              <a:latin typeface="Book Antiqua" pitchFamily="18" charset="0"/>
            </a:endParaRPr>
          </a:p>
          <a:p>
            <a:pPr marL="342900" indent="-342900">
              <a:buFont typeface="Arial" pitchFamily="34" charset="0"/>
              <a:buChar char="•"/>
            </a:pPr>
            <a:r>
              <a:rPr lang="en-US" sz="2000" dirty="0">
                <a:latin typeface="Book Antiqua" pitchFamily="18" charset="0"/>
              </a:rPr>
              <a:t>In this method, the conduction angle of thyristors is adjusted, enabling control over the timing of current flow in each cycle of the alternating current waveform.</a:t>
            </a:r>
          </a:p>
          <a:p>
            <a:pPr marL="0" marR="0" lvl="0" indent="0" algn="l" rtl="0">
              <a:lnSpc>
                <a:spcPct val="110000"/>
              </a:lnSpc>
              <a:spcBef>
                <a:spcPts val="0"/>
              </a:spcBef>
              <a:spcAft>
                <a:spcPts val="0"/>
              </a:spcAft>
              <a:buClr>
                <a:schemeClr val="dk1"/>
              </a:buClr>
              <a:buSzPts val="2000"/>
              <a:buFont typeface="Arial"/>
              <a:buNone/>
            </a:pPr>
            <a:endParaRPr sz="2000" b="0" i="0" u="none" strike="noStrike" cap="none" dirty="0">
              <a:solidFill>
                <a:schemeClr val="dk1"/>
              </a:solidFill>
              <a:latin typeface="Book Antiqua" pitchFamily="18" charset="0"/>
              <a:ea typeface="Book Antiqua"/>
              <a:cs typeface="Book Antiqua"/>
              <a:sym typeface="Book Antiqua"/>
            </a:endParaRPr>
          </a:p>
          <a:p>
            <a:pPr marL="342900" indent="-342900">
              <a:buFont typeface="Arial" pitchFamily="34" charset="0"/>
              <a:buChar char="•"/>
            </a:pPr>
            <a:r>
              <a:rPr lang="en-US" sz="2000" dirty="0">
                <a:latin typeface="Book Antiqua" pitchFamily="18" charset="0"/>
              </a:rPr>
              <a:t>Integrating thyristor firing angle control into battery charging systems enhances overall efficiency and enables automated control, facilitating seamless operation and maintenance of charging infrastructure.</a:t>
            </a:r>
          </a:p>
          <a:p>
            <a:pPr marL="228600" marR="0" lvl="0" indent="-101600" algn="l" rtl="0">
              <a:lnSpc>
                <a:spcPct val="110000"/>
              </a:lnSpc>
              <a:spcBef>
                <a:spcPts val="0"/>
              </a:spcBef>
              <a:spcAft>
                <a:spcPts val="0"/>
              </a:spcAft>
              <a:buClr>
                <a:schemeClr val="dk1"/>
              </a:buClr>
              <a:buSzPts val="2000"/>
              <a:buFont typeface="Arial"/>
              <a:buNone/>
            </a:pPr>
            <a:endParaRPr sz="2000" b="0" i="0" u="none" strike="noStrike" cap="none" dirty="0">
              <a:solidFill>
                <a:schemeClr val="dk1"/>
              </a:solidFill>
              <a:latin typeface="Book Antiqua" pitchFamily="18" charset="0"/>
              <a:ea typeface="Book Antiqua"/>
              <a:cs typeface="Book Antiqua"/>
              <a:sym typeface="Book Antiqua"/>
            </a:endParaRPr>
          </a:p>
          <a:p>
            <a:pPr marL="342900" indent="-342900">
              <a:buFont typeface="Arial" pitchFamily="34" charset="0"/>
              <a:buChar char="•"/>
            </a:pPr>
            <a:r>
              <a:rPr lang="en-US" sz="2000" dirty="0">
                <a:latin typeface="Book Antiqua" pitchFamily="18" charset="0"/>
              </a:rPr>
              <a:t>As power electronics continue to evolve, thyristor firing angle control remains a cornerstone in the realm of battery charging, playing a crucial role in advancing the efficiency and sustainability of modern energy systems.</a:t>
            </a:r>
          </a:p>
          <a:p>
            <a:pPr marL="0" marR="0" lvl="0" indent="0" algn="l" rtl="0">
              <a:lnSpc>
                <a:spcPct val="110000"/>
              </a:lnSpc>
              <a:spcBef>
                <a:spcPts val="0"/>
              </a:spcBef>
              <a:spcAft>
                <a:spcPts val="0"/>
              </a:spcAft>
              <a:buClr>
                <a:schemeClr val="dk1"/>
              </a:buClr>
              <a:buSzPts val="2000"/>
              <a:buFont typeface="Arial"/>
              <a:buNone/>
            </a:pPr>
            <a:endParaRPr sz="2000" b="0" i="0" u="none" strike="noStrike" cap="none" dirty="0">
              <a:solidFill>
                <a:schemeClr val="dk1"/>
              </a:solidFill>
              <a:latin typeface="Book Antiqua"/>
              <a:ea typeface="Book Antiqua"/>
              <a:cs typeface="Book Antiqua"/>
              <a:sym typeface="Book Antiqua"/>
            </a:endParaRPr>
          </a:p>
          <a:p>
            <a:pPr marL="0" marR="0" lvl="0" indent="0" algn="l" rtl="0">
              <a:lnSpc>
                <a:spcPct val="110000"/>
              </a:lnSpc>
              <a:spcBef>
                <a:spcPts val="0"/>
              </a:spcBef>
              <a:spcAft>
                <a:spcPts val="0"/>
              </a:spcAft>
              <a:buClr>
                <a:schemeClr val="dk1"/>
              </a:buClr>
              <a:buSzPts val="2000"/>
              <a:buFont typeface="Arial"/>
              <a:buNone/>
            </a:pPr>
            <a:endParaRPr sz="2000" b="1" i="1" u="none" strike="noStrike" cap="none" dirty="0">
              <a:solidFill>
                <a:srgbClr val="C00000"/>
              </a:solidFill>
              <a:latin typeface="Georgia"/>
              <a:ea typeface="Georgia"/>
              <a:cs typeface="Georgia"/>
              <a:sym typeface="Georgia"/>
            </a:endParaRPr>
          </a:p>
          <a:p>
            <a:pPr marL="0" marR="0" lvl="0" indent="0" algn="l" rtl="0">
              <a:lnSpc>
                <a:spcPct val="110000"/>
              </a:lnSpc>
              <a:spcBef>
                <a:spcPts val="0"/>
              </a:spcBef>
              <a:spcAft>
                <a:spcPts val="0"/>
              </a:spcAft>
              <a:buClr>
                <a:schemeClr val="dk1"/>
              </a:buClr>
              <a:buSzPts val="2000"/>
              <a:buFont typeface="Arial"/>
              <a:buNone/>
            </a:pPr>
            <a:endParaRPr sz="2000" b="1" i="1" u="none" strike="noStrike" cap="none" dirty="0">
              <a:solidFill>
                <a:srgbClr val="C00000"/>
              </a:solidFill>
              <a:latin typeface="Georgia"/>
              <a:ea typeface="Georgia"/>
              <a:cs typeface="Georgia"/>
              <a:sym typeface="Georgia"/>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eorgia"/>
              <a:ea typeface="Georgia"/>
              <a:cs typeface="Georgia"/>
              <a:sym typeface="Georgia"/>
            </a:endParaRPr>
          </a:p>
        </p:txBody>
      </p:sp>
      <p:pic>
        <p:nvPicPr>
          <p:cNvPr id="9" name="Picture 2" descr="C:\Users\joshi\Downloads\I²IT without na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0" y="192344"/>
            <a:ext cx="12192000" cy="88154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2060"/>
              </a:buClr>
              <a:buSzPts val="4400"/>
              <a:buFont typeface="Georgia"/>
              <a:buNone/>
            </a:pPr>
            <a:r>
              <a:rPr lang="en-US" b="1">
                <a:solidFill>
                  <a:srgbClr val="002060"/>
                </a:solidFill>
                <a:latin typeface="Georgia"/>
                <a:ea typeface="Georgia"/>
                <a:cs typeface="Georgia"/>
                <a:sym typeface="Georgia"/>
              </a:rPr>
              <a:t>Literature survey </a:t>
            </a:r>
            <a:endParaRPr b="1">
              <a:solidFill>
                <a:srgbClr val="002060"/>
              </a:solidFill>
              <a:latin typeface="Georgia"/>
              <a:ea typeface="Georgia"/>
              <a:cs typeface="Georgia"/>
              <a:sym typeface="Georgia"/>
            </a:endParaRPr>
          </a:p>
        </p:txBody>
      </p:sp>
      <p:sp>
        <p:nvSpPr>
          <p:cNvPr id="117" name="Google Shape;117;p16"/>
          <p:cNvSpPr txBox="1">
            <a:spLocks noGrp="1"/>
          </p:cNvSpPr>
          <p:nvPr>
            <p:ph type="dt" idx="10"/>
          </p:nvPr>
        </p:nvSpPr>
        <p:spPr>
          <a:xfrm>
            <a:off x="125818" y="6356351"/>
            <a:ext cx="1086293" cy="36512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18-01-2022</a:t>
            </a:r>
            <a:endParaRPr>
              <a:latin typeface="Georgia"/>
              <a:ea typeface="Georgia"/>
              <a:cs typeface="Georgia"/>
              <a:sym typeface="Georgia"/>
            </a:endParaRPr>
          </a:p>
        </p:txBody>
      </p:sp>
      <p:sp>
        <p:nvSpPr>
          <p:cNvPr id="118" name="Google Shape;118;p16"/>
          <p:cNvSpPr txBox="1">
            <a:spLocks noGrp="1"/>
          </p:cNvSpPr>
          <p:nvPr>
            <p:ph type="ftr" idx="11"/>
          </p:nvPr>
        </p:nvSpPr>
        <p:spPr>
          <a:xfrm>
            <a:off x="1998921" y="6356351"/>
            <a:ext cx="8272129" cy="36512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Georgia"/>
                <a:ea typeface="Georgia"/>
                <a:cs typeface="Georgia"/>
                <a:sym typeface="Georgia"/>
              </a:rPr>
              <a:t>Dept. of Electronics and Telecommunication </a:t>
            </a:r>
            <a:endParaRPr/>
          </a:p>
          <a:p>
            <a:pPr marL="0" lvl="0" indent="0" algn="ctr" rtl="0">
              <a:lnSpc>
                <a:spcPct val="100000"/>
              </a:lnSpc>
              <a:spcBef>
                <a:spcPts val="0"/>
              </a:spcBef>
              <a:spcAft>
                <a:spcPts val="0"/>
              </a:spcAft>
              <a:buSzPts val="1400"/>
              <a:buNone/>
            </a:pPr>
            <a:r>
              <a:rPr lang="en-US">
                <a:latin typeface="Georgia"/>
                <a:ea typeface="Georgia"/>
                <a:cs typeface="Georgia"/>
                <a:sym typeface="Georgia"/>
              </a:rPr>
              <a:t>Hope Foundation’s International Institute of Information Technology, Hinjawadi, Pune</a:t>
            </a:r>
            <a:endParaRPr>
              <a:latin typeface="Georgia"/>
              <a:ea typeface="Georgia"/>
              <a:cs typeface="Georgia"/>
              <a:sym typeface="Georgia"/>
            </a:endParaRPr>
          </a:p>
        </p:txBody>
      </p:sp>
      <p:sp>
        <p:nvSpPr>
          <p:cNvPr id="119" name="Google Shape;119;p16"/>
          <p:cNvSpPr txBox="1">
            <a:spLocks noGrp="1"/>
          </p:cNvSpPr>
          <p:nvPr>
            <p:ph type="sldNum" idx="12"/>
          </p:nvPr>
        </p:nvSpPr>
        <p:spPr>
          <a:xfrm>
            <a:off x="11493795" y="6356352"/>
            <a:ext cx="487326" cy="36512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eorgia"/>
                <a:ea typeface="Georgia"/>
                <a:cs typeface="Georgia"/>
                <a:sym typeface="Georgia"/>
              </a:rPr>
              <a:t>4</a:t>
            </a:fld>
            <a:endParaRPr>
              <a:latin typeface="Georgia"/>
              <a:ea typeface="Georgia"/>
              <a:cs typeface="Georgia"/>
              <a:sym typeface="Georgia"/>
            </a:endParaRPr>
          </a:p>
        </p:txBody>
      </p:sp>
      <p:sp>
        <p:nvSpPr>
          <p:cNvPr id="120" name="Google Shape;120;p16"/>
          <p:cNvSpPr txBox="1"/>
          <p:nvPr/>
        </p:nvSpPr>
        <p:spPr>
          <a:xfrm>
            <a:off x="763772" y="1539449"/>
            <a:ext cx="10515600"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dk1"/>
              </a:solidFill>
              <a:latin typeface="Georgia"/>
              <a:ea typeface="Georgia"/>
              <a:cs typeface="Georgia"/>
              <a:sym typeface="Georgia"/>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Georgia"/>
              <a:ea typeface="Georgia"/>
              <a:cs typeface="Georgia"/>
              <a:sym typeface="Georgia"/>
            </a:endParaRPr>
          </a:p>
        </p:txBody>
      </p:sp>
      <p:graphicFrame>
        <p:nvGraphicFramePr>
          <p:cNvPr id="121" name="Google Shape;121;p16"/>
          <p:cNvGraphicFramePr/>
          <p:nvPr>
            <p:extLst>
              <p:ext uri="{D42A27DB-BD31-4B8C-83A1-F6EECF244321}">
                <p14:modId xmlns:p14="http://schemas.microsoft.com/office/powerpoint/2010/main" val="589835800"/>
              </p:ext>
            </p:extLst>
          </p:nvPr>
        </p:nvGraphicFramePr>
        <p:xfrm>
          <a:off x="701852" y="1402504"/>
          <a:ext cx="10804348" cy="4832790"/>
        </p:xfrm>
        <a:graphic>
          <a:graphicData uri="http://schemas.openxmlformats.org/drawingml/2006/table">
            <a:tbl>
              <a:tblPr firstRow="1" bandRow="1">
                <a:noFill/>
                <a:tableStyleId>{1113381C-C6C2-449C-9CF9-32932A5C63B3}</a:tableStyleId>
              </a:tblPr>
              <a:tblGrid>
                <a:gridCol w="926825">
                  <a:extLst>
                    <a:ext uri="{9D8B030D-6E8A-4147-A177-3AD203B41FA5}">
                      <a16:colId xmlns:a16="http://schemas.microsoft.com/office/drawing/2014/main" xmlns="" val="20000"/>
                    </a:ext>
                  </a:extLst>
                </a:gridCol>
                <a:gridCol w="3179125">
                  <a:extLst>
                    <a:ext uri="{9D8B030D-6E8A-4147-A177-3AD203B41FA5}">
                      <a16:colId xmlns:a16="http://schemas.microsoft.com/office/drawing/2014/main" xmlns="" val="20001"/>
                    </a:ext>
                  </a:extLst>
                </a:gridCol>
                <a:gridCol w="4464200">
                  <a:extLst>
                    <a:ext uri="{9D8B030D-6E8A-4147-A177-3AD203B41FA5}">
                      <a16:colId xmlns:a16="http://schemas.microsoft.com/office/drawing/2014/main" xmlns="" val="20002"/>
                    </a:ext>
                  </a:extLst>
                </a:gridCol>
                <a:gridCol w="2234198">
                  <a:extLst>
                    <a:ext uri="{9D8B030D-6E8A-4147-A177-3AD203B41FA5}">
                      <a16:colId xmlns:a16="http://schemas.microsoft.com/office/drawing/2014/main" xmlns="" val="20003"/>
                    </a:ext>
                  </a:extLst>
                </a:gridCol>
              </a:tblGrid>
              <a:tr h="587575">
                <a:tc>
                  <a:txBody>
                    <a:bodyPr/>
                    <a:lstStyle/>
                    <a:p>
                      <a:pPr marL="0" marR="0" lvl="0" indent="0" algn="l" rtl="0">
                        <a:lnSpc>
                          <a:spcPct val="100000"/>
                        </a:lnSpc>
                        <a:spcBef>
                          <a:spcPts val="0"/>
                        </a:spcBef>
                        <a:spcAft>
                          <a:spcPts val="0"/>
                        </a:spcAft>
                        <a:buClr>
                          <a:schemeClr val="dk1"/>
                        </a:buClr>
                        <a:buSzPts val="1800"/>
                        <a:buFont typeface="Book Antiqua"/>
                        <a:buNone/>
                      </a:pPr>
                      <a:r>
                        <a:rPr lang="en-US" sz="1800" u="none" strike="noStrike" cap="none" dirty="0" err="1">
                          <a:latin typeface="Book Antiqua"/>
                          <a:ea typeface="Book Antiqua"/>
                          <a:cs typeface="Book Antiqua"/>
                          <a:sym typeface="Book Antiqua"/>
                        </a:rPr>
                        <a:t>Sr.No</a:t>
                      </a:r>
                      <a:r>
                        <a:rPr lang="en-US" sz="1800" u="none" strike="noStrike" cap="none" dirty="0">
                          <a:latin typeface="Book Antiqua"/>
                          <a:ea typeface="Book Antiqua"/>
                          <a:cs typeface="Book Antiqua"/>
                          <a:sym typeface="Book Antiqua"/>
                        </a:rPr>
                        <a:t>.</a:t>
                      </a:r>
                      <a:endParaRPr sz="1800" u="none" strike="noStrike" cap="none" dirty="0">
                        <a:latin typeface="Book Antiqua"/>
                        <a:ea typeface="Book Antiqua"/>
                        <a:cs typeface="Book Antiqua"/>
                        <a:sym typeface="Book Antiqu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Book Antiqua"/>
                          <a:ea typeface="Book Antiqua"/>
                          <a:cs typeface="Book Antiqua"/>
                          <a:sym typeface="Book Antiqua"/>
                        </a:rPr>
                        <a:t>Paper Name</a:t>
                      </a:r>
                      <a:endParaRPr sz="1800" u="none" strike="noStrike" cap="none">
                        <a:latin typeface="Book Antiqua"/>
                        <a:ea typeface="Book Antiqua"/>
                        <a:cs typeface="Book Antiqua"/>
                        <a:sym typeface="Book Antiqu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Book Antiqua"/>
                          <a:ea typeface="Book Antiqua"/>
                          <a:cs typeface="Book Antiqua"/>
                          <a:sym typeface="Book Antiqua"/>
                        </a:rPr>
                        <a:t>Published by</a:t>
                      </a:r>
                      <a:endParaRPr sz="1800" u="none" strike="noStrike" cap="none">
                        <a:latin typeface="Book Antiqua"/>
                        <a:ea typeface="Book Antiqua"/>
                        <a:cs typeface="Book Antiqua"/>
                        <a:sym typeface="Book Antiqu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Book Antiqua"/>
                          <a:ea typeface="Book Antiqua"/>
                          <a:cs typeface="Book Antiqua"/>
                          <a:sym typeface="Book Antiqua"/>
                        </a:rPr>
                        <a:t>Highlights</a:t>
                      </a:r>
                      <a:endParaRPr sz="1800" u="none" strike="noStrike" cap="none" dirty="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xmlns="" val="10000"/>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Book Antiqua"/>
                          <a:ea typeface="Book Antiqua"/>
                          <a:cs typeface="Book Antiqua"/>
                          <a:sym typeface="Book Antiqua"/>
                        </a:rPr>
                        <a:t>1.</a:t>
                      </a:r>
                      <a:endParaRPr sz="1200" u="none" strike="noStrike" cap="none">
                        <a:latin typeface="Book Antiqua"/>
                        <a:ea typeface="Book Antiqua"/>
                        <a:cs typeface="Book Antiqua"/>
                        <a:sym typeface="Book Antiqua"/>
                      </a:endParaRPr>
                    </a:p>
                  </a:txBody>
                  <a:tcPr marL="91450" marR="91450" marT="45725" marB="45725"/>
                </a:tc>
                <a:tc>
                  <a:txBody>
                    <a:bodyPr/>
                    <a:lstStyle/>
                    <a:p>
                      <a:r>
                        <a:rPr lang="en-US" sz="1200" b="1" i="0" u="none" strike="noStrike" cap="none" dirty="0" smtClean="0">
                          <a:solidFill>
                            <a:schemeClr val="dk1"/>
                          </a:solidFill>
                          <a:effectLst/>
                          <a:latin typeface="Book Antiqua" pitchFamily="18" charset="0"/>
                          <a:ea typeface="Calibri"/>
                          <a:cs typeface="Calibri"/>
                          <a:sym typeface="Arial"/>
                        </a:rPr>
                        <a:t>Initial firing angle control of 12-pulse parallel connected thyristor dual converter for urban railway power substations</a:t>
                      </a:r>
                      <a:endParaRPr lang="en-US" sz="1200" b="1" i="0"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r>
                        <a:rPr lang="en-IN" sz="1200" b="0" i="1" u="none" strike="noStrike" cap="none" dirty="0" smtClean="0">
                          <a:solidFill>
                            <a:schemeClr val="dk1"/>
                          </a:solidFill>
                          <a:effectLst/>
                          <a:latin typeface="Book Antiqua" pitchFamily="18" charset="0"/>
                          <a:ea typeface="Calibri"/>
                          <a:cs typeface="Calibri"/>
                          <a:sym typeface="Arial"/>
                        </a:rPr>
                        <a:t>Sung-An Kim (Department of Electrical Engineering),</a:t>
                      </a:r>
                    </a:p>
                    <a:p>
                      <a:r>
                        <a:rPr lang="en-IN" sz="1200" b="0" i="1" u="none" strike="noStrike" cap="none" dirty="0" smtClean="0">
                          <a:solidFill>
                            <a:schemeClr val="dk1"/>
                          </a:solidFill>
                          <a:effectLst/>
                          <a:latin typeface="Book Antiqua" pitchFamily="18" charset="0"/>
                          <a:ea typeface="Calibri"/>
                          <a:cs typeface="Calibri"/>
                          <a:sym typeface="Arial"/>
                        </a:rPr>
                        <a:t>Gab-Jin Han</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smtClean="0">
                          <a:solidFill>
                            <a:schemeClr val="dk1"/>
                          </a:solidFill>
                          <a:effectLst/>
                          <a:latin typeface="Book Antiqua" pitchFamily="18" charset="0"/>
                          <a:ea typeface="Calibri"/>
                          <a:cs typeface="Calibri"/>
                          <a:sym typeface="Arial"/>
                        </a:rPr>
                        <a:t>R&amp;D </a:t>
                      </a:r>
                      <a:r>
                        <a:rPr lang="en-IN" sz="1200" b="0" i="1" u="none" strike="noStrike" cap="none" dirty="0" err="1" smtClean="0">
                          <a:solidFill>
                            <a:schemeClr val="dk1"/>
                          </a:solidFill>
                          <a:effectLst/>
                          <a:latin typeface="Book Antiqua" pitchFamily="18" charset="0"/>
                          <a:ea typeface="Calibri"/>
                          <a:cs typeface="Calibri"/>
                          <a:sym typeface="Arial"/>
                        </a:rPr>
                        <a:t>Center</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Busan</a:t>
                      </a:r>
                      <a:r>
                        <a:rPr lang="en-IN" sz="1200" b="0" i="1" u="none" strike="noStrike" cap="none" dirty="0" smtClean="0">
                          <a:solidFill>
                            <a:schemeClr val="dk1"/>
                          </a:solidFill>
                          <a:effectLst/>
                          <a:latin typeface="Book Antiqua" pitchFamily="18" charset="0"/>
                          <a:ea typeface="Calibri"/>
                          <a:cs typeface="Calibri"/>
                          <a:sym typeface="Arial"/>
                        </a:rPr>
                        <a:t> Transportation</a:t>
                      </a:r>
                    </a:p>
                    <a:p>
                      <a:r>
                        <a:rPr lang="en-IN" sz="1200" b="0" i="1" u="none" strike="noStrike" cap="none" dirty="0" smtClean="0">
                          <a:solidFill>
                            <a:schemeClr val="dk1"/>
                          </a:solidFill>
                          <a:effectLst/>
                          <a:latin typeface="Book Antiqua" pitchFamily="18" charset="0"/>
                          <a:ea typeface="Calibri"/>
                          <a:cs typeface="Calibri"/>
                          <a:sym typeface="Arial"/>
                        </a:rPr>
                        <a:t>Corporation, </a:t>
                      </a:r>
                      <a:r>
                        <a:rPr lang="en-IN" sz="1200" b="0" i="1" u="none" strike="noStrike" cap="none" dirty="0" err="1" smtClean="0">
                          <a:solidFill>
                            <a:schemeClr val="dk1"/>
                          </a:solidFill>
                          <a:effectLst/>
                          <a:latin typeface="Book Antiqua" pitchFamily="18" charset="0"/>
                          <a:ea typeface="Calibri"/>
                          <a:cs typeface="Calibri"/>
                          <a:sym typeface="Arial"/>
                        </a:rPr>
                        <a:t>Busan</a:t>
                      </a:r>
                      <a:r>
                        <a:rPr lang="en-IN" sz="1200" b="0" i="1" u="none" strike="noStrike" cap="none" dirty="0" smtClean="0">
                          <a:solidFill>
                            <a:schemeClr val="dk1"/>
                          </a:solidFill>
                          <a:effectLst/>
                          <a:latin typeface="Book Antiqua" pitchFamily="18" charset="0"/>
                          <a:ea typeface="Calibri"/>
                          <a:cs typeface="Calibri"/>
                          <a:sym typeface="Arial"/>
                        </a:rPr>
                        <a:t>, Korea),</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smtClean="0">
                          <a:solidFill>
                            <a:schemeClr val="dk1"/>
                          </a:solidFill>
                          <a:effectLst/>
                          <a:latin typeface="Book Antiqua" pitchFamily="18" charset="0"/>
                          <a:ea typeface="Calibri"/>
                          <a:cs typeface="Calibri"/>
                          <a:sym typeface="Arial"/>
                        </a:rPr>
                        <a:t>Sung-</a:t>
                      </a:r>
                      <a:r>
                        <a:rPr lang="en-IN" sz="1200" b="0" i="1" u="none" strike="noStrike" cap="none" dirty="0" err="1" smtClean="0">
                          <a:solidFill>
                            <a:schemeClr val="dk1"/>
                          </a:solidFill>
                          <a:effectLst/>
                          <a:latin typeface="Book Antiqua" pitchFamily="18" charset="0"/>
                          <a:ea typeface="Calibri"/>
                          <a:cs typeface="Calibri"/>
                          <a:sym typeface="Arial"/>
                        </a:rPr>
                        <a:t>Wo</a:t>
                      </a:r>
                      <a:r>
                        <a:rPr lang="en-IN" sz="1200" b="0" i="1" u="none" strike="noStrike" cap="none" dirty="0" smtClean="0">
                          <a:solidFill>
                            <a:schemeClr val="dk1"/>
                          </a:solidFill>
                          <a:effectLst/>
                          <a:latin typeface="Book Antiqua" pitchFamily="18" charset="0"/>
                          <a:ea typeface="Calibri"/>
                          <a:cs typeface="Calibri"/>
                          <a:sym typeface="Arial"/>
                        </a:rPr>
                        <a:t> Han</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smtClean="0">
                          <a:solidFill>
                            <a:schemeClr val="dk1"/>
                          </a:solidFill>
                          <a:effectLst/>
                          <a:latin typeface="Book Antiqua" pitchFamily="18" charset="0"/>
                          <a:ea typeface="Calibri"/>
                          <a:cs typeface="Calibri"/>
                          <a:sym typeface="Arial"/>
                        </a:rPr>
                        <a:t>(Department of Electrical Engineering, Dong-A University, </a:t>
                      </a:r>
                      <a:r>
                        <a:rPr lang="en-IN" sz="1200" b="0" i="1" u="none" strike="noStrike" cap="none" dirty="0" err="1" smtClean="0">
                          <a:solidFill>
                            <a:schemeClr val="dk1"/>
                          </a:solidFill>
                          <a:effectLst/>
                          <a:latin typeface="Book Antiqua" pitchFamily="18" charset="0"/>
                          <a:ea typeface="Calibri"/>
                          <a:cs typeface="Calibri"/>
                          <a:sym typeface="Arial"/>
                        </a:rPr>
                        <a:t>Busan</a:t>
                      </a:r>
                      <a:r>
                        <a:rPr lang="en-IN" sz="1200" b="0" i="1" u="none" strike="noStrike" cap="none" dirty="0" smtClean="0">
                          <a:solidFill>
                            <a:schemeClr val="dk1"/>
                          </a:solidFill>
                          <a:effectLst/>
                          <a:latin typeface="Book Antiqua" pitchFamily="18" charset="0"/>
                          <a:ea typeface="Calibri"/>
                          <a:cs typeface="Calibri"/>
                          <a:sym typeface="Arial"/>
                        </a:rPr>
                        <a:t>, Korea),</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smtClean="0">
                          <a:solidFill>
                            <a:schemeClr val="dk1"/>
                          </a:solidFill>
                          <a:effectLst/>
                          <a:latin typeface="Book Antiqua" pitchFamily="18" charset="0"/>
                          <a:ea typeface="Calibri"/>
                          <a:cs typeface="Calibri"/>
                          <a:sym typeface="Arial"/>
                        </a:rPr>
                        <a:t>Yun-Hyun Cho</a:t>
                      </a:r>
                    </a:p>
                    <a:p>
                      <a:r>
                        <a:rPr lang="en-IN" sz="1200" b="0" i="1" u="none" strike="noStrike" cap="none" dirty="0" smtClean="0">
                          <a:solidFill>
                            <a:schemeClr val="dk1"/>
                          </a:solidFill>
                          <a:effectLst/>
                          <a:latin typeface="Book Antiqua" pitchFamily="18" charset="0"/>
                          <a:ea typeface="Calibri"/>
                          <a:cs typeface="Calibri"/>
                          <a:sym typeface="Arial"/>
                        </a:rPr>
                        <a:t>(Department of Electrical Engineering, Dong-A University, </a:t>
                      </a:r>
                      <a:r>
                        <a:rPr lang="en-IN" sz="1200" b="0" i="1" u="none" strike="noStrike" cap="none" dirty="0" err="1" smtClean="0">
                          <a:solidFill>
                            <a:schemeClr val="dk1"/>
                          </a:solidFill>
                          <a:effectLst/>
                          <a:latin typeface="Book Antiqua" pitchFamily="18" charset="0"/>
                          <a:ea typeface="Calibri"/>
                          <a:cs typeface="Calibri"/>
                          <a:sym typeface="Arial"/>
                        </a:rPr>
                        <a:t>Busan</a:t>
                      </a:r>
                      <a:r>
                        <a:rPr lang="en-IN" sz="1200" b="0" i="1" u="none" strike="noStrike" cap="none" dirty="0" smtClean="0">
                          <a:solidFill>
                            <a:schemeClr val="dk1"/>
                          </a:solidFill>
                          <a:effectLst/>
                          <a:latin typeface="Book Antiqua" pitchFamily="18" charset="0"/>
                          <a:ea typeface="Calibri"/>
                          <a:cs typeface="Calibri"/>
                          <a:sym typeface="Arial"/>
                        </a:rPr>
                        <a:t>, Korea</a:t>
                      </a:r>
                      <a:r>
                        <a:rPr lang="en-US" sz="1200" i="1" u="none" strike="noStrike" cap="none" dirty="0" smtClean="0">
                          <a:latin typeface="Book Antiqua"/>
                          <a:ea typeface="Book Antiqua"/>
                          <a:cs typeface="Book Antiqua"/>
                          <a:sym typeface="Book Antiqua"/>
                        </a:rPr>
                        <a:t>), </a:t>
                      </a:r>
                      <a:r>
                        <a:rPr lang="en-US" sz="1200" i="1" u="none" strike="noStrike" cap="none" dirty="0">
                          <a:latin typeface="Book Antiqua"/>
                          <a:ea typeface="Book Antiqua"/>
                          <a:cs typeface="Book Antiqua"/>
                          <a:sym typeface="Book Antiqua"/>
                        </a:rPr>
                        <a:t>ICTC 2020, IEEE 2020.</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effectLst/>
                          <a:latin typeface="Book Antiqua" pitchFamily="18" charset="0"/>
                          <a:ea typeface="Calibri"/>
                          <a:cs typeface="Calibri"/>
                          <a:sym typeface="Arial"/>
                        </a:rPr>
                        <a:t>This paper proposes an initial firing angle control algorithm according to the energy consumption and regenerative energy.</a:t>
                      </a:r>
                      <a:endParaRPr sz="1200" u="none" strike="noStrike" cap="none" dirty="0">
                        <a:latin typeface="Book Antiqua" pitchFamily="18" charset="0"/>
                      </a:endParaRPr>
                    </a:p>
                  </a:txBody>
                  <a:tcPr marL="91450" marR="91450" marT="45725" marB="45725"/>
                </a:tc>
                <a:extLst>
                  <a:ext uri="{0D108BD9-81ED-4DB2-BD59-A6C34878D82A}">
                    <a16:rowId xmlns:a16="http://schemas.microsoft.com/office/drawing/2014/main" xmlns="" val="10001"/>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Book Antiqua"/>
                          <a:ea typeface="Book Antiqua"/>
                          <a:cs typeface="Book Antiqua"/>
                          <a:sym typeface="Book Antiqua"/>
                        </a:rPr>
                        <a:t>2.</a:t>
                      </a:r>
                      <a:endParaRPr sz="1200" u="none" strike="noStrike" cap="none">
                        <a:latin typeface="Book Antiqua"/>
                        <a:ea typeface="Book Antiqua"/>
                        <a:cs typeface="Book Antiqua"/>
                        <a:sym typeface="Book Antiqua"/>
                      </a:endParaRPr>
                    </a:p>
                  </a:txBody>
                  <a:tcPr marL="91450" marR="91450" marT="45725" marB="45725"/>
                </a:tc>
                <a:tc>
                  <a:txBody>
                    <a:bodyPr/>
                    <a:lstStyle/>
                    <a:p>
                      <a:r>
                        <a:rPr lang="en-US" sz="1200" b="1" i="0" u="none" strike="noStrike" cap="none" dirty="0" smtClean="0">
                          <a:solidFill>
                            <a:schemeClr val="dk1"/>
                          </a:solidFill>
                          <a:effectLst/>
                          <a:latin typeface="Book Antiqua" pitchFamily="18" charset="0"/>
                          <a:ea typeface="Calibri"/>
                          <a:cs typeface="Calibri"/>
                          <a:sym typeface="Arial"/>
                        </a:rPr>
                        <a:t>Analysis, Design, and Implementation of a Single-Stage </a:t>
                      </a:r>
                      <a:r>
                        <a:rPr lang="en-US" sz="1200" b="1" i="0" u="none" strike="noStrike" cap="none" dirty="0" err="1" smtClean="0">
                          <a:solidFill>
                            <a:schemeClr val="dk1"/>
                          </a:solidFill>
                          <a:effectLst/>
                          <a:latin typeface="Book Antiqua" pitchFamily="18" charset="0"/>
                          <a:ea typeface="Calibri"/>
                          <a:cs typeface="Calibri"/>
                          <a:sym typeface="Arial"/>
                        </a:rPr>
                        <a:t>Multipulse</a:t>
                      </a:r>
                      <a:r>
                        <a:rPr lang="en-US" sz="1200" b="1" i="0" u="none" strike="noStrike" cap="none" dirty="0" smtClean="0">
                          <a:solidFill>
                            <a:schemeClr val="dk1"/>
                          </a:solidFill>
                          <a:effectLst/>
                          <a:latin typeface="Book Antiqua" pitchFamily="18" charset="0"/>
                          <a:ea typeface="Calibri"/>
                          <a:cs typeface="Calibri"/>
                          <a:sym typeface="Arial"/>
                        </a:rPr>
                        <a:t> Flexible-Topology Thyristor Rectifier for Battery Charging in Electric Vehicles</a:t>
                      </a:r>
                      <a:endParaRPr lang="en-US" sz="1200" b="1" i="0"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r>
                        <a:rPr lang="en-US" sz="1200" b="0" i="1" u="none" strike="noStrike" cap="none" dirty="0" err="1" smtClean="0">
                          <a:solidFill>
                            <a:schemeClr val="dk1"/>
                          </a:solidFill>
                          <a:effectLst/>
                          <a:latin typeface="Book Antiqua" pitchFamily="18" charset="0"/>
                          <a:ea typeface="Calibri"/>
                          <a:cs typeface="Calibri"/>
                          <a:sym typeface="Arial"/>
                        </a:rPr>
                        <a:t>Damin</a:t>
                      </a:r>
                      <a:r>
                        <a:rPr lang="en-US" sz="1200" b="0" i="1" u="none" strike="noStrike" cap="none" dirty="0" smtClean="0">
                          <a:solidFill>
                            <a:schemeClr val="dk1"/>
                          </a:solidFill>
                          <a:effectLst/>
                          <a:latin typeface="Book Antiqua" pitchFamily="18" charset="0"/>
                          <a:ea typeface="Calibri"/>
                          <a:cs typeface="Calibri"/>
                          <a:sym typeface="Arial"/>
                        </a:rPr>
                        <a:t> Zhang</a:t>
                      </a:r>
                      <a:r>
                        <a:rPr lang="en-US" sz="1200" b="0" i="1" u="none" strike="noStrike" cap="none" baseline="0" dirty="0" smtClean="0">
                          <a:solidFill>
                            <a:schemeClr val="dk1"/>
                          </a:solidFill>
                          <a:effectLst/>
                          <a:latin typeface="Book Antiqua" pitchFamily="18" charset="0"/>
                          <a:ea typeface="Calibri"/>
                          <a:cs typeface="Calibri"/>
                          <a:sym typeface="Arial"/>
                        </a:rPr>
                        <a:t> and </a:t>
                      </a:r>
                      <a:r>
                        <a:rPr lang="en-US" sz="1200" b="0" i="1" u="none" strike="noStrike" cap="none" baseline="0" dirty="0" err="1" smtClean="0">
                          <a:solidFill>
                            <a:schemeClr val="dk1"/>
                          </a:solidFill>
                          <a:effectLst/>
                          <a:latin typeface="Book Antiqua" pitchFamily="18" charset="0"/>
                          <a:ea typeface="Calibri"/>
                          <a:cs typeface="Calibri"/>
                          <a:sym typeface="Arial"/>
                        </a:rPr>
                        <a:t>Huipin</a:t>
                      </a:r>
                      <a:r>
                        <a:rPr lang="en-US" sz="1200" b="0" i="1" u="none" strike="noStrike" cap="none" baseline="0" dirty="0" smtClean="0">
                          <a:solidFill>
                            <a:schemeClr val="dk1"/>
                          </a:solidFill>
                          <a:effectLst/>
                          <a:latin typeface="Book Antiqua" pitchFamily="18" charset="0"/>
                          <a:ea typeface="Calibri"/>
                          <a:cs typeface="Calibri"/>
                          <a:sym typeface="Arial"/>
                        </a:rPr>
                        <a:t> Lin (</a:t>
                      </a:r>
                      <a:r>
                        <a:rPr lang="en-US" sz="1200" b="0" i="1" u="none" strike="noStrike" cap="none" dirty="0" smtClean="0">
                          <a:solidFill>
                            <a:schemeClr val="dk1"/>
                          </a:solidFill>
                          <a:effectLst/>
                          <a:latin typeface="Book Antiqua" pitchFamily="18" charset="0"/>
                          <a:ea typeface="Calibri"/>
                          <a:cs typeface="Calibri"/>
                          <a:sym typeface="Arial"/>
                        </a:rPr>
                        <a:t>School of Electrical Engineering and Automation, Xiamen University of Technology, Xiamen, FJ, China),</a:t>
                      </a:r>
                      <a:r>
                        <a:rPr lang="en-US"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Zhengyu</a:t>
                      </a:r>
                      <a:r>
                        <a:rPr lang="en-IN" sz="1200" b="0" i="1" u="none" strike="noStrike" cap="none" dirty="0" smtClean="0">
                          <a:solidFill>
                            <a:schemeClr val="dk1"/>
                          </a:solidFill>
                          <a:effectLst/>
                          <a:latin typeface="Book Antiqua" pitchFamily="18" charset="0"/>
                          <a:ea typeface="Calibri"/>
                          <a:cs typeface="Calibri"/>
                          <a:sym typeface="Arial"/>
                        </a:rPr>
                        <a:t> Lu</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smtClean="0">
                          <a:solidFill>
                            <a:schemeClr val="dk1"/>
                          </a:solidFill>
                          <a:effectLst/>
                          <a:latin typeface="Book Antiqua" pitchFamily="18" charset="0"/>
                          <a:ea typeface="Calibri"/>
                          <a:cs typeface="Calibri"/>
                          <a:sym typeface="Arial"/>
                        </a:rPr>
                        <a:t>College of Electrical Engineering, Zhejiang </a:t>
                      </a:r>
                      <a:r>
                        <a:rPr lang="en-IN" sz="1200" b="0" i="1" u="none" strike="noStrike" cap="none" dirty="0" err="1" smtClean="0">
                          <a:solidFill>
                            <a:schemeClr val="dk1"/>
                          </a:solidFill>
                          <a:effectLst/>
                          <a:latin typeface="Book Antiqua" pitchFamily="18" charset="0"/>
                          <a:ea typeface="Calibri"/>
                          <a:cs typeface="Calibri"/>
                          <a:sym typeface="Arial"/>
                        </a:rPr>
                        <a:t>jiang</a:t>
                      </a:r>
                      <a:r>
                        <a:rPr lang="en-IN" sz="1200" b="0" i="1" u="none" strike="noStrike" cap="none" dirty="0" smtClean="0">
                          <a:solidFill>
                            <a:schemeClr val="dk1"/>
                          </a:solidFill>
                          <a:effectLst/>
                          <a:latin typeface="Book Antiqua" pitchFamily="18" charset="0"/>
                          <a:ea typeface="Calibri"/>
                          <a:cs typeface="Calibri"/>
                          <a:sym typeface="Arial"/>
                        </a:rPr>
                        <a:t> University, Hangzhou, ZJ, China)</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US" sz="1200" i="1" u="none" strike="noStrike" cap="none" dirty="0" smtClean="0">
                          <a:latin typeface="Book Antiqua" pitchFamily="18" charset="0"/>
                          <a:ea typeface="Book Antiqua"/>
                          <a:cs typeface="Book Antiqua"/>
                          <a:sym typeface="Book Antiqua"/>
                        </a:rPr>
                        <a:t>Volume </a:t>
                      </a:r>
                      <a:r>
                        <a:rPr lang="en-US" sz="1200" i="1" u="none" strike="noStrike" cap="none" dirty="0">
                          <a:latin typeface="Book Antiqua" pitchFamily="18" charset="0"/>
                          <a:ea typeface="Book Antiqua"/>
                          <a:cs typeface="Book Antiqua"/>
                          <a:sym typeface="Book Antiqua"/>
                        </a:rPr>
                        <a:t>2017, Article ID 9742170, 16 pages.</a:t>
                      </a:r>
                      <a:endParaRPr sz="1200" i="1" u="none" strike="noStrike" cap="none" dirty="0">
                        <a:latin typeface="Book Antiqua"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effectLst/>
                          <a:latin typeface="Book Antiqua" pitchFamily="18" charset="0"/>
                          <a:ea typeface="Calibri"/>
                          <a:cs typeface="Calibri"/>
                          <a:sym typeface="Arial"/>
                        </a:rPr>
                        <a:t>This paper</a:t>
                      </a:r>
                      <a:r>
                        <a:rPr lang="en-US" sz="1200" b="0" i="0" u="none" strike="noStrike" cap="none" baseline="0" dirty="0" smtClean="0">
                          <a:solidFill>
                            <a:schemeClr val="dk1"/>
                          </a:solidFill>
                          <a:effectLst/>
                          <a:latin typeface="Book Antiqua" pitchFamily="18" charset="0"/>
                          <a:ea typeface="Calibri"/>
                          <a:cs typeface="Calibri"/>
                          <a:sym typeface="Arial"/>
                        </a:rPr>
                        <a:t> proposes</a:t>
                      </a:r>
                      <a:r>
                        <a:rPr lang="en-US" sz="1200" b="0" i="0" u="none" strike="noStrike" cap="none" dirty="0" smtClean="0">
                          <a:solidFill>
                            <a:schemeClr val="dk1"/>
                          </a:solidFill>
                          <a:effectLst/>
                          <a:latin typeface="Book Antiqua" pitchFamily="18" charset="0"/>
                          <a:ea typeface="Calibri"/>
                          <a:cs typeface="Calibri"/>
                          <a:sym typeface="Arial"/>
                        </a:rPr>
                        <a:t> which can be a suitable candidate for high-power fast-charging battery charger for</a:t>
                      </a:r>
                      <a:r>
                        <a:rPr lang="en-US" sz="1200" b="0" i="0" u="none" strike="noStrike" cap="none" baseline="0" dirty="0" smtClean="0">
                          <a:solidFill>
                            <a:schemeClr val="dk1"/>
                          </a:solidFill>
                          <a:effectLst/>
                          <a:latin typeface="Book Antiqua" pitchFamily="18" charset="0"/>
                          <a:ea typeface="Calibri"/>
                          <a:cs typeface="Calibri"/>
                          <a:sym typeface="Arial"/>
                        </a:rPr>
                        <a:t> the </a:t>
                      </a:r>
                      <a:r>
                        <a:rPr lang="en-US" sz="1200" b="0" i="0" u="none" strike="noStrike" cap="none" baseline="0" dirty="0" err="1" smtClean="0">
                          <a:solidFill>
                            <a:schemeClr val="dk1"/>
                          </a:solidFill>
                          <a:effectLst/>
                          <a:latin typeface="Book Antiqua" pitchFamily="18" charset="0"/>
                          <a:ea typeface="Calibri"/>
                          <a:cs typeface="Calibri"/>
                          <a:sym typeface="Arial"/>
                        </a:rPr>
                        <a:t>Evs</a:t>
                      </a:r>
                      <a:r>
                        <a:rPr lang="en-US" sz="1200" b="0" i="0" u="none" strike="noStrike" cap="none" baseline="0" dirty="0" smtClean="0">
                          <a:solidFill>
                            <a:schemeClr val="dk1"/>
                          </a:solidFill>
                          <a:effectLst/>
                          <a:latin typeface="Book Antiqua" pitchFamily="18" charset="0"/>
                          <a:ea typeface="Calibri"/>
                          <a:cs typeface="Calibri"/>
                          <a:sym typeface="Arial"/>
                        </a:rPr>
                        <a:t>.</a:t>
                      </a:r>
                      <a:endParaRPr sz="1200" u="none" strike="noStrike" cap="none" dirty="0">
                        <a:latin typeface="Book Antiqua" pitchFamily="18" charset="0"/>
                        <a:ea typeface="Book Antiqua"/>
                        <a:cs typeface="Book Antiqua"/>
                        <a:sym typeface="Book Antiqua"/>
                      </a:endParaRPr>
                    </a:p>
                  </a:txBody>
                  <a:tcPr marL="91450" marR="91450" marT="45725" marB="45725"/>
                </a:tc>
                <a:extLst>
                  <a:ext uri="{0D108BD9-81ED-4DB2-BD59-A6C34878D82A}">
                    <a16:rowId xmlns:a16="http://schemas.microsoft.com/office/drawing/2014/main" xmlns="" val="10002"/>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latin typeface="Book Antiqua"/>
                          <a:ea typeface="Book Antiqua"/>
                          <a:cs typeface="Book Antiqua"/>
                          <a:sym typeface="Book Antiqua"/>
                        </a:rPr>
                        <a:t>3.</a:t>
                      </a:r>
                      <a:endParaRPr sz="1200" u="none" strike="noStrike" cap="none" dirty="0">
                        <a:latin typeface="Book Antiqua"/>
                        <a:ea typeface="Book Antiqua"/>
                        <a:cs typeface="Book Antiqua"/>
                        <a:sym typeface="Book Antiqua"/>
                      </a:endParaRPr>
                    </a:p>
                  </a:txBody>
                  <a:tcPr marL="91450" marR="91450" marT="45725" marB="45725"/>
                </a:tc>
                <a:tc>
                  <a:txBody>
                    <a:bodyPr/>
                    <a:lstStyle/>
                    <a:p>
                      <a:r>
                        <a:rPr lang="en-US" sz="1200" b="1" i="0" u="none" strike="noStrike" cap="none" dirty="0" smtClean="0">
                          <a:solidFill>
                            <a:schemeClr val="dk1"/>
                          </a:solidFill>
                          <a:effectLst/>
                          <a:latin typeface="Book Antiqua" pitchFamily="18" charset="0"/>
                          <a:ea typeface="Calibri"/>
                          <a:cs typeface="Calibri"/>
                          <a:sym typeface="Arial"/>
                        </a:rPr>
                        <a:t>Industrial Battery Charger by Thyristor Firing Angle Control</a:t>
                      </a:r>
                      <a:endParaRPr lang="en-US" sz="1200" b="1" i="0"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Book Antiqua"/>
                        <a:buNone/>
                      </a:pPr>
                      <a:r>
                        <a:rPr lang="en-US" sz="1200" i="1" u="none" strike="noStrike" cap="none" dirty="0" smtClean="0">
                          <a:latin typeface="Book Antiqua"/>
                          <a:ea typeface="Book Antiqua"/>
                          <a:cs typeface="Book Antiqua"/>
                          <a:sym typeface="Book Antiqua"/>
                        </a:rPr>
                        <a:t>Kang </a:t>
                      </a:r>
                      <a:r>
                        <a:rPr lang="en-US" sz="1200" i="1" u="none" strike="noStrike" cap="none" dirty="0" err="1" smtClean="0">
                          <a:latin typeface="Book Antiqua"/>
                          <a:ea typeface="Book Antiqua"/>
                          <a:cs typeface="Book Antiqua"/>
                          <a:sym typeface="Book Antiqua"/>
                        </a:rPr>
                        <a:t>Eun</a:t>
                      </a:r>
                      <a:r>
                        <a:rPr lang="en-US" sz="1200" i="1" u="none" strike="noStrike" cap="none" dirty="0" smtClean="0">
                          <a:latin typeface="Book Antiqua"/>
                          <a:ea typeface="Book Antiqua"/>
                          <a:cs typeface="Book Antiqua"/>
                          <a:sym typeface="Book Antiqua"/>
                        </a:rPr>
                        <a:t> </a:t>
                      </a:r>
                      <a:r>
                        <a:rPr lang="en-US" sz="1200" i="1" u="none" strike="noStrike" cap="none" dirty="0" err="1" smtClean="0">
                          <a:latin typeface="Book Antiqua"/>
                          <a:ea typeface="Book Antiqua"/>
                          <a:cs typeface="Book Antiqua"/>
                          <a:sym typeface="Book Antiqua"/>
                        </a:rPr>
                        <a:t>Jeon</a:t>
                      </a:r>
                      <a:r>
                        <a:rPr lang="en-US" sz="1200" i="1" u="none" strike="noStrike" cap="none" dirty="0" smtClean="0">
                          <a:latin typeface="Book Antiqua"/>
                          <a:ea typeface="Book Antiqua"/>
                          <a:cs typeface="Book Antiqua"/>
                          <a:sym typeface="Book Antiqua"/>
                        </a:rPr>
                        <a:t>, James She, Perm </a:t>
                      </a:r>
                      <a:r>
                        <a:rPr lang="en-US" sz="1200" i="1" u="none" strike="noStrike" cap="none" dirty="0" err="1" smtClean="0">
                          <a:latin typeface="Book Antiqua"/>
                          <a:ea typeface="Book Antiqua"/>
                          <a:cs typeface="Book Antiqua"/>
                          <a:sym typeface="Book Antiqua"/>
                        </a:rPr>
                        <a:t>Soonsawad</a:t>
                      </a:r>
                      <a:r>
                        <a:rPr lang="en-US" sz="1200" i="1" u="none" strike="noStrike" cap="none" dirty="0" smtClean="0">
                          <a:latin typeface="Book Antiqua"/>
                          <a:ea typeface="Book Antiqua"/>
                          <a:cs typeface="Book Antiqua"/>
                          <a:sym typeface="Book Antiqua"/>
                        </a:rPr>
                        <a:t>, and </a:t>
                      </a:r>
                      <a:r>
                        <a:rPr lang="en-US" sz="1200" i="1" u="none" strike="noStrike" cap="none" dirty="0" err="1" smtClean="0">
                          <a:latin typeface="Book Antiqua"/>
                          <a:ea typeface="Book Antiqua"/>
                          <a:cs typeface="Book Antiqua"/>
                          <a:sym typeface="Book Antiqua"/>
                        </a:rPr>
                        <a:t>Pai</a:t>
                      </a:r>
                      <a:r>
                        <a:rPr lang="en-US" sz="1200" i="1" u="none" strike="noStrike" cap="none" dirty="0" smtClean="0">
                          <a:latin typeface="Book Antiqua"/>
                          <a:ea typeface="Book Antiqua"/>
                          <a:cs typeface="Book Antiqua"/>
                          <a:sym typeface="Book Antiqua"/>
                        </a:rPr>
                        <a:t> Chet Ng, IEEE INTERNET OF THINGS JOURNAL, VOL. A, NO. B, MONTH 2018.</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smtClean="0">
                          <a:latin typeface="Book Antiqua"/>
                          <a:ea typeface="Book Antiqua"/>
                          <a:cs typeface="Book Antiqua"/>
                          <a:sym typeface="Book Antiqua"/>
                        </a:rPr>
                        <a:t>This abstract outlines a research project focused on developing a thyristor-based battery charger.</a:t>
                      </a:r>
                      <a:endParaRPr sz="1200" u="none" strike="noStrike" cap="none" dirty="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xmlns="" val="10003"/>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Book Antiqua"/>
                          <a:ea typeface="Book Antiqua"/>
                          <a:cs typeface="Book Antiqua"/>
                          <a:sym typeface="Book Antiqua"/>
                        </a:rPr>
                        <a:t>4.</a:t>
                      </a:r>
                      <a:endParaRPr sz="1200" u="none" strike="noStrike" cap="none">
                        <a:latin typeface="Book Antiqua"/>
                        <a:ea typeface="Book Antiqua"/>
                        <a:cs typeface="Book Antiqua"/>
                        <a:sym typeface="Book Antiqua"/>
                      </a:endParaRPr>
                    </a:p>
                  </a:txBody>
                  <a:tcPr marL="91450" marR="91450" marT="45725" marB="45725"/>
                </a:tc>
                <a:tc>
                  <a:txBody>
                    <a:bodyPr/>
                    <a:lstStyle/>
                    <a:p>
                      <a:pPr fontAlgn="base"/>
                      <a:r>
                        <a:rPr lang="en-US" sz="1200" b="1" i="0" u="none" strike="noStrike" cap="none" dirty="0" smtClean="0">
                          <a:solidFill>
                            <a:schemeClr val="dk1"/>
                          </a:solidFill>
                          <a:effectLst/>
                          <a:latin typeface="Book Antiqua" pitchFamily="18" charset="0"/>
                          <a:ea typeface="Calibri"/>
                          <a:cs typeface="Calibri"/>
                          <a:sym typeface="Arial"/>
                        </a:rPr>
                        <a:t>Fast current control for thyristor rectifiers</a:t>
                      </a:r>
                      <a:endParaRPr lang="en-US" sz="1200" b="1" i="0"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Book Antiqua"/>
                        <a:buNone/>
                      </a:pPr>
                      <a:r>
                        <a:rPr lang="en-IN" sz="1200" b="0" i="1" u="none" strike="noStrike" cap="none" dirty="0" smtClean="0">
                          <a:solidFill>
                            <a:schemeClr val="dk1"/>
                          </a:solidFill>
                          <a:effectLst/>
                          <a:latin typeface="Book Antiqua" pitchFamily="18" charset="0"/>
                          <a:ea typeface="Calibri"/>
                          <a:cs typeface="Calibri"/>
                          <a:sym typeface="Arial"/>
                        </a:rPr>
                        <a:t>M. </a:t>
                      </a:r>
                      <a:r>
                        <a:rPr lang="en-IN" sz="1200" b="0" i="1" u="none" strike="noStrike" cap="none" dirty="0" err="1" smtClean="0">
                          <a:solidFill>
                            <a:schemeClr val="dk1"/>
                          </a:solidFill>
                          <a:effectLst/>
                          <a:latin typeface="Book Antiqua" pitchFamily="18" charset="0"/>
                          <a:ea typeface="Calibri"/>
                          <a:cs typeface="Calibri"/>
                          <a:sym typeface="Arial"/>
                        </a:rPr>
                        <a:t>Nedeljković</a:t>
                      </a:r>
                      <a:r>
                        <a:rPr lang="en-IN" sz="1200" b="0" i="1" u="none" strike="noStrike" cap="none" dirty="0" smtClean="0">
                          <a:solidFill>
                            <a:schemeClr val="dk1"/>
                          </a:solidFill>
                          <a:effectLst/>
                          <a:latin typeface="Book Antiqua" pitchFamily="18" charset="0"/>
                          <a:ea typeface="Calibri"/>
                          <a:cs typeface="Calibri"/>
                          <a:sym typeface="Arial"/>
                        </a:rPr>
                        <a:t>, Z. </a:t>
                      </a:r>
                      <a:r>
                        <a:rPr lang="en-IN" sz="1200" b="0" i="1" u="none" strike="noStrike" cap="none" dirty="0" err="1" smtClean="0">
                          <a:solidFill>
                            <a:schemeClr val="dk1"/>
                          </a:solidFill>
                          <a:effectLst/>
                          <a:latin typeface="Book Antiqua" pitchFamily="18" charset="0"/>
                          <a:ea typeface="Calibri"/>
                          <a:cs typeface="Calibri"/>
                          <a:sym typeface="Arial"/>
                        </a:rPr>
                        <a:t>Stojiljković</a:t>
                      </a:r>
                      <a:r>
                        <a:rPr lang="en-IN" sz="1200" b="0" i="1" u="none" strike="noStrike" cap="none" dirty="0" smtClean="0">
                          <a:solidFill>
                            <a:schemeClr val="dk1"/>
                          </a:solidFill>
                          <a:effectLst/>
                          <a:latin typeface="Book Antiqua" pitchFamily="18" charset="0"/>
                          <a:ea typeface="Calibri"/>
                          <a:cs typeface="Calibri"/>
                          <a:sym typeface="Arial"/>
                        </a:rPr>
                        <a:t>, </a:t>
                      </a:r>
                      <a:r>
                        <a:rPr lang="en-US" sz="1200" b="0" i="1" u="none" strike="noStrike" cap="none" dirty="0" smtClean="0">
                          <a:solidFill>
                            <a:schemeClr val="dk1"/>
                          </a:solidFill>
                          <a:effectLst/>
                          <a:latin typeface="Book Antiqua" pitchFamily="18" charset="0"/>
                          <a:ea typeface="Calibri"/>
                          <a:cs typeface="Calibri"/>
                          <a:sym typeface="Arial"/>
                        </a:rPr>
                        <a:t>IEE Proceedings - Electric Power Applications, Volume 150, Issue 6, 2003 , p. 636 – 638</a:t>
                      </a:r>
                      <a:endParaRPr sz="1200" b="1" i="1" u="none" strike="noStrike" cap="none" dirty="0">
                        <a:solidFill>
                          <a:srgbClr val="C00000"/>
                        </a:solidFill>
                        <a:latin typeface="Book Antiqua" pitchFamily="18" charset="0"/>
                        <a:ea typeface="Book Antiqua"/>
                        <a:cs typeface="Book Antiqua"/>
                        <a:sym typeface="Book Antiqu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effectLst/>
                          <a:latin typeface="Book Antiqua" pitchFamily="18" charset="0"/>
                          <a:ea typeface="Calibri"/>
                          <a:cs typeface="Calibri"/>
                          <a:sym typeface="Arial"/>
                        </a:rPr>
                        <a:t>Method of current control for thyristor rectifiers</a:t>
                      </a:r>
                      <a:endParaRPr sz="1200" u="none" strike="noStrike" cap="none" dirty="0">
                        <a:latin typeface="Book Antiqua" pitchFamily="18" charset="0"/>
                        <a:ea typeface="Book Antiqua"/>
                        <a:cs typeface="Book Antiqua"/>
                        <a:sym typeface="Book Antiqua"/>
                      </a:endParaRPr>
                    </a:p>
                  </a:txBody>
                  <a:tcPr marL="91450" marR="91450" marT="45725" marB="45725"/>
                </a:tc>
                <a:extLst>
                  <a:ext uri="{0D108BD9-81ED-4DB2-BD59-A6C34878D82A}">
                    <a16:rowId xmlns:a16="http://schemas.microsoft.com/office/drawing/2014/main" xmlns="" val="10004"/>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Book Antiqua"/>
                          <a:ea typeface="Book Antiqua"/>
                          <a:cs typeface="Book Antiqua"/>
                          <a:sym typeface="Book Antiqua"/>
                        </a:rPr>
                        <a:t>5.</a:t>
                      </a:r>
                      <a:endParaRPr sz="1400" u="none" strike="noStrike" cap="none"/>
                    </a:p>
                  </a:txBody>
                  <a:tcPr marL="91450" marR="91450" marT="45725" marB="45725"/>
                </a:tc>
                <a:tc>
                  <a:txBody>
                    <a:bodyPr/>
                    <a:lstStyle/>
                    <a:p>
                      <a:r>
                        <a:rPr lang="en-IN" sz="1200" b="1" i="0" u="none" strike="noStrike" cap="none" dirty="0" err="1" smtClean="0">
                          <a:solidFill>
                            <a:schemeClr val="dk1"/>
                          </a:solidFill>
                          <a:effectLst/>
                          <a:latin typeface="Calibri"/>
                          <a:ea typeface="Calibri"/>
                          <a:cs typeface="Calibri"/>
                          <a:sym typeface="Arial"/>
                        </a:rPr>
                        <a:t>Thyristor</a:t>
                      </a:r>
                      <a:r>
                        <a:rPr lang="en-IN" sz="1200" b="1" i="0" u="none" strike="noStrike" cap="none" dirty="0" smtClean="0">
                          <a:solidFill>
                            <a:schemeClr val="dk1"/>
                          </a:solidFill>
                          <a:effectLst/>
                          <a:latin typeface="Calibri"/>
                          <a:ea typeface="Calibri"/>
                          <a:cs typeface="Calibri"/>
                          <a:sym typeface="Arial"/>
                        </a:rPr>
                        <a:t>-based Rechargeable Battery Charger</a:t>
                      </a:r>
                      <a:endParaRPr lang="en-IN" sz="1200" b="1" i="0" u="none" strike="noStrike" cap="none" dirty="0">
                        <a:solidFill>
                          <a:schemeClr val="dk1"/>
                        </a:solidFill>
                        <a:effectLst/>
                        <a:latin typeface="Calibri"/>
                        <a:ea typeface="Calibri"/>
                        <a:cs typeface="Calibri"/>
                        <a:sym typeface="Arial"/>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Book Antiqua"/>
                        <a:buNone/>
                      </a:pPr>
                      <a:r>
                        <a:rPr lang="en-IN" sz="1200" b="0" i="1" u="none" strike="noStrike" cap="none" dirty="0" err="1" smtClean="0">
                          <a:solidFill>
                            <a:schemeClr val="dk1"/>
                          </a:solidFill>
                          <a:effectLst/>
                          <a:latin typeface="Book Antiqua" pitchFamily="18" charset="0"/>
                          <a:ea typeface="Calibri"/>
                          <a:cs typeface="Calibri"/>
                          <a:sym typeface="Arial"/>
                        </a:rPr>
                        <a:t>Protik</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Parvez</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Sheikh,Bezon</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Dey</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Tushar</a:t>
                      </a:r>
                      <a:r>
                        <a:rPr lang="en-IN" sz="1200" b="0" i="1" u="none" strike="noStrike" cap="none" dirty="0" smtClean="0">
                          <a:solidFill>
                            <a:schemeClr val="dk1"/>
                          </a:solidFill>
                          <a:effectLst/>
                          <a:latin typeface="Book Antiqua" pitchFamily="18" charset="0"/>
                          <a:ea typeface="Calibri"/>
                          <a:cs typeface="Calibri"/>
                          <a:sym typeface="Arial"/>
                        </a:rPr>
                        <a:t> (1) , </a:t>
                      </a:r>
                      <a:r>
                        <a:rPr lang="en-IN" sz="1200" b="0" i="1" u="none" strike="noStrike" cap="none" dirty="0" err="1" smtClean="0">
                          <a:solidFill>
                            <a:schemeClr val="dk1"/>
                          </a:solidFill>
                          <a:effectLst/>
                          <a:latin typeface="Book Antiqua" pitchFamily="18" charset="0"/>
                          <a:ea typeface="Calibri"/>
                          <a:cs typeface="Calibri"/>
                          <a:sym typeface="Arial"/>
                        </a:rPr>
                        <a:t>Sadman</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Shahriar</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Alam</a:t>
                      </a:r>
                      <a:r>
                        <a:rPr lang="en-IN" sz="1200" b="0" i="1" u="none" strike="noStrike" cap="none" dirty="0" smtClean="0">
                          <a:solidFill>
                            <a:schemeClr val="dk1"/>
                          </a:solidFill>
                          <a:effectLst/>
                          <a:latin typeface="Book Antiqua" pitchFamily="18" charset="0"/>
                          <a:ea typeface="Calibri"/>
                          <a:cs typeface="Calibri"/>
                          <a:sym typeface="Arial"/>
                        </a:rPr>
                        <a:t> , Abu </a:t>
                      </a:r>
                      <a:r>
                        <a:rPr lang="en-IN" sz="1200" b="0" i="1" u="none" strike="noStrike" cap="none" dirty="0" err="1" smtClean="0">
                          <a:solidFill>
                            <a:schemeClr val="dk1"/>
                          </a:solidFill>
                          <a:effectLst/>
                          <a:latin typeface="Book Antiqua" pitchFamily="18" charset="0"/>
                          <a:ea typeface="Calibri"/>
                          <a:cs typeface="Calibri"/>
                          <a:sym typeface="Arial"/>
                        </a:rPr>
                        <a:t>Shufian</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Istiaq</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Mahmood</a:t>
                      </a:r>
                      <a:r>
                        <a:rPr lang="en-IN" sz="1200" b="0" i="1" u="none" strike="noStrike" cap="none"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Ruddra</a:t>
                      </a:r>
                      <a:r>
                        <a:rPr lang="en-IN" sz="1200" b="0" i="1" u="none" strike="noStrike" cap="none" dirty="0" smtClean="0">
                          <a:solidFill>
                            <a:schemeClr val="dk1"/>
                          </a:solidFill>
                          <a:effectLst/>
                          <a:latin typeface="Book Antiqua" pitchFamily="18" charset="0"/>
                          <a:ea typeface="Calibri"/>
                          <a:cs typeface="Calibri"/>
                          <a:sym typeface="Arial"/>
                        </a:rPr>
                        <a:t> </a:t>
                      </a:r>
                      <a:r>
                        <a:rPr lang="en-US" sz="1200" b="0" i="1" u="none" strike="noStrike" cap="none" dirty="0" smtClean="0">
                          <a:solidFill>
                            <a:schemeClr val="dk1"/>
                          </a:solidFill>
                          <a:effectLst/>
                          <a:latin typeface="Book Antiqua" pitchFamily="18" charset="0"/>
                          <a:ea typeface="Calibri"/>
                          <a:cs typeface="Calibri"/>
                          <a:sym typeface="Arial"/>
                        </a:rPr>
                        <a:t>Journal of Engineering Research and Reports, 2024, 26 (3), pp.104-112.</a:t>
                      </a:r>
                      <a:endParaRPr lang="en-US" sz="1200" i="1" u="none" strike="noStrike" cap="none" dirty="0">
                        <a:latin typeface="Book Antiqua"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effectLst/>
                          <a:latin typeface="Book Antiqua" pitchFamily="18" charset="0"/>
                          <a:ea typeface="Calibri"/>
                          <a:cs typeface="Calibri"/>
                          <a:sym typeface="Arial"/>
                        </a:rPr>
                        <a:t>Design an automatic battery charger using Silicon-Controlled Rectifier (SCR)</a:t>
                      </a:r>
                      <a:endParaRPr sz="1200" u="none" strike="noStrike" cap="none" dirty="0">
                        <a:latin typeface="Book Antiqua" pitchFamily="18" charset="0"/>
                        <a:ea typeface="Book Antiqua"/>
                        <a:cs typeface="Book Antiqua"/>
                        <a:sym typeface="Book Antiqua"/>
                      </a:endParaRPr>
                    </a:p>
                  </a:txBody>
                  <a:tcPr marL="91450" marR="91450" marT="45725" marB="45725"/>
                </a:tc>
                <a:extLst>
                  <a:ext uri="{0D108BD9-81ED-4DB2-BD59-A6C34878D82A}">
                    <a16:rowId xmlns:a16="http://schemas.microsoft.com/office/drawing/2014/main" xmlns="" val="10005"/>
                  </a:ext>
                </a:extLst>
              </a:tr>
            </a:tbl>
          </a:graphicData>
        </a:graphic>
      </p:graphicFrame>
      <p:pic>
        <p:nvPicPr>
          <p:cNvPr id="10" name="Picture 2" descr="C:\Users\joshi\Downloads\I²IT without na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Google Shape;120;p16"/>
          <p:cNvSpPr txBox="1"/>
          <p:nvPr/>
        </p:nvSpPr>
        <p:spPr>
          <a:xfrm>
            <a:off x="763772" y="1539449"/>
            <a:ext cx="10515600"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1400"/>
              <a:buFont typeface="Arial"/>
              <a:buNone/>
            </a:pPr>
            <a:endParaRPr sz="1400" b="0" i="0" u="none" strike="noStrike" cap="none">
              <a:solidFill>
                <a:schemeClr val="dk1"/>
              </a:solidFill>
              <a:latin typeface="Georgia"/>
              <a:ea typeface="Georgia"/>
              <a:cs typeface="Georgia"/>
              <a:sym typeface="Georgia"/>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Georgia"/>
              <a:ea typeface="Georgia"/>
              <a:cs typeface="Georgia"/>
              <a:sym typeface="Georgia"/>
            </a:endParaRPr>
          </a:p>
        </p:txBody>
      </p:sp>
      <p:graphicFrame>
        <p:nvGraphicFramePr>
          <p:cNvPr id="6" name="Google Shape;121;p16"/>
          <p:cNvGraphicFramePr/>
          <p:nvPr>
            <p:extLst>
              <p:ext uri="{D42A27DB-BD31-4B8C-83A1-F6EECF244321}">
                <p14:modId xmlns:p14="http://schemas.microsoft.com/office/powerpoint/2010/main" val="1477935540"/>
              </p:ext>
            </p:extLst>
          </p:nvPr>
        </p:nvGraphicFramePr>
        <p:xfrm>
          <a:off x="595172" y="670583"/>
          <a:ext cx="10852800" cy="5616825"/>
        </p:xfrm>
        <a:graphic>
          <a:graphicData uri="http://schemas.openxmlformats.org/drawingml/2006/table">
            <a:tbl>
              <a:tblPr firstRow="1" bandRow="1">
                <a:noFill/>
                <a:tableStyleId>{1113381C-C6C2-449C-9CF9-32932A5C63B3}</a:tableStyleId>
              </a:tblPr>
              <a:tblGrid>
                <a:gridCol w="926825">
                  <a:extLst>
                    <a:ext uri="{9D8B030D-6E8A-4147-A177-3AD203B41FA5}">
                      <a16:colId xmlns:a16="http://schemas.microsoft.com/office/drawing/2014/main" xmlns="" val="20000"/>
                    </a:ext>
                  </a:extLst>
                </a:gridCol>
                <a:gridCol w="3179125">
                  <a:extLst>
                    <a:ext uri="{9D8B030D-6E8A-4147-A177-3AD203B41FA5}">
                      <a16:colId xmlns:a16="http://schemas.microsoft.com/office/drawing/2014/main" xmlns="" val="20001"/>
                    </a:ext>
                  </a:extLst>
                </a:gridCol>
                <a:gridCol w="4464200">
                  <a:extLst>
                    <a:ext uri="{9D8B030D-6E8A-4147-A177-3AD203B41FA5}">
                      <a16:colId xmlns:a16="http://schemas.microsoft.com/office/drawing/2014/main" xmlns="" val="20002"/>
                    </a:ext>
                  </a:extLst>
                </a:gridCol>
                <a:gridCol w="2282650">
                  <a:extLst>
                    <a:ext uri="{9D8B030D-6E8A-4147-A177-3AD203B41FA5}">
                      <a16:colId xmlns:a16="http://schemas.microsoft.com/office/drawing/2014/main" xmlns="" val="20003"/>
                    </a:ext>
                  </a:extLst>
                </a:gridCol>
              </a:tblGrid>
              <a:tr h="587575">
                <a:tc>
                  <a:txBody>
                    <a:bodyPr/>
                    <a:lstStyle/>
                    <a:p>
                      <a:pPr marL="0" marR="0" lvl="0" indent="0" algn="l" rtl="0">
                        <a:lnSpc>
                          <a:spcPct val="100000"/>
                        </a:lnSpc>
                        <a:spcBef>
                          <a:spcPts val="0"/>
                        </a:spcBef>
                        <a:spcAft>
                          <a:spcPts val="0"/>
                        </a:spcAft>
                        <a:buClr>
                          <a:schemeClr val="dk1"/>
                        </a:buClr>
                        <a:buSzPts val="1800"/>
                        <a:buFont typeface="Book Antiqua"/>
                        <a:buNone/>
                      </a:pPr>
                      <a:r>
                        <a:rPr lang="en-US" sz="1800" u="none" strike="noStrike" cap="none" dirty="0" err="1">
                          <a:latin typeface="Book Antiqua"/>
                          <a:ea typeface="Book Antiqua"/>
                          <a:cs typeface="Book Antiqua"/>
                          <a:sym typeface="Book Antiqua"/>
                        </a:rPr>
                        <a:t>Sr.No</a:t>
                      </a:r>
                      <a:r>
                        <a:rPr lang="en-US" sz="1800" u="none" strike="noStrike" cap="none" dirty="0">
                          <a:latin typeface="Book Antiqua"/>
                          <a:ea typeface="Book Antiqua"/>
                          <a:cs typeface="Book Antiqua"/>
                          <a:sym typeface="Book Antiqua"/>
                        </a:rPr>
                        <a:t>.</a:t>
                      </a:r>
                      <a:endParaRPr sz="1800" u="none" strike="noStrike" cap="none" dirty="0">
                        <a:latin typeface="Book Antiqua"/>
                        <a:ea typeface="Book Antiqua"/>
                        <a:cs typeface="Book Antiqua"/>
                        <a:sym typeface="Book Antiqu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Book Antiqua"/>
                          <a:ea typeface="Book Antiqua"/>
                          <a:cs typeface="Book Antiqua"/>
                          <a:sym typeface="Book Antiqua"/>
                        </a:rPr>
                        <a:t>Paper Name</a:t>
                      </a:r>
                      <a:endParaRPr sz="1800" u="none" strike="noStrike" cap="none">
                        <a:latin typeface="Book Antiqua"/>
                        <a:ea typeface="Book Antiqua"/>
                        <a:cs typeface="Book Antiqua"/>
                        <a:sym typeface="Book Antiqu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Book Antiqua"/>
                          <a:ea typeface="Book Antiqua"/>
                          <a:cs typeface="Book Antiqua"/>
                          <a:sym typeface="Book Antiqua"/>
                        </a:rPr>
                        <a:t>Published by</a:t>
                      </a:r>
                      <a:endParaRPr sz="1800" u="none" strike="noStrike" cap="none">
                        <a:latin typeface="Book Antiqua"/>
                        <a:ea typeface="Book Antiqua"/>
                        <a:cs typeface="Book Antiqua"/>
                        <a:sym typeface="Book Antiqua"/>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Book Antiqua"/>
                          <a:ea typeface="Book Antiqua"/>
                          <a:cs typeface="Book Antiqua"/>
                          <a:sym typeface="Book Antiqua"/>
                        </a:rPr>
                        <a:t>Highlights</a:t>
                      </a:r>
                      <a:endParaRPr sz="1800" u="none" strike="noStrike" cap="none" dirty="0">
                        <a:latin typeface="Book Antiqua"/>
                        <a:ea typeface="Book Antiqua"/>
                        <a:cs typeface="Book Antiqua"/>
                        <a:sym typeface="Book Antiqua"/>
                      </a:endParaRPr>
                    </a:p>
                  </a:txBody>
                  <a:tcPr marL="91450" marR="91450" marT="45725" marB="45725"/>
                </a:tc>
                <a:extLst>
                  <a:ext uri="{0D108BD9-81ED-4DB2-BD59-A6C34878D82A}">
                    <a16:rowId xmlns:a16="http://schemas.microsoft.com/office/drawing/2014/main" xmlns="" val="10000"/>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latin typeface="Book Antiqua"/>
                          <a:ea typeface="Book Antiqua"/>
                          <a:cs typeface="Book Antiqua"/>
                          <a:sym typeface="Book Antiqua"/>
                        </a:rPr>
                        <a:t>6</a:t>
                      </a:r>
                      <a:r>
                        <a:rPr lang="en-US" sz="1200" u="none" strike="noStrike" cap="none" dirty="0" smtClean="0">
                          <a:latin typeface="Book Antiqua"/>
                          <a:ea typeface="Book Antiqua"/>
                          <a:cs typeface="Book Antiqua"/>
                          <a:sym typeface="Book Antiqua"/>
                        </a:rPr>
                        <a:t>.</a:t>
                      </a:r>
                      <a:endParaRPr sz="1200" u="none" strike="noStrike" cap="none" dirty="0">
                        <a:latin typeface="Book Antiqua"/>
                        <a:ea typeface="Book Antiqua"/>
                        <a:cs typeface="Book Antiqua"/>
                        <a:sym typeface="Book Antiqua"/>
                      </a:endParaRPr>
                    </a:p>
                  </a:txBody>
                  <a:tcPr marL="91450" marR="91450" marT="45725" marB="45725"/>
                </a:tc>
                <a:tc>
                  <a:txBody>
                    <a:bodyPr/>
                    <a:lstStyle/>
                    <a:p>
                      <a:r>
                        <a:rPr lang="en-US" sz="1200" b="1" i="0" u="none" strike="noStrike" cap="none" dirty="0" smtClean="0">
                          <a:solidFill>
                            <a:schemeClr val="dk1"/>
                          </a:solidFill>
                          <a:effectLst/>
                          <a:latin typeface="Book Antiqua" pitchFamily="18" charset="0"/>
                          <a:ea typeface="Calibri"/>
                          <a:cs typeface="Calibri"/>
                          <a:sym typeface="Arial"/>
                        </a:rPr>
                        <a:t>Initial Firing Angle Control of Parallel Multi-Pulse Thyristor Dual Converter for Urban Railway Power Substations</a:t>
                      </a:r>
                      <a:endParaRPr lang="en-US" sz="1200" b="1" i="0"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r>
                        <a:rPr lang="en-US" sz="1200" b="0" i="1" u="none" strike="noStrike" cap="none" dirty="0" smtClean="0">
                          <a:solidFill>
                            <a:schemeClr val="dk1"/>
                          </a:solidFill>
                          <a:effectLst/>
                          <a:latin typeface="Book Antiqua" pitchFamily="18" charset="0"/>
                          <a:ea typeface="Calibri"/>
                          <a:cs typeface="Calibri"/>
                          <a:sym typeface="Arial"/>
                        </a:rPr>
                        <a:t>Kim, Sung-An(Dept. of Electrical and Electronic Engineering, Dong-A University),</a:t>
                      </a:r>
                      <a:r>
                        <a:rPr lang="en-US" sz="1200" b="0" i="1" u="none" strike="noStrike" cap="none" baseline="0" dirty="0" smtClean="0">
                          <a:solidFill>
                            <a:schemeClr val="dk1"/>
                          </a:solidFill>
                          <a:effectLst/>
                          <a:latin typeface="Book Antiqua" pitchFamily="18" charset="0"/>
                          <a:ea typeface="Calibri"/>
                          <a:cs typeface="Calibri"/>
                          <a:sym typeface="Arial"/>
                        </a:rPr>
                        <a:t> </a:t>
                      </a:r>
                      <a:r>
                        <a:rPr lang="en-US" sz="1200" b="0" i="1" u="none" strike="noStrike" cap="none" dirty="0" smtClean="0">
                          <a:solidFill>
                            <a:schemeClr val="dk1"/>
                          </a:solidFill>
                          <a:effectLst/>
                          <a:latin typeface="Book Antiqua" pitchFamily="18" charset="0"/>
                          <a:ea typeface="Calibri"/>
                          <a:cs typeface="Calibri"/>
                          <a:sym typeface="Arial"/>
                        </a:rPr>
                        <a:t>Han Sung-</a:t>
                      </a:r>
                      <a:r>
                        <a:rPr lang="en-US" sz="1200" b="0" i="1" u="none" strike="noStrike" cap="none" dirty="0" err="1" smtClean="0">
                          <a:solidFill>
                            <a:schemeClr val="dk1"/>
                          </a:solidFill>
                          <a:effectLst/>
                          <a:latin typeface="Book Antiqua" pitchFamily="18" charset="0"/>
                          <a:ea typeface="Calibri"/>
                          <a:cs typeface="Calibri"/>
                          <a:sym typeface="Arial"/>
                        </a:rPr>
                        <a:t>Wo</a:t>
                      </a:r>
                      <a:r>
                        <a:rPr lang="en-US" sz="1200" b="0" i="1" u="none" strike="noStrike" cap="none" dirty="0" smtClean="0">
                          <a:solidFill>
                            <a:schemeClr val="dk1"/>
                          </a:solidFill>
                          <a:effectLst/>
                          <a:latin typeface="Book Antiqua" pitchFamily="18" charset="0"/>
                          <a:ea typeface="Calibri"/>
                          <a:cs typeface="Calibri"/>
                          <a:sym typeface="Arial"/>
                        </a:rPr>
                        <a:t>(R&amp;D Center of </a:t>
                      </a:r>
                      <a:r>
                        <a:rPr lang="en-US" sz="1200" b="0" i="1" u="none" strike="noStrike" cap="none" dirty="0" err="1" smtClean="0">
                          <a:solidFill>
                            <a:schemeClr val="dk1"/>
                          </a:solidFill>
                          <a:effectLst/>
                          <a:latin typeface="Book Antiqua" pitchFamily="18" charset="0"/>
                          <a:ea typeface="Calibri"/>
                          <a:cs typeface="Calibri"/>
                          <a:sym typeface="Arial"/>
                        </a:rPr>
                        <a:t>Busan</a:t>
                      </a:r>
                      <a:r>
                        <a:rPr lang="en-US" sz="1200" b="0" i="1" u="none" strike="noStrike" cap="none" dirty="0" smtClean="0">
                          <a:solidFill>
                            <a:schemeClr val="dk1"/>
                          </a:solidFill>
                          <a:effectLst/>
                          <a:latin typeface="Book Antiqua" pitchFamily="18" charset="0"/>
                          <a:ea typeface="Calibri"/>
                          <a:cs typeface="Calibri"/>
                          <a:sym typeface="Arial"/>
                        </a:rPr>
                        <a:t> Transportation Corporation),</a:t>
                      </a:r>
                      <a:r>
                        <a:rPr lang="en-US" sz="1200" b="0" i="1" u="none" strike="noStrike" cap="none" baseline="0" dirty="0" smtClean="0">
                          <a:solidFill>
                            <a:schemeClr val="dk1"/>
                          </a:solidFill>
                          <a:effectLst/>
                          <a:latin typeface="Book Antiqua" pitchFamily="18" charset="0"/>
                          <a:ea typeface="Calibri"/>
                          <a:cs typeface="Calibri"/>
                          <a:sym typeface="Arial"/>
                        </a:rPr>
                        <a:t> </a:t>
                      </a:r>
                      <a:r>
                        <a:rPr lang="en-US" sz="1200" b="0" i="1" u="none" strike="noStrike" cap="none" dirty="0" smtClean="0">
                          <a:solidFill>
                            <a:schemeClr val="dk1"/>
                          </a:solidFill>
                          <a:effectLst/>
                          <a:latin typeface="Book Antiqua" pitchFamily="18" charset="0"/>
                          <a:ea typeface="Calibri"/>
                          <a:cs typeface="Calibri"/>
                          <a:sym typeface="Arial"/>
                        </a:rPr>
                        <a:t>Cho, Yun-Hyun</a:t>
                      </a:r>
                      <a:r>
                        <a:rPr lang="en-US" sz="1200" b="0" i="1" u="none" strike="noStrike" cap="none" baseline="0" dirty="0" smtClean="0">
                          <a:solidFill>
                            <a:schemeClr val="dk1"/>
                          </a:solidFill>
                          <a:effectLst/>
                          <a:latin typeface="Book Antiqua" pitchFamily="18" charset="0"/>
                          <a:ea typeface="Calibri"/>
                          <a:cs typeface="Calibri"/>
                          <a:sym typeface="Arial"/>
                        </a:rPr>
                        <a:t> </a:t>
                      </a:r>
                      <a:r>
                        <a:rPr lang="en-US" sz="1200" b="0" i="1" u="none" strike="noStrike" cap="none" dirty="0" smtClean="0">
                          <a:solidFill>
                            <a:schemeClr val="dk1"/>
                          </a:solidFill>
                          <a:effectLst/>
                          <a:latin typeface="Book Antiqua" pitchFamily="18" charset="0"/>
                          <a:ea typeface="Calibri"/>
                          <a:cs typeface="Calibri"/>
                          <a:sym typeface="Arial"/>
                        </a:rPr>
                        <a:t>(Dept. of Electrical Engineering, Dong-A University)</a:t>
                      </a:r>
                      <a:endParaRPr lang="en-US" sz="1200" b="0" i="1"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effectLst/>
                          <a:latin typeface="Book Antiqua" pitchFamily="18" charset="0"/>
                          <a:ea typeface="Calibri"/>
                          <a:cs typeface="Calibri"/>
                          <a:sym typeface="Arial"/>
                        </a:rPr>
                        <a:t>This paper presents an optimal initial firing angle control based on the energy consumption and regenerative energy of a parallel multi-pulse thyristor dual converter</a:t>
                      </a:r>
                      <a:endParaRPr sz="1200" u="none" strike="noStrike" cap="none" dirty="0">
                        <a:latin typeface="Book Antiqua" pitchFamily="18" charset="0"/>
                      </a:endParaRPr>
                    </a:p>
                  </a:txBody>
                  <a:tcPr marL="91450" marR="91450" marT="45725" marB="45725"/>
                </a:tc>
                <a:extLst>
                  <a:ext uri="{0D108BD9-81ED-4DB2-BD59-A6C34878D82A}">
                    <a16:rowId xmlns:a16="http://schemas.microsoft.com/office/drawing/2014/main" xmlns="" val="10001"/>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latin typeface="Book Antiqua"/>
                          <a:ea typeface="Book Antiqua"/>
                          <a:cs typeface="Book Antiqua"/>
                          <a:sym typeface="Book Antiqua"/>
                        </a:rPr>
                        <a:t>7</a:t>
                      </a:r>
                      <a:r>
                        <a:rPr lang="en-US" sz="1200" u="none" strike="noStrike" cap="none" dirty="0" smtClean="0">
                          <a:latin typeface="Book Antiqua"/>
                          <a:ea typeface="Book Antiqua"/>
                          <a:cs typeface="Book Antiqua"/>
                          <a:sym typeface="Book Antiqua"/>
                        </a:rPr>
                        <a:t>.</a:t>
                      </a:r>
                      <a:endParaRPr sz="1200" u="none" strike="noStrike" cap="none" dirty="0">
                        <a:latin typeface="Book Antiqua"/>
                        <a:ea typeface="Book Antiqua"/>
                        <a:cs typeface="Book Antiqua"/>
                        <a:sym typeface="Book Antiqua"/>
                      </a:endParaRPr>
                    </a:p>
                  </a:txBody>
                  <a:tcPr marL="91450" marR="91450" marT="45725" marB="45725"/>
                </a:tc>
                <a:tc>
                  <a:txBody>
                    <a:bodyPr/>
                    <a:lstStyle/>
                    <a:p>
                      <a:r>
                        <a:rPr lang="en-US" sz="1200" b="1" i="0" u="none" strike="noStrike" cap="none" dirty="0" smtClean="0">
                          <a:solidFill>
                            <a:schemeClr val="dk1"/>
                          </a:solidFill>
                          <a:effectLst/>
                          <a:latin typeface="Book Antiqua" pitchFamily="18" charset="0"/>
                          <a:ea typeface="Calibri"/>
                          <a:cs typeface="Calibri"/>
                          <a:sym typeface="Arial"/>
                        </a:rPr>
                        <a:t>Battery chargers for electric vehicles</a:t>
                      </a:r>
                      <a:endParaRPr lang="en-US" sz="1200" b="1" i="0"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r>
                        <a:rPr lang="en-IN" sz="1200" b="0" i="1" u="none" strike="noStrike" cap="none" dirty="0" smtClean="0">
                          <a:solidFill>
                            <a:schemeClr val="dk1"/>
                          </a:solidFill>
                          <a:effectLst/>
                          <a:latin typeface="Book Antiqua" pitchFamily="18" charset="0"/>
                          <a:ea typeface="Calibri"/>
                          <a:cs typeface="Calibri"/>
                          <a:sym typeface="Arial"/>
                        </a:rPr>
                        <a:t>M.M. </a:t>
                      </a:r>
                      <a:r>
                        <a:rPr lang="en-IN" sz="1200" b="0" i="1" u="none" strike="noStrike" cap="none" dirty="0" err="1" smtClean="0">
                          <a:solidFill>
                            <a:schemeClr val="dk1"/>
                          </a:solidFill>
                          <a:effectLst/>
                          <a:latin typeface="Book Antiqua" pitchFamily="18" charset="0"/>
                          <a:ea typeface="Calibri"/>
                          <a:cs typeface="Calibri"/>
                          <a:sym typeface="Arial"/>
                        </a:rPr>
                        <a:t>Morcos</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smtClean="0">
                          <a:solidFill>
                            <a:schemeClr val="dk1"/>
                          </a:solidFill>
                          <a:effectLst/>
                          <a:latin typeface="Book Antiqua" pitchFamily="18" charset="0"/>
                          <a:ea typeface="Calibri"/>
                          <a:cs typeface="Calibri"/>
                          <a:sym typeface="Arial"/>
                        </a:rPr>
                        <a:t>Kansas State University, Manhattan, KS, US</a:t>
                      </a:r>
                    </a:p>
                    <a:p>
                      <a:r>
                        <a:rPr lang="en-IN" sz="1200" b="0" i="1" u="none" strike="noStrike" cap="none" dirty="0" smtClean="0">
                          <a:solidFill>
                            <a:schemeClr val="dk1"/>
                          </a:solidFill>
                          <a:effectLst/>
                          <a:latin typeface="Book Antiqua" pitchFamily="18" charset="0"/>
                          <a:ea typeface="Calibri"/>
                          <a:cs typeface="Calibri"/>
                          <a:sym typeface="Arial"/>
                        </a:rPr>
                        <a:t>N.G. </a:t>
                      </a:r>
                      <a:r>
                        <a:rPr lang="en-IN" sz="1200" b="0" i="1" u="none" strike="noStrike" cap="none" dirty="0" err="1" smtClean="0">
                          <a:solidFill>
                            <a:schemeClr val="dk1"/>
                          </a:solidFill>
                          <a:effectLst/>
                          <a:latin typeface="Book Antiqua" pitchFamily="18" charset="0"/>
                          <a:ea typeface="Calibri"/>
                          <a:cs typeface="Calibri"/>
                          <a:sym typeface="Arial"/>
                        </a:rPr>
                        <a:t>Dillman</a:t>
                      </a:r>
                      <a:r>
                        <a:rPr lang="en-IN" sz="1200" b="0" i="1" u="none" strike="noStrike" cap="none" dirty="0" smtClean="0">
                          <a:solidFill>
                            <a:schemeClr val="dk1"/>
                          </a:solidFill>
                          <a:effectLst/>
                          <a:latin typeface="Book Antiqua" pitchFamily="18" charset="0"/>
                          <a:ea typeface="Calibri"/>
                          <a:cs typeface="Calibri"/>
                          <a:sym typeface="Arial"/>
                        </a:rPr>
                        <a:t>,</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smtClean="0">
                          <a:solidFill>
                            <a:schemeClr val="dk1"/>
                          </a:solidFill>
                          <a:effectLst/>
                          <a:latin typeface="Book Antiqua" pitchFamily="18" charset="0"/>
                          <a:ea typeface="Calibri"/>
                          <a:cs typeface="Calibri"/>
                          <a:sym typeface="Arial"/>
                        </a:rPr>
                        <a:t>C.R. </a:t>
                      </a:r>
                      <a:r>
                        <a:rPr lang="en-IN" sz="1200" b="0" i="1" u="none" strike="noStrike" cap="none" dirty="0" err="1" smtClean="0">
                          <a:solidFill>
                            <a:schemeClr val="dk1"/>
                          </a:solidFill>
                          <a:effectLst/>
                          <a:latin typeface="Book Antiqua" pitchFamily="18" charset="0"/>
                          <a:ea typeface="Calibri"/>
                          <a:cs typeface="Calibri"/>
                          <a:sym typeface="Arial"/>
                        </a:rPr>
                        <a:t>Mersman</a:t>
                      </a:r>
                      <a:r>
                        <a:rPr lang="en-IN" sz="1200" b="0" i="1" u="none" strike="noStrike" cap="none" dirty="0" smtClean="0">
                          <a:solidFill>
                            <a:schemeClr val="dk1"/>
                          </a:solidFill>
                          <a:effectLst/>
                          <a:latin typeface="Book Antiqua" pitchFamily="18" charset="0"/>
                          <a:ea typeface="Calibri"/>
                          <a:cs typeface="Calibri"/>
                          <a:sym typeface="Arial"/>
                        </a:rPr>
                        <a:t> </a:t>
                      </a:r>
                      <a:r>
                        <a:rPr lang="en-US" sz="1200" b="0" i="1" u="none" strike="noStrike" cap="none" dirty="0" smtClean="0">
                          <a:solidFill>
                            <a:schemeClr val="dk1"/>
                          </a:solidFill>
                          <a:effectLst/>
                          <a:latin typeface="Book Antiqua" pitchFamily="18" charset="0"/>
                          <a:ea typeface="Calibri"/>
                          <a:cs typeface="Calibri"/>
                          <a:sym typeface="Arial"/>
                        </a:rPr>
                        <a:t>Method and apparatus for charging batteries, 1990.</a:t>
                      </a:r>
                      <a:endParaRPr lang="en-IN" sz="1200" b="0" i="1"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effectLst/>
                          <a:latin typeface="Book Antiqua" pitchFamily="18" charset="0"/>
                          <a:ea typeface="Calibri"/>
                          <a:cs typeface="Calibri"/>
                          <a:sym typeface="Arial"/>
                        </a:rPr>
                        <a:t>This article presents a comparative study of the performance of two types of battery chargers being developed for electric vehicles.</a:t>
                      </a:r>
                      <a:endParaRPr sz="1200" u="none" strike="noStrike" cap="none" dirty="0">
                        <a:latin typeface="Book Antiqua" pitchFamily="18" charset="0"/>
                        <a:ea typeface="Book Antiqua"/>
                        <a:cs typeface="Book Antiqua"/>
                        <a:sym typeface="Book Antiqua"/>
                      </a:endParaRPr>
                    </a:p>
                  </a:txBody>
                  <a:tcPr marL="91450" marR="91450" marT="45725" marB="45725"/>
                </a:tc>
                <a:extLst>
                  <a:ext uri="{0D108BD9-81ED-4DB2-BD59-A6C34878D82A}">
                    <a16:rowId xmlns:a16="http://schemas.microsoft.com/office/drawing/2014/main" xmlns="" val="10002"/>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latin typeface="Book Antiqua"/>
                          <a:ea typeface="Book Antiqua"/>
                          <a:cs typeface="Book Antiqua"/>
                          <a:sym typeface="Book Antiqua"/>
                        </a:rPr>
                        <a:t>8</a:t>
                      </a:r>
                      <a:r>
                        <a:rPr lang="en-US" sz="1200" u="none" strike="noStrike" cap="none" dirty="0" smtClean="0">
                          <a:latin typeface="Book Antiqua"/>
                          <a:ea typeface="Book Antiqua"/>
                          <a:cs typeface="Book Antiqua"/>
                          <a:sym typeface="Book Antiqua"/>
                        </a:rPr>
                        <a:t>.</a:t>
                      </a:r>
                      <a:endParaRPr sz="1200" u="none" strike="noStrike" cap="none" dirty="0">
                        <a:latin typeface="Book Antiqua"/>
                        <a:ea typeface="Book Antiqua"/>
                        <a:cs typeface="Book Antiqua"/>
                        <a:sym typeface="Book Antiqua"/>
                      </a:endParaRPr>
                    </a:p>
                  </a:txBody>
                  <a:tcPr marL="91450" marR="91450" marT="45725" marB="45725"/>
                </a:tc>
                <a:tc>
                  <a:txBody>
                    <a:bodyPr/>
                    <a:lstStyle/>
                    <a:p>
                      <a:r>
                        <a:rPr lang="en-US" sz="1200" b="1" i="0" u="none" strike="noStrike" cap="none" dirty="0" smtClean="0">
                          <a:solidFill>
                            <a:schemeClr val="dk1"/>
                          </a:solidFill>
                          <a:effectLst/>
                          <a:latin typeface="Book Antiqua" pitchFamily="18" charset="0"/>
                          <a:ea typeface="Calibri"/>
                          <a:cs typeface="Calibri"/>
                          <a:sym typeface="Arial"/>
                        </a:rPr>
                        <a:t>Firing Angle Control of Thyristor Converter using PID Controller with Parallel Data Loop</a:t>
                      </a:r>
                      <a:endParaRPr lang="en-US" sz="1200" b="1" i="0"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r>
                        <a:rPr lang="en-IN" sz="1200" b="0" i="1" u="none" strike="noStrike" cap="none" dirty="0" smtClean="0">
                          <a:solidFill>
                            <a:schemeClr val="dk1"/>
                          </a:solidFill>
                          <a:effectLst/>
                          <a:latin typeface="Book Antiqua" pitchFamily="18" charset="0"/>
                          <a:ea typeface="Calibri"/>
                          <a:cs typeface="Calibri"/>
                          <a:sym typeface="Arial"/>
                        </a:rPr>
                        <a:t>Lee, Jae-Sung,</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smtClean="0">
                          <a:solidFill>
                            <a:schemeClr val="dk1"/>
                          </a:solidFill>
                          <a:effectLst/>
                          <a:latin typeface="Book Antiqua" pitchFamily="18" charset="0"/>
                          <a:ea typeface="Calibri"/>
                          <a:cs typeface="Calibri"/>
                          <a:sym typeface="Arial"/>
                        </a:rPr>
                        <a:t>Jang, Jin-</a:t>
                      </a:r>
                      <a:r>
                        <a:rPr lang="en-IN" sz="1200" b="0" i="1" u="none" strike="noStrike" cap="none" dirty="0" err="1" smtClean="0">
                          <a:solidFill>
                            <a:schemeClr val="dk1"/>
                          </a:solidFill>
                          <a:effectLst/>
                          <a:latin typeface="Book Antiqua" pitchFamily="18" charset="0"/>
                          <a:ea typeface="Calibri"/>
                          <a:cs typeface="Calibri"/>
                          <a:sym typeface="Arial"/>
                        </a:rPr>
                        <a:t>Seok</a:t>
                      </a:r>
                      <a:r>
                        <a:rPr lang="en-IN" sz="1200" b="0" i="1" u="none" strike="noStrike" cap="none" dirty="0" smtClean="0">
                          <a:solidFill>
                            <a:schemeClr val="dk1"/>
                          </a:solidFill>
                          <a:effectLst/>
                          <a:latin typeface="Book Antiqua" pitchFamily="18" charset="0"/>
                          <a:ea typeface="Calibri"/>
                          <a:cs typeface="Calibri"/>
                          <a:sym typeface="Arial"/>
                        </a:rPr>
                        <a:t>,</a:t>
                      </a:r>
                      <a:r>
                        <a:rPr lang="en-IN" sz="1200" b="0" i="1" u="none" strike="noStrike" cap="none" baseline="0" dirty="0" smtClean="0">
                          <a:solidFill>
                            <a:schemeClr val="dk1"/>
                          </a:solidFill>
                          <a:effectLst/>
                          <a:latin typeface="Book Antiqua" pitchFamily="18" charset="0"/>
                          <a:ea typeface="Calibri"/>
                          <a:cs typeface="Calibri"/>
                          <a:sym typeface="Arial"/>
                        </a:rPr>
                        <a:t> </a:t>
                      </a:r>
                      <a:r>
                        <a:rPr lang="en-IN" sz="1200" b="0" i="1" u="none" strike="noStrike" cap="none" dirty="0" err="1" smtClean="0">
                          <a:solidFill>
                            <a:schemeClr val="dk1"/>
                          </a:solidFill>
                          <a:effectLst/>
                          <a:latin typeface="Book Antiqua" pitchFamily="18" charset="0"/>
                          <a:ea typeface="Calibri"/>
                          <a:cs typeface="Calibri"/>
                          <a:sym typeface="Arial"/>
                        </a:rPr>
                        <a:t>Choo</a:t>
                      </a:r>
                      <a:r>
                        <a:rPr lang="en-IN" sz="1200" b="0" i="1" u="none" strike="noStrike" cap="none" dirty="0" smtClean="0">
                          <a:solidFill>
                            <a:schemeClr val="dk1"/>
                          </a:solidFill>
                          <a:effectLst/>
                          <a:latin typeface="Book Antiqua" pitchFamily="18" charset="0"/>
                          <a:ea typeface="Calibri"/>
                          <a:cs typeface="Calibri"/>
                          <a:sym typeface="Arial"/>
                        </a:rPr>
                        <a:t>, Young-</a:t>
                      </a:r>
                      <a:r>
                        <a:rPr lang="en-IN" sz="1200" b="0" i="1" u="none" strike="noStrike" cap="none" dirty="0" err="1" smtClean="0">
                          <a:solidFill>
                            <a:schemeClr val="dk1"/>
                          </a:solidFill>
                          <a:effectLst/>
                          <a:latin typeface="Book Antiqua" pitchFamily="18" charset="0"/>
                          <a:ea typeface="Calibri"/>
                          <a:cs typeface="Calibri"/>
                          <a:sym typeface="Arial"/>
                        </a:rPr>
                        <a:t>Bae</a:t>
                      </a:r>
                      <a:r>
                        <a:rPr lang="en-IN" sz="1200" b="0" i="1" u="none" strike="noStrike" cap="none" dirty="0" smtClean="0">
                          <a:solidFill>
                            <a:schemeClr val="dk1"/>
                          </a:solidFill>
                          <a:effectLst/>
                          <a:latin typeface="Book Antiqua" pitchFamily="18" charset="0"/>
                          <a:ea typeface="Calibri"/>
                          <a:cs typeface="Calibri"/>
                          <a:sym typeface="Arial"/>
                        </a:rPr>
                        <a:t>, Lee Dong-</a:t>
                      </a:r>
                      <a:r>
                        <a:rPr lang="en-IN" sz="1200" b="0" i="1" u="none" strike="noStrike" cap="none" dirty="0" err="1" smtClean="0">
                          <a:solidFill>
                            <a:schemeClr val="dk1"/>
                          </a:solidFill>
                          <a:effectLst/>
                          <a:latin typeface="Book Antiqua" pitchFamily="18" charset="0"/>
                          <a:ea typeface="Calibri"/>
                          <a:cs typeface="Calibri"/>
                          <a:sym typeface="Arial"/>
                        </a:rPr>
                        <a:t>Hee</a:t>
                      </a:r>
                      <a:r>
                        <a:rPr lang="en-IN" sz="1200" b="0" i="1" u="none" strike="noStrike" cap="none" dirty="0" smtClean="0">
                          <a:solidFill>
                            <a:schemeClr val="dk1"/>
                          </a:solidFill>
                          <a:effectLst/>
                          <a:latin typeface="Book Antiqua" pitchFamily="18" charset="0"/>
                          <a:ea typeface="Calibri"/>
                          <a:cs typeface="Calibri"/>
                          <a:sym typeface="Arial"/>
                        </a:rPr>
                        <a:t> </a:t>
                      </a:r>
                      <a:r>
                        <a:rPr lang="en-US" sz="1200" b="0" i="1" u="none" strike="noStrike" cap="none" dirty="0" smtClean="0">
                          <a:solidFill>
                            <a:schemeClr val="dk1"/>
                          </a:solidFill>
                          <a:effectLst/>
                          <a:latin typeface="Book Antiqua" pitchFamily="18" charset="0"/>
                          <a:ea typeface="Calibri"/>
                          <a:cs typeface="Calibri"/>
                          <a:sym typeface="Arial"/>
                        </a:rPr>
                        <a:t>D. J. </a:t>
                      </a:r>
                      <a:r>
                        <a:rPr lang="en-US" sz="1200" b="0" i="1" u="none" strike="noStrike" cap="none" dirty="0" err="1" smtClean="0">
                          <a:solidFill>
                            <a:schemeClr val="dk1"/>
                          </a:solidFill>
                          <a:effectLst/>
                          <a:latin typeface="Book Antiqua" pitchFamily="18" charset="0"/>
                          <a:ea typeface="Calibri"/>
                          <a:cs typeface="Calibri"/>
                          <a:sym typeface="Arial"/>
                        </a:rPr>
                        <a:t>Perreault</a:t>
                      </a:r>
                      <a:r>
                        <a:rPr lang="en-US" sz="1200" b="0" i="1" u="none" strike="noStrike" cap="none" dirty="0" smtClean="0">
                          <a:solidFill>
                            <a:schemeClr val="dk1"/>
                          </a:solidFill>
                          <a:effectLst/>
                          <a:latin typeface="Book Antiqua" pitchFamily="18" charset="0"/>
                          <a:ea typeface="Calibri"/>
                          <a:cs typeface="Calibri"/>
                          <a:sym typeface="Arial"/>
                        </a:rPr>
                        <a:t> and J. G. </a:t>
                      </a:r>
                      <a:r>
                        <a:rPr lang="en-US" sz="1200" b="0" i="1" u="none" strike="noStrike" cap="none" dirty="0" err="1" smtClean="0">
                          <a:solidFill>
                            <a:schemeClr val="dk1"/>
                          </a:solidFill>
                          <a:effectLst/>
                          <a:latin typeface="Book Antiqua" pitchFamily="18" charset="0"/>
                          <a:ea typeface="Calibri"/>
                          <a:cs typeface="Calibri"/>
                          <a:sym typeface="Arial"/>
                        </a:rPr>
                        <a:t>Kassakian</a:t>
                      </a:r>
                      <a:r>
                        <a:rPr lang="en-US" sz="1200" b="0" i="1" u="none" strike="noStrike" cap="none" dirty="0" smtClean="0">
                          <a:solidFill>
                            <a:schemeClr val="dk1"/>
                          </a:solidFill>
                          <a:effectLst/>
                          <a:latin typeface="Book Antiqua" pitchFamily="18" charset="0"/>
                          <a:ea typeface="Calibri"/>
                          <a:cs typeface="Calibri"/>
                          <a:sym typeface="Arial"/>
                        </a:rPr>
                        <a:t>, 'Effects of Firing Angle Imbalance on 12-pulse Rectifiers with Interphase Transformers', IEEE Trans. on Power Electronics, Vol. 10</a:t>
                      </a:r>
                      <a:endParaRPr lang="en-IN" sz="1200" b="0" i="1" u="none" strike="noStrike" cap="none" dirty="0">
                        <a:solidFill>
                          <a:schemeClr val="dk1"/>
                        </a:solidFill>
                        <a:effectLst/>
                        <a:latin typeface="Book Antiqua" pitchFamily="18" charset="0"/>
                        <a:ea typeface="Calibri"/>
                        <a:cs typeface="Calibri"/>
                        <a:sym typeface="Aria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effectLst/>
                          <a:latin typeface="Book Antiqua" pitchFamily="18" charset="0"/>
                          <a:ea typeface="Calibri"/>
                          <a:cs typeface="Calibri"/>
                          <a:sym typeface="Arial"/>
                        </a:rPr>
                        <a:t>This paper presents a firing angle controller of a thyristor converter for DC power supply using PID controller with parallel data loop to improve the dynamic response</a:t>
                      </a:r>
                      <a:endParaRPr sz="1100" u="none" strike="noStrike" cap="none" dirty="0">
                        <a:latin typeface="Book Antiqua" pitchFamily="18" charset="0"/>
                        <a:ea typeface="Book Antiqua"/>
                        <a:cs typeface="Book Antiqua"/>
                        <a:sym typeface="Book Antiqua"/>
                      </a:endParaRPr>
                    </a:p>
                  </a:txBody>
                  <a:tcPr marL="91450" marR="91450" marT="45725" marB="45725"/>
                </a:tc>
                <a:extLst>
                  <a:ext uri="{0D108BD9-81ED-4DB2-BD59-A6C34878D82A}">
                    <a16:rowId xmlns:a16="http://schemas.microsoft.com/office/drawing/2014/main" xmlns="" val="10003"/>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latin typeface="Book Antiqua"/>
                          <a:ea typeface="Book Antiqua"/>
                          <a:cs typeface="Book Antiqua"/>
                          <a:sym typeface="Book Antiqua"/>
                        </a:rPr>
                        <a:t>9</a:t>
                      </a:r>
                      <a:r>
                        <a:rPr lang="en-US" sz="1200" u="none" strike="noStrike" cap="none" dirty="0" smtClean="0">
                          <a:latin typeface="Book Antiqua"/>
                          <a:ea typeface="Book Antiqua"/>
                          <a:cs typeface="Book Antiqua"/>
                          <a:sym typeface="Book Antiqua"/>
                        </a:rPr>
                        <a:t>.</a:t>
                      </a:r>
                      <a:endParaRPr sz="1200" u="none" strike="noStrike" cap="none" dirty="0">
                        <a:latin typeface="Book Antiqua"/>
                        <a:ea typeface="Book Antiqua"/>
                        <a:cs typeface="Book Antiqua"/>
                        <a:sym typeface="Book Antiqu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dirty="0" smtClean="0">
                          <a:latin typeface="Book Antiqua" pitchFamily="18" charset="0"/>
                        </a:rPr>
                        <a:t>A Review on Industrial Battery Charger by Thyristor Firing Angle Control </a:t>
                      </a:r>
                      <a:endParaRPr sz="1200" b="1" u="none" strike="noStrike" cap="none" dirty="0">
                        <a:latin typeface="Book Antiqua" pitchFamily="18" charset="0"/>
                        <a:ea typeface="Book Antiqua"/>
                        <a:cs typeface="Book Antiqua"/>
                        <a:sym typeface="Book Antiqu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Book Antiqua"/>
                        <a:buNone/>
                      </a:pPr>
                      <a:r>
                        <a:rPr lang="en-IN" sz="1200" i="1" dirty="0" err="1" smtClean="0">
                          <a:latin typeface="Book Antiqua" pitchFamily="18" charset="0"/>
                        </a:rPr>
                        <a:t>Pravin</a:t>
                      </a:r>
                      <a:r>
                        <a:rPr lang="en-IN" sz="1200" i="1" dirty="0" smtClean="0">
                          <a:latin typeface="Book Antiqua" pitchFamily="18" charset="0"/>
                        </a:rPr>
                        <a:t> S </a:t>
                      </a:r>
                      <a:r>
                        <a:rPr lang="en-IN" sz="1200" i="1" dirty="0" err="1" smtClean="0">
                          <a:latin typeface="Book Antiqua" pitchFamily="18" charset="0"/>
                        </a:rPr>
                        <a:t>Phutane</a:t>
                      </a:r>
                      <a:r>
                        <a:rPr lang="en-IN" sz="1200" i="1" dirty="0" smtClean="0">
                          <a:latin typeface="Book Antiqua" pitchFamily="18" charset="0"/>
                        </a:rPr>
                        <a:t>, </a:t>
                      </a:r>
                      <a:r>
                        <a:rPr lang="en-IN" sz="1200" i="1" dirty="0" err="1" smtClean="0">
                          <a:latin typeface="Book Antiqua" pitchFamily="18" charset="0"/>
                        </a:rPr>
                        <a:t>Bhagyashri</a:t>
                      </a:r>
                      <a:r>
                        <a:rPr lang="en-IN" sz="1200" i="1" dirty="0" smtClean="0">
                          <a:latin typeface="Book Antiqua" pitchFamily="18" charset="0"/>
                        </a:rPr>
                        <a:t> S </a:t>
                      </a:r>
                      <a:r>
                        <a:rPr lang="en-IN" sz="1200" i="1" dirty="0" err="1" smtClean="0">
                          <a:latin typeface="Book Antiqua" pitchFamily="18" charset="0"/>
                        </a:rPr>
                        <a:t>Dhembre</a:t>
                      </a:r>
                      <a:r>
                        <a:rPr lang="en-IN" sz="1200" i="1" dirty="0" smtClean="0">
                          <a:latin typeface="Book Antiqua" pitchFamily="18" charset="0"/>
                        </a:rPr>
                        <a:t> , </a:t>
                      </a:r>
                      <a:r>
                        <a:rPr lang="en-IN" sz="1200" i="1" dirty="0" err="1" smtClean="0">
                          <a:latin typeface="Book Antiqua" pitchFamily="18" charset="0"/>
                        </a:rPr>
                        <a:t>Akash</a:t>
                      </a:r>
                      <a:r>
                        <a:rPr lang="en-IN" sz="1200" i="1" dirty="0" smtClean="0">
                          <a:latin typeface="Book Antiqua" pitchFamily="18" charset="0"/>
                        </a:rPr>
                        <a:t> M </a:t>
                      </a:r>
                      <a:r>
                        <a:rPr lang="en-IN" sz="1200" i="1" dirty="0" err="1" smtClean="0">
                          <a:latin typeface="Book Antiqua" pitchFamily="18" charset="0"/>
                        </a:rPr>
                        <a:t>Kawle</a:t>
                      </a:r>
                      <a:r>
                        <a:rPr lang="en-IN" sz="1200" i="1" dirty="0" smtClean="0">
                          <a:latin typeface="Book Antiqua" pitchFamily="18" charset="0"/>
                        </a:rPr>
                        <a:t>, </a:t>
                      </a:r>
                      <a:r>
                        <a:rPr lang="en-IN" sz="1200" i="1" dirty="0" err="1" smtClean="0">
                          <a:latin typeface="Book Antiqua" pitchFamily="18" charset="0"/>
                        </a:rPr>
                        <a:t>Aditi</a:t>
                      </a:r>
                      <a:r>
                        <a:rPr lang="en-IN" sz="1200" i="1" dirty="0" smtClean="0">
                          <a:latin typeface="Book Antiqua" pitchFamily="18" charset="0"/>
                        </a:rPr>
                        <a:t> V </a:t>
                      </a:r>
                      <a:r>
                        <a:rPr lang="en-IN" sz="1200" i="1" dirty="0" err="1" smtClean="0">
                          <a:latin typeface="Book Antiqua" pitchFamily="18" charset="0"/>
                        </a:rPr>
                        <a:t>Nishankar</a:t>
                      </a:r>
                      <a:r>
                        <a:rPr lang="en-IN" sz="1200" i="1" dirty="0" smtClean="0">
                          <a:latin typeface="Book Antiqua" pitchFamily="18" charset="0"/>
                        </a:rPr>
                        <a:t>, </a:t>
                      </a:r>
                      <a:r>
                        <a:rPr lang="en-IN" sz="1200" i="1" dirty="0" err="1" smtClean="0">
                          <a:latin typeface="Book Antiqua" pitchFamily="18" charset="0"/>
                        </a:rPr>
                        <a:t>Kedar</a:t>
                      </a:r>
                      <a:r>
                        <a:rPr lang="en-IN" sz="1200" i="1" dirty="0" smtClean="0">
                          <a:latin typeface="Book Antiqua" pitchFamily="18" charset="0"/>
                        </a:rPr>
                        <a:t> S </a:t>
                      </a:r>
                      <a:r>
                        <a:rPr lang="en-IN" sz="1200" i="1" dirty="0" err="1" smtClean="0">
                          <a:latin typeface="Book Antiqua" pitchFamily="18" charset="0"/>
                        </a:rPr>
                        <a:t>Wadkar</a:t>
                      </a:r>
                      <a:r>
                        <a:rPr lang="en-IN" sz="1200" i="1" baseline="0" dirty="0" smtClean="0">
                          <a:latin typeface="Book Antiqua" pitchFamily="18" charset="0"/>
                        </a:rPr>
                        <a:t> </a:t>
                      </a:r>
                      <a:r>
                        <a:rPr lang="en-IN" sz="1200" i="1" dirty="0" smtClean="0">
                          <a:latin typeface="Book Antiqua" pitchFamily="18" charset="0"/>
                        </a:rPr>
                        <a:t>Assistant Professor, Dept. of EE, </a:t>
                      </a:r>
                      <a:r>
                        <a:rPr lang="en-IN" sz="1200" i="1" dirty="0" err="1" smtClean="0">
                          <a:latin typeface="Book Antiqua" pitchFamily="18" charset="0"/>
                        </a:rPr>
                        <a:t>Dr.</a:t>
                      </a:r>
                      <a:r>
                        <a:rPr lang="en-IN" sz="1200" i="1" dirty="0" smtClean="0">
                          <a:latin typeface="Book Antiqua" pitchFamily="18" charset="0"/>
                        </a:rPr>
                        <a:t> D.Y. Patil Institute of Engineering and Technology, </a:t>
                      </a:r>
                      <a:r>
                        <a:rPr lang="en-IN" sz="1200" i="1" dirty="0" err="1" smtClean="0">
                          <a:latin typeface="Book Antiqua" pitchFamily="18" charset="0"/>
                        </a:rPr>
                        <a:t>Ambi</a:t>
                      </a:r>
                      <a:r>
                        <a:rPr lang="en-IN" sz="1200" i="1" dirty="0" smtClean="0">
                          <a:latin typeface="Book Antiqua" pitchFamily="18" charset="0"/>
                        </a:rPr>
                        <a:t>, Pune</a:t>
                      </a:r>
                      <a:endParaRPr sz="1800" b="1" i="1" u="none" strike="noStrike" cap="none" dirty="0">
                        <a:solidFill>
                          <a:srgbClr val="C00000"/>
                        </a:solidFill>
                        <a:latin typeface="Book Antiqua" pitchFamily="18" charset="0"/>
                        <a:ea typeface="Book Antiqua"/>
                        <a:cs typeface="Book Antiqua"/>
                        <a:sym typeface="Book Antiqua"/>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dirty="0" smtClean="0">
                          <a:latin typeface="Book Antiqua" pitchFamily="18" charset="0"/>
                        </a:rPr>
                        <a:t>This project is designed to charge batteries using DC from AC power supply</a:t>
                      </a:r>
                      <a:endParaRPr sz="1200" u="none" strike="noStrike" cap="none" dirty="0">
                        <a:latin typeface="Book Antiqua" pitchFamily="18" charset="0"/>
                        <a:ea typeface="Book Antiqua"/>
                        <a:cs typeface="Book Antiqua"/>
                        <a:sym typeface="Book Antiqua"/>
                      </a:endParaRPr>
                    </a:p>
                  </a:txBody>
                  <a:tcPr marL="91450" marR="91450" marT="45725" marB="45725"/>
                </a:tc>
                <a:extLst>
                  <a:ext uri="{0D108BD9-81ED-4DB2-BD59-A6C34878D82A}">
                    <a16:rowId xmlns:a16="http://schemas.microsoft.com/office/drawing/2014/main" xmlns="" val="10004"/>
                  </a:ext>
                </a:extLst>
              </a:tr>
              <a:tr h="5875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smtClean="0">
                          <a:latin typeface="Book Antiqua"/>
                          <a:ea typeface="Book Antiqua"/>
                          <a:cs typeface="Book Antiqua"/>
                          <a:sym typeface="Book Antiqua"/>
                        </a:rPr>
                        <a:t>10.</a:t>
                      </a:r>
                      <a:endParaRPr sz="14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smtClean="0">
                          <a:solidFill>
                            <a:schemeClr val="dk1"/>
                          </a:solidFill>
                          <a:effectLst/>
                          <a:latin typeface="Book Antiqua" pitchFamily="18" charset="0"/>
                          <a:ea typeface="Calibri"/>
                          <a:cs typeface="Calibri"/>
                          <a:sym typeface="Arial"/>
                        </a:rPr>
                        <a:t>Thyristor-equipped D.C. to D.C. Regulated Power Converter for an Exceptionally Wide Range of Input Voltages</a:t>
                      </a:r>
                      <a:endParaRPr sz="1100" b="1" u="none" strike="noStrike" cap="none" dirty="0">
                        <a:latin typeface="Book Antiqua" pitchFamily="18" charset="0"/>
                        <a:ea typeface="Book Antiqua"/>
                        <a:cs typeface="Book Antiqua"/>
                        <a:sym typeface="Book Antiqua"/>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200"/>
                        <a:buFont typeface="Book Antiqua"/>
                        <a:buNone/>
                      </a:pPr>
                      <a:r>
                        <a:rPr lang="en-IN" sz="1200" b="0" i="1" u="none" strike="noStrike" cap="none" dirty="0" smtClean="0">
                          <a:solidFill>
                            <a:schemeClr val="dk1"/>
                          </a:solidFill>
                          <a:effectLst/>
                          <a:latin typeface="Book Antiqua" pitchFamily="18" charset="0"/>
                          <a:ea typeface="Calibri"/>
                          <a:cs typeface="Calibri"/>
                          <a:sym typeface="Arial"/>
                        </a:rPr>
                        <a:t>IVAN HORVAT Brown </a:t>
                      </a:r>
                      <a:r>
                        <a:rPr lang="en-IN" sz="1200" b="0" i="1" u="none" strike="noStrike" cap="none" dirty="0" err="1" smtClean="0">
                          <a:solidFill>
                            <a:schemeClr val="dk1"/>
                          </a:solidFill>
                          <a:effectLst/>
                          <a:latin typeface="Book Antiqua" pitchFamily="18" charset="0"/>
                          <a:ea typeface="Calibri"/>
                          <a:cs typeface="Calibri"/>
                          <a:sym typeface="Arial"/>
                        </a:rPr>
                        <a:t>Bovcri</a:t>
                      </a:r>
                      <a:r>
                        <a:rPr lang="en-IN" sz="1200" b="0" i="1" u="none" strike="noStrike" cap="none" dirty="0" smtClean="0">
                          <a:solidFill>
                            <a:schemeClr val="dk1"/>
                          </a:solidFill>
                          <a:effectLst/>
                          <a:latin typeface="Book Antiqua" pitchFamily="18" charset="0"/>
                          <a:ea typeface="Calibri"/>
                          <a:cs typeface="Calibri"/>
                          <a:sym typeface="Arial"/>
                        </a:rPr>
                        <a:t>, Baden, Switzerland, </a:t>
                      </a:r>
                      <a:r>
                        <a:rPr lang="de-DE" sz="1200" b="0" i="1" u="none" strike="noStrike" cap="none" dirty="0" smtClean="0">
                          <a:solidFill>
                            <a:schemeClr val="dk1"/>
                          </a:solidFill>
                          <a:effectLst/>
                          <a:latin typeface="Book Antiqua" pitchFamily="18" charset="0"/>
                          <a:ea typeface="Calibri"/>
                          <a:cs typeface="Calibri"/>
                          <a:sym typeface="Arial"/>
                        </a:rPr>
                        <a:t>DOETSCH , G. , 1956 , Anleitung zum praktischen Gebrauch der Laplace-Transformation ( Deutschland : R. Oldenburg ).</a:t>
                      </a:r>
                      <a:endParaRPr sz="1200" i="1" u="none" strike="noStrike" cap="none" dirty="0">
                        <a:latin typeface="Book Antiqua" pitchFamily="18" charset="0"/>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smtClean="0">
                          <a:solidFill>
                            <a:schemeClr val="dk1"/>
                          </a:solidFill>
                          <a:effectLst/>
                          <a:latin typeface="Book Antiqua" pitchFamily="18" charset="0"/>
                          <a:ea typeface="Calibri"/>
                          <a:cs typeface="Calibri"/>
                          <a:sym typeface="Arial"/>
                        </a:rPr>
                        <a:t>This article deals with the description of the operating principle of a </a:t>
                      </a:r>
                      <a:r>
                        <a:rPr lang="en-US" sz="1200" b="0" i="0" u="none" strike="noStrike" cap="none" dirty="0" err="1" smtClean="0">
                          <a:solidFill>
                            <a:schemeClr val="dk1"/>
                          </a:solidFill>
                          <a:effectLst/>
                          <a:latin typeface="Book Antiqua" pitchFamily="18" charset="0"/>
                          <a:ea typeface="Calibri"/>
                          <a:cs typeface="Calibri"/>
                          <a:sym typeface="Arial"/>
                        </a:rPr>
                        <a:t>d.c.</a:t>
                      </a:r>
                      <a:r>
                        <a:rPr lang="en-US" sz="1200" b="0" i="0" u="none" strike="noStrike" cap="none" dirty="0" smtClean="0">
                          <a:solidFill>
                            <a:schemeClr val="dk1"/>
                          </a:solidFill>
                          <a:effectLst/>
                          <a:latin typeface="Book Antiqua" pitchFamily="18" charset="0"/>
                          <a:ea typeface="Calibri"/>
                          <a:cs typeface="Calibri"/>
                          <a:sym typeface="Arial"/>
                        </a:rPr>
                        <a:t> to </a:t>
                      </a:r>
                      <a:r>
                        <a:rPr lang="en-US" sz="1200" b="0" i="0" u="none" strike="noStrike" cap="none" dirty="0" err="1" smtClean="0">
                          <a:solidFill>
                            <a:schemeClr val="dk1"/>
                          </a:solidFill>
                          <a:effectLst/>
                          <a:latin typeface="Book Antiqua" pitchFamily="18" charset="0"/>
                          <a:ea typeface="Calibri"/>
                          <a:cs typeface="Calibri"/>
                          <a:sym typeface="Arial"/>
                        </a:rPr>
                        <a:t>d.c.</a:t>
                      </a:r>
                      <a:r>
                        <a:rPr lang="en-US" sz="1200" b="0" i="0" u="none" strike="noStrike" cap="none" dirty="0" smtClean="0">
                          <a:solidFill>
                            <a:schemeClr val="dk1"/>
                          </a:solidFill>
                          <a:effectLst/>
                          <a:latin typeface="Book Antiqua" pitchFamily="18" charset="0"/>
                          <a:ea typeface="Calibri"/>
                          <a:cs typeface="Calibri"/>
                          <a:sym typeface="Arial"/>
                        </a:rPr>
                        <a:t> converter equipped with the thyristors</a:t>
                      </a:r>
                      <a:endParaRPr sz="1100" u="none" strike="noStrike" cap="none" dirty="0">
                        <a:latin typeface="Book Antiqua" pitchFamily="18" charset="0"/>
                        <a:ea typeface="Book Antiqua"/>
                        <a:cs typeface="Book Antiqua"/>
                        <a:sym typeface="Book Antiqua"/>
                      </a:endParaRPr>
                    </a:p>
                  </a:txBody>
                  <a:tcPr marL="91450" marR="91450" marT="45725" marB="45725"/>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321306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0" y="192344"/>
            <a:ext cx="12192000" cy="881542"/>
          </a:xfrm>
          <a:prstGeom prst="rect">
            <a:avLst/>
          </a:prstGeom>
          <a:noFill/>
          <a:ln>
            <a:noFill/>
          </a:ln>
        </p:spPr>
        <p:txBody>
          <a:bodyPr spcFirstLastPara="1" wrap="square" lIns="91425" tIns="45700" rIns="91425" bIns="45700" anchor="ctr" anchorCtr="0">
            <a:normAutofit/>
          </a:bodyPr>
          <a:lstStyle/>
          <a:p>
            <a:pPr marL="0" lvl="0" indent="0" algn="ctr" rtl="0">
              <a:lnSpc>
                <a:spcPct val="110000"/>
              </a:lnSpc>
              <a:spcBef>
                <a:spcPts val="0"/>
              </a:spcBef>
              <a:spcAft>
                <a:spcPts val="0"/>
              </a:spcAft>
              <a:buClr>
                <a:srgbClr val="002060"/>
              </a:buClr>
              <a:buSzPts val="4400"/>
              <a:buFont typeface="Georgia"/>
              <a:buNone/>
            </a:pPr>
            <a:r>
              <a:rPr lang="en-US" sz="4400" b="1">
                <a:solidFill>
                  <a:srgbClr val="002060"/>
                </a:solidFill>
                <a:latin typeface="Georgia"/>
                <a:ea typeface="Georgia"/>
                <a:cs typeface="Georgia"/>
                <a:sym typeface="Georgia"/>
              </a:rPr>
              <a:t>Gap Identification</a:t>
            </a:r>
            <a:endParaRPr/>
          </a:p>
        </p:txBody>
      </p:sp>
      <p:sp>
        <p:nvSpPr>
          <p:cNvPr id="128" name="Google Shape;128;p17"/>
          <p:cNvSpPr txBox="1">
            <a:spLocks noGrp="1"/>
          </p:cNvSpPr>
          <p:nvPr>
            <p:ph type="dt" idx="10"/>
          </p:nvPr>
        </p:nvSpPr>
        <p:spPr>
          <a:xfrm>
            <a:off x="125818" y="6356351"/>
            <a:ext cx="1086293" cy="36512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18-01-2022</a:t>
            </a:r>
            <a:endParaRPr>
              <a:latin typeface="Georgia"/>
              <a:ea typeface="Georgia"/>
              <a:cs typeface="Georgia"/>
              <a:sym typeface="Georgia"/>
            </a:endParaRPr>
          </a:p>
        </p:txBody>
      </p:sp>
      <p:sp>
        <p:nvSpPr>
          <p:cNvPr id="129" name="Google Shape;129;p17"/>
          <p:cNvSpPr txBox="1">
            <a:spLocks noGrp="1"/>
          </p:cNvSpPr>
          <p:nvPr>
            <p:ph type="ftr" idx="11"/>
          </p:nvPr>
        </p:nvSpPr>
        <p:spPr>
          <a:xfrm>
            <a:off x="1998921" y="6356351"/>
            <a:ext cx="8272129" cy="36512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Georgia"/>
                <a:ea typeface="Georgia"/>
                <a:cs typeface="Georgia"/>
                <a:sym typeface="Georgia"/>
              </a:rPr>
              <a:t>Dept. of Electronics and Telecommunication </a:t>
            </a:r>
            <a:endParaRPr/>
          </a:p>
          <a:p>
            <a:pPr marL="0" lvl="0" indent="0" algn="ctr" rtl="0">
              <a:lnSpc>
                <a:spcPct val="100000"/>
              </a:lnSpc>
              <a:spcBef>
                <a:spcPts val="0"/>
              </a:spcBef>
              <a:spcAft>
                <a:spcPts val="0"/>
              </a:spcAft>
              <a:buSzPts val="1400"/>
              <a:buNone/>
            </a:pPr>
            <a:r>
              <a:rPr lang="en-US">
                <a:latin typeface="Georgia"/>
                <a:ea typeface="Georgia"/>
                <a:cs typeface="Georgia"/>
                <a:sym typeface="Georgia"/>
              </a:rPr>
              <a:t>Hope Foundation’s International Institute of Information Technology, Hinjawadi, Pune</a:t>
            </a:r>
            <a:endParaRPr>
              <a:latin typeface="Georgia"/>
              <a:ea typeface="Georgia"/>
              <a:cs typeface="Georgia"/>
              <a:sym typeface="Georgia"/>
            </a:endParaRPr>
          </a:p>
        </p:txBody>
      </p:sp>
      <p:sp>
        <p:nvSpPr>
          <p:cNvPr id="130" name="Google Shape;130;p17"/>
          <p:cNvSpPr txBox="1">
            <a:spLocks noGrp="1"/>
          </p:cNvSpPr>
          <p:nvPr>
            <p:ph type="sldNum" idx="12"/>
          </p:nvPr>
        </p:nvSpPr>
        <p:spPr>
          <a:xfrm>
            <a:off x="11493795" y="6356352"/>
            <a:ext cx="487326" cy="36512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eorgia"/>
                <a:ea typeface="Georgia"/>
                <a:cs typeface="Georgia"/>
                <a:sym typeface="Georgia"/>
              </a:rPr>
              <a:t>6</a:t>
            </a:fld>
            <a:endParaRPr>
              <a:latin typeface="Georgia"/>
              <a:ea typeface="Georgia"/>
              <a:cs typeface="Georgia"/>
              <a:sym typeface="Georgia"/>
            </a:endParaRPr>
          </a:p>
        </p:txBody>
      </p:sp>
      <p:sp>
        <p:nvSpPr>
          <p:cNvPr id="131" name="Google Shape;131;p17"/>
          <p:cNvSpPr txBox="1"/>
          <p:nvPr/>
        </p:nvSpPr>
        <p:spPr>
          <a:xfrm>
            <a:off x="763772" y="1539449"/>
            <a:ext cx="10515600"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2000"/>
              <a:buFont typeface="Arial"/>
              <a:buNone/>
            </a:pPr>
            <a:r>
              <a:rPr lang="en-US" sz="2000" b="0" i="0" u="none" strike="noStrike" cap="none" dirty="0">
                <a:solidFill>
                  <a:schemeClr val="dk1"/>
                </a:solidFill>
                <a:latin typeface="Book Antiqua"/>
                <a:ea typeface="Book Antiqua"/>
                <a:cs typeface="Book Antiqua"/>
                <a:sym typeface="Book Antiqua"/>
              </a:rPr>
              <a:t>Critical analysis:</a:t>
            </a:r>
            <a:endParaRPr sz="1400" b="0" i="0" u="none" strike="noStrike" cap="none" dirty="0">
              <a:solidFill>
                <a:srgbClr val="000000"/>
              </a:solidFill>
              <a:latin typeface="Arial"/>
              <a:ea typeface="Arial"/>
              <a:cs typeface="Arial"/>
              <a:sym typeface="Arial"/>
            </a:endParaRPr>
          </a:p>
          <a:p>
            <a:pPr marL="228600" marR="0" lvl="0" indent="-228600" algn="l" rtl="0">
              <a:lnSpc>
                <a:spcPct val="11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Book Antiqua"/>
                <a:ea typeface="Book Antiqua"/>
                <a:cs typeface="Book Antiqua"/>
                <a:sym typeface="Book Antiqua"/>
              </a:rPr>
              <a:t>GPS inaccuracy of location (+/- 5m) </a:t>
            </a:r>
            <a:endParaRPr sz="1400" b="0" i="0" u="none" strike="noStrike" cap="none" dirty="0">
              <a:solidFill>
                <a:srgbClr val="000000"/>
              </a:solidFill>
              <a:latin typeface="Arial"/>
              <a:ea typeface="Arial"/>
              <a:cs typeface="Arial"/>
              <a:sym typeface="Arial"/>
            </a:endParaRPr>
          </a:p>
          <a:p>
            <a:pPr marL="228600" marR="0" lvl="0" indent="-228600" algn="l" rtl="0">
              <a:lnSpc>
                <a:spcPct val="11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Book Antiqua"/>
                <a:ea typeface="Book Antiqua"/>
                <a:cs typeface="Book Antiqua"/>
                <a:sym typeface="Book Antiqua"/>
              </a:rPr>
              <a:t>Going in rounds for finding the required shop or item</a:t>
            </a:r>
            <a:endParaRPr sz="1400" b="0" i="0" u="none" strike="noStrike" cap="none" dirty="0">
              <a:solidFill>
                <a:srgbClr val="000000"/>
              </a:solidFill>
              <a:latin typeface="Arial"/>
              <a:ea typeface="Arial"/>
              <a:cs typeface="Arial"/>
              <a:sym typeface="Arial"/>
            </a:endParaRPr>
          </a:p>
          <a:p>
            <a:pPr marL="228600" marR="0" lvl="0" indent="-228600" algn="l" rtl="0">
              <a:lnSpc>
                <a:spcPct val="11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Book Antiqua"/>
                <a:ea typeface="Book Antiqua"/>
                <a:cs typeface="Book Antiqua"/>
                <a:sym typeface="Book Antiqua"/>
              </a:rPr>
              <a:t>Only thing available to guide is a floor plan on each floor.</a:t>
            </a:r>
            <a:endParaRPr sz="1400" b="0" i="0" u="none" strike="noStrike" cap="none" dirty="0">
              <a:solidFill>
                <a:srgbClr val="000000"/>
              </a:solidFill>
              <a:latin typeface="Arial"/>
              <a:ea typeface="Arial"/>
              <a:cs typeface="Arial"/>
              <a:sym typeface="Arial"/>
            </a:endParaRPr>
          </a:p>
          <a:p>
            <a:pPr marL="0" marR="0" lvl="0" indent="0" algn="l" rtl="0">
              <a:lnSpc>
                <a:spcPct val="110000"/>
              </a:lnSpc>
              <a:spcBef>
                <a:spcPts val="0"/>
              </a:spcBef>
              <a:spcAft>
                <a:spcPts val="0"/>
              </a:spcAft>
              <a:buClr>
                <a:schemeClr val="dk1"/>
              </a:buClr>
              <a:buSzPts val="2000"/>
              <a:buFont typeface="Arial"/>
              <a:buNone/>
            </a:pPr>
            <a:endParaRPr sz="2000" b="0" i="0" u="none" strike="noStrike" cap="none" dirty="0">
              <a:solidFill>
                <a:schemeClr val="dk1"/>
              </a:solidFill>
              <a:latin typeface="Book Antiqua"/>
              <a:ea typeface="Book Antiqua"/>
              <a:cs typeface="Book Antiqua"/>
              <a:sym typeface="Book Antiqua"/>
            </a:endParaRPr>
          </a:p>
          <a:p>
            <a:pPr marL="0" marR="0" lvl="0" indent="0" algn="l" rtl="0">
              <a:lnSpc>
                <a:spcPct val="110000"/>
              </a:lnSpc>
              <a:spcBef>
                <a:spcPts val="0"/>
              </a:spcBef>
              <a:spcAft>
                <a:spcPts val="0"/>
              </a:spcAft>
              <a:buClr>
                <a:schemeClr val="dk1"/>
              </a:buClr>
              <a:buSzPts val="2000"/>
              <a:buFont typeface="Arial"/>
              <a:buNone/>
            </a:pPr>
            <a:r>
              <a:rPr lang="en-US" sz="2000" b="0" i="0" u="none" strike="noStrike" cap="none" dirty="0">
                <a:solidFill>
                  <a:schemeClr val="dk1"/>
                </a:solidFill>
                <a:latin typeface="Book Antiqua"/>
                <a:ea typeface="Book Antiqua"/>
                <a:cs typeface="Book Antiqua"/>
                <a:sym typeface="Book Antiqua"/>
              </a:rPr>
              <a:t>Need of the proposed system:</a:t>
            </a:r>
            <a:endParaRPr sz="1400" b="0" i="0" u="none" strike="noStrike" cap="none" dirty="0">
              <a:solidFill>
                <a:srgbClr val="000000"/>
              </a:solidFill>
              <a:latin typeface="Arial"/>
              <a:ea typeface="Arial"/>
              <a:cs typeface="Arial"/>
              <a:sym typeface="Arial"/>
            </a:endParaRPr>
          </a:p>
          <a:p>
            <a:pPr marL="228600" marR="0" lvl="0" indent="-228600" algn="l" rtl="0">
              <a:lnSpc>
                <a:spcPct val="11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Book Antiqua"/>
                <a:ea typeface="Book Antiqua"/>
                <a:cs typeface="Book Antiqua"/>
                <a:sym typeface="Book Antiqua"/>
              </a:rPr>
              <a:t>Real time positioning of shops, items</a:t>
            </a:r>
            <a:endParaRPr sz="1400" b="0" i="0" u="none" strike="noStrike" cap="none" dirty="0">
              <a:solidFill>
                <a:srgbClr val="000000"/>
              </a:solidFill>
              <a:latin typeface="Arial"/>
              <a:ea typeface="Arial"/>
              <a:cs typeface="Arial"/>
              <a:sym typeface="Arial"/>
            </a:endParaRPr>
          </a:p>
          <a:p>
            <a:pPr marL="228600" marR="0" lvl="0" indent="-228600" algn="l" rtl="0">
              <a:lnSpc>
                <a:spcPct val="11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Book Antiqua"/>
                <a:ea typeface="Book Antiqua"/>
                <a:cs typeface="Book Antiqua"/>
                <a:sym typeface="Book Antiqua"/>
              </a:rPr>
              <a:t>Keeping a track of people with you especially in crowded situation</a:t>
            </a:r>
            <a:endParaRPr sz="1400" b="0" i="0" u="none" strike="noStrike" cap="none" dirty="0">
              <a:solidFill>
                <a:srgbClr val="000000"/>
              </a:solidFill>
              <a:latin typeface="Arial"/>
              <a:ea typeface="Arial"/>
              <a:cs typeface="Arial"/>
              <a:sym typeface="Arial"/>
            </a:endParaRPr>
          </a:p>
          <a:p>
            <a:pPr marL="228600" marR="0" lvl="0" indent="-228600" algn="l" rtl="0">
              <a:lnSpc>
                <a:spcPct val="110000"/>
              </a:lnSpc>
              <a:spcBef>
                <a:spcPts val="0"/>
              </a:spcBef>
              <a:spcAft>
                <a:spcPts val="0"/>
              </a:spcAft>
              <a:buClr>
                <a:schemeClr val="dk1"/>
              </a:buClr>
              <a:buSzPts val="2000"/>
              <a:buFont typeface="Arial"/>
              <a:buChar char="•"/>
            </a:pPr>
            <a:r>
              <a:rPr lang="en-US" sz="2000" b="0" i="0" u="none" strike="noStrike" cap="none" dirty="0">
                <a:solidFill>
                  <a:schemeClr val="dk1"/>
                </a:solidFill>
                <a:latin typeface="Book Antiqua"/>
                <a:ea typeface="Book Antiqua"/>
                <a:cs typeface="Book Antiqua"/>
                <a:sym typeface="Book Antiqua"/>
              </a:rPr>
              <a:t>Finding the exact location of accident or person in distress in enclosed, no network spaces like tunnels.</a:t>
            </a:r>
            <a:endParaRPr sz="1400" b="0" i="0" u="none" strike="noStrike" cap="none" dirty="0">
              <a:solidFill>
                <a:srgbClr val="000000"/>
              </a:solidFill>
              <a:latin typeface="Arial"/>
              <a:ea typeface="Arial"/>
              <a:cs typeface="Arial"/>
              <a:sym typeface="Arial"/>
            </a:endParaRPr>
          </a:p>
          <a:p>
            <a:pPr marL="228600" marR="0" lvl="0" indent="-139700" algn="l" rtl="0">
              <a:lnSpc>
                <a:spcPct val="90000"/>
              </a:lnSpc>
              <a:spcBef>
                <a:spcPts val="1000"/>
              </a:spcBef>
              <a:spcAft>
                <a:spcPts val="0"/>
              </a:spcAft>
              <a:buClr>
                <a:schemeClr val="dk1"/>
              </a:buClr>
              <a:buSzPts val="1400"/>
              <a:buFont typeface="Arial"/>
              <a:buNone/>
            </a:pPr>
            <a:endParaRPr sz="1400" b="0" i="0" u="none" strike="noStrike" cap="none" dirty="0">
              <a:solidFill>
                <a:schemeClr val="dk1"/>
              </a:solidFill>
              <a:latin typeface="Georgia"/>
              <a:ea typeface="Georgia"/>
              <a:cs typeface="Georgia"/>
              <a:sym typeface="Georgia"/>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eorgia"/>
              <a:ea typeface="Georgia"/>
              <a:cs typeface="Georgia"/>
              <a:sym typeface="Georgia"/>
            </a:endParaRPr>
          </a:p>
        </p:txBody>
      </p:sp>
      <p:pic>
        <p:nvPicPr>
          <p:cNvPr id="9" name="Picture 2" descr="C:\Users\joshi\Downloads\I²IT without na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0" y="192344"/>
            <a:ext cx="12192000" cy="881542"/>
          </a:xfrm>
          <a:prstGeom prst="rect">
            <a:avLst/>
          </a:prstGeom>
          <a:noFill/>
          <a:ln>
            <a:noFill/>
          </a:ln>
        </p:spPr>
        <p:txBody>
          <a:bodyPr spcFirstLastPara="1" wrap="square" lIns="91425" tIns="45700" rIns="91425" bIns="45700" anchor="ctr" anchorCtr="0">
            <a:normAutofit/>
          </a:bodyPr>
          <a:lstStyle/>
          <a:p>
            <a:pPr marL="0" lvl="0" indent="0" algn="ctr" rtl="0">
              <a:lnSpc>
                <a:spcPct val="110000"/>
              </a:lnSpc>
              <a:spcBef>
                <a:spcPts val="0"/>
              </a:spcBef>
              <a:spcAft>
                <a:spcPts val="0"/>
              </a:spcAft>
              <a:buClr>
                <a:srgbClr val="002060"/>
              </a:buClr>
              <a:buSzPts val="4400"/>
              <a:buFont typeface="Georgia"/>
              <a:buNone/>
            </a:pPr>
            <a:r>
              <a:rPr lang="en-US" sz="4400" b="1">
                <a:solidFill>
                  <a:srgbClr val="002060"/>
                </a:solidFill>
                <a:latin typeface="Georgia"/>
                <a:ea typeface="Georgia"/>
                <a:cs typeface="Georgia"/>
                <a:sym typeface="Georgia"/>
              </a:rPr>
              <a:t>Problem statement and Objectives</a:t>
            </a:r>
            <a:endParaRPr/>
          </a:p>
        </p:txBody>
      </p:sp>
      <p:sp>
        <p:nvSpPr>
          <p:cNvPr id="138" name="Google Shape;138;p18"/>
          <p:cNvSpPr txBox="1">
            <a:spLocks noGrp="1"/>
          </p:cNvSpPr>
          <p:nvPr>
            <p:ph type="dt" idx="10"/>
          </p:nvPr>
        </p:nvSpPr>
        <p:spPr>
          <a:xfrm>
            <a:off x="125818" y="6356351"/>
            <a:ext cx="1086293" cy="36512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18-01-2022</a:t>
            </a:r>
            <a:endParaRPr>
              <a:latin typeface="Georgia"/>
              <a:ea typeface="Georgia"/>
              <a:cs typeface="Georgia"/>
              <a:sym typeface="Georgia"/>
            </a:endParaRPr>
          </a:p>
        </p:txBody>
      </p:sp>
      <p:sp>
        <p:nvSpPr>
          <p:cNvPr id="139" name="Google Shape;139;p18"/>
          <p:cNvSpPr txBox="1">
            <a:spLocks noGrp="1"/>
          </p:cNvSpPr>
          <p:nvPr>
            <p:ph type="ftr" idx="11"/>
          </p:nvPr>
        </p:nvSpPr>
        <p:spPr>
          <a:xfrm>
            <a:off x="1998921" y="6356351"/>
            <a:ext cx="8272129" cy="36512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Georgia"/>
                <a:ea typeface="Georgia"/>
                <a:cs typeface="Georgia"/>
                <a:sym typeface="Georgia"/>
              </a:rPr>
              <a:t>Dept. of Electronics and Telecommunication </a:t>
            </a:r>
            <a:endParaRPr/>
          </a:p>
          <a:p>
            <a:pPr marL="0" lvl="0" indent="0" algn="ctr" rtl="0">
              <a:lnSpc>
                <a:spcPct val="100000"/>
              </a:lnSpc>
              <a:spcBef>
                <a:spcPts val="0"/>
              </a:spcBef>
              <a:spcAft>
                <a:spcPts val="0"/>
              </a:spcAft>
              <a:buSzPts val="1400"/>
              <a:buNone/>
            </a:pPr>
            <a:r>
              <a:rPr lang="en-US">
                <a:latin typeface="Georgia"/>
                <a:ea typeface="Georgia"/>
                <a:cs typeface="Georgia"/>
                <a:sym typeface="Georgia"/>
              </a:rPr>
              <a:t>Hope Foundation’s International Institute of Information Technology, Hinjawadi, Pune</a:t>
            </a:r>
            <a:endParaRPr>
              <a:latin typeface="Georgia"/>
              <a:ea typeface="Georgia"/>
              <a:cs typeface="Georgia"/>
              <a:sym typeface="Georgia"/>
            </a:endParaRPr>
          </a:p>
        </p:txBody>
      </p:sp>
      <p:sp>
        <p:nvSpPr>
          <p:cNvPr id="140" name="Google Shape;140;p18"/>
          <p:cNvSpPr txBox="1">
            <a:spLocks noGrp="1"/>
          </p:cNvSpPr>
          <p:nvPr>
            <p:ph type="sldNum" idx="12"/>
          </p:nvPr>
        </p:nvSpPr>
        <p:spPr>
          <a:xfrm>
            <a:off x="11493795" y="6356352"/>
            <a:ext cx="487326" cy="36512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eorgia"/>
                <a:ea typeface="Georgia"/>
                <a:cs typeface="Georgia"/>
                <a:sym typeface="Georgia"/>
              </a:rPr>
              <a:t>7</a:t>
            </a:fld>
            <a:endParaRPr>
              <a:latin typeface="Georgia"/>
              <a:ea typeface="Georgia"/>
              <a:cs typeface="Georgia"/>
              <a:sym typeface="Georgia"/>
            </a:endParaRPr>
          </a:p>
        </p:txBody>
      </p:sp>
      <p:sp>
        <p:nvSpPr>
          <p:cNvPr id="141" name="Google Shape;141;p18"/>
          <p:cNvSpPr txBox="1"/>
          <p:nvPr/>
        </p:nvSpPr>
        <p:spPr>
          <a:xfrm>
            <a:off x="763772" y="1539449"/>
            <a:ext cx="10515600" cy="4351338"/>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10000"/>
              </a:lnSpc>
              <a:spcBef>
                <a:spcPts val="0"/>
              </a:spcBef>
              <a:spcAft>
                <a:spcPts val="0"/>
              </a:spcAft>
              <a:buClr>
                <a:srgbClr val="002060"/>
              </a:buClr>
              <a:buSzPts val="2800"/>
              <a:buFont typeface="Arial"/>
              <a:buChar char="•"/>
            </a:pPr>
            <a:r>
              <a:rPr lang="en-US" sz="2800" b="1" i="0" u="none" strike="noStrike" cap="none" dirty="0">
                <a:solidFill>
                  <a:srgbClr val="002060"/>
                </a:solidFill>
                <a:latin typeface="Georgia"/>
                <a:ea typeface="Georgia"/>
                <a:cs typeface="Georgia"/>
                <a:sym typeface="Georgia"/>
              </a:rPr>
              <a:t>Problem statement</a:t>
            </a:r>
            <a:endParaRPr sz="1400" b="0" i="0" u="none" strike="noStrike" cap="none" dirty="0">
              <a:solidFill>
                <a:srgbClr val="000000"/>
              </a:solidFill>
              <a:latin typeface="Arial"/>
              <a:ea typeface="Arial"/>
              <a:cs typeface="Arial"/>
              <a:sym typeface="Arial"/>
            </a:endParaRPr>
          </a:p>
          <a:p>
            <a:pPr marL="228600" lvl="0" indent="-228600">
              <a:lnSpc>
                <a:spcPct val="110000"/>
              </a:lnSpc>
              <a:buClr>
                <a:schemeClr val="dk1"/>
              </a:buClr>
              <a:buSzPts val="2000"/>
              <a:buFont typeface="Arial"/>
              <a:buChar char="•"/>
            </a:pPr>
            <a:r>
              <a:rPr lang="en-US" sz="2000" dirty="0">
                <a:solidFill>
                  <a:schemeClr val="dk1"/>
                </a:solidFill>
                <a:latin typeface="Book Antiqua"/>
                <a:ea typeface="Book Antiqua"/>
                <a:cs typeface="Book Antiqua"/>
                <a:sym typeface="Book Antiqua"/>
              </a:rPr>
              <a:t>Thyristor firing angle control for </a:t>
            </a:r>
            <a:r>
              <a:rPr lang="en-US" sz="2000" dirty="0" smtClean="0">
                <a:solidFill>
                  <a:schemeClr val="dk1"/>
                </a:solidFill>
                <a:latin typeface="Book Antiqua"/>
                <a:ea typeface="Book Antiqua"/>
                <a:cs typeface="Book Antiqua"/>
                <a:sym typeface="Book Antiqua"/>
              </a:rPr>
              <a:t>Battery </a:t>
            </a:r>
            <a:r>
              <a:rPr lang="en-US" sz="2000" dirty="0">
                <a:solidFill>
                  <a:schemeClr val="dk1"/>
                </a:solidFill>
                <a:latin typeface="Book Antiqua"/>
                <a:ea typeface="Book Antiqua"/>
                <a:cs typeface="Book Antiqua"/>
                <a:sym typeface="Book Antiqua"/>
              </a:rPr>
              <a:t>charging</a:t>
            </a:r>
            <a:endParaRPr sz="2000" b="1" i="1" u="none" strike="noStrike" cap="none" dirty="0">
              <a:solidFill>
                <a:srgbClr val="C00000"/>
              </a:solidFill>
              <a:latin typeface="Georgia"/>
              <a:ea typeface="Georgia"/>
              <a:cs typeface="Georgia"/>
              <a:sym typeface="Georgia"/>
            </a:endParaRPr>
          </a:p>
          <a:p>
            <a:pPr marL="0" marR="0" lvl="0" indent="0" algn="l" rtl="0">
              <a:lnSpc>
                <a:spcPct val="110000"/>
              </a:lnSpc>
              <a:spcBef>
                <a:spcPts val="0"/>
              </a:spcBef>
              <a:spcAft>
                <a:spcPts val="0"/>
              </a:spcAft>
              <a:buClr>
                <a:srgbClr val="C00000"/>
              </a:buClr>
              <a:buSzPts val="2000"/>
              <a:buFont typeface="Arial"/>
              <a:buNone/>
            </a:pPr>
            <a:r>
              <a:rPr lang="en-US" sz="2000" b="1" i="1" u="none" strike="noStrike" cap="none" dirty="0">
                <a:solidFill>
                  <a:srgbClr val="C00000"/>
                </a:solidFill>
                <a:latin typeface="Georgia"/>
                <a:ea typeface="Georgia"/>
                <a:cs typeface="Georgia"/>
                <a:sym typeface="Georgia"/>
              </a:rPr>
              <a:t> </a:t>
            </a:r>
            <a:endParaRPr sz="1400" b="0" i="0" u="none" strike="noStrike" cap="none" dirty="0">
              <a:solidFill>
                <a:srgbClr val="000000"/>
              </a:solidFill>
              <a:latin typeface="Arial"/>
              <a:ea typeface="Arial"/>
              <a:cs typeface="Arial"/>
              <a:sym typeface="Arial"/>
            </a:endParaRPr>
          </a:p>
          <a:p>
            <a:pPr marL="228600" marR="0" lvl="0" indent="-228600" algn="l" rtl="0">
              <a:lnSpc>
                <a:spcPct val="110000"/>
              </a:lnSpc>
              <a:spcBef>
                <a:spcPts val="0"/>
              </a:spcBef>
              <a:spcAft>
                <a:spcPts val="0"/>
              </a:spcAft>
              <a:buClr>
                <a:srgbClr val="002060"/>
              </a:buClr>
              <a:buSzPts val="2800"/>
              <a:buFont typeface="Arial"/>
              <a:buChar char="•"/>
            </a:pPr>
            <a:r>
              <a:rPr lang="en-US" sz="2800" b="1" i="0" u="none" strike="noStrike" cap="none" dirty="0">
                <a:solidFill>
                  <a:srgbClr val="002060"/>
                </a:solidFill>
                <a:latin typeface="Georgia"/>
                <a:ea typeface="Georgia"/>
                <a:cs typeface="Georgia"/>
                <a:sym typeface="Georgia"/>
              </a:rPr>
              <a:t>Objectives</a:t>
            </a:r>
            <a:endParaRPr sz="1400" b="0" i="0" u="none" strike="noStrike" cap="none" dirty="0">
              <a:solidFill>
                <a:srgbClr val="000000"/>
              </a:solidFill>
              <a:latin typeface="Arial"/>
              <a:ea typeface="Arial"/>
              <a:cs typeface="Arial"/>
              <a:sym typeface="Arial"/>
            </a:endParaRPr>
          </a:p>
          <a:p>
            <a:pPr marL="342900" indent="-342900">
              <a:buFont typeface="Arial" pitchFamily="34" charset="0"/>
              <a:buChar char="•"/>
            </a:pPr>
            <a:r>
              <a:rPr lang="en-US" sz="2000" dirty="0">
                <a:latin typeface="Book Antiqua" pitchFamily="18" charset="0"/>
              </a:rPr>
              <a:t>Regulate power delivery to battery.</a:t>
            </a:r>
          </a:p>
          <a:p>
            <a:pPr marL="342900" indent="-342900">
              <a:buFont typeface="Arial" pitchFamily="34" charset="0"/>
              <a:buChar char="•"/>
            </a:pPr>
            <a:r>
              <a:rPr lang="en-US" sz="2000" dirty="0">
                <a:latin typeface="Book Antiqua" pitchFamily="18" charset="0"/>
              </a:rPr>
              <a:t>Control charging process efficiently.</a:t>
            </a:r>
          </a:p>
          <a:p>
            <a:pPr marL="342900" indent="-342900">
              <a:buFont typeface="Arial" pitchFamily="34" charset="0"/>
              <a:buChar char="•"/>
            </a:pPr>
            <a:r>
              <a:rPr lang="en-US" sz="2000" dirty="0">
                <a:latin typeface="Book Antiqua" pitchFamily="18" charset="0"/>
              </a:rPr>
              <a:t>Prevent overcharging or damaging battery.</a:t>
            </a:r>
          </a:p>
          <a:p>
            <a:pPr marL="342900" indent="-342900">
              <a:buFont typeface="Arial" pitchFamily="34" charset="0"/>
              <a:buChar char="•"/>
            </a:pPr>
            <a:r>
              <a:rPr lang="en-US" sz="2000" dirty="0">
                <a:latin typeface="Book Antiqua" pitchFamily="18" charset="0"/>
              </a:rPr>
              <a:t>Adapt to different battery types and sizes.</a:t>
            </a:r>
          </a:p>
          <a:p>
            <a:pPr marL="342900" indent="-342900">
              <a:buFont typeface="Arial" pitchFamily="34" charset="0"/>
              <a:buChar char="•"/>
            </a:pPr>
            <a:r>
              <a:rPr lang="en-US" sz="2000" dirty="0">
                <a:latin typeface="Book Antiqua" pitchFamily="18" charset="0"/>
              </a:rPr>
              <a:t>Optimize charging for various battery chemistries.</a:t>
            </a:r>
          </a:p>
          <a:p>
            <a:pPr marL="342900" indent="-342900">
              <a:buFont typeface="Arial" pitchFamily="34" charset="0"/>
              <a:buChar char="•"/>
            </a:pPr>
            <a:r>
              <a:rPr lang="en-US" sz="2000" dirty="0">
                <a:latin typeface="Book Antiqua" pitchFamily="18" charset="0"/>
              </a:rPr>
              <a:t>Ensure versatility for bullet applications.</a:t>
            </a:r>
          </a:p>
          <a:p>
            <a:pPr marL="0" marR="0" lvl="0" indent="0" algn="l" rtl="0">
              <a:lnSpc>
                <a:spcPct val="110000"/>
              </a:lnSpc>
              <a:spcBef>
                <a:spcPts val="0"/>
              </a:spcBef>
              <a:spcAft>
                <a:spcPts val="0"/>
              </a:spcAft>
              <a:buClr>
                <a:schemeClr val="dk1"/>
              </a:buClr>
              <a:buSzPts val="2000"/>
              <a:buFont typeface="Arial"/>
              <a:buNone/>
            </a:pPr>
            <a:endParaRPr sz="2000" b="0" i="0" u="none" strike="noStrike" cap="none" dirty="0">
              <a:solidFill>
                <a:schemeClr val="dk1"/>
              </a:solidFill>
              <a:latin typeface="Georgia"/>
              <a:ea typeface="Georgia"/>
              <a:cs typeface="Georgia"/>
              <a:sym typeface="Georgia"/>
            </a:endParaRPr>
          </a:p>
          <a:p>
            <a:pPr marL="0" marR="0" lvl="0" indent="0" algn="l" rtl="0">
              <a:lnSpc>
                <a:spcPct val="110000"/>
              </a:lnSpc>
              <a:spcBef>
                <a:spcPts val="0"/>
              </a:spcBef>
              <a:spcAft>
                <a:spcPts val="0"/>
              </a:spcAft>
              <a:buClr>
                <a:schemeClr val="dk1"/>
              </a:buClr>
              <a:buSzPts val="2000"/>
              <a:buFont typeface="Arial"/>
              <a:buNone/>
            </a:pPr>
            <a:endParaRPr sz="2000" b="1" i="1" u="none" strike="noStrike" cap="none" dirty="0">
              <a:solidFill>
                <a:srgbClr val="C00000"/>
              </a:solidFill>
              <a:latin typeface="Georgia"/>
              <a:ea typeface="Georgia"/>
              <a:cs typeface="Georgia"/>
              <a:sym typeface="Georgia"/>
            </a:endParaRPr>
          </a:p>
          <a:p>
            <a:pPr marL="228600" marR="0" lvl="0" indent="-50800" algn="l" rtl="0">
              <a:lnSpc>
                <a:spcPct val="110000"/>
              </a:lnSpc>
              <a:spcBef>
                <a:spcPts val="0"/>
              </a:spcBef>
              <a:spcAft>
                <a:spcPts val="0"/>
              </a:spcAft>
              <a:buClr>
                <a:schemeClr val="dk1"/>
              </a:buClr>
              <a:buSzPts val="2800"/>
              <a:buFont typeface="Arial"/>
              <a:buNone/>
            </a:pPr>
            <a:endParaRPr sz="2800" b="1" i="0" u="none" strike="noStrike" cap="none" dirty="0">
              <a:solidFill>
                <a:srgbClr val="002060"/>
              </a:solidFill>
              <a:latin typeface="Georgia"/>
              <a:ea typeface="Georgia"/>
              <a:cs typeface="Georgia"/>
              <a:sym typeface="Georgia"/>
            </a:endParaRPr>
          </a:p>
          <a:p>
            <a:pPr marL="0" marR="0" lvl="0" indent="0" algn="l" rtl="0">
              <a:lnSpc>
                <a:spcPct val="90000"/>
              </a:lnSpc>
              <a:spcBef>
                <a:spcPts val="1000"/>
              </a:spcBef>
              <a:spcAft>
                <a:spcPts val="0"/>
              </a:spcAft>
              <a:buClr>
                <a:schemeClr val="dk1"/>
              </a:buClr>
              <a:buSzPts val="1400"/>
              <a:buFont typeface="Arial"/>
              <a:buNone/>
            </a:pPr>
            <a:endParaRPr sz="1400" b="0" i="0" u="none" strike="noStrike" cap="none" dirty="0">
              <a:solidFill>
                <a:schemeClr val="dk1"/>
              </a:solidFill>
              <a:latin typeface="Georgia"/>
              <a:ea typeface="Georgia"/>
              <a:cs typeface="Georgia"/>
              <a:sym typeface="Georgia"/>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eorgia"/>
              <a:ea typeface="Georgia"/>
              <a:cs typeface="Georgia"/>
              <a:sym typeface="Georgia"/>
            </a:endParaRPr>
          </a:p>
        </p:txBody>
      </p:sp>
      <p:pic>
        <p:nvPicPr>
          <p:cNvPr id="9" name="Picture 2" descr="C:\Users\joshi\Downloads\I²IT without na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0" y="192344"/>
            <a:ext cx="12192000" cy="881542"/>
          </a:xfrm>
          <a:prstGeom prst="rect">
            <a:avLst/>
          </a:prstGeom>
          <a:noFill/>
          <a:ln>
            <a:noFill/>
          </a:ln>
        </p:spPr>
        <p:txBody>
          <a:bodyPr spcFirstLastPara="1" wrap="square" lIns="91425" tIns="45700" rIns="91425" bIns="45700" anchor="ctr" anchorCtr="0">
            <a:normAutofit/>
          </a:bodyPr>
          <a:lstStyle/>
          <a:p>
            <a:pPr marL="0" lvl="0" indent="0" algn="ctr" rtl="0">
              <a:lnSpc>
                <a:spcPct val="110000"/>
              </a:lnSpc>
              <a:spcBef>
                <a:spcPts val="0"/>
              </a:spcBef>
              <a:spcAft>
                <a:spcPts val="0"/>
              </a:spcAft>
              <a:buClr>
                <a:srgbClr val="002060"/>
              </a:buClr>
              <a:buSzPts val="4400"/>
              <a:buFont typeface="Georgia"/>
              <a:buNone/>
            </a:pPr>
            <a:r>
              <a:rPr lang="en-US" sz="4400" b="1" dirty="0">
                <a:solidFill>
                  <a:srgbClr val="002060"/>
                </a:solidFill>
                <a:latin typeface="Georgia"/>
                <a:ea typeface="Georgia"/>
                <a:cs typeface="Georgia"/>
                <a:sym typeface="Georgia"/>
              </a:rPr>
              <a:t>Proposed Methodology</a:t>
            </a:r>
            <a:endParaRPr sz="4400" b="1" dirty="0">
              <a:solidFill>
                <a:srgbClr val="002060"/>
              </a:solidFill>
              <a:latin typeface="Georgia"/>
              <a:ea typeface="Georgia"/>
              <a:cs typeface="Georgia"/>
              <a:sym typeface="Georgia"/>
            </a:endParaRPr>
          </a:p>
        </p:txBody>
      </p:sp>
      <p:sp>
        <p:nvSpPr>
          <p:cNvPr id="148" name="Google Shape;148;p19"/>
          <p:cNvSpPr txBox="1">
            <a:spLocks noGrp="1"/>
          </p:cNvSpPr>
          <p:nvPr>
            <p:ph type="dt" idx="10"/>
          </p:nvPr>
        </p:nvSpPr>
        <p:spPr>
          <a:xfrm>
            <a:off x="125818" y="6356351"/>
            <a:ext cx="1086293" cy="36512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18-01-2022</a:t>
            </a:r>
            <a:endParaRPr>
              <a:latin typeface="Georgia"/>
              <a:ea typeface="Georgia"/>
              <a:cs typeface="Georgia"/>
              <a:sym typeface="Georgia"/>
            </a:endParaRPr>
          </a:p>
        </p:txBody>
      </p:sp>
      <p:sp>
        <p:nvSpPr>
          <p:cNvPr id="149" name="Google Shape;149;p19"/>
          <p:cNvSpPr txBox="1">
            <a:spLocks noGrp="1"/>
          </p:cNvSpPr>
          <p:nvPr>
            <p:ph type="ftr" idx="11"/>
          </p:nvPr>
        </p:nvSpPr>
        <p:spPr>
          <a:xfrm>
            <a:off x="1998921" y="6356351"/>
            <a:ext cx="8272129" cy="36512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Georgia"/>
                <a:ea typeface="Georgia"/>
                <a:cs typeface="Georgia"/>
                <a:sym typeface="Georgia"/>
              </a:rPr>
              <a:t>Dept. of Electronics and Telecommunication </a:t>
            </a:r>
            <a:endParaRPr/>
          </a:p>
          <a:p>
            <a:pPr marL="0" lvl="0" indent="0" algn="ctr" rtl="0">
              <a:lnSpc>
                <a:spcPct val="100000"/>
              </a:lnSpc>
              <a:spcBef>
                <a:spcPts val="0"/>
              </a:spcBef>
              <a:spcAft>
                <a:spcPts val="0"/>
              </a:spcAft>
              <a:buSzPts val="1400"/>
              <a:buNone/>
            </a:pPr>
            <a:r>
              <a:rPr lang="en-US">
                <a:latin typeface="Georgia"/>
                <a:ea typeface="Georgia"/>
                <a:cs typeface="Georgia"/>
                <a:sym typeface="Georgia"/>
              </a:rPr>
              <a:t>Hope Foundation’s International Institute of Information Technology, Hinjawadi, Pune</a:t>
            </a:r>
            <a:endParaRPr>
              <a:latin typeface="Georgia"/>
              <a:ea typeface="Georgia"/>
              <a:cs typeface="Georgia"/>
              <a:sym typeface="Georgia"/>
            </a:endParaRPr>
          </a:p>
        </p:txBody>
      </p:sp>
      <p:sp>
        <p:nvSpPr>
          <p:cNvPr id="150" name="Google Shape;150;p19"/>
          <p:cNvSpPr txBox="1">
            <a:spLocks noGrp="1"/>
          </p:cNvSpPr>
          <p:nvPr>
            <p:ph type="sldNum" idx="12"/>
          </p:nvPr>
        </p:nvSpPr>
        <p:spPr>
          <a:xfrm>
            <a:off x="11493795" y="6356352"/>
            <a:ext cx="487326" cy="36512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eorgia"/>
                <a:ea typeface="Georgia"/>
                <a:cs typeface="Georgia"/>
                <a:sym typeface="Georgia"/>
              </a:rPr>
              <a:t>8</a:t>
            </a:fld>
            <a:endParaRPr>
              <a:latin typeface="Georgia"/>
              <a:ea typeface="Georgia"/>
              <a:cs typeface="Georgia"/>
              <a:sym typeface="Georgia"/>
            </a:endParaRPr>
          </a:p>
        </p:txBody>
      </p:sp>
      <p:sp>
        <p:nvSpPr>
          <p:cNvPr id="151" name="Google Shape;151;p19"/>
          <p:cNvSpPr txBox="1"/>
          <p:nvPr/>
        </p:nvSpPr>
        <p:spPr>
          <a:xfrm>
            <a:off x="763772" y="1539449"/>
            <a:ext cx="10515600" cy="4351338"/>
          </a:xfrm>
          <a:prstGeom prst="rect">
            <a:avLst/>
          </a:prstGeom>
          <a:noFill/>
          <a:ln>
            <a:noFill/>
          </a:ln>
        </p:spPr>
        <p:txBody>
          <a:bodyPr spcFirstLastPara="1" wrap="square" lIns="91425" tIns="45700" rIns="91425" bIns="45700" anchor="t" anchorCtr="0">
            <a:normAutofit/>
          </a:bodyPr>
          <a:lstStyle/>
          <a:p>
            <a:pPr marL="0" marR="0" lvl="0" indent="0" algn="l" rtl="0">
              <a:lnSpc>
                <a:spcPct val="110000"/>
              </a:lnSpc>
              <a:spcBef>
                <a:spcPts val="0"/>
              </a:spcBef>
              <a:spcAft>
                <a:spcPts val="0"/>
              </a:spcAft>
              <a:buClr>
                <a:schemeClr val="dk1"/>
              </a:buClr>
              <a:buSzPts val="2000"/>
              <a:buFont typeface="Arial"/>
              <a:buNone/>
            </a:pPr>
            <a:endParaRPr sz="2000" b="1" i="1" u="none" strike="noStrike" cap="none">
              <a:solidFill>
                <a:srgbClr val="C00000"/>
              </a:solidFill>
              <a:latin typeface="Georgia"/>
              <a:ea typeface="Georgia"/>
              <a:cs typeface="Georgia"/>
              <a:sym typeface="Georgia"/>
            </a:endParaRPr>
          </a:p>
          <a:p>
            <a:pPr marL="0" marR="0" lvl="0" indent="0" algn="l" rtl="0">
              <a:lnSpc>
                <a:spcPct val="110000"/>
              </a:lnSpc>
              <a:spcBef>
                <a:spcPts val="0"/>
              </a:spcBef>
              <a:spcAft>
                <a:spcPts val="0"/>
              </a:spcAft>
              <a:buClr>
                <a:schemeClr val="dk1"/>
              </a:buClr>
              <a:buSzPts val="2000"/>
              <a:buFont typeface="Arial"/>
              <a:buNone/>
            </a:pPr>
            <a:endParaRPr sz="2000" b="1" i="1" u="none" strike="noStrike" cap="none">
              <a:solidFill>
                <a:srgbClr val="C00000"/>
              </a:solidFill>
              <a:latin typeface="Georgia"/>
              <a:ea typeface="Georgia"/>
              <a:cs typeface="Georgia"/>
              <a:sym typeface="Georgia"/>
            </a:endParaRPr>
          </a:p>
          <a:p>
            <a:pPr marL="0" marR="0" lvl="0" indent="0" algn="l" rtl="0">
              <a:lnSpc>
                <a:spcPct val="110000"/>
              </a:lnSpc>
              <a:spcBef>
                <a:spcPts val="0"/>
              </a:spcBef>
              <a:spcAft>
                <a:spcPts val="0"/>
              </a:spcAft>
              <a:buClr>
                <a:schemeClr val="dk1"/>
              </a:buClr>
              <a:buSzPts val="2000"/>
              <a:buFont typeface="Arial"/>
              <a:buNone/>
            </a:pPr>
            <a:endParaRPr sz="2000" b="1" i="1" u="none" strike="noStrike" cap="none">
              <a:solidFill>
                <a:srgbClr val="C00000"/>
              </a:solidFill>
              <a:latin typeface="Georgia"/>
              <a:ea typeface="Georgia"/>
              <a:cs typeface="Georgia"/>
              <a:sym typeface="Georgia"/>
            </a:endParaRPr>
          </a:p>
          <a:p>
            <a:pPr marL="0" marR="0" lvl="0" indent="0" algn="l" rtl="0">
              <a:lnSpc>
                <a:spcPct val="110000"/>
              </a:lnSpc>
              <a:spcBef>
                <a:spcPts val="0"/>
              </a:spcBef>
              <a:spcAft>
                <a:spcPts val="0"/>
              </a:spcAft>
              <a:buClr>
                <a:schemeClr val="dk1"/>
              </a:buClr>
              <a:buSzPts val="2800"/>
              <a:buFont typeface="Arial"/>
              <a:buNone/>
            </a:pPr>
            <a:endParaRPr sz="2800" b="1" i="0" u="none" strike="noStrike" cap="none">
              <a:solidFill>
                <a:srgbClr val="002060"/>
              </a:solidFill>
              <a:latin typeface="Georgia"/>
              <a:ea typeface="Georgia"/>
              <a:cs typeface="Georgia"/>
              <a:sym typeface="Georgia"/>
            </a:endParaRPr>
          </a:p>
          <a:p>
            <a:pPr marL="0" marR="0" lvl="0" indent="0" algn="l" rtl="0">
              <a:lnSpc>
                <a:spcPct val="90000"/>
              </a:lnSpc>
              <a:spcBef>
                <a:spcPts val="1000"/>
              </a:spcBef>
              <a:spcAft>
                <a:spcPts val="0"/>
              </a:spcAft>
              <a:buClr>
                <a:schemeClr val="dk1"/>
              </a:buClr>
              <a:buSzPts val="1400"/>
              <a:buFont typeface="Arial"/>
              <a:buNone/>
            </a:pPr>
            <a:endParaRPr sz="1400" b="0" i="0" u="none" strike="noStrike" cap="none">
              <a:solidFill>
                <a:schemeClr val="dk1"/>
              </a:solidFill>
              <a:latin typeface="Georgia"/>
              <a:ea typeface="Georgia"/>
              <a:cs typeface="Georgia"/>
              <a:sym typeface="Georgia"/>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a:solidFill>
                <a:schemeClr val="dk1"/>
              </a:solidFill>
              <a:latin typeface="Georgia"/>
              <a:ea typeface="Georgia"/>
              <a:cs typeface="Georgia"/>
              <a:sym typeface="Georgia"/>
            </a:endParaRPr>
          </a:p>
        </p:txBody>
      </p:sp>
      <p:sp>
        <p:nvSpPr>
          <p:cNvPr id="153" name="Google Shape;153;p19"/>
          <p:cNvSpPr txBox="1"/>
          <p:nvPr/>
        </p:nvSpPr>
        <p:spPr>
          <a:xfrm>
            <a:off x="3207671" y="5569571"/>
            <a:ext cx="5627802"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dk1"/>
                </a:solidFill>
                <a:latin typeface="Arial"/>
                <a:ea typeface="Arial"/>
                <a:cs typeface="Arial"/>
                <a:sym typeface="Arial"/>
              </a:rPr>
              <a:t>1.1 Basic layout of the system</a:t>
            </a:r>
            <a:endParaRPr sz="1400" b="0" i="0" u="none" strike="noStrike" cap="none">
              <a:solidFill>
                <a:srgbClr val="000000"/>
              </a:solidFill>
              <a:latin typeface="Arial"/>
              <a:ea typeface="Arial"/>
              <a:cs typeface="Arial"/>
              <a:sym typeface="Arial"/>
            </a:endParaRPr>
          </a:p>
        </p:txBody>
      </p:sp>
      <p:pic>
        <p:nvPicPr>
          <p:cNvPr id="1026" name="Picture 2" descr="C:\Users\joshi\Downloads\WhatsApp Image 2024-05-03 at 1.03.05 PM.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4900" y="1283321"/>
            <a:ext cx="7543799" cy="42862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C:\Users\joshi\Downloads\I²IT without nam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0" y="192344"/>
            <a:ext cx="12192000" cy="881542"/>
          </a:xfrm>
          <a:prstGeom prst="rect">
            <a:avLst/>
          </a:prstGeom>
          <a:noFill/>
          <a:ln>
            <a:noFill/>
          </a:ln>
        </p:spPr>
        <p:txBody>
          <a:bodyPr spcFirstLastPara="1" wrap="square" lIns="91425" tIns="45700" rIns="91425" bIns="45700" anchor="ctr" anchorCtr="0">
            <a:normAutofit/>
          </a:bodyPr>
          <a:lstStyle/>
          <a:p>
            <a:pPr marL="0" lvl="0" indent="0" algn="ctr" rtl="0">
              <a:lnSpc>
                <a:spcPct val="110000"/>
              </a:lnSpc>
              <a:spcBef>
                <a:spcPts val="0"/>
              </a:spcBef>
              <a:spcAft>
                <a:spcPts val="0"/>
              </a:spcAft>
              <a:buClr>
                <a:srgbClr val="002060"/>
              </a:buClr>
              <a:buSzPts val="4400"/>
              <a:buFont typeface="Georgia"/>
              <a:buNone/>
            </a:pPr>
            <a:r>
              <a:rPr lang="en-US" sz="4400" b="1" dirty="0">
                <a:solidFill>
                  <a:srgbClr val="002060"/>
                </a:solidFill>
                <a:latin typeface="Georgia"/>
                <a:ea typeface="Georgia"/>
                <a:cs typeface="Georgia"/>
                <a:sym typeface="Georgia"/>
              </a:rPr>
              <a:t>Requirement Analysis</a:t>
            </a:r>
            <a:endParaRPr sz="4400" b="1" dirty="0">
              <a:solidFill>
                <a:srgbClr val="002060"/>
              </a:solidFill>
              <a:latin typeface="Georgia"/>
              <a:ea typeface="Georgia"/>
              <a:cs typeface="Georgia"/>
              <a:sym typeface="Georgia"/>
            </a:endParaRPr>
          </a:p>
        </p:txBody>
      </p:sp>
      <p:sp>
        <p:nvSpPr>
          <p:cNvPr id="160" name="Google Shape;160;p20"/>
          <p:cNvSpPr txBox="1">
            <a:spLocks noGrp="1"/>
          </p:cNvSpPr>
          <p:nvPr>
            <p:ph type="dt" idx="10"/>
          </p:nvPr>
        </p:nvSpPr>
        <p:spPr>
          <a:xfrm>
            <a:off x="125818" y="6356351"/>
            <a:ext cx="1086293" cy="365124"/>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latin typeface="Georgia"/>
                <a:ea typeface="Georgia"/>
                <a:cs typeface="Georgia"/>
                <a:sym typeface="Georgia"/>
              </a:rPr>
              <a:t>18-01-2022</a:t>
            </a:r>
            <a:endParaRPr>
              <a:latin typeface="Georgia"/>
              <a:ea typeface="Georgia"/>
              <a:cs typeface="Georgia"/>
              <a:sym typeface="Georgia"/>
            </a:endParaRPr>
          </a:p>
        </p:txBody>
      </p:sp>
      <p:sp>
        <p:nvSpPr>
          <p:cNvPr id="161" name="Google Shape;161;p20"/>
          <p:cNvSpPr txBox="1">
            <a:spLocks noGrp="1"/>
          </p:cNvSpPr>
          <p:nvPr>
            <p:ph type="ftr" idx="11"/>
          </p:nvPr>
        </p:nvSpPr>
        <p:spPr>
          <a:xfrm>
            <a:off x="1998921" y="6356351"/>
            <a:ext cx="8272129" cy="365124"/>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Georgia"/>
                <a:ea typeface="Georgia"/>
                <a:cs typeface="Georgia"/>
                <a:sym typeface="Georgia"/>
              </a:rPr>
              <a:t>Dept. of Electronics and Telecommunication </a:t>
            </a:r>
            <a:endParaRPr/>
          </a:p>
          <a:p>
            <a:pPr marL="0" lvl="0" indent="0" algn="ctr" rtl="0">
              <a:lnSpc>
                <a:spcPct val="100000"/>
              </a:lnSpc>
              <a:spcBef>
                <a:spcPts val="0"/>
              </a:spcBef>
              <a:spcAft>
                <a:spcPts val="0"/>
              </a:spcAft>
              <a:buSzPts val="1400"/>
              <a:buNone/>
            </a:pPr>
            <a:r>
              <a:rPr lang="en-US">
                <a:latin typeface="Georgia"/>
                <a:ea typeface="Georgia"/>
                <a:cs typeface="Georgia"/>
                <a:sym typeface="Georgia"/>
              </a:rPr>
              <a:t>Hope Foundation’s International Institute of Information Technology, Hinjawadi, Pune</a:t>
            </a:r>
            <a:endParaRPr>
              <a:latin typeface="Georgia"/>
              <a:ea typeface="Georgia"/>
              <a:cs typeface="Georgia"/>
              <a:sym typeface="Georgia"/>
            </a:endParaRPr>
          </a:p>
        </p:txBody>
      </p:sp>
      <p:sp>
        <p:nvSpPr>
          <p:cNvPr id="162" name="Google Shape;162;p20"/>
          <p:cNvSpPr txBox="1">
            <a:spLocks noGrp="1"/>
          </p:cNvSpPr>
          <p:nvPr>
            <p:ph type="sldNum" idx="12"/>
          </p:nvPr>
        </p:nvSpPr>
        <p:spPr>
          <a:xfrm>
            <a:off x="11493795" y="6356352"/>
            <a:ext cx="487326" cy="365124"/>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latin typeface="Georgia"/>
                <a:ea typeface="Georgia"/>
                <a:cs typeface="Georgia"/>
                <a:sym typeface="Georgia"/>
              </a:rPr>
              <a:t>9</a:t>
            </a:fld>
            <a:endParaRPr>
              <a:latin typeface="Georgia"/>
              <a:ea typeface="Georgia"/>
              <a:cs typeface="Georgia"/>
              <a:sym typeface="Georgia"/>
            </a:endParaRPr>
          </a:p>
        </p:txBody>
      </p:sp>
      <p:sp>
        <p:nvSpPr>
          <p:cNvPr id="163" name="Google Shape;163;p20"/>
          <p:cNvSpPr txBox="1"/>
          <p:nvPr/>
        </p:nvSpPr>
        <p:spPr>
          <a:xfrm>
            <a:off x="763772" y="1539449"/>
            <a:ext cx="10515600" cy="4351338"/>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10000"/>
              </a:lnSpc>
              <a:spcBef>
                <a:spcPts val="0"/>
              </a:spcBef>
              <a:spcAft>
                <a:spcPts val="0"/>
              </a:spcAft>
              <a:buClr>
                <a:schemeClr val="dk1"/>
              </a:buClr>
              <a:buSzPts val="2000"/>
              <a:buFont typeface="Arial"/>
              <a:buNone/>
            </a:pPr>
            <a:r>
              <a:rPr lang="en-US" sz="2000" b="1" dirty="0" smtClean="0">
                <a:solidFill>
                  <a:schemeClr val="tx1"/>
                </a:solidFill>
                <a:latin typeface="Georgia" pitchFamily="18" charset="0"/>
                <a:ea typeface="Georgia"/>
                <a:cs typeface="Georgia"/>
                <a:sym typeface="Georgia"/>
              </a:rPr>
              <a:t>Software Requirement: </a:t>
            </a:r>
          </a:p>
          <a:p>
            <a:pPr marL="0" marR="0" lvl="0" indent="0" algn="l" rtl="0">
              <a:lnSpc>
                <a:spcPct val="110000"/>
              </a:lnSpc>
              <a:spcBef>
                <a:spcPts val="0"/>
              </a:spcBef>
              <a:spcAft>
                <a:spcPts val="0"/>
              </a:spcAft>
              <a:buClr>
                <a:schemeClr val="dk1"/>
              </a:buClr>
              <a:buSzPts val="2000"/>
              <a:buFont typeface="Arial"/>
              <a:buNone/>
            </a:pPr>
            <a:r>
              <a:rPr lang="en-US" sz="2000" i="1" dirty="0" smtClean="0">
                <a:solidFill>
                  <a:schemeClr val="tx1"/>
                </a:solidFill>
                <a:latin typeface="Georgia" pitchFamily="18" charset="0"/>
                <a:ea typeface="Georgia"/>
                <a:cs typeface="Georgia"/>
                <a:sym typeface="Georgia"/>
              </a:rPr>
              <a:t>Programming Languages:- Embedded C, ALP(Assembly Language)</a:t>
            </a:r>
          </a:p>
          <a:p>
            <a:pPr marL="0" marR="0" lvl="0" indent="0" algn="l" rtl="0">
              <a:lnSpc>
                <a:spcPct val="110000"/>
              </a:lnSpc>
              <a:spcBef>
                <a:spcPts val="0"/>
              </a:spcBef>
              <a:spcAft>
                <a:spcPts val="0"/>
              </a:spcAft>
              <a:buClr>
                <a:schemeClr val="dk1"/>
              </a:buClr>
              <a:buSzPts val="2000"/>
              <a:buFont typeface="Arial"/>
              <a:buNone/>
            </a:pPr>
            <a:r>
              <a:rPr lang="en-US" sz="2000" i="1" dirty="0" smtClean="0">
                <a:solidFill>
                  <a:schemeClr val="tx1"/>
                </a:solidFill>
                <a:latin typeface="Georgia" pitchFamily="18" charset="0"/>
                <a:ea typeface="Georgia"/>
                <a:cs typeface="Georgia"/>
                <a:sym typeface="Georgia"/>
              </a:rPr>
              <a:t>Compiler:- Proteus </a:t>
            </a:r>
          </a:p>
          <a:p>
            <a:pPr marL="0" marR="0" lvl="0" indent="0" algn="l" rtl="0">
              <a:lnSpc>
                <a:spcPct val="110000"/>
              </a:lnSpc>
              <a:spcBef>
                <a:spcPts val="0"/>
              </a:spcBef>
              <a:spcAft>
                <a:spcPts val="0"/>
              </a:spcAft>
              <a:buClr>
                <a:schemeClr val="dk1"/>
              </a:buClr>
              <a:buSzPts val="2000"/>
              <a:buFont typeface="Arial"/>
              <a:buNone/>
            </a:pPr>
            <a:endParaRPr lang="en-US" sz="2000" b="1" i="1" dirty="0">
              <a:solidFill>
                <a:schemeClr val="tx1"/>
              </a:solidFill>
              <a:latin typeface="Georgia" pitchFamily="18" charset="0"/>
              <a:ea typeface="Georgia"/>
              <a:cs typeface="Georgia"/>
              <a:sym typeface="Georgia"/>
            </a:endParaRPr>
          </a:p>
          <a:p>
            <a:pPr marL="0" marR="0" lvl="0" indent="0" algn="l" rtl="0">
              <a:lnSpc>
                <a:spcPct val="110000"/>
              </a:lnSpc>
              <a:spcBef>
                <a:spcPts val="0"/>
              </a:spcBef>
              <a:spcAft>
                <a:spcPts val="0"/>
              </a:spcAft>
              <a:buClr>
                <a:schemeClr val="dk1"/>
              </a:buClr>
              <a:buSzPts val="2000"/>
              <a:buFont typeface="Arial"/>
              <a:buNone/>
            </a:pPr>
            <a:endParaRPr lang="en-US" sz="2000" b="1" i="1" dirty="0" smtClean="0">
              <a:solidFill>
                <a:schemeClr val="tx1"/>
              </a:solidFill>
              <a:latin typeface="Georgia" pitchFamily="18" charset="0"/>
              <a:ea typeface="Georgia"/>
              <a:cs typeface="Georgia"/>
              <a:sym typeface="Georgia"/>
            </a:endParaRPr>
          </a:p>
          <a:p>
            <a:pPr marL="0" marR="0" lvl="0" indent="0" algn="l" rtl="0">
              <a:lnSpc>
                <a:spcPct val="110000"/>
              </a:lnSpc>
              <a:spcBef>
                <a:spcPts val="0"/>
              </a:spcBef>
              <a:spcAft>
                <a:spcPts val="0"/>
              </a:spcAft>
              <a:buClr>
                <a:schemeClr val="dk1"/>
              </a:buClr>
              <a:buSzPts val="2000"/>
              <a:buFont typeface="Arial"/>
              <a:buNone/>
            </a:pPr>
            <a:r>
              <a:rPr lang="en-US" sz="2000" b="1" i="1" dirty="0" smtClean="0">
                <a:solidFill>
                  <a:schemeClr val="tx1"/>
                </a:solidFill>
                <a:latin typeface="Georgia" pitchFamily="18" charset="0"/>
                <a:ea typeface="Georgia"/>
                <a:cs typeface="Georgia"/>
                <a:sym typeface="Georgia"/>
              </a:rPr>
              <a:t>Hardware Requirement: </a:t>
            </a:r>
          </a:p>
          <a:p>
            <a:pPr marL="342900" marR="0" lvl="0" indent="-342900" algn="l" rtl="0">
              <a:lnSpc>
                <a:spcPct val="110000"/>
              </a:lnSpc>
              <a:spcBef>
                <a:spcPts val="0"/>
              </a:spcBef>
              <a:spcAft>
                <a:spcPts val="0"/>
              </a:spcAft>
              <a:buClr>
                <a:schemeClr val="dk1"/>
              </a:buClr>
              <a:buSzPts val="2000"/>
              <a:buFont typeface="Arial" pitchFamily="34" charset="0"/>
              <a:buChar char="•"/>
            </a:pPr>
            <a:r>
              <a:rPr lang="en-US" sz="2000" dirty="0" smtClean="0">
                <a:solidFill>
                  <a:schemeClr val="tx1"/>
                </a:solidFill>
                <a:latin typeface="Georgia" pitchFamily="18" charset="0"/>
                <a:ea typeface="Georgia"/>
                <a:cs typeface="Georgia"/>
                <a:sym typeface="Georgia"/>
              </a:rPr>
              <a:t>Power Supply Block </a:t>
            </a:r>
          </a:p>
          <a:p>
            <a:pPr marL="342900" marR="0" lvl="0" indent="-342900" algn="l" rtl="0">
              <a:lnSpc>
                <a:spcPct val="110000"/>
              </a:lnSpc>
              <a:spcBef>
                <a:spcPts val="0"/>
              </a:spcBef>
              <a:spcAft>
                <a:spcPts val="0"/>
              </a:spcAft>
              <a:buClr>
                <a:schemeClr val="dk1"/>
              </a:buClr>
              <a:buSzPts val="2000"/>
              <a:buFont typeface="Arial" pitchFamily="34" charset="0"/>
              <a:buChar char="•"/>
            </a:pPr>
            <a:r>
              <a:rPr lang="en-US" sz="2000" u="none" strike="noStrike" cap="none" dirty="0" smtClean="0">
                <a:solidFill>
                  <a:schemeClr val="tx1"/>
                </a:solidFill>
                <a:latin typeface="Georgia" pitchFamily="18" charset="0"/>
                <a:ea typeface="Georgia"/>
                <a:cs typeface="Georgia"/>
                <a:sym typeface="Georgia"/>
              </a:rPr>
              <a:t>Microcontroller (ATMEGA328)</a:t>
            </a:r>
          </a:p>
          <a:p>
            <a:pPr marL="342900" marR="0" lvl="0" indent="-342900" algn="l" rtl="0">
              <a:lnSpc>
                <a:spcPct val="110000"/>
              </a:lnSpc>
              <a:spcBef>
                <a:spcPts val="0"/>
              </a:spcBef>
              <a:spcAft>
                <a:spcPts val="0"/>
              </a:spcAft>
              <a:buClr>
                <a:schemeClr val="dk1"/>
              </a:buClr>
              <a:buSzPts val="2000"/>
              <a:buFont typeface="Arial" pitchFamily="34" charset="0"/>
              <a:buChar char="•"/>
            </a:pPr>
            <a:r>
              <a:rPr lang="en-US" sz="2000" dirty="0" err="1" smtClean="0">
                <a:solidFill>
                  <a:schemeClr val="tx1"/>
                </a:solidFill>
                <a:latin typeface="Georgia" pitchFamily="18" charset="0"/>
                <a:ea typeface="Georgia"/>
                <a:cs typeface="Georgia"/>
                <a:sym typeface="Georgia"/>
              </a:rPr>
              <a:t>Opto</a:t>
            </a:r>
            <a:r>
              <a:rPr lang="en-US" sz="2000" dirty="0" smtClean="0">
                <a:solidFill>
                  <a:schemeClr val="tx1"/>
                </a:solidFill>
                <a:latin typeface="Georgia" pitchFamily="18" charset="0"/>
                <a:ea typeface="Georgia"/>
                <a:cs typeface="Georgia"/>
                <a:sym typeface="Georgia"/>
              </a:rPr>
              <a:t>-Isolator</a:t>
            </a:r>
          </a:p>
          <a:p>
            <a:pPr marL="342900" marR="0" lvl="0" indent="-342900" algn="l" rtl="0">
              <a:lnSpc>
                <a:spcPct val="110000"/>
              </a:lnSpc>
              <a:spcBef>
                <a:spcPts val="0"/>
              </a:spcBef>
              <a:spcAft>
                <a:spcPts val="0"/>
              </a:spcAft>
              <a:buClr>
                <a:schemeClr val="dk1"/>
              </a:buClr>
              <a:buSzPts val="2000"/>
              <a:buFont typeface="Arial" pitchFamily="34" charset="0"/>
              <a:buChar char="•"/>
            </a:pPr>
            <a:r>
              <a:rPr lang="en-US" sz="2000" u="none" strike="noStrike" cap="none" dirty="0" smtClean="0">
                <a:solidFill>
                  <a:schemeClr val="tx1"/>
                </a:solidFill>
                <a:latin typeface="Georgia" pitchFamily="18" charset="0"/>
                <a:ea typeface="Georgia"/>
                <a:cs typeface="Georgia"/>
                <a:sym typeface="Georgia"/>
              </a:rPr>
              <a:t>SCR</a:t>
            </a:r>
          </a:p>
          <a:p>
            <a:pPr marL="342900" marR="0" lvl="0" indent="-342900" algn="l" rtl="0">
              <a:lnSpc>
                <a:spcPct val="110000"/>
              </a:lnSpc>
              <a:spcBef>
                <a:spcPts val="0"/>
              </a:spcBef>
              <a:spcAft>
                <a:spcPts val="0"/>
              </a:spcAft>
              <a:buClr>
                <a:schemeClr val="dk1"/>
              </a:buClr>
              <a:buSzPts val="2000"/>
              <a:buFont typeface="Arial" pitchFamily="34" charset="0"/>
              <a:buChar char="•"/>
            </a:pPr>
            <a:r>
              <a:rPr lang="en-US" sz="2000" dirty="0" smtClean="0">
                <a:solidFill>
                  <a:schemeClr val="tx1"/>
                </a:solidFill>
                <a:latin typeface="Georgia" pitchFamily="18" charset="0"/>
                <a:ea typeface="Georgia"/>
                <a:cs typeface="Georgia"/>
                <a:sym typeface="Georgia"/>
              </a:rPr>
              <a:t>1N4007 &amp; 1N4148</a:t>
            </a:r>
          </a:p>
          <a:p>
            <a:pPr marL="342900" marR="0" lvl="0" indent="-342900" algn="l" rtl="0">
              <a:lnSpc>
                <a:spcPct val="110000"/>
              </a:lnSpc>
              <a:spcBef>
                <a:spcPts val="0"/>
              </a:spcBef>
              <a:spcAft>
                <a:spcPts val="0"/>
              </a:spcAft>
              <a:buClr>
                <a:schemeClr val="dk1"/>
              </a:buClr>
              <a:buSzPts val="2000"/>
              <a:buFont typeface="Arial" pitchFamily="34" charset="0"/>
              <a:buChar char="•"/>
            </a:pPr>
            <a:r>
              <a:rPr lang="en-US" sz="2000" u="none" strike="noStrike" cap="none" dirty="0" smtClean="0">
                <a:solidFill>
                  <a:schemeClr val="tx1"/>
                </a:solidFill>
                <a:latin typeface="Georgia" pitchFamily="18" charset="0"/>
                <a:ea typeface="Georgia"/>
                <a:cs typeface="Georgia"/>
                <a:sym typeface="Georgia"/>
              </a:rPr>
              <a:t>Zero Crossing Detector</a:t>
            </a:r>
          </a:p>
          <a:p>
            <a:pPr marL="342900" marR="0" lvl="0" indent="-342900" algn="l" rtl="0">
              <a:lnSpc>
                <a:spcPct val="110000"/>
              </a:lnSpc>
              <a:spcBef>
                <a:spcPts val="0"/>
              </a:spcBef>
              <a:spcAft>
                <a:spcPts val="0"/>
              </a:spcAft>
              <a:buClr>
                <a:schemeClr val="dk1"/>
              </a:buClr>
              <a:buSzPts val="2000"/>
              <a:buFont typeface="Arial" pitchFamily="34" charset="0"/>
              <a:buChar char="•"/>
            </a:pPr>
            <a:r>
              <a:rPr lang="en-US" sz="2000" dirty="0" err="1" smtClean="0">
                <a:solidFill>
                  <a:schemeClr val="tx1"/>
                </a:solidFill>
                <a:latin typeface="Georgia" pitchFamily="18" charset="0"/>
                <a:ea typeface="Georgia"/>
                <a:cs typeface="Georgia"/>
                <a:sym typeface="Georgia"/>
              </a:rPr>
              <a:t>Lcd</a:t>
            </a:r>
            <a:r>
              <a:rPr lang="en-US" sz="2000" dirty="0" smtClean="0">
                <a:solidFill>
                  <a:schemeClr val="tx1"/>
                </a:solidFill>
                <a:latin typeface="Georgia" pitchFamily="18" charset="0"/>
                <a:ea typeface="Georgia"/>
                <a:cs typeface="Georgia"/>
                <a:sym typeface="Georgia"/>
              </a:rPr>
              <a:t> Display </a:t>
            </a:r>
            <a:endParaRPr sz="2000" u="none" strike="noStrike" cap="none" dirty="0">
              <a:solidFill>
                <a:schemeClr val="tx1"/>
              </a:solidFill>
              <a:latin typeface="Georgia" pitchFamily="18" charset="0"/>
              <a:ea typeface="Georgia"/>
              <a:cs typeface="Georgia"/>
              <a:sym typeface="Georgia"/>
            </a:endParaRPr>
          </a:p>
          <a:p>
            <a:pPr marL="0" marR="0" lvl="0" indent="0" algn="l" rtl="0">
              <a:lnSpc>
                <a:spcPct val="110000"/>
              </a:lnSpc>
              <a:spcBef>
                <a:spcPts val="0"/>
              </a:spcBef>
              <a:spcAft>
                <a:spcPts val="0"/>
              </a:spcAft>
              <a:buClr>
                <a:schemeClr val="dk1"/>
              </a:buClr>
              <a:buSzPts val="2000"/>
              <a:buFont typeface="Arial"/>
              <a:buNone/>
            </a:pPr>
            <a:endParaRPr sz="2000" b="1" i="1" u="none" strike="noStrike" cap="none" dirty="0">
              <a:solidFill>
                <a:srgbClr val="C00000"/>
              </a:solidFill>
              <a:latin typeface="Georgia"/>
              <a:ea typeface="Georgia"/>
              <a:cs typeface="Georgia"/>
              <a:sym typeface="Georgia"/>
            </a:endParaRPr>
          </a:p>
          <a:p>
            <a:pPr marL="0" marR="0" lvl="0" indent="0" algn="l" rtl="0">
              <a:lnSpc>
                <a:spcPct val="110000"/>
              </a:lnSpc>
              <a:spcBef>
                <a:spcPts val="0"/>
              </a:spcBef>
              <a:spcAft>
                <a:spcPts val="0"/>
              </a:spcAft>
              <a:buClr>
                <a:schemeClr val="dk1"/>
              </a:buClr>
              <a:buSzPts val="2000"/>
              <a:buFont typeface="Arial"/>
              <a:buNone/>
            </a:pPr>
            <a:endParaRPr sz="2000" b="1" i="1" u="none" strike="noStrike" cap="none" dirty="0">
              <a:solidFill>
                <a:srgbClr val="C00000"/>
              </a:solidFill>
              <a:latin typeface="Georgia"/>
              <a:ea typeface="Georgia"/>
              <a:cs typeface="Georgia"/>
              <a:sym typeface="Georgia"/>
            </a:endParaRPr>
          </a:p>
          <a:p>
            <a:pPr marL="0" marR="0" lvl="0" indent="0" algn="l" rtl="0">
              <a:lnSpc>
                <a:spcPct val="110000"/>
              </a:lnSpc>
              <a:spcBef>
                <a:spcPts val="0"/>
              </a:spcBef>
              <a:spcAft>
                <a:spcPts val="0"/>
              </a:spcAft>
              <a:buClr>
                <a:schemeClr val="dk1"/>
              </a:buClr>
              <a:buSzPts val="2800"/>
              <a:buFont typeface="Arial"/>
              <a:buNone/>
            </a:pPr>
            <a:endParaRPr sz="2800" b="1" i="0" u="none" strike="noStrike" cap="none" dirty="0">
              <a:solidFill>
                <a:srgbClr val="002060"/>
              </a:solidFill>
              <a:latin typeface="Georgia"/>
              <a:ea typeface="Georgia"/>
              <a:cs typeface="Georgia"/>
              <a:sym typeface="Georgia"/>
            </a:endParaRPr>
          </a:p>
          <a:p>
            <a:pPr marL="0" marR="0" lvl="0" indent="0" algn="l" rtl="0">
              <a:lnSpc>
                <a:spcPct val="90000"/>
              </a:lnSpc>
              <a:spcBef>
                <a:spcPts val="1000"/>
              </a:spcBef>
              <a:spcAft>
                <a:spcPts val="0"/>
              </a:spcAft>
              <a:buClr>
                <a:schemeClr val="dk1"/>
              </a:buClr>
              <a:buSzPts val="1400"/>
              <a:buFont typeface="Arial"/>
              <a:buNone/>
            </a:pPr>
            <a:endParaRPr sz="1400" b="0" i="0" u="none" strike="noStrike" cap="none" dirty="0">
              <a:solidFill>
                <a:schemeClr val="dk1"/>
              </a:solidFill>
              <a:latin typeface="Georgia"/>
              <a:ea typeface="Georgia"/>
              <a:cs typeface="Georgia"/>
              <a:sym typeface="Georgia"/>
            </a:endParaRPr>
          </a:p>
          <a:p>
            <a:pPr marL="228600" marR="0" lvl="0" indent="-50800" algn="l" rtl="0">
              <a:lnSpc>
                <a:spcPct val="90000"/>
              </a:lnSpc>
              <a:spcBef>
                <a:spcPts val="1000"/>
              </a:spcBef>
              <a:spcAft>
                <a:spcPts val="0"/>
              </a:spcAft>
              <a:buClr>
                <a:schemeClr val="dk1"/>
              </a:buClr>
              <a:buSzPts val="2800"/>
              <a:buFont typeface="Arial"/>
              <a:buNone/>
            </a:pPr>
            <a:endParaRPr sz="2800" b="0" i="0" u="none" strike="noStrike" cap="none" dirty="0">
              <a:solidFill>
                <a:schemeClr val="dk1"/>
              </a:solidFill>
              <a:latin typeface="Georgia"/>
              <a:ea typeface="Georgia"/>
              <a:cs typeface="Georgia"/>
              <a:sym typeface="Georgia"/>
            </a:endParaRPr>
          </a:p>
        </p:txBody>
      </p:sp>
      <p:pic>
        <p:nvPicPr>
          <p:cNvPr id="12" name="Picture 2" descr="C:\Users\joshi\Downloads\I²IT without nam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22" y="106620"/>
            <a:ext cx="879921" cy="11727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TotalTime>
  <Words>1289</Words>
  <Application>Microsoft Office PowerPoint</Application>
  <PresentationFormat>Custom</PresentationFormat>
  <Paragraphs>177</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Georgia</vt:lpstr>
      <vt:lpstr>Book Antiqua</vt:lpstr>
      <vt:lpstr>Office Theme</vt:lpstr>
      <vt:lpstr>Mini Project Proposal Presentation  Thyristor Firing Angle Control for Battery Charger  Presented by  Ishant Gadhave(Roll No.TE23209)  Soham Joshi(Roll No. TE23211)  Reshma Nawale(Roll No. TE23215)   Guided by  Dr. Varsha Degaonkar Prof. Ashwini Kulkarni  </vt:lpstr>
      <vt:lpstr>Outline</vt:lpstr>
      <vt:lpstr>Introduction</vt:lpstr>
      <vt:lpstr>Literature survey </vt:lpstr>
      <vt:lpstr>PowerPoint Presentation</vt:lpstr>
      <vt:lpstr>Gap Identification</vt:lpstr>
      <vt:lpstr>Problem statement and Objectives</vt:lpstr>
      <vt:lpstr>Proposed Methodology</vt:lpstr>
      <vt:lpstr>Requirement Analysis</vt:lpstr>
      <vt:lpstr>Simulation</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Proposal Presentation  INDOOR NAVIGATION SYSTEM   Presented by  xxxxxx(Roll No. 17006)  xxxx(Roll No. 18010)  xxxx(Roll No. 18017)   Guided by  Dr. Varsha Degaonkar Prof. Ashwini Kulkarni</dc:title>
  <dc:creator>Soham Joshi</dc:creator>
  <cp:lastModifiedBy>PaRanOrMaL XtrEmE</cp:lastModifiedBy>
  <cp:revision>15</cp:revision>
  <dcterms:modified xsi:type="dcterms:W3CDTF">2024-05-03T10:26:03Z</dcterms:modified>
</cp:coreProperties>
</file>