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8"/>
  </p:notesMasterIdLst>
  <p:sldIdLst>
    <p:sldId id="256" r:id="rId2"/>
    <p:sldId id="261" r:id="rId3"/>
    <p:sldId id="259" r:id="rId4"/>
    <p:sldId id="269" r:id="rId5"/>
    <p:sldId id="270" r:id="rId6"/>
    <p:sldId id="268" r:id="rId7"/>
    <p:sldId id="271" r:id="rId8"/>
    <p:sldId id="273" r:id="rId9"/>
    <p:sldId id="272" r:id="rId10"/>
    <p:sldId id="295" r:id="rId11"/>
    <p:sldId id="280" r:id="rId12"/>
    <p:sldId id="282" r:id="rId13"/>
    <p:sldId id="283" r:id="rId14"/>
    <p:sldId id="284" r:id="rId15"/>
    <p:sldId id="287" r:id="rId16"/>
    <p:sldId id="286" r:id="rId17"/>
    <p:sldId id="281" r:id="rId18"/>
    <p:sldId id="289" r:id="rId19"/>
    <p:sldId id="285" r:id="rId20"/>
    <p:sldId id="288" r:id="rId21"/>
    <p:sldId id="290" r:id="rId22"/>
    <p:sldId id="291" r:id="rId23"/>
    <p:sldId id="292" r:id="rId24"/>
    <p:sldId id="293" r:id="rId25"/>
    <p:sldId id="257" r:id="rId26"/>
    <p:sldId id="26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DA0A4-26E6-41D7-B72B-33F82F752C7C}">
  <a:tblStyle styleId="{05FDA0A4-26E6-41D7-B72B-33F82F752C7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2224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28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93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6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Médias de entrada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916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037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83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5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18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91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555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88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2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945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40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241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495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4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713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4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56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9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35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57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9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0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4"/>
          <p:cNvCxnSpPr/>
          <p:nvPr userDrawn="1"/>
        </p:nvCxnSpPr>
        <p:spPr>
          <a:xfrm>
            <a:off x="-2500" y="416225"/>
            <a:ext cx="9657199" cy="0"/>
          </a:xfrm>
          <a:prstGeom prst="straightConnector1">
            <a:avLst/>
          </a:prstGeom>
          <a:noFill/>
          <a:ln w="19050" cap="flat" cmpd="sng">
            <a:solidFill>
              <a:srgbClr val="8C2D1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Shape 6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77300" y="6274725"/>
            <a:ext cx="1091775" cy="3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77300" y="6274725"/>
            <a:ext cx="1091775" cy="38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2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00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9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KhLGYubHjAhXy2eAKHRRZC-EQjRx6BAgBEAU&amp;url=https%3A%2F%2Feuquerosabertudo.com%2Fmeio-ambiente%2Fpaisagem-natural.html&amp;psig=AOvVaw1ffJ7-BNAwuDy3GqBYS9E3&amp;ust=156309185644080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hyperlink" Target="https://www.google.com/url?sa=i&amp;rct=j&amp;q=&amp;esrc=s&amp;source=images&amp;cd=&amp;ved=&amp;url=https%3A%2F%2Fwww.pinterest.com%2Fpin%2F777996904354724913%2F&amp;psig=AOvVaw348X_JiNm2RowJiknecqXi&amp;ust=1563092065882819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s%3A%2F%2Fwww.demotivateur.fr%2Farticle%2Fmine-mir-diamants-siberie-russie-8583&amp;psig=AOvVaw2pMzaZKg9xBEaFLsdGJIZs&amp;ust=156307488928796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erenceregionale.ca/documents/files/bloc2_exploitation_1_etremblay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%3A%2F%2Fwww.brantax.com%2Fbrantax-services%2Fservices%2Fgeophysics%2F&amp;psig=AOvVaw2bJc5czCSaDXRdTydtQg9t&amp;ust=15630761073685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s%3A%2F%2Farchive.epa.gov%2Fesd%2Farchive-geophysics%2Fweb%2Fhtml%2Fresistivity_methods.html&amp;psig=AOvVaw2bJc5czCSaDXRdTydtQg9t&amp;ust=156307610736851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lmdHRbwHO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cPRMsBTVbro" TargetMode="Externa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s%3A%2F%2Fwww.josephmelin.com%2F-%2Fgaleries%2Freportages%2Fdes-machines-et-des-hommes&amp;psig=AOvVaw2pMzaZKg9xBEaFLsdGJIZs&amp;ust=156307488928796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s%3A%2F%2Fwww.africadiligence.com%2Fmauritanie-une-mine-a-ciel-ouvert-pour-les-investisseurs%2F&amp;psig=AOvVaw2pMzaZKg9xBEaFLsdGJIZs&amp;ust=156307488928796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%3A%2F%2Fwww.rapallo.com.au%2Fengineering-after-the-boom-years-2%2F&amp;psig=AOvVaw1NniOUtbKKWV7stIt_M4wx&amp;ust=156307787461384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%3A%2F%2Fscience.time.com%2F2011%2F12%2F14%2Fhow-mountaintop-removal-mining-can-damage-streams%2F&amp;psig=AOvVaw2AE7yqRksG4pML44azZfR_&amp;ust=156307753690772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s%3A%2F%2Fwww.upi.com%2FScience_News%2F2016%2F02%2F05%2FCentral-Appalachia-flatter-as-result-of-mountaintop-mining%2F9221454701066%2F&amp;psig=AOvVaw2AE7yqRksG4pML44azZfR_&amp;ust=156307753690772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&amp;url=https%3A%2F%2Fwww.reddit.com%2Fr%2Fmining%2Fcomments%2F8es90n%2Fcan_anyone_on_here_explain_to_me_how_material%2F&amp;psig=AOvVaw2b8kTLofxbzctforVH_utB&amp;ust=156307825563827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euciNiLHjAhWj2eAKHcP4BHgQjRx6BAgBEAU&amp;url=https%3A%2F%2Fakwauv.de%2Fblog%2Fportfolio%2Fmauretania%2F&amp;psig=AOvVaw2b8kTLofxbzctforVH_utB&amp;ust=156307825563827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lj53gibHjAhUP1eAKHZDgDK4QjRx6BAgBEAU&amp;url=https%3A%2F%2Fwww.ftmmachinery.com%2Fproducts%2F99-copper-ore-processing-plant.html&amp;psig=AOvVaw2b8kTLofxbzctforVH_utB&amp;ust=156307825563827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rson-sitting-on-mountain-cliff-165943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ccomplishment-action-adult-adventure-37209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photography-of-buildings-257615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y-beach-daylight-high-angle-shot-27406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rown-rocky-mountains-256360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brown-red-and-white-buildings-245103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view-of-streets-at-the-city-2221928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ubTitle" idx="4294967295"/>
          </p:nvPr>
        </p:nvSpPr>
        <p:spPr>
          <a:xfrm>
            <a:off x="4796589" y="1182318"/>
            <a:ext cx="7395411" cy="5595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pt-PT" sz="3200" b="1" dirty="0">
                <a:solidFill>
                  <a:srgbClr val="8C2D19"/>
                </a:solidFill>
              </a:rPr>
              <a:t>Licenciatura em Ciências de </a:t>
            </a:r>
            <a:r>
              <a:rPr lang="pt-PT" sz="3200" b="1" dirty="0" smtClean="0">
                <a:solidFill>
                  <a:srgbClr val="8C2D19"/>
                </a:solidFill>
              </a:rPr>
              <a:t>Engenharia </a:t>
            </a:r>
            <a:r>
              <a:rPr lang="pt-PT" sz="3200" b="1" dirty="0">
                <a:solidFill>
                  <a:srgbClr val="8C2D19"/>
                </a:solidFill>
              </a:rPr>
              <a:t>Engenharia de Minas e </a:t>
            </a:r>
            <a:r>
              <a:rPr lang="pt-PT" sz="3200" b="1" dirty="0" smtClean="0">
                <a:solidFill>
                  <a:srgbClr val="8C2D19"/>
                </a:solidFill>
              </a:rPr>
              <a:t>Geoambiente</a:t>
            </a:r>
            <a:endParaRPr lang="pt-PT" sz="2400" b="1" dirty="0" smtClean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b="1" dirty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dirty="0" smtClean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dirty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dirty="0" smtClean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dirty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dirty="0" smtClean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dirty="0">
              <a:solidFill>
                <a:srgbClr val="666666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pt-PT" sz="2400" dirty="0">
              <a:solidFill>
                <a:srgbClr val="666666"/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666666"/>
                </a:solidFill>
              </a:rPr>
              <a:t>                               João Santos Baptista</a:t>
            </a:r>
            <a:endParaRPr lang="pt-PT" sz="2400" dirty="0">
              <a:solidFill>
                <a:srgbClr val="666666"/>
              </a:solidFill>
            </a:endParaRPr>
          </a:p>
          <a:p>
            <a:pPr>
              <a:spcBef>
                <a:spcPts val="0"/>
              </a:spcBef>
              <a:buNone/>
            </a:pPr>
            <a:endParaRPr sz="18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3165" y="117689"/>
            <a:ext cx="2750919" cy="9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10561897" y="65502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666666"/>
                </a:solidFill>
              </a:rPr>
              <a:t>FEUP 2019/07/13</a:t>
            </a:r>
            <a:endParaRPr lang="pt-PT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-1" y="4876800"/>
            <a:ext cx="5069305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… e há natureza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1" y="-49946"/>
            <a:ext cx="5192796" cy="101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026" name="Picture 2" descr="Image result for paisagem natura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49366"/>
            <a:ext cx="5069305" cy="380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97" y="-385011"/>
            <a:ext cx="5603539" cy="838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379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-1" y="3882189"/>
            <a:ext cx="3775385" cy="2245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600" dirty="0" smtClean="0">
                <a:solidFill>
                  <a:srgbClr val="FFFF00"/>
                </a:solidFill>
              </a:rPr>
              <a:t>Há cidades inteiras que nascem e crescem com as minas.</a:t>
            </a:r>
          </a:p>
          <a:p>
            <a:pPr algn="ctr">
              <a:lnSpc>
                <a:spcPct val="150000"/>
              </a:lnSpc>
            </a:pPr>
            <a:endParaRPr lang="pt-PT" sz="1600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1600" dirty="0" smtClean="0">
                <a:solidFill>
                  <a:srgbClr val="FFFF00"/>
                </a:solidFill>
              </a:rPr>
              <a:t>A indústria mineira pode ser a base dos recursos para um Desenvolvimento Sustentável</a:t>
            </a:r>
            <a:endParaRPr lang="pt-PT" sz="16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7728808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 smtClean="0">
                <a:solidFill>
                  <a:srgbClr val="FFFF00"/>
                </a:solidFill>
              </a:rPr>
              <a:t>Importância da </a:t>
            </a:r>
            <a:r>
              <a:rPr lang="pt-PT" sz="2400" dirty="0">
                <a:solidFill>
                  <a:srgbClr val="FFFF00"/>
                </a:solidFill>
              </a:rPr>
              <a:t>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 smtClean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5362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85" y="559949"/>
            <a:ext cx="8416615" cy="55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68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5454316"/>
            <a:ext cx="3164022" cy="14036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600" dirty="0" smtClean="0">
                <a:solidFill>
                  <a:srgbClr val="FFFF00"/>
                </a:solidFill>
              </a:rPr>
              <a:t>Onde tudo começa</a:t>
            </a:r>
            <a:endParaRPr lang="pt-PT" sz="16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8964050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Ramos em Engenharia de Minas e </a:t>
            </a:r>
            <a:r>
              <a:rPr lang="pt-PT" sz="2400" dirty="0" smtClean="0">
                <a:solidFill>
                  <a:srgbClr val="FFFF00"/>
                </a:solidFill>
              </a:rPr>
              <a:t>Geoambiente - Prospeção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3314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022" y="559949"/>
            <a:ext cx="9027978" cy="53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05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-1" y="5855368"/>
            <a:ext cx="4451837" cy="1002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Radar de solos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9413229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Ramos em Engenharia de Minas e Geoambiente - Prospeção</a:t>
            </a: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2290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37" y="406901"/>
            <a:ext cx="7740163" cy="58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542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5374105"/>
            <a:ext cx="3126616" cy="1483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Mapeamento do “subsolo”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9333019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Ramos em Engenharia de Minas e Geoambiente - Prospeção</a:t>
            </a: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1266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16" y="559949"/>
            <a:ext cx="9065384" cy="52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082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559949"/>
            <a:ext cx="12192000" cy="2472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pt-PT" sz="1600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Minas 4.0</a:t>
            </a:r>
          </a:p>
          <a:p>
            <a:pPr algn="ctr">
              <a:lnSpc>
                <a:spcPct val="150000"/>
              </a:lnSpc>
            </a:pPr>
            <a:endParaRPr lang="pt-PT" sz="1800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i="1" dirty="0" smtClean="0">
                <a:solidFill>
                  <a:srgbClr val="FFFF00"/>
                </a:solidFill>
              </a:rPr>
              <a:t>Mining Information Modeling</a:t>
            </a:r>
          </a:p>
          <a:p>
            <a:pPr algn="ctr">
              <a:lnSpc>
                <a:spcPct val="150000"/>
              </a:lnSpc>
            </a:pPr>
            <a:endParaRPr lang="en-US" sz="1800" i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1800" i="1" dirty="0" smtClean="0">
                <a:solidFill>
                  <a:srgbClr val="FFFF00"/>
                </a:solidFill>
              </a:rPr>
              <a:t>Uma perspetiva do Projeto ao Usufruto</a:t>
            </a:r>
            <a:endParaRPr lang="pt-PT" sz="1800" i="1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9381145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Ramos em Engenharia de Minas e Geoambiente - </a:t>
            </a:r>
            <a:r>
              <a:rPr lang="pt-PT" sz="2400" dirty="0" smtClean="0">
                <a:solidFill>
                  <a:srgbClr val="FFFF00"/>
                </a:solidFill>
              </a:rPr>
              <a:t>Mineração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7170" name="Picture 2" descr="Photo of Brown, Red, and White Building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47" y="4898143"/>
            <a:ext cx="798265" cy="11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hoto of Brown, Red, and White Buildings">
            <a:hlinkClick r:id="rId5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21" y="4898142"/>
            <a:ext cx="798265" cy="11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660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-1" y="5181600"/>
            <a:ext cx="3622342" cy="16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600" dirty="0" smtClean="0">
                <a:solidFill>
                  <a:srgbClr val="FFFF00"/>
                </a:solidFill>
              </a:rPr>
              <a:t>Utilização intensiva de equipamentos …</a:t>
            </a:r>
            <a:endParaRPr lang="pt-PT" sz="16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9156556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Ramos em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</a:t>
            </a:r>
            <a:r>
              <a:rPr lang="pt-PT" sz="2400" dirty="0" smtClean="0">
                <a:solidFill>
                  <a:srgbClr val="FFFF00"/>
                </a:solidFill>
              </a:rPr>
              <a:t>Geoambiente - Mineração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9220" name="Picture 4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41" y="559949"/>
            <a:ext cx="8569659" cy="57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571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4973053"/>
            <a:ext cx="3424844" cy="1884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600" dirty="0">
                <a:solidFill>
                  <a:srgbClr val="FFFF00"/>
                </a:solidFill>
              </a:rPr>
              <a:t>Gigantes….</a:t>
            </a:r>
            <a:endParaRPr lang="pt-PT" sz="16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9349061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 - Mineração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4338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86" y="438985"/>
            <a:ext cx="8613214" cy="573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27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2951749"/>
            <a:ext cx="3695418" cy="3400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rgbClr val="FFFF00"/>
                </a:solidFill>
              </a:rPr>
              <a:t>O </a:t>
            </a:r>
            <a:r>
              <a:rPr lang="pt-PT" sz="1800" dirty="0" smtClean="0">
                <a:solidFill>
                  <a:srgbClr val="FFFF00"/>
                </a:solidFill>
              </a:rPr>
              <a:t>atual desafio </a:t>
            </a:r>
            <a:r>
              <a:rPr lang="pt-PT" sz="1800" dirty="0">
                <a:solidFill>
                  <a:srgbClr val="FFFF00"/>
                </a:solidFill>
              </a:rPr>
              <a:t>da </a:t>
            </a:r>
            <a:r>
              <a:rPr lang="pt-PT" sz="1800" dirty="0" smtClean="0">
                <a:solidFill>
                  <a:srgbClr val="FFFF00"/>
                </a:solidFill>
              </a:rPr>
              <a:t>Indústria Mineira é o de deixar de ser o </a:t>
            </a: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“mal necessário</a:t>
            </a:r>
            <a:r>
              <a:rPr lang="pt-PT" sz="1600" dirty="0" smtClean="0">
                <a:solidFill>
                  <a:srgbClr val="FFFF00"/>
                </a:solidFill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E isso é possível, desejável e Viável</a:t>
            </a:r>
          </a:p>
          <a:p>
            <a:pPr algn="ctr">
              <a:lnSpc>
                <a:spcPct val="150000"/>
              </a:lnSpc>
            </a:pPr>
            <a:endParaRPr lang="pt-PT" sz="1800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Só é necessário </a:t>
            </a: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vontade e conhecimento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9445314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 - Mineração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20482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18" y="559949"/>
            <a:ext cx="8496582" cy="56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11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5374105"/>
            <a:ext cx="3424844" cy="145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Mineração e Recuperação Ambiental em simultâneo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9734071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 - </a:t>
            </a:r>
            <a:r>
              <a:rPr lang="pt-PT" sz="2400" dirty="0" smtClean="0">
                <a:solidFill>
                  <a:srgbClr val="FFFF00"/>
                </a:solidFill>
              </a:rPr>
              <a:t>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0242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68" y="559949"/>
            <a:ext cx="8634854" cy="57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825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83697" y="-49946"/>
            <a:ext cx="7167599" cy="884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b="1" dirty="0">
                <a:solidFill>
                  <a:srgbClr val="FFFF00"/>
                </a:solidFill>
              </a:rPr>
              <a:t>Sumário</a:t>
            </a:r>
            <a:endParaRPr lang="pt-PT" sz="1800" b="1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2402232" y="1257214"/>
            <a:ext cx="7387536" cy="4742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pt-PT" dirty="0">
              <a:solidFill>
                <a:srgbClr val="66666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FFFF00"/>
                </a:solidFill>
              </a:rPr>
              <a:t>Importância da Engenharia </a:t>
            </a:r>
            <a:r>
              <a:rPr lang="pt-PT" sz="2000" b="1" dirty="0" smtClean="0">
                <a:solidFill>
                  <a:srgbClr val="FFFF00"/>
                </a:solidFill>
              </a:rPr>
              <a:t>de Minas e Geoambiente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rgbClr val="FFFF00"/>
                </a:solidFill>
              </a:rPr>
              <a:t>Ramos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rgbClr val="FFFF00"/>
                </a:solidFill>
              </a:rPr>
              <a:t>Saídas profissionais e empregabilidade</a:t>
            </a:r>
            <a:endParaRPr lang="pt-PT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42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5325979"/>
            <a:ext cx="3424844" cy="1499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Recomposição revalorização dos espaços naturais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10135124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 - 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21506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85" y="422943"/>
            <a:ext cx="8757715" cy="583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41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4170948"/>
            <a:ext cx="4481802" cy="2494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Um visão de Engenharia Industrial</a:t>
            </a:r>
          </a:p>
          <a:p>
            <a:pPr algn="ctr">
              <a:lnSpc>
                <a:spcPct val="150000"/>
              </a:lnSpc>
            </a:pPr>
            <a:endParaRPr lang="pt-PT" sz="1800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Forma profissionais capazes de atuar na generalidade das indústrias com processos físicos de produção</a:t>
            </a:r>
          </a:p>
          <a:p>
            <a:pPr>
              <a:lnSpc>
                <a:spcPct val="150000"/>
              </a:lnSpc>
            </a:pPr>
            <a:endParaRPr lang="pt-PT" sz="16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11643082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 </a:t>
            </a:r>
            <a:r>
              <a:rPr lang="pt-PT" sz="2400" dirty="0" smtClean="0">
                <a:solidFill>
                  <a:srgbClr val="FFFF00"/>
                </a:solidFill>
              </a:rPr>
              <a:t>– Processamento de Minérios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9458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02" y="559949"/>
            <a:ext cx="7710198" cy="568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511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3625518"/>
            <a:ext cx="2899139" cy="2847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Uma indústria de Gigantes,</a:t>
            </a:r>
          </a:p>
          <a:p>
            <a:pPr algn="ctr">
              <a:lnSpc>
                <a:spcPct val="150000"/>
              </a:lnSpc>
            </a:pPr>
            <a:endParaRPr lang="pt-PT" sz="1800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Quase tudo o resto é mais pequeno e fácil de lidar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11979966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 – Processamento de Minérios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8434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39" y="438986"/>
            <a:ext cx="9292861" cy="5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454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4908884"/>
            <a:ext cx="3146590" cy="1949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Moagem e flutuação de minérios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12108303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 – Processamento de Minérios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7412" name="Picture 4" descr="Image result for ore processi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90" y="752454"/>
            <a:ext cx="9045410" cy="50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9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1612" y="802105"/>
            <a:ext cx="12140388" cy="6055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rgbClr val="FFFF00"/>
                </a:solidFill>
              </a:rPr>
              <a:t>Exploração de minas metálicas e não metálicas;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rgbClr val="FFFF00"/>
                </a:solidFill>
              </a:rPr>
              <a:t>Exploração de </a:t>
            </a:r>
            <a:r>
              <a:rPr lang="pt-PT" sz="1800" dirty="0">
                <a:solidFill>
                  <a:srgbClr val="FFFF00"/>
                </a:solidFill>
              </a:rPr>
              <a:t>pedreiras de rochas industriais e ornamentais</a:t>
            </a:r>
            <a:r>
              <a:rPr lang="pt-PT" sz="1800" dirty="0" smtClean="0">
                <a:solidFill>
                  <a:srgbClr val="FFFF0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00"/>
                </a:solidFill>
              </a:rPr>
              <a:t>Exploração de recursos energéticos geológicos;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rgbClr val="FFFF00"/>
                </a:solidFill>
              </a:rPr>
              <a:t>Exploração de </a:t>
            </a:r>
            <a:r>
              <a:rPr lang="pt-PT" sz="1800" dirty="0">
                <a:solidFill>
                  <a:srgbClr val="FFFF00"/>
                </a:solidFill>
              </a:rPr>
              <a:t>águas </a:t>
            </a:r>
            <a:r>
              <a:rPr lang="pt-PT" sz="1800" dirty="0" smtClean="0">
                <a:solidFill>
                  <a:srgbClr val="FFFF00"/>
                </a:solidFill>
              </a:rPr>
              <a:t>minerais </a:t>
            </a:r>
            <a:r>
              <a:rPr lang="pt-PT" sz="1800" dirty="0">
                <a:solidFill>
                  <a:srgbClr val="FFFF00"/>
                </a:solidFill>
              </a:rPr>
              <a:t>naturais e de nascente</a:t>
            </a:r>
            <a:r>
              <a:rPr lang="pt-PT" sz="1800" dirty="0" smtClean="0">
                <a:solidFill>
                  <a:srgbClr val="FFFF0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00"/>
                </a:solidFill>
              </a:rPr>
              <a:t>Levantamento de impactes ambientais mineiros;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00"/>
                </a:solidFill>
              </a:rPr>
              <a:t>Recuperação e reabilitação ambiental;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00"/>
                </a:solidFill>
              </a:rPr>
              <a:t>Descontaminação e recuperação do solo, subsolo e aquíferos;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rgbClr val="FFFF00"/>
                </a:solidFill>
              </a:rPr>
              <a:t>Escavações subterrâneas </a:t>
            </a:r>
            <a:r>
              <a:rPr lang="pt-PT" sz="1800" dirty="0">
                <a:solidFill>
                  <a:srgbClr val="FFFF00"/>
                </a:solidFill>
              </a:rPr>
              <a:t>ou a céu </a:t>
            </a:r>
            <a:r>
              <a:rPr lang="pt-PT" sz="1800" dirty="0" smtClean="0">
                <a:solidFill>
                  <a:srgbClr val="FFFF00"/>
                </a:solidFill>
              </a:rPr>
              <a:t>aberto </a:t>
            </a:r>
            <a:r>
              <a:rPr lang="pt-PT" sz="1800" dirty="0">
                <a:solidFill>
                  <a:srgbClr val="FFFF00"/>
                </a:solidFill>
              </a:rPr>
              <a:t>associadas à construção e às obras </a:t>
            </a:r>
            <a:r>
              <a:rPr lang="pt-PT" sz="1800" dirty="0" smtClean="0">
                <a:solidFill>
                  <a:srgbClr val="FFFF00"/>
                </a:solidFill>
              </a:rPr>
              <a:t>públicas;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rgbClr val="FFFF00"/>
                </a:solidFill>
              </a:rPr>
              <a:t>Reciclagem dos </a:t>
            </a:r>
            <a:r>
              <a:rPr lang="pt-PT" sz="1800" dirty="0">
                <a:solidFill>
                  <a:srgbClr val="FFFF00"/>
                </a:solidFill>
              </a:rPr>
              <a:t>produtos gerados no ciclo de vida numa </a:t>
            </a:r>
            <a:r>
              <a:rPr lang="pt-PT" sz="1800" dirty="0" smtClean="0">
                <a:solidFill>
                  <a:srgbClr val="FFFF00"/>
                </a:solidFill>
              </a:rPr>
              <a:t>perspetiva </a:t>
            </a:r>
            <a:r>
              <a:rPr lang="pt-PT" sz="1800" dirty="0">
                <a:solidFill>
                  <a:srgbClr val="FFFF00"/>
                </a:solidFill>
              </a:rPr>
              <a:t>de economia circular.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b="1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162240"/>
            <a:ext cx="11963924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>
                <a:solidFill>
                  <a:srgbClr val="FFFF00"/>
                </a:solidFill>
              </a:rPr>
              <a:t>Saídas profissionais e empregabilidade</a:t>
            </a: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24580" name="Picture 4" descr=".A photographic impression of how the new West Cumbria Mining development would l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23" y="1089339"/>
            <a:ext cx="5555277" cy="35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141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2"/>
          <p:cNvPicPr preferRelativeResize="0"/>
          <p:nvPr/>
        </p:nvPicPr>
        <p:blipFill rotWithShape="1">
          <a:blip r:embed="rId3">
            <a:alphaModFix/>
          </a:blip>
          <a:srcRect l="9011" t="8436" r="3751" b="7110"/>
          <a:stretch/>
        </p:blipFill>
        <p:spPr>
          <a:xfrm>
            <a:off x="2087127" y="792307"/>
            <a:ext cx="7747954" cy="48640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5"/>
          <p:cNvSpPr txBox="1"/>
          <p:nvPr/>
        </p:nvSpPr>
        <p:spPr>
          <a:xfrm>
            <a:off x="83697" y="-49946"/>
            <a:ext cx="12108303" cy="603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pt-PT" sz="2400" b="1" dirty="0">
                <a:solidFill>
                  <a:srgbClr val="FFFF00"/>
                </a:solidFill>
              </a:rPr>
              <a:t>Engenharia de Minas e Geoambiente</a:t>
            </a:r>
            <a:endParaRPr lang="pt-PT" sz="2400" b="1" dirty="0">
              <a:solidFill>
                <a:srgbClr val="8C2D1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l="37831" t="9920" r="6286" b="8092"/>
          <a:stretch/>
        </p:blipFill>
        <p:spPr>
          <a:xfrm>
            <a:off x="498965" y="744474"/>
            <a:ext cx="3734899" cy="562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4857591" y="985105"/>
            <a:ext cx="5922704" cy="3250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2000" b="1" dirty="0" smtClean="0">
                <a:solidFill>
                  <a:srgbClr val="FFFF00"/>
                </a:solidFill>
              </a:rPr>
              <a:t>Obrigado pela atenção</a:t>
            </a:r>
            <a:endParaRPr lang="pt-PT" sz="2000" b="1" dirty="0">
              <a:solidFill>
                <a:srgbClr val="FFFF00"/>
              </a:solidFill>
            </a:endParaRPr>
          </a:p>
          <a:p>
            <a:pPr>
              <a:lnSpc>
                <a:spcPct val="115000"/>
              </a:lnSpc>
            </a:pPr>
            <a:endParaRPr dirty="0">
              <a:solidFill>
                <a:srgbClr val="0B5394"/>
              </a:solidFill>
            </a:endParaRPr>
          </a:p>
          <a:p>
            <a:pPr>
              <a:lnSpc>
                <a:spcPct val="115000"/>
              </a:lnSpc>
            </a:pPr>
            <a:endParaRPr dirty="0">
              <a:solidFill>
                <a:srgbClr val="0B5394"/>
              </a:solidFill>
            </a:endParaRPr>
          </a:p>
        </p:txBody>
      </p:sp>
      <p:sp>
        <p:nvSpPr>
          <p:cNvPr id="5" name="Shape 65"/>
          <p:cNvSpPr txBox="1"/>
          <p:nvPr/>
        </p:nvSpPr>
        <p:spPr>
          <a:xfrm>
            <a:off x="83697" y="-49946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b="1" dirty="0">
                <a:solidFill>
                  <a:srgbClr val="FFFF00"/>
                </a:solidFill>
              </a:rPr>
              <a:t>Engenharia de Minas e Geoambiente</a:t>
            </a:r>
            <a:endParaRPr lang="pt-PT" sz="2400" b="1" dirty="0">
              <a:solidFill>
                <a:srgbClr val="8C2D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759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65760" y="4039985"/>
            <a:ext cx="4139738" cy="3021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Ver o mundo de cima</a:t>
            </a:r>
          </a:p>
          <a:p>
            <a:pPr>
              <a:lnSpc>
                <a:spcPct val="150000"/>
              </a:lnSpc>
            </a:pPr>
            <a:endParaRPr lang="pt-PT" sz="1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Numa perspetiva global</a:t>
            </a:r>
          </a:p>
          <a:p>
            <a:pPr>
              <a:lnSpc>
                <a:spcPct val="150000"/>
              </a:lnSpc>
            </a:pPr>
            <a:endParaRPr lang="pt-PT" sz="1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Antes de tomar decisões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8" y="-49946"/>
            <a:ext cx="5468932" cy="948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 smtClean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1026" name="Picture 2" descr="Person Sitting on Mountain Cliff">
            <a:hlinkClick r:id="rId3" tooltip="Person Sitting on Mountain Cliff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9" y="-532084"/>
            <a:ext cx="5205211" cy="77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5320145"/>
            <a:ext cx="3424844" cy="15378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sz="2400" dirty="0" smtClean="0">
                <a:solidFill>
                  <a:srgbClr val="FFFF00"/>
                </a:solidFill>
              </a:rPr>
              <a:t>O que faz o futuro….</a:t>
            </a:r>
            <a:endParaRPr lang="pt-PT" sz="24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7760892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 smtClean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3074" name="Picture 2" descr="Man Standing on Cliff Photography">
            <a:hlinkClick r:id="rId3" tooltip="Man Standing on Cliff Photography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92" y="471052"/>
            <a:ext cx="8578208" cy="573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714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83697" y="3906982"/>
            <a:ext cx="5547082" cy="997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Nem tudo o que </a:t>
            </a:r>
            <a:r>
              <a:rPr lang="pt-PT" sz="1800" dirty="0" smtClean="0">
                <a:solidFill>
                  <a:srgbClr val="FFFF00"/>
                </a:solidFill>
              </a:rPr>
              <a:t>anda </a:t>
            </a:r>
            <a:r>
              <a:rPr lang="pt-PT" sz="1800" dirty="0" smtClean="0">
                <a:solidFill>
                  <a:srgbClr val="FFFF00"/>
                </a:solidFill>
              </a:rPr>
              <a:t>acima das nuvens são aviões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5300871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pPr algn="r"/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4098" name="Picture 2" descr="Aerial Photography of Buildings">
            <a:hlinkClick r:id="rId3" tooltip="Aerial Photography of Buildings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63" y="-285751"/>
            <a:ext cx="5255722" cy="788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180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128336" y="5775158"/>
            <a:ext cx="3424844" cy="1082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Valorizar os recursos naturais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7760892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2050" name="Picture 2" descr="Gray Rock Formation">
            <a:hlinkClick r:id="rId3" tooltip="Gray Rock Forma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71" y="443570"/>
            <a:ext cx="8645229" cy="57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27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4860758"/>
            <a:ext cx="4892842" cy="1997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A vontade de morar no último andar não é uma ideia nova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1" y="-49946"/>
            <a:ext cx="5245768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pPr algn="r"/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5122" name="Picture 2" descr="Brown Rocky Mountains">
            <a:hlinkClick r:id="rId3" tooltip="Brown Rocky Mountains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52" y="-272716"/>
            <a:ext cx="5561217" cy="83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805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-1" y="5117432"/>
            <a:ext cx="5053263" cy="1740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Há novas torres…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83697" y="-49946"/>
            <a:ext cx="5173267" cy="60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pPr algn="r"/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7170" name="Picture 2" descr="Photo of Brown, Red, and White Buildings">
            <a:hlinkClick r:id="rId3" tooltip="Photo of Brown, Red, and White Buildings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64" y="-49947"/>
            <a:ext cx="5443120" cy="761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43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-1" y="4876800"/>
            <a:ext cx="5069305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PT" sz="1800" dirty="0" smtClean="0">
                <a:solidFill>
                  <a:srgbClr val="FFFF00"/>
                </a:solidFill>
              </a:rPr>
              <a:t>… e há novas torres …</a:t>
            </a:r>
            <a:endParaRPr lang="pt-PT" sz="1800" dirty="0">
              <a:solidFill>
                <a:srgbClr val="FFFF00"/>
              </a:solidFill>
            </a:endParaRPr>
          </a:p>
        </p:txBody>
      </p:sp>
      <p:sp>
        <p:nvSpPr>
          <p:cNvPr id="4" name="Shape 65"/>
          <p:cNvSpPr txBox="1"/>
          <p:nvPr/>
        </p:nvSpPr>
        <p:spPr>
          <a:xfrm>
            <a:off x="1" y="-49946"/>
            <a:ext cx="5192796" cy="101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PT" sz="2400" dirty="0">
                <a:solidFill>
                  <a:srgbClr val="FFFF00"/>
                </a:solidFill>
              </a:rPr>
              <a:t>Importância da Engenharia </a:t>
            </a:r>
            <a:r>
              <a:rPr lang="pt-PT" sz="2400" dirty="0" smtClean="0">
                <a:solidFill>
                  <a:srgbClr val="FFFF00"/>
                </a:solidFill>
              </a:rPr>
              <a:t>de </a:t>
            </a:r>
            <a:r>
              <a:rPr lang="pt-PT" sz="2400" dirty="0">
                <a:solidFill>
                  <a:srgbClr val="FFFF00"/>
                </a:solidFill>
              </a:rPr>
              <a:t>Minas e Geoambiente</a:t>
            </a:r>
            <a:endParaRPr lang="pt-PT" sz="2400" dirty="0">
              <a:solidFill>
                <a:srgbClr val="FFFF00"/>
              </a:solidFill>
            </a:endParaRPr>
          </a:p>
          <a:p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6146" name="Picture 2" descr="View of Streets at the City">
            <a:hlinkClick r:id="rId3" tooltip="View of Streets at the City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96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557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500</Words>
  <Application>Microsoft Office PowerPoint</Application>
  <PresentationFormat>Ecrã Panorâmico</PresentationFormat>
  <Paragraphs>102</Paragraphs>
  <Slides>26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29" baseType="lpstr">
      <vt:lpstr>Arial</vt:lpstr>
      <vt:lpstr>Calibri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scristovao</dc:creator>
  <cp:lastModifiedBy>Bap</cp:lastModifiedBy>
  <cp:revision>33</cp:revision>
  <dcterms:modified xsi:type="dcterms:W3CDTF">2019-07-13T09:20:44Z</dcterms:modified>
</cp:coreProperties>
</file>