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14"/>
  </p:notes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1" r:id="rId11"/>
    <p:sldId id="270" r:id="rId12"/>
    <p:sldId id="257" r:id="rId1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8C2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FDA0A4-26E6-41D7-B72B-33F82F752C7C}">
  <a:tblStyle styleId="{05FDA0A4-26E6-41D7-B72B-33F82F752C7C}" styleName="Table_0">
    <a:wholeTbl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AEDC3-89B5-4E13-A3D4-5C321764A2F1}" type="doc">
      <dgm:prSet loTypeId="urn:microsoft.com/office/officeart/2005/8/layout/radial5" loCatId="cycle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2B3478-D405-4F0F-858C-821FF3882D1C}">
      <dgm:prSet phldrT="[Texto]" custT="1"/>
      <dgm:spPr/>
      <dgm:t>
        <a:bodyPr/>
        <a:lstStyle/>
        <a:p>
          <a:pPr algn="ctr"/>
          <a:r>
            <a:rPr lang="pt-PT" altLang="pt-PT" sz="1200" b="1" dirty="0" smtClean="0">
              <a:latin typeface="+mj-lt"/>
            </a:rPr>
            <a:t>Instrumentação biomédica</a:t>
          </a:r>
          <a:endParaRPr lang="en-US" sz="1200" b="1" dirty="0">
            <a:latin typeface="+mj-lt"/>
          </a:endParaRPr>
        </a:p>
      </dgm:t>
    </dgm:pt>
    <dgm:pt modelId="{45AA3DD4-9B03-4558-BE31-63980F021331}" type="parTrans" cxnId="{89B80A78-DCD4-4F63-86D2-941075FC1CA0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38AE8F5F-7EC5-4348-9FF5-4B4BFCB86B92}" type="sibTrans" cxnId="{89B80A78-DCD4-4F63-86D2-941075FC1CA0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AD38902A-A548-4011-B21F-9B8D9793F3BC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Dispositivos médicos (próteses externas e internas)</a:t>
          </a:r>
          <a:endParaRPr lang="en-US" sz="1200" b="1" dirty="0">
            <a:latin typeface="+mj-lt"/>
          </a:endParaRPr>
        </a:p>
      </dgm:t>
    </dgm:pt>
    <dgm:pt modelId="{7F6704EC-AA9F-4A4E-A25D-809AAC83BA85}" type="parTrans" cxnId="{BB200AD9-6263-4D53-B6CF-78C6A33282F1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22ABCEE9-71AB-4603-B046-25A8FBA44E3A}" type="sibTrans" cxnId="{BB200AD9-6263-4D53-B6CF-78C6A33282F1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8E45CC6C-7806-40AC-88EB-A135A645769C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Engenharia de materiais e de tecidos (nomeadamente para medicina regenerativa)</a:t>
          </a:r>
          <a:endParaRPr lang="en-US" sz="1200" b="1" dirty="0">
            <a:latin typeface="+mj-lt"/>
          </a:endParaRPr>
        </a:p>
      </dgm:t>
    </dgm:pt>
    <dgm:pt modelId="{016D6238-DC4B-4538-B3CD-09882BC1D8F6}" type="parTrans" cxnId="{99CE983E-B66E-41D9-A3A6-3429B47DFC1C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D3A96A35-AF67-4747-8534-8F8BBF7C01EB}" type="sibTrans" cxnId="{99CE983E-B66E-41D9-A3A6-3429B47DFC1C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455490D9-38FB-471F-83DC-59C894CE2A65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Telemedicina</a:t>
          </a:r>
          <a:endParaRPr lang="en-US" sz="1200" b="1" dirty="0">
            <a:latin typeface="+mj-lt"/>
          </a:endParaRPr>
        </a:p>
      </dgm:t>
    </dgm:pt>
    <dgm:pt modelId="{95CE7D70-EE80-47A0-823D-A8E53CF351AA}" type="parTrans" cxnId="{FC89502D-4E69-49C1-8D2A-AE93C54E8A9E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27392AFE-859A-40D1-B74B-BFEC7F755E35}" type="sibTrans" cxnId="{FC89502D-4E69-49C1-8D2A-AE93C54E8A9E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6725FD60-A097-4527-92EA-7F96AF35D326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Bioinformática</a:t>
          </a:r>
          <a:endParaRPr lang="en-US" sz="1200" b="1" dirty="0">
            <a:latin typeface="+mj-lt"/>
          </a:endParaRPr>
        </a:p>
      </dgm:t>
    </dgm:pt>
    <dgm:pt modelId="{23DA0C6E-C568-4C40-B63B-40B2728365F9}" type="parTrans" cxnId="{B81AEFB2-1F53-4376-A3B2-F9A43BDBF153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0C3D3D6A-C001-472B-B337-3BBBC6078240}" type="sibTrans" cxnId="{B81AEFB2-1F53-4376-A3B2-F9A43BDBF153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AD4D1930-A3EE-4C6B-B7F8-EEA345114096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Robótica médica (cirurgia minimamente invasiva)</a:t>
          </a:r>
          <a:endParaRPr lang="en-US" sz="1200" b="1" dirty="0">
            <a:latin typeface="+mj-lt"/>
          </a:endParaRPr>
        </a:p>
      </dgm:t>
    </dgm:pt>
    <dgm:pt modelId="{A7C44699-F363-4356-9A24-6FE8B8214880}" type="parTrans" cxnId="{E4EA466E-C8B3-4B7B-9909-630B52F6A018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EED635A8-E1AF-43F5-BAC3-BB6505A6EB15}" type="sibTrans" cxnId="{E4EA466E-C8B3-4B7B-9909-630B52F6A018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CC058659-6337-4E85-83B9-81E3B6730849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Processamento e análise de sinais e imagens biomédicas</a:t>
          </a:r>
          <a:endParaRPr lang="en-US" sz="1200" b="1" dirty="0">
            <a:latin typeface="+mj-lt"/>
          </a:endParaRPr>
        </a:p>
      </dgm:t>
    </dgm:pt>
    <dgm:pt modelId="{FA35B7E6-2AC5-49BD-BBA4-4D67FE0E3248}" type="parTrans" cxnId="{45BD6388-55CF-4A6D-AC3E-B7FBE7F80006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5ED8D262-4D24-4CD6-AA93-8FDE75AD152F}" type="sibTrans" cxnId="{45BD6388-55CF-4A6D-AC3E-B7FBE7F80006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2847716D-2807-406C-8FFA-D2142F07C5C4}">
      <dgm:prSet phldrT="[Texto]" custT="1"/>
      <dgm:spPr/>
      <dgm:t>
        <a:bodyPr/>
        <a:lstStyle/>
        <a:p>
          <a:r>
            <a:rPr lang="pt-PT" altLang="pt-PT" sz="1200" b="1" dirty="0" smtClean="0">
              <a:latin typeface="+mj-lt"/>
            </a:rPr>
            <a:t>Biónica</a:t>
          </a:r>
          <a:endParaRPr lang="en-US" sz="1200" b="1" dirty="0">
            <a:latin typeface="+mj-lt"/>
          </a:endParaRPr>
        </a:p>
      </dgm:t>
    </dgm:pt>
    <dgm:pt modelId="{6BA616A8-146A-4DAB-92FD-1BE67CDBCDA1}" type="parTrans" cxnId="{4CAE30E0-4876-4FCF-B99E-5822767F6324}">
      <dgm:prSet custT="1"/>
      <dgm:spPr/>
      <dgm:t>
        <a:bodyPr/>
        <a:lstStyle/>
        <a:p>
          <a:endParaRPr lang="en-US" sz="1000" b="1">
            <a:latin typeface="+mj-lt"/>
          </a:endParaRPr>
        </a:p>
      </dgm:t>
    </dgm:pt>
    <dgm:pt modelId="{E402E810-7A26-4158-970B-A3B1582BC999}" type="sibTrans" cxnId="{4CAE30E0-4876-4FCF-B99E-5822767F6324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62F9A161-C881-433F-AA3A-8251C242445E}">
      <dgm:prSet phldrT="[Texto]" custT="1"/>
      <dgm:spPr/>
      <dgm:t>
        <a:bodyPr/>
        <a:lstStyle/>
        <a:p>
          <a:r>
            <a:rPr lang="pt-PT" sz="2000" b="1" dirty="0" smtClean="0">
              <a:latin typeface="+mj-lt"/>
            </a:rPr>
            <a:t>Engenharia Biomédica</a:t>
          </a:r>
          <a:endParaRPr lang="en-US" sz="2000" b="1" dirty="0">
            <a:latin typeface="+mj-lt"/>
          </a:endParaRPr>
        </a:p>
      </dgm:t>
    </dgm:pt>
    <dgm:pt modelId="{1520AB9A-F11F-4B0C-91AF-849792198F13}" type="parTrans" cxnId="{FFF73CAD-3F62-4164-88FC-398403352342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2CFACAAC-9A1C-4D72-ACD8-BBAA65C8DCCB}" type="sibTrans" cxnId="{FFF73CAD-3F62-4164-88FC-398403352342}">
      <dgm:prSet/>
      <dgm:spPr/>
      <dgm:t>
        <a:bodyPr/>
        <a:lstStyle/>
        <a:p>
          <a:endParaRPr lang="en-US" sz="1000" b="1">
            <a:latin typeface="+mj-lt"/>
          </a:endParaRPr>
        </a:p>
      </dgm:t>
    </dgm:pt>
    <dgm:pt modelId="{C77A92CB-51FB-443A-98D4-28E63C3B7372}" type="pres">
      <dgm:prSet presAssocID="{95FAEDC3-89B5-4E13-A3D4-5C321764A2F1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2613B3B-792B-4C64-93E0-B3A4E2AACFC7}" type="pres">
      <dgm:prSet presAssocID="{62F9A161-C881-433F-AA3A-8251C242445E}" presName="centerShape" presStyleLbl="node0" presStyleIdx="0" presStyleCnt="1" custScaleX="109138"/>
      <dgm:spPr/>
      <dgm:t>
        <a:bodyPr/>
        <a:lstStyle/>
        <a:p>
          <a:endParaRPr lang="en-US"/>
        </a:p>
      </dgm:t>
    </dgm:pt>
    <dgm:pt modelId="{38F1BFD8-BBA2-419E-9EBC-E6CC1182DA56}" type="pres">
      <dgm:prSet presAssocID="{45AA3DD4-9B03-4558-BE31-63980F021331}" presName="parTrans" presStyleLbl="sibTrans2D1" presStyleIdx="0" presStyleCnt="8"/>
      <dgm:spPr/>
      <dgm:t>
        <a:bodyPr/>
        <a:lstStyle/>
        <a:p>
          <a:endParaRPr lang="en-US"/>
        </a:p>
      </dgm:t>
    </dgm:pt>
    <dgm:pt modelId="{DC6E13B6-17CC-4AE5-A6D6-F7A250E61EC6}" type="pres">
      <dgm:prSet presAssocID="{45AA3DD4-9B03-4558-BE31-63980F021331}" presName="connectorText" presStyleLbl="sibTrans2D1" presStyleIdx="0" presStyleCnt="8"/>
      <dgm:spPr/>
      <dgm:t>
        <a:bodyPr/>
        <a:lstStyle/>
        <a:p>
          <a:endParaRPr lang="en-US"/>
        </a:p>
      </dgm:t>
    </dgm:pt>
    <dgm:pt modelId="{7F1BEC31-61D9-4C51-B83B-E4C6785C4407}" type="pres">
      <dgm:prSet presAssocID="{752B3478-D405-4F0F-858C-821FF3882D1C}" presName="node" presStyleLbl="node1" presStyleIdx="0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884697-50D4-400E-807C-14D9F610EC5C}" type="pres">
      <dgm:prSet presAssocID="{FA35B7E6-2AC5-49BD-BBA4-4D67FE0E3248}" presName="parTrans" presStyleLbl="sibTrans2D1" presStyleIdx="1" presStyleCnt="8"/>
      <dgm:spPr/>
      <dgm:t>
        <a:bodyPr/>
        <a:lstStyle/>
        <a:p>
          <a:endParaRPr lang="en-US"/>
        </a:p>
      </dgm:t>
    </dgm:pt>
    <dgm:pt modelId="{21B7B986-E2C8-4ADE-98F7-8D59BBE2D9DB}" type="pres">
      <dgm:prSet presAssocID="{FA35B7E6-2AC5-49BD-BBA4-4D67FE0E3248}" presName="connectorText" presStyleLbl="sibTrans2D1" presStyleIdx="1" presStyleCnt="8"/>
      <dgm:spPr/>
      <dgm:t>
        <a:bodyPr/>
        <a:lstStyle/>
        <a:p>
          <a:endParaRPr lang="en-US"/>
        </a:p>
      </dgm:t>
    </dgm:pt>
    <dgm:pt modelId="{EA78DF3D-D620-489A-98C3-6547B6DD9BB8}" type="pres">
      <dgm:prSet presAssocID="{CC058659-6337-4E85-83B9-81E3B6730849}" presName="node" presStyleLbl="node1" presStyleIdx="1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C0E3D6-8EAB-4195-ADC6-AC98838D5C6A}" type="pres">
      <dgm:prSet presAssocID="{7F6704EC-AA9F-4A4E-A25D-809AAC83BA85}" presName="parTrans" presStyleLbl="sibTrans2D1" presStyleIdx="2" presStyleCnt="8"/>
      <dgm:spPr/>
      <dgm:t>
        <a:bodyPr/>
        <a:lstStyle/>
        <a:p>
          <a:endParaRPr lang="en-US"/>
        </a:p>
      </dgm:t>
    </dgm:pt>
    <dgm:pt modelId="{1F1273A8-F657-4E20-AD9D-3F23282FE226}" type="pres">
      <dgm:prSet presAssocID="{7F6704EC-AA9F-4A4E-A25D-809AAC83BA85}" presName="connectorText" presStyleLbl="sibTrans2D1" presStyleIdx="2" presStyleCnt="8"/>
      <dgm:spPr/>
      <dgm:t>
        <a:bodyPr/>
        <a:lstStyle/>
        <a:p>
          <a:endParaRPr lang="en-US"/>
        </a:p>
      </dgm:t>
    </dgm:pt>
    <dgm:pt modelId="{3C26BA83-57A6-4B28-83D9-13FCCA98E02A}" type="pres">
      <dgm:prSet presAssocID="{AD38902A-A548-4011-B21F-9B8D9793F3BC}" presName="node" presStyleLbl="node1" presStyleIdx="2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9BC6BD-8022-4E3C-A216-6D433195E71E}" type="pres">
      <dgm:prSet presAssocID="{016D6238-DC4B-4538-B3CD-09882BC1D8F6}" presName="parTrans" presStyleLbl="sibTrans2D1" presStyleIdx="3" presStyleCnt="8"/>
      <dgm:spPr/>
      <dgm:t>
        <a:bodyPr/>
        <a:lstStyle/>
        <a:p>
          <a:endParaRPr lang="en-US"/>
        </a:p>
      </dgm:t>
    </dgm:pt>
    <dgm:pt modelId="{31793240-C042-42D3-88C4-FD07A51E61B0}" type="pres">
      <dgm:prSet presAssocID="{016D6238-DC4B-4538-B3CD-09882BC1D8F6}" presName="connectorText" presStyleLbl="sibTrans2D1" presStyleIdx="3" presStyleCnt="8"/>
      <dgm:spPr/>
      <dgm:t>
        <a:bodyPr/>
        <a:lstStyle/>
        <a:p>
          <a:endParaRPr lang="en-US"/>
        </a:p>
      </dgm:t>
    </dgm:pt>
    <dgm:pt modelId="{6F7A8F2C-3F1F-453D-8B15-283BF6BCAC05}" type="pres">
      <dgm:prSet presAssocID="{8E45CC6C-7806-40AC-88EB-A135A645769C}" presName="node" presStyleLbl="node1" presStyleIdx="3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DF050A-7DFC-49DD-97C2-EB9CEC7D3C83}" type="pres">
      <dgm:prSet presAssocID="{95CE7D70-EE80-47A0-823D-A8E53CF351AA}" presName="parTrans" presStyleLbl="sibTrans2D1" presStyleIdx="4" presStyleCnt="8"/>
      <dgm:spPr/>
      <dgm:t>
        <a:bodyPr/>
        <a:lstStyle/>
        <a:p>
          <a:endParaRPr lang="en-US"/>
        </a:p>
      </dgm:t>
    </dgm:pt>
    <dgm:pt modelId="{94A31232-33CF-4EC7-B561-28AE1584D705}" type="pres">
      <dgm:prSet presAssocID="{95CE7D70-EE80-47A0-823D-A8E53CF351AA}" presName="connectorText" presStyleLbl="sibTrans2D1" presStyleIdx="4" presStyleCnt="8"/>
      <dgm:spPr/>
      <dgm:t>
        <a:bodyPr/>
        <a:lstStyle/>
        <a:p>
          <a:endParaRPr lang="en-US"/>
        </a:p>
      </dgm:t>
    </dgm:pt>
    <dgm:pt modelId="{6756AFBD-58A6-49A4-B0A7-4956F73372C3}" type="pres">
      <dgm:prSet presAssocID="{455490D9-38FB-471F-83DC-59C894CE2A65}" presName="node" presStyleLbl="node1" presStyleIdx="4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55D0392-E1E8-42EC-AE81-BAFC6751796C}" type="pres">
      <dgm:prSet presAssocID="{23DA0C6E-C568-4C40-B63B-40B2728365F9}" presName="parTrans" presStyleLbl="sibTrans2D1" presStyleIdx="5" presStyleCnt="8"/>
      <dgm:spPr/>
      <dgm:t>
        <a:bodyPr/>
        <a:lstStyle/>
        <a:p>
          <a:endParaRPr lang="en-US"/>
        </a:p>
      </dgm:t>
    </dgm:pt>
    <dgm:pt modelId="{067BBADD-10D9-497F-9F77-0B76046BE87C}" type="pres">
      <dgm:prSet presAssocID="{23DA0C6E-C568-4C40-B63B-40B2728365F9}" presName="connectorText" presStyleLbl="sibTrans2D1" presStyleIdx="5" presStyleCnt="8"/>
      <dgm:spPr/>
      <dgm:t>
        <a:bodyPr/>
        <a:lstStyle/>
        <a:p>
          <a:endParaRPr lang="en-US"/>
        </a:p>
      </dgm:t>
    </dgm:pt>
    <dgm:pt modelId="{D9C78E71-526A-497C-8785-D47C9CFDB4C3}" type="pres">
      <dgm:prSet presAssocID="{6725FD60-A097-4527-92EA-7F96AF35D326}" presName="node" presStyleLbl="node1" presStyleIdx="5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77906-C1FC-40EF-B1CD-87FAC1570BE7}" type="pres">
      <dgm:prSet presAssocID="{A7C44699-F363-4356-9A24-6FE8B8214880}" presName="parTrans" presStyleLbl="sibTrans2D1" presStyleIdx="6" presStyleCnt="8"/>
      <dgm:spPr/>
      <dgm:t>
        <a:bodyPr/>
        <a:lstStyle/>
        <a:p>
          <a:endParaRPr lang="en-US"/>
        </a:p>
      </dgm:t>
    </dgm:pt>
    <dgm:pt modelId="{422E5525-7C9D-4240-8295-43AA7C2ADDAE}" type="pres">
      <dgm:prSet presAssocID="{A7C44699-F363-4356-9A24-6FE8B8214880}" presName="connectorText" presStyleLbl="sibTrans2D1" presStyleIdx="6" presStyleCnt="8"/>
      <dgm:spPr/>
      <dgm:t>
        <a:bodyPr/>
        <a:lstStyle/>
        <a:p>
          <a:endParaRPr lang="en-US"/>
        </a:p>
      </dgm:t>
    </dgm:pt>
    <dgm:pt modelId="{36B3C72B-DFBF-4A35-BF49-48D80396FDEF}" type="pres">
      <dgm:prSet presAssocID="{AD4D1930-A3EE-4C6B-B7F8-EEA345114096}" presName="node" presStyleLbl="node1" presStyleIdx="6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917E1F-8904-46FC-A68E-B13478AFFE48}" type="pres">
      <dgm:prSet presAssocID="{6BA616A8-146A-4DAB-92FD-1BE67CDBCDA1}" presName="parTrans" presStyleLbl="sibTrans2D1" presStyleIdx="7" presStyleCnt="8"/>
      <dgm:spPr/>
      <dgm:t>
        <a:bodyPr/>
        <a:lstStyle/>
        <a:p>
          <a:endParaRPr lang="en-US"/>
        </a:p>
      </dgm:t>
    </dgm:pt>
    <dgm:pt modelId="{5643DA9B-0963-4945-AA1E-3F558CDCF70C}" type="pres">
      <dgm:prSet presAssocID="{6BA616A8-146A-4DAB-92FD-1BE67CDBCDA1}" presName="connectorText" presStyleLbl="sibTrans2D1" presStyleIdx="7" presStyleCnt="8"/>
      <dgm:spPr/>
      <dgm:t>
        <a:bodyPr/>
        <a:lstStyle/>
        <a:p>
          <a:endParaRPr lang="en-US"/>
        </a:p>
      </dgm:t>
    </dgm:pt>
    <dgm:pt modelId="{79253C60-B11A-4C52-8703-8A1992966729}" type="pres">
      <dgm:prSet presAssocID="{2847716D-2807-406C-8FFA-D2142F07C5C4}" presName="node" presStyleLbl="node1" presStyleIdx="7" presStyleCnt="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65A7A9-E9FC-4422-AB75-3DA46139370C}" type="presOf" srcId="{CC058659-6337-4E85-83B9-81E3B6730849}" destId="{EA78DF3D-D620-489A-98C3-6547B6DD9BB8}" srcOrd="0" destOrd="0" presId="urn:microsoft.com/office/officeart/2005/8/layout/radial5"/>
    <dgm:cxn modelId="{4CAE30E0-4876-4FCF-B99E-5822767F6324}" srcId="{62F9A161-C881-433F-AA3A-8251C242445E}" destId="{2847716D-2807-406C-8FFA-D2142F07C5C4}" srcOrd="7" destOrd="0" parTransId="{6BA616A8-146A-4DAB-92FD-1BE67CDBCDA1}" sibTransId="{E402E810-7A26-4158-970B-A3B1582BC999}"/>
    <dgm:cxn modelId="{CC848504-1367-4425-AC6A-13F9212ACB42}" type="presOf" srcId="{7F6704EC-AA9F-4A4E-A25D-809AAC83BA85}" destId="{1F1273A8-F657-4E20-AD9D-3F23282FE226}" srcOrd="1" destOrd="0" presId="urn:microsoft.com/office/officeart/2005/8/layout/radial5"/>
    <dgm:cxn modelId="{890D098F-5038-4388-BE92-0FC450421A0D}" type="presOf" srcId="{AD4D1930-A3EE-4C6B-B7F8-EEA345114096}" destId="{36B3C72B-DFBF-4A35-BF49-48D80396FDEF}" srcOrd="0" destOrd="0" presId="urn:microsoft.com/office/officeart/2005/8/layout/radial5"/>
    <dgm:cxn modelId="{E4EA466E-C8B3-4B7B-9909-630B52F6A018}" srcId="{62F9A161-C881-433F-AA3A-8251C242445E}" destId="{AD4D1930-A3EE-4C6B-B7F8-EEA345114096}" srcOrd="6" destOrd="0" parTransId="{A7C44699-F363-4356-9A24-6FE8B8214880}" sibTransId="{EED635A8-E1AF-43F5-BAC3-BB6505A6EB15}"/>
    <dgm:cxn modelId="{FFF73CAD-3F62-4164-88FC-398403352342}" srcId="{95FAEDC3-89B5-4E13-A3D4-5C321764A2F1}" destId="{62F9A161-C881-433F-AA3A-8251C242445E}" srcOrd="0" destOrd="0" parTransId="{1520AB9A-F11F-4B0C-91AF-849792198F13}" sibTransId="{2CFACAAC-9A1C-4D72-ACD8-BBAA65C8DCCB}"/>
    <dgm:cxn modelId="{0FA2CD60-F613-4588-A675-D5662EAF0131}" type="presOf" srcId="{45AA3DD4-9B03-4558-BE31-63980F021331}" destId="{38F1BFD8-BBA2-419E-9EBC-E6CC1182DA56}" srcOrd="0" destOrd="0" presId="urn:microsoft.com/office/officeart/2005/8/layout/radial5"/>
    <dgm:cxn modelId="{5791B25C-A31A-4EDC-90F9-67CF8EFB4F31}" type="presOf" srcId="{95FAEDC3-89B5-4E13-A3D4-5C321764A2F1}" destId="{C77A92CB-51FB-443A-98D4-28E63C3B7372}" srcOrd="0" destOrd="0" presId="urn:microsoft.com/office/officeart/2005/8/layout/radial5"/>
    <dgm:cxn modelId="{FC89502D-4E69-49C1-8D2A-AE93C54E8A9E}" srcId="{62F9A161-C881-433F-AA3A-8251C242445E}" destId="{455490D9-38FB-471F-83DC-59C894CE2A65}" srcOrd="4" destOrd="0" parTransId="{95CE7D70-EE80-47A0-823D-A8E53CF351AA}" sibTransId="{27392AFE-859A-40D1-B74B-BFEC7F755E35}"/>
    <dgm:cxn modelId="{BB200AD9-6263-4D53-B6CF-78C6A33282F1}" srcId="{62F9A161-C881-433F-AA3A-8251C242445E}" destId="{AD38902A-A548-4011-B21F-9B8D9793F3BC}" srcOrd="2" destOrd="0" parTransId="{7F6704EC-AA9F-4A4E-A25D-809AAC83BA85}" sibTransId="{22ABCEE9-71AB-4603-B046-25A8FBA44E3A}"/>
    <dgm:cxn modelId="{C698319B-1F19-4F09-8824-3F9AF30FF518}" type="presOf" srcId="{752B3478-D405-4F0F-858C-821FF3882D1C}" destId="{7F1BEC31-61D9-4C51-B83B-E4C6785C4407}" srcOrd="0" destOrd="0" presId="urn:microsoft.com/office/officeart/2005/8/layout/radial5"/>
    <dgm:cxn modelId="{D595E90B-FBFD-4E7D-9693-A375CA9DB09A}" type="presOf" srcId="{6BA616A8-146A-4DAB-92FD-1BE67CDBCDA1}" destId="{71917E1F-8904-46FC-A68E-B13478AFFE48}" srcOrd="0" destOrd="0" presId="urn:microsoft.com/office/officeart/2005/8/layout/radial5"/>
    <dgm:cxn modelId="{F139371A-0782-40FF-820E-743F9586B53E}" type="presOf" srcId="{2847716D-2807-406C-8FFA-D2142F07C5C4}" destId="{79253C60-B11A-4C52-8703-8A1992966729}" srcOrd="0" destOrd="0" presId="urn:microsoft.com/office/officeart/2005/8/layout/radial5"/>
    <dgm:cxn modelId="{157C7AF6-FC45-48D9-B115-A4E03EEC4D25}" type="presOf" srcId="{A7C44699-F363-4356-9A24-6FE8B8214880}" destId="{65677906-C1FC-40EF-B1CD-87FAC1570BE7}" srcOrd="0" destOrd="0" presId="urn:microsoft.com/office/officeart/2005/8/layout/radial5"/>
    <dgm:cxn modelId="{4B546EBC-D247-4B0A-A67B-AA5A6DABE230}" type="presOf" srcId="{95CE7D70-EE80-47A0-823D-A8E53CF351AA}" destId="{94A31232-33CF-4EC7-B561-28AE1584D705}" srcOrd="1" destOrd="0" presId="urn:microsoft.com/office/officeart/2005/8/layout/radial5"/>
    <dgm:cxn modelId="{8EE7E145-D61F-4AEF-927B-19D49A8E3CE1}" type="presOf" srcId="{A7C44699-F363-4356-9A24-6FE8B8214880}" destId="{422E5525-7C9D-4240-8295-43AA7C2ADDAE}" srcOrd="1" destOrd="0" presId="urn:microsoft.com/office/officeart/2005/8/layout/radial5"/>
    <dgm:cxn modelId="{A965F6D3-38E7-4883-88DA-4EA3DDF09C6E}" type="presOf" srcId="{8E45CC6C-7806-40AC-88EB-A135A645769C}" destId="{6F7A8F2C-3F1F-453D-8B15-283BF6BCAC05}" srcOrd="0" destOrd="0" presId="urn:microsoft.com/office/officeart/2005/8/layout/radial5"/>
    <dgm:cxn modelId="{5EA5FAED-3218-456A-8EC2-46B6E6F79799}" type="presOf" srcId="{7F6704EC-AA9F-4A4E-A25D-809AAC83BA85}" destId="{88C0E3D6-8EAB-4195-ADC6-AC98838D5C6A}" srcOrd="0" destOrd="0" presId="urn:microsoft.com/office/officeart/2005/8/layout/radial5"/>
    <dgm:cxn modelId="{89B80A78-DCD4-4F63-86D2-941075FC1CA0}" srcId="{62F9A161-C881-433F-AA3A-8251C242445E}" destId="{752B3478-D405-4F0F-858C-821FF3882D1C}" srcOrd="0" destOrd="0" parTransId="{45AA3DD4-9B03-4558-BE31-63980F021331}" sibTransId="{38AE8F5F-7EC5-4348-9FF5-4B4BFCB86B92}"/>
    <dgm:cxn modelId="{AF3317E4-088D-454B-BA52-66C57189A944}" type="presOf" srcId="{6725FD60-A097-4527-92EA-7F96AF35D326}" destId="{D9C78E71-526A-497C-8785-D47C9CFDB4C3}" srcOrd="0" destOrd="0" presId="urn:microsoft.com/office/officeart/2005/8/layout/radial5"/>
    <dgm:cxn modelId="{469C7E88-FFAD-4452-BB98-6D955B5EDCB4}" type="presOf" srcId="{455490D9-38FB-471F-83DC-59C894CE2A65}" destId="{6756AFBD-58A6-49A4-B0A7-4956F73372C3}" srcOrd="0" destOrd="0" presId="urn:microsoft.com/office/officeart/2005/8/layout/radial5"/>
    <dgm:cxn modelId="{95C405F5-8CC9-4BD8-9E3E-2B0274B78F3E}" type="presOf" srcId="{AD38902A-A548-4011-B21F-9B8D9793F3BC}" destId="{3C26BA83-57A6-4B28-83D9-13FCCA98E02A}" srcOrd="0" destOrd="0" presId="urn:microsoft.com/office/officeart/2005/8/layout/radial5"/>
    <dgm:cxn modelId="{99CE983E-B66E-41D9-A3A6-3429B47DFC1C}" srcId="{62F9A161-C881-433F-AA3A-8251C242445E}" destId="{8E45CC6C-7806-40AC-88EB-A135A645769C}" srcOrd="3" destOrd="0" parTransId="{016D6238-DC4B-4538-B3CD-09882BC1D8F6}" sibTransId="{D3A96A35-AF67-4747-8534-8F8BBF7C01EB}"/>
    <dgm:cxn modelId="{8F9A1735-0CC3-45BA-BAD1-0D8244515086}" type="presOf" srcId="{6BA616A8-146A-4DAB-92FD-1BE67CDBCDA1}" destId="{5643DA9B-0963-4945-AA1E-3F558CDCF70C}" srcOrd="1" destOrd="0" presId="urn:microsoft.com/office/officeart/2005/8/layout/radial5"/>
    <dgm:cxn modelId="{F807042E-782B-4A47-97D2-EDD0F9953D88}" type="presOf" srcId="{23DA0C6E-C568-4C40-B63B-40B2728365F9}" destId="{067BBADD-10D9-497F-9F77-0B76046BE87C}" srcOrd="1" destOrd="0" presId="urn:microsoft.com/office/officeart/2005/8/layout/radial5"/>
    <dgm:cxn modelId="{F61FB643-FEEF-4373-96AC-FB5C9ECC57B4}" type="presOf" srcId="{016D6238-DC4B-4538-B3CD-09882BC1D8F6}" destId="{F49BC6BD-8022-4E3C-A216-6D433195E71E}" srcOrd="0" destOrd="0" presId="urn:microsoft.com/office/officeart/2005/8/layout/radial5"/>
    <dgm:cxn modelId="{10ADB65F-06A6-49DD-9F15-F3F5EE74C5E0}" type="presOf" srcId="{62F9A161-C881-433F-AA3A-8251C242445E}" destId="{C2613B3B-792B-4C64-93E0-B3A4E2AACFC7}" srcOrd="0" destOrd="0" presId="urn:microsoft.com/office/officeart/2005/8/layout/radial5"/>
    <dgm:cxn modelId="{44C9EAEC-DF14-40B3-9F6A-4B1F48EBFB96}" type="presOf" srcId="{45AA3DD4-9B03-4558-BE31-63980F021331}" destId="{DC6E13B6-17CC-4AE5-A6D6-F7A250E61EC6}" srcOrd="1" destOrd="0" presId="urn:microsoft.com/office/officeart/2005/8/layout/radial5"/>
    <dgm:cxn modelId="{D9A09B3E-0B56-4422-B47F-FBAC5FED0623}" type="presOf" srcId="{FA35B7E6-2AC5-49BD-BBA4-4D67FE0E3248}" destId="{65884697-50D4-400E-807C-14D9F610EC5C}" srcOrd="0" destOrd="0" presId="urn:microsoft.com/office/officeart/2005/8/layout/radial5"/>
    <dgm:cxn modelId="{A68BEB28-F3C6-4573-9871-9659E37AB4C4}" type="presOf" srcId="{FA35B7E6-2AC5-49BD-BBA4-4D67FE0E3248}" destId="{21B7B986-E2C8-4ADE-98F7-8D59BBE2D9DB}" srcOrd="1" destOrd="0" presId="urn:microsoft.com/office/officeart/2005/8/layout/radial5"/>
    <dgm:cxn modelId="{1DBACCE6-1035-4DCD-B12C-92775B83E3CD}" type="presOf" srcId="{95CE7D70-EE80-47A0-823D-A8E53CF351AA}" destId="{64DF050A-7DFC-49DD-97C2-EB9CEC7D3C83}" srcOrd="0" destOrd="0" presId="urn:microsoft.com/office/officeart/2005/8/layout/radial5"/>
    <dgm:cxn modelId="{15298296-D5F6-4597-9A05-4C461AECC694}" type="presOf" srcId="{23DA0C6E-C568-4C40-B63B-40B2728365F9}" destId="{555D0392-E1E8-42EC-AE81-BAFC6751796C}" srcOrd="0" destOrd="0" presId="urn:microsoft.com/office/officeart/2005/8/layout/radial5"/>
    <dgm:cxn modelId="{70669588-62B2-46DE-A447-0B351CA0BEEB}" type="presOf" srcId="{016D6238-DC4B-4538-B3CD-09882BC1D8F6}" destId="{31793240-C042-42D3-88C4-FD07A51E61B0}" srcOrd="1" destOrd="0" presId="urn:microsoft.com/office/officeart/2005/8/layout/radial5"/>
    <dgm:cxn modelId="{B81AEFB2-1F53-4376-A3B2-F9A43BDBF153}" srcId="{62F9A161-C881-433F-AA3A-8251C242445E}" destId="{6725FD60-A097-4527-92EA-7F96AF35D326}" srcOrd="5" destOrd="0" parTransId="{23DA0C6E-C568-4C40-B63B-40B2728365F9}" sibTransId="{0C3D3D6A-C001-472B-B337-3BBBC6078240}"/>
    <dgm:cxn modelId="{45BD6388-55CF-4A6D-AC3E-B7FBE7F80006}" srcId="{62F9A161-C881-433F-AA3A-8251C242445E}" destId="{CC058659-6337-4E85-83B9-81E3B6730849}" srcOrd="1" destOrd="0" parTransId="{FA35B7E6-2AC5-49BD-BBA4-4D67FE0E3248}" sibTransId="{5ED8D262-4D24-4CD6-AA93-8FDE75AD152F}"/>
    <dgm:cxn modelId="{FF75EF47-E85C-49BA-A454-1764630E33CC}" type="presParOf" srcId="{C77A92CB-51FB-443A-98D4-28E63C3B7372}" destId="{C2613B3B-792B-4C64-93E0-B3A4E2AACFC7}" srcOrd="0" destOrd="0" presId="urn:microsoft.com/office/officeart/2005/8/layout/radial5"/>
    <dgm:cxn modelId="{66BFFF7C-0EA0-4B0E-ACFE-B6A6E926AA46}" type="presParOf" srcId="{C77A92CB-51FB-443A-98D4-28E63C3B7372}" destId="{38F1BFD8-BBA2-419E-9EBC-E6CC1182DA56}" srcOrd="1" destOrd="0" presId="urn:microsoft.com/office/officeart/2005/8/layout/radial5"/>
    <dgm:cxn modelId="{60FED6A4-E283-4245-8B35-476E08AE71B0}" type="presParOf" srcId="{38F1BFD8-BBA2-419E-9EBC-E6CC1182DA56}" destId="{DC6E13B6-17CC-4AE5-A6D6-F7A250E61EC6}" srcOrd="0" destOrd="0" presId="urn:microsoft.com/office/officeart/2005/8/layout/radial5"/>
    <dgm:cxn modelId="{A1522F0A-562E-4479-9061-FBC05DB1FA58}" type="presParOf" srcId="{C77A92CB-51FB-443A-98D4-28E63C3B7372}" destId="{7F1BEC31-61D9-4C51-B83B-E4C6785C4407}" srcOrd="2" destOrd="0" presId="urn:microsoft.com/office/officeart/2005/8/layout/radial5"/>
    <dgm:cxn modelId="{BF7AFA6E-E3A0-4FB5-97E8-CCDAE139E602}" type="presParOf" srcId="{C77A92CB-51FB-443A-98D4-28E63C3B7372}" destId="{65884697-50D4-400E-807C-14D9F610EC5C}" srcOrd="3" destOrd="0" presId="urn:microsoft.com/office/officeart/2005/8/layout/radial5"/>
    <dgm:cxn modelId="{83F5AC13-59C3-4051-BD8C-C96111EB93D3}" type="presParOf" srcId="{65884697-50D4-400E-807C-14D9F610EC5C}" destId="{21B7B986-E2C8-4ADE-98F7-8D59BBE2D9DB}" srcOrd="0" destOrd="0" presId="urn:microsoft.com/office/officeart/2005/8/layout/radial5"/>
    <dgm:cxn modelId="{A441AD27-134B-4AF6-AD5A-04BB9D338374}" type="presParOf" srcId="{C77A92CB-51FB-443A-98D4-28E63C3B7372}" destId="{EA78DF3D-D620-489A-98C3-6547B6DD9BB8}" srcOrd="4" destOrd="0" presId="urn:microsoft.com/office/officeart/2005/8/layout/radial5"/>
    <dgm:cxn modelId="{193BB141-1DBC-4911-9567-A13E7D9CFDED}" type="presParOf" srcId="{C77A92CB-51FB-443A-98D4-28E63C3B7372}" destId="{88C0E3D6-8EAB-4195-ADC6-AC98838D5C6A}" srcOrd="5" destOrd="0" presId="urn:microsoft.com/office/officeart/2005/8/layout/radial5"/>
    <dgm:cxn modelId="{70A11423-C3DA-47CA-B1C3-3E789264E706}" type="presParOf" srcId="{88C0E3D6-8EAB-4195-ADC6-AC98838D5C6A}" destId="{1F1273A8-F657-4E20-AD9D-3F23282FE226}" srcOrd="0" destOrd="0" presId="urn:microsoft.com/office/officeart/2005/8/layout/radial5"/>
    <dgm:cxn modelId="{97254F8F-B197-442C-9794-F27DF2716416}" type="presParOf" srcId="{C77A92CB-51FB-443A-98D4-28E63C3B7372}" destId="{3C26BA83-57A6-4B28-83D9-13FCCA98E02A}" srcOrd="6" destOrd="0" presId="urn:microsoft.com/office/officeart/2005/8/layout/radial5"/>
    <dgm:cxn modelId="{12223A01-C015-4449-88E5-E3733BFBD138}" type="presParOf" srcId="{C77A92CB-51FB-443A-98D4-28E63C3B7372}" destId="{F49BC6BD-8022-4E3C-A216-6D433195E71E}" srcOrd="7" destOrd="0" presId="urn:microsoft.com/office/officeart/2005/8/layout/radial5"/>
    <dgm:cxn modelId="{D635856E-4524-4D91-9E14-D4CA3BD4C013}" type="presParOf" srcId="{F49BC6BD-8022-4E3C-A216-6D433195E71E}" destId="{31793240-C042-42D3-88C4-FD07A51E61B0}" srcOrd="0" destOrd="0" presId="urn:microsoft.com/office/officeart/2005/8/layout/radial5"/>
    <dgm:cxn modelId="{366AF1F1-BD80-416E-AF69-BEB9A1D26EF3}" type="presParOf" srcId="{C77A92CB-51FB-443A-98D4-28E63C3B7372}" destId="{6F7A8F2C-3F1F-453D-8B15-283BF6BCAC05}" srcOrd="8" destOrd="0" presId="urn:microsoft.com/office/officeart/2005/8/layout/radial5"/>
    <dgm:cxn modelId="{F9727016-0BB9-4BE3-BADF-F4D97FF7FE4D}" type="presParOf" srcId="{C77A92CB-51FB-443A-98D4-28E63C3B7372}" destId="{64DF050A-7DFC-49DD-97C2-EB9CEC7D3C83}" srcOrd="9" destOrd="0" presId="urn:microsoft.com/office/officeart/2005/8/layout/radial5"/>
    <dgm:cxn modelId="{C3359815-440F-4F63-91F5-9CAE40A856E1}" type="presParOf" srcId="{64DF050A-7DFC-49DD-97C2-EB9CEC7D3C83}" destId="{94A31232-33CF-4EC7-B561-28AE1584D705}" srcOrd="0" destOrd="0" presId="urn:microsoft.com/office/officeart/2005/8/layout/radial5"/>
    <dgm:cxn modelId="{8E5A80BF-C0FB-499E-AC5D-68095C8D3636}" type="presParOf" srcId="{C77A92CB-51FB-443A-98D4-28E63C3B7372}" destId="{6756AFBD-58A6-49A4-B0A7-4956F73372C3}" srcOrd="10" destOrd="0" presId="urn:microsoft.com/office/officeart/2005/8/layout/radial5"/>
    <dgm:cxn modelId="{E05AAE8C-97D9-4BAB-8EE9-C15DEB73D88F}" type="presParOf" srcId="{C77A92CB-51FB-443A-98D4-28E63C3B7372}" destId="{555D0392-E1E8-42EC-AE81-BAFC6751796C}" srcOrd="11" destOrd="0" presId="urn:microsoft.com/office/officeart/2005/8/layout/radial5"/>
    <dgm:cxn modelId="{9F8E69E3-6B31-4B0B-8797-9C75264DDD12}" type="presParOf" srcId="{555D0392-E1E8-42EC-AE81-BAFC6751796C}" destId="{067BBADD-10D9-497F-9F77-0B76046BE87C}" srcOrd="0" destOrd="0" presId="urn:microsoft.com/office/officeart/2005/8/layout/radial5"/>
    <dgm:cxn modelId="{541755FE-D12C-41B6-970E-7B682AFFBB7B}" type="presParOf" srcId="{C77A92CB-51FB-443A-98D4-28E63C3B7372}" destId="{D9C78E71-526A-497C-8785-D47C9CFDB4C3}" srcOrd="12" destOrd="0" presId="urn:microsoft.com/office/officeart/2005/8/layout/radial5"/>
    <dgm:cxn modelId="{38E8210D-8701-4A77-80B6-9087FBAEA7EE}" type="presParOf" srcId="{C77A92CB-51FB-443A-98D4-28E63C3B7372}" destId="{65677906-C1FC-40EF-B1CD-87FAC1570BE7}" srcOrd="13" destOrd="0" presId="urn:microsoft.com/office/officeart/2005/8/layout/radial5"/>
    <dgm:cxn modelId="{ED7EDE63-AF84-4989-98DD-6805D8FA93B1}" type="presParOf" srcId="{65677906-C1FC-40EF-B1CD-87FAC1570BE7}" destId="{422E5525-7C9D-4240-8295-43AA7C2ADDAE}" srcOrd="0" destOrd="0" presId="urn:microsoft.com/office/officeart/2005/8/layout/radial5"/>
    <dgm:cxn modelId="{DC392EDA-B580-48D8-A03C-F82951EAC355}" type="presParOf" srcId="{C77A92CB-51FB-443A-98D4-28E63C3B7372}" destId="{36B3C72B-DFBF-4A35-BF49-48D80396FDEF}" srcOrd="14" destOrd="0" presId="urn:microsoft.com/office/officeart/2005/8/layout/radial5"/>
    <dgm:cxn modelId="{0E2BDA25-1A20-41EA-B9C0-E66DD3C2AA44}" type="presParOf" srcId="{C77A92CB-51FB-443A-98D4-28E63C3B7372}" destId="{71917E1F-8904-46FC-A68E-B13478AFFE48}" srcOrd="15" destOrd="0" presId="urn:microsoft.com/office/officeart/2005/8/layout/radial5"/>
    <dgm:cxn modelId="{0C4D2FDD-85E7-4790-8113-C3F4CDBECBCB}" type="presParOf" srcId="{71917E1F-8904-46FC-A68E-B13478AFFE48}" destId="{5643DA9B-0963-4945-AA1E-3F558CDCF70C}" srcOrd="0" destOrd="0" presId="urn:microsoft.com/office/officeart/2005/8/layout/radial5"/>
    <dgm:cxn modelId="{CAF80C3F-4D91-47A5-985F-5C7FF1BD11C3}" type="presParOf" srcId="{C77A92CB-51FB-443A-98D4-28E63C3B7372}" destId="{79253C60-B11A-4C52-8703-8A1992966729}" srcOrd="16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40BC17D-F6CE-4185-818E-AF628C3CE1D3}" type="doc">
      <dgm:prSet loTypeId="urn:microsoft.com/office/officeart/2005/8/layout/default" loCatId="list" qsTypeId="urn:microsoft.com/office/officeart/2005/8/quickstyle/simple1" qsCatId="simple" csTypeId="urn:microsoft.com/office/officeart/2005/8/colors/accent3_4" csCatId="accent3" phldr="1"/>
      <dgm:spPr/>
      <dgm:t>
        <a:bodyPr/>
        <a:lstStyle/>
        <a:p>
          <a:endParaRPr lang="en-US"/>
        </a:p>
      </dgm:t>
    </dgm:pt>
    <dgm:pt modelId="{F7D0C528-6A14-4CE0-81D9-D9060BA71767}">
      <dgm:prSet phldrT="[Texto]" custT="1"/>
      <dgm:spPr/>
      <dgm:t>
        <a:bodyPr/>
        <a:lstStyle/>
        <a:p>
          <a:r>
            <a:rPr lang="pt-PT" altLang="pt-PT" sz="1600" b="1" dirty="0" smtClean="0">
              <a:latin typeface="+mj-lt"/>
            </a:rPr>
            <a:t>Indústrias de processos químico-biológicos </a:t>
          </a:r>
          <a:endParaRPr lang="en-US" sz="1600" b="1" dirty="0">
            <a:latin typeface="+mj-lt"/>
          </a:endParaRPr>
        </a:p>
      </dgm:t>
    </dgm:pt>
    <dgm:pt modelId="{2376C98C-E275-4632-8752-7943761664A3}" type="parTrans" cxnId="{B30181BD-9C1B-4AEB-A6B0-BC6F662BFC1A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CDCDD120-BC50-4AB3-B601-BA6BCFF00B1D}" type="sibTrans" cxnId="{B30181BD-9C1B-4AEB-A6B0-BC6F662BFC1A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41AAC370-121A-46A7-A685-8B718C2E3554}">
      <dgm:prSet phldrT="[Texto]" custT="1"/>
      <dgm:spPr/>
      <dgm:t>
        <a:bodyPr/>
        <a:lstStyle/>
        <a:p>
          <a:r>
            <a:rPr lang="pt-PT" sz="1600" b="1" dirty="0" smtClean="0">
              <a:latin typeface="+mj-lt"/>
            </a:rPr>
            <a:t>Indústrias de </a:t>
          </a:r>
          <a:r>
            <a:rPr lang="pt-PT" altLang="pt-PT" sz="1600" b="1" dirty="0" smtClean="0">
              <a:latin typeface="+mj-lt"/>
            </a:rPr>
            <a:t>valorização de materiais naturais</a:t>
          </a:r>
          <a:endParaRPr lang="en-US" sz="1600" b="1" dirty="0">
            <a:latin typeface="+mj-lt"/>
          </a:endParaRPr>
        </a:p>
      </dgm:t>
    </dgm:pt>
    <dgm:pt modelId="{8CED8D45-3067-4C47-9673-ECFA7F4987AC}" type="parTrans" cxnId="{B55BBA74-6307-45BD-B936-B5C18165F8E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A68E6766-8DFE-4E94-8F28-BE7545D231A7}" type="sibTrans" cxnId="{B55BBA74-6307-45BD-B936-B5C18165F8E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4317A1F5-9C25-445D-AF34-90ACE4B7664E}">
      <dgm:prSet phldrT="[Texto]" custT="1"/>
      <dgm:spPr/>
      <dgm:t>
        <a:bodyPr/>
        <a:lstStyle/>
        <a:p>
          <a:r>
            <a:rPr lang="pt-PT" altLang="pt-PT" sz="1600" b="1" dirty="0" smtClean="0">
              <a:latin typeface="+mj-lt"/>
            </a:rPr>
            <a:t>Indústrias de valorização do ambiente e saúde ambiental </a:t>
          </a:r>
          <a:endParaRPr lang="en-US" sz="1600" b="1" dirty="0">
            <a:latin typeface="+mj-lt"/>
          </a:endParaRPr>
        </a:p>
      </dgm:t>
    </dgm:pt>
    <dgm:pt modelId="{41CAB92F-8EB8-48A7-B6EA-4F42E539A512}" type="parTrans" cxnId="{DF451187-29FC-4C3F-9212-8AA868A663F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8200D081-3CF9-4C50-A548-0084197AD63B}" type="sibTrans" cxnId="{DF451187-29FC-4C3F-9212-8AA868A663FB}">
      <dgm:prSet/>
      <dgm:spPr/>
      <dgm:t>
        <a:bodyPr/>
        <a:lstStyle/>
        <a:p>
          <a:endParaRPr lang="en-US" sz="1600" b="1">
            <a:latin typeface="+mj-lt"/>
          </a:endParaRPr>
        </a:p>
      </dgm:t>
    </dgm:pt>
    <dgm:pt modelId="{F0CE60F1-8CFE-4493-B5ED-E5224B01C49B}" type="pres">
      <dgm:prSet presAssocID="{740BC17D-F6CE-4185-818E-AF628C3CE1D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8321178-2425-4D7C-9A68-183724344477}" type="pres">
      <dgm:prSet presAssocID="{F7D0C528-6A14-4CE0-81D9-D9060BA71767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A464C7-88FE-40DE-B411-1E6C754E6B6F}" type="pres">
      <dgm:prSet presAssocID="{CDCDD120-BC50-4AB3-B601-BA6BCFF00B1D}" presName="sibTrans" presStyleCnt="0"/>
      <dgm:spPr/>
    </dgm:pt>
    <dgm:pt modelId="{0CD043E2-4E53-4F84-B078-5985D8EE849B}" type="pres">
      <dgm:prSet presAssocID="{41AAC370-121A-46A7-A685-8B718C2E3554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2B60C4-1505-4848-9D0C-2CADA5D72760}" type="pres">
      <dgm:prSet presAssocID="{A68E6766-8DFE-4E94-8F28-BE7545D231A7}" presName="sibTrans" presStyleCnt="0"/>
      <dgm:spPr/>
    </dgm:pt>
    <dgm:pt modelId="{C01A1CB7-5946-44DA-9273-9FB588206DB3}" type="pres">
      <dgm:prSet presAssocID="{4317A1F5-9C25-445D-AF34-90ACE4B7664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451187-29FC-4C3F-9212-8AA868A663FB}" srcId="{740BC17D-F6CE-4185-818E-AF628C3CE1D3}" destId="{4317A1F5-9C25-445D-AF34-90ACE4B7664E}" srcOrd="2" destOrd="0" parTransId="{41CAB92F-8EB8-48A7-B6EA-4F42E539A512}" sibTransId="{8200D081-3CF9-4C50-A548-0084197AD63B}"/>
    <dgm:cxn modelId="{4BD3BFD9-DA09-4A13-BB63-8AB66861C4DA}" type="presOf" srcId="{41AAC370-121A-46A7-A685-8B718C2E3554}" destId="{0CD043E2-4E53-4F84-B078-5985D8EE849B}" srcOrd="0" destOrd="0" presId="urn:microsoft.com/office/officeart/2005/8/layout/default"/>
    <dgm:cxn modelId="{B55BBA74-6307-45BD-B936-B5C18165F8EB}" srcId="{740BC17D-F6CE-4185-818E-AF628C3CE1D3}" destId="{41AAC370-121A-46A7-A685-8B718C2E3554}" srcOrd="1" destOrd="0" parTransId="{8CED8D45-3067-4C47-9673-ECFA7F4987AC}" sibTransId="{A68E6766-8DFE-4E94-8F28-BE7545D231A7}"/>
    <dgm:cxn modelId="{F3991253-06F3-46CC-A745-289E17600C01}" type="presOf" srcId="{740BC17D-F6CE-4185-818E-AF628C3CE1D3}" destId="{F0CE60F1-8CFE-4493-B5ED-E5224B01C49B}" srcOrd="0" destOrd="0" presId="urn:microsoft.com/office/officeart/2005/8/layout/default"/>
    <dgm:cxn modelId="{2FC92B3E-79B3-460E-9D0F-B6BBAAD64372}" type="presOf" srcId="{4317A1F5-9C25-445D-AF34-90ACE4B7664E}" destId="{C01A1CB7-5946-44DA-9273-9FB588206DB3}" srcOrd="0" destOrd="0" presId="urn:microsoft.com/office/officeart/2005/8/layout/default"/>
    <dgm:cxn modelId="{B30181BD-9C1B-4AEB-A6B0-BC6F662BFC1A}" srcId="{740BC17D-F6CE-4185-818E-AF628C3CE1D3}" destId="{F7D0C528-6A14-4CE0-81D9-D9060BA71767}" srcOrd="0" destOrd="0" parTransId="{2376C98C-E275-4632-8752-7943761664A3}" sibTransId="{CDCDD120-BC50-4AB3-B601-BA6BCFF00B1D}"/>
    <dgm:cxn modelId="{3047AF50-B1B7-46F3-972A-2EC2BF8AFBEE}" type="presOf" srcId="{F7D0C528-6A14-4CE0-81D9-D9060BA71767}" destId="{58321178-2425-4D7C-9A68-183724344477}" srcOrd="0" destOrd="0" presId="urn:microsoft.com/office/officeart/2005/8/layout/default"/>
    <dgm:cxn modelId="{7F9FF7E1-3277-4208-96A3-997B0E7E4A3B}" type="presParOf" srcId="{F0CE60F1-8CFE-4493-B5ED-E5224B01C49B}" destId="{58321178-2425-4D7C-9A68-183724344477}" srcOrd="0" destOrd="0" presId="urn:microsoft.com/office/officeart/2005/8/layout/default"/>
    <dgm:cxn modelId="{D622F70A-EF15-46B8-8F47-18FB52B53E88}" type="presParOf" srcId="{F0CE60F1-8CFE-4493-B5ED-E5224B01C49B}" destId="{7EA464C7-88FE-40DE-B411-1E6C754E6B6F}" srcOrd="1" destOrd="0" presId="urn:microsoft.com/office/officeart/2005/8/layout/default"/>
    <dgm:cxn modelId="{836C6F89-DC4B-46D8-B1E6-F02E1166A400}" type="presParOf" srcId="{F0CE60F1-8CFE-4493-B5ED-E5224B01C49B}" destId="{0CD043E2-4E53-4F84-B078-5985D8EE849B}" srcOrd="2" destOrd="0" presId="urn:microsoft.com/office/officeart/2005/8/layout/default"/>
    <dgm:cxn modelId="{7020AD88-069F-4EF2-B5D1-9205537537CA}" type="presParOf" srcId="{F0CE60F1-8CFE-4493-B5ED-E5224B01C49B}" destId="{FB2B60C4-1505-4848-9D0C-2CADA5D72760}" srcOrd="3" destOrd="0" presId="urn:microsoft.com/office/officeart/2005/8/layout/default"/>
    <dgm:cxn modelId="{B920A33F-F7DD-4436-BC11-ACA93B9BA155}" type="presParOf" srcId="{F0CE60F1-8CFE-4493-B5ED-E5224B01C49B}" destId="{C01A1CB7-5946-44DA-9273-9FB588206DB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666808-FFC1-4A30-8D1C-EF786F3DBE01}" type="doc">
      <dgm:prSet loTypeId="urn:microsoft.com/office/officeart/2008/layout/VerticalCircle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437BB1C3-8243-4A3A-9C95-7565D1698886}">
      <dgm:prSet phldrT="[Texto]"/>
      <dgm:spPr/>
      <dgm:t>
        <a:bodyPr/>
        <a:lstStyle/>
        <a:p>
          <a:r>
            <a:rPr lang="pt-PT" b="1" smtClean="0"/>
            <a:t>Biotecnologia molecular</a:t>
          </a:r>
          <a:endParaRPr lang="en-US" b="1" dirty="0"/>
        </a:p>
      </dgm:t>
    </dgm:pt>
    <dgm:pt modelId="{B3B55D33-EEC8-4AA2-B6C4-A29F50F0ED1A}" type="parTrans" cxnId="{A5C9D2EF-9E7C-4AA6-9C89-052C9AA46AFA}">
      <dgm:prSet/>
      <dgm:spPr/>
      <dgm:t>
        <a:bodyPr/>
        <a:lstStyle/>
        <a:p>
          <a:endParaRPr lang="en-US"/>
        </a:p>
      </dgm:t>
    </dgm:pt>
    <dgm:pt modelId="{2FB080B3-1154-4D54-8B6C-BD5E70E6E85F}" type="sibTrans" cxnId="{A5C9D2EF-9E7C-4AA6-9C89-052C9AA46AFA}">
      <dgm:prSet/>
      <dgm:spPr/>
      <dgm:t>
        <a:bodyPr/>
        <a:lstStyle/>
        <a:p>
          <a:endParaRPr lang="en-US"/>
        </a:p>
      </dgm:t>
    </dgm:pt>
    <dgm:pt modelId="{24AC46D9-1D7D-4FAF-9B13-DA9A274AEB95}">
      <dgm:prSet phldrT="[Texto]" custT="1"/>
      <dgm:spPr/>
      <dgm:t>
        <a:bodyPr/>
        <a:lstStyle/>
        <a:p>
          <a:pPr algn="l"/>
          <a:r>
            <a:rPr lang="pt-PT" altLang="pt-PT" sz="1600" b="1" dirty="0" smtClean="0">
              <a:latin typeface="+mj-lt"/>
            </a:rPr>
            <a:t>Concepção e desenvolvimento de novos produtos com base em biologia e engenharia moleculares</a:t>
          </a:r>
          <a:endParaRPr lang="en-US" sz="1600" b="1" dirty="0">
            <a:latin typeface="+mj-lt"/>
          </a:endParaRPr>
        </a:p>
      </dgm:t>
    </dgm:pt>
    <dgm:pt modelId="{FECFE217-084D-4149-9002-61BC113837B1}" type="parTrans" cxnId="{8E938612-A873-43E2-884B-B58FD4A84C50}">
      <dgm:prSet/>
      <dgm:spPr/>
      <dgm:t>
        <a:bodyPr/>
        <a:lstStyle/>
        <a:p>
          <a:endParaRPr lang="en-US"/>
        </a:p>
      </dgm:t>
    </dgm:pt>
    <dgm:pt modelId="{AD2C019B-C48D-4B66-8AE0-14456AF15FD8}" type="sibTrans" cxnId="{8E938612-A873-43E2-884B-B58FD4A84C50}">
      <dgm:prSet/>
      <dgm:spPr/>
      <dgm:t>
        <a:bodyPr/>
        <a:lstStyle/>
        <a:p>
          <a:endParaRPr lang="en-US"/>
        </a:p>
      </dgm:t>
    </dgm:pt>
    <dgm:pt modelId="{316DB793-1E42-49FF-9DEF-374C0D5FA7AD}" type="pres">
      <dgm:prSet presAssocID="{7E666808-FFC1-4A30-8D1C-EF786F3DBE01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BC0C7413-F5A2-4F97-A6C2-84C292613C5B}" type="pres">
      <dgm:prSet presAssocID="{437BB1C3-8243-4A3A-9C95-7565D1698886}" presName="withChildren" presStyleCnt="0"/>
      <dgm:spPr/>
    </dgm:pt>
    <dgm:pt modelId="{AE038F1C-200E-4B1C-B138-D362B17576FB}" type="pres">
      <dgm:prSet presAssocID="{437BB1C3-8243-4A3A-9C95-7565D1698886}" presName="bigCircle" presStyleLbl="vennNode1" presStyleIdx="0" presStyleCnt="2"/>
      <dgm:spPr/>
    </dgm:pt>
    <dgm:pt modelId="{922C23AE-8AB0-476C-AEEC-6BFFF03ED258}" type="pres">
      <dgm:prSet presAssocID="{437BB1C3-8243-4A3A-9C95-7565D1698886}" presName="medCircle" presStyleLbl="vennNode1" presStyleIdx="1" presStyleCnt="2"/>
      <dgm:spPr/>
    </dgm:pt>
    <dgm:pt modelId="{C11F6C26-56E3-4CB2-A44B-0BD97D0867EA}" type="pres">
      <dgm:prSet presAssocID="{437BB1C3-8243-4A3A-9C95-7565D1698886}" presName="txLvl1" presStyleLbl="revTx" presStyleIdx="0" presStyleCnt="2"/>
      <dgm:spPr/>
      <dgm:t>
        <a:bodyPr/>
        <a:lstStyle/>
        <a:p>
          <a:endParaRPr lang="en-US"/>
        </a:p>
      </dgm:t>
    </dgm:pt>
    <dgm:pt modelId="{7315A3CB-FE6D-4B6A-8D0F-726802682831}" type="pres">
      <dgm:prSet presAssocID="{437BB1C3-8243-4A3A-9C95-7565D1698886}" presName="lin" presStyleCnt="0"/>
      <dgm:spPr/>
    </dgm:pt>
    <dgm:pt modelId="{BE6022CB-17A8-453D-8C35-1F9EF226A147}" type="pres">
      <dgm:prSet presAssocID="{24AC46D9-1D7D-4FAF-9B13-DA9A274AEB95}" presName="txLvl2" presStyleLbl="revTx" presStyleIdx="1" presStyleCnt="2" custScaleX="94485" custScaleY="189762" custLinFactNeighborX="-7555" custLinFactNeighborY="16764"/>
      <dgm:spPr/>
      <dgm:t>
        <a:bodyPr/>
        <a:lstStyle/>
        <a:p>
          <a:endParaRPr lang="en-US"/>
        </a:p>
      </dgm:t>
    </dgm:pt>
  </dgm:ptLst>
  <dgm:cxnLst>
    <dgm:cxn modelId="{A5C9D2EF-9E7C-4AA6-9C89-052C9AA46AFA}" srcId="{7E666808-FFC1-4A30-8D1C-EF786F3DBE01}" destId="{437BB1C3-8243-4A3A-9C95-7565D1698886}" srcOrd="0" destOrd="0" parTransId="{B3B55D33-EEC8-4AA2-B6C4-A29F50F0ED1A}" sibTransId="{2FB080B3-1154-4D54-8B6C-BD5E70E6E85F}"/>
    <dgm:cxn modelId="{8E938612-A873-43E2-884B-B58FD4A84C50}" srcId="{437BB1C3-8243-4A3A-9C95-7565D1698886}" destId="{24AC46D9-1D7D-4FAF-9B13-DA9A274AEB95}" srcOrd="0" destOrd="0" parTransId="{FECFE217-084D-4149-9002-61BC113837B1}" sibTransId="{AD2C019B-C48D-4B66-8AE0-14456AF15FD8}"/>
    <dgm:cxn modelId="{B789F9E8-F23C-46AA-89C8-A770BE806B4A}" type="presOf" srcId="{437BB1C3-8243-4A3A-9C95-7565D1698886}" destId="{C11F6C26-56E3-4CB2-A44B-0BD97D0867EA}" srcOrd="0" destOrd="0" presId="urn:microsoft.com/office/officeart/2008/layout/VerticalCircleList"/>
    <dgm:cxn modelId="{B60D8F13-8E5D-46D9-AA53-DBCEF7885B45}" type="presOf" srcId="{24AC46D9-1D7D-4FAF-9B13-DA9A274AEB95}" destId="{BE6022CB-17A8-453D-8C35-1F9EF226A147}" srcOrd="0" destOrd="0" presId="urn:microsoft.com/office/officeart/2008/layout/VerticalCircleList"/>
    <dgm:cxn modelId="{86C87643-D316-40EC-9EFD-347C4BCF7A7F}" type="presOf" srcId="{7E666808-FFC1-4A30-8D1C-EF786F3DBE01}" destId="{316DB793-1E42-49FF-9DEF-374C0D5FA7AD}" srcOrd="0" destOrd="0" presId="urn:microsoft.com/office/officeart/2008/layout/VerticalCircleList"/>
    <dgm:cxn modelId="{E4D6E87F-AFB2-4849-8BF3-B1851385B5C7}" type="presParOf" srcId="{316DB793-1E42-49FF-9DEF-374C0D5FA7AD}" destId="{BC0C7413-F5A2-4F97-A6C2-84C292613C5B}" srcOrd="0" destOrd="0" presId="urn:microsoft.com/office/officeart/2008/layout/VerticalCircleList"/>
    <dgm:cxn modelId="{0701C140-6DB1-43CC-8810-9DC275662ADE}" type="presParOf" srcId="{BC0C7413-F5A2-4F97-A6C2-84C292613C5B}" destId="{AE038F1C-200E-4B1C-B138-D362B17576FB}" srcOrd="0" destOrd="0" presId="urn:microsoft.com/office/officeart/2008/layout/VerticalCircleList"/>
    <dgm:cxn modelId="{EF0F7272-1E20-4F86-862E-12A77C867ED4}" type="presParOf" srcId="{BC0C7413-F5A2-4F97-A6C2-84C292613C5B}" destId="{922C23AE-8AB0-476C-AEEC-6BFFF03ED258}" srcOrd="1" destOrd="0" presId="urn:microsoft.com/office/officeart/2008/layout/VerticalCircleList"/>
    <dgm:cxn modelId="{9BC307F7-AA9C-4555-8993-68643FFA9794}" type="presParOf" srcId="{BC0C7413-F5A2-4F97-A6C2-84C292613C5B}" destId="{C11F6C26-56E3-4CB2-A44B-0BD97D0867EA}" srcOrd="2" destOrd="0" presId="urn:microsoft.com/office/officeart/2008/layout/VerticalCircleList"/>
    <dgm:cxn modelId="{B2C3D51B-E081-4EC7-A889-9044BEB48E76}" type="presParOf" srcId="{BC0C7413-F5A2-4F97-A6C2-84C292613C5B}" destId="{7315A3CB-FE6D-4B6A-8D0F-726802682831}" srcOrd="3" destOrd="0" presId="urn:microsoft.com/office/officeart/2008/layout/VerticalCircleList"/>
    <dgm:cxn modelId="{B30A35E0-2178-4597-8EAB-B841CEB456DF}" type="presParOf" srcId="{7315A3CB-FE6D-4B6A-8D0F-726802682831}" destId="{BE6022CB-17A8-453D-8C35-1F9EF226A147}" srcOrd="0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F4AE03-55E6-4811-B46D-BA2BA7CCC884}" type="doc">
      <dgm:prSet loTypeId="urn:microsoft.com/office/officeart/2005/8/layout/radial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pt-PT"/>
        </a:p>
      </dgm:t>
    </dgm:pt>
    <dgm:pt modelId="{096929F4-9A70-4BF3-ACBB-081FD3687A1C}">
      <dgm:prSet phldrT="[Texto]" custT="1"/>
      <dgm:spPr>
        <a:xfrm>
          <a:off x="1787995" y="1178021"/>
          <a:ext cx="2520009" cy="2520009"/>
        </a:xfrm>
      </dgm:spPr>
      <dgm:t>
        <a:bodyPr/>
        <a:lstStyle/>
        <a:p>
          <a:r>
            <a:rPr lang="pt-PT" sz="1800" b="1" dirty="0" smtClean="0">
              <a:latin typeface="+mj-lt"/>
              <a:ea typeface="+mn-ea"/>
              <a:cs typeface="+mn-cs"/>
            </a:rPr>
            <a:t>Biotecnologia Molecular</a:t>
          </a:r>
          <a:endParaRPr lang="pt-PT" sz="1800" b="1" dirty="0">
            <a:latin typeface="+mj-lt"/>
            <a:ea typeface="+mn-ea"/>
            <a:cs typeface="+mn-cs"/>
          </a:endParaRPr>
        </a:p>
      </dgm:t>
    </dgm:pt>
    <dgm:pt modelId="{DC7ADBC4-EB29-4C08-95E7-2FB924EB1C43}" type="parTrans" cxnId="{36FF87C2-E5AB-4B5B-BFCB-A210BBE5D5BC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9EFF0474-01BC-4729-8473-0EC30D412F91}" type="sibTrans" cxnId="{36FF87C2-E5AB-4B5B-BFCB-A210BBE5D5BC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B635FCF5-6E1D-4D03-BE92-6148E7F5A8A9}">
      <dgm:prSet phldrT="[Texto]" custT="1"/>
      <dgm:spPr>
        <a:xfrm>
          <a:off x="2255997" y="237112"/>
          <a:ext cx="1584004" cy="1584004"/>
        </a:xfrm>
      </dgm:spPr>
      <dgm:t>
        <a:bodyPr/>
        <a:lstStyle/>
        <a:p>
          <a:r>
            <a:rPr lang="pt-PT" sz="1200" b="1" dirty="0" smtClean="0">
              <a:latin typeface="+mj-lt"/>
              <a:ea typeface="+mn-ea"/>
              <a:cs typeface="+mn-cs"/>
            </a:rPr>
            <a:t>Física</a:t>
          </a:r>
        </a:p>
        <a:p>
          <a:r>
            <a:rPr lang="pt-PT" sz="1200" b="1" dirty="0" smtClean="0">
              <a:latin typeface="+mj-lt"/>
              <a:ea typeface="+mn-ea"/>
              <a:cs typeface="+mn-cs"/>
            </a:rPr>
            <a:t>Química</a:t>
          </a:r>
        </a:p>
        <a:p>
          <a:r>
            <a:rPr lang="pt-PT" sz="1200" b="1" dirty="0" smtClean="0">
              <a:latin typeface="+mj-lt"/>
              <a:ea typeface="+mn-ea"/>
              <a:cs typeface="+mn-cs"/>
            </a:rPr>
            <a:t>Matemática</a:t>
          </a:r>
          <a:endParaRPr lang="pt-PT" sz="1200" b="1" dirty="0">
            <a:latin typeface="+mj-lt"/>
            <a:ea typeface="+mn-ea"/>
            <a:cs typeface="+mn-cs"/>
          </a:endParaRPr>
        </a:p>
      </dgm:t>
    </dgm:pt>
    <dgm:pt modelId="{DC5103C5-8BA2-43C9-9B24-B4A93E950DAF}" type="parTrans" cxnId="{1894A392-B8CD-49D1-ABAB-991256C43B9E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68DBD724-634A-4CA2-96D5-792D7E9502BE}" type="sibTrans" cxnId="{1894A392-B8CD-49D1-ABAB-991256C43B9E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B01ACA51-510C-4226-9B41-6DE9472193CE}">
      <dgm:prSet phldrT="[Texto]" custT="1"/>
      <dgm:spPr>
        <a:xfrm>
          <a:off x="3522380" y="2313147"/>
          <a:ext cx="1584004" cy="1584004"/>
        </a:xfrm>
      </dgm:spPr>
      <dgm:t>
        <a:bodyPr/>
        <a:lstStyle/>
        <a:p>
          <a:r>
            <a:rPr lang="pt-PT" sz="1200" b="1" smtClean="0">
              <a:latin typeface="+mj-lt"/>
              <a:ea typeface="+mn-ea"/>
              <a:cs typeface="+mn-cs"/>
            </a:rPr>
            <a:t>Medicina</a:t>
          </a:r>
        </a:p>
        <a:p>
          <a:r>
            <a:rPr lang="pt-PT" sz="1200" b="1" smtClean="0">
              <a:latin typeface="+mj-lt"/>
              <a:ea typeface="+mn-ea"/>
              <a:cs typeface="+mn-cs"/>
            </a:rPr>
            <a:t>Engenharia</a:t>
          </a:r>
          <a:endParaRPr lang="pt-PT" sz="1200" b="1" dirty="0" smtClean="0">
            <a:latin typeface="+mj-lt"/>
            <a:ea typeface="+mn-ea"/>
            <a:cs typeface="+mn-cs"/>
          </a:endParaRPr>
        </a:p>
      </dgm:t>
    </dgm:pt>
    <dgm:pt modelId="{3A7251CF-3A19-4649-99BC-E1C1B6DB779C}" type="parTrans" cxnId="{6F495D5F-BF15-46B6-9B41-A29637DB79BA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2C296EB0-D3E8-43DF-8591-9B6EED7E380A}" type="sibTrans" cxnId="{6F495D5F-BF15-46B6-9B41-A29637DB79BA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84BE3D32-830D-4BB9-A83D-6228DC0E0D10}">
      <dgm:prSet phldrT="[Texto]" custT="1"/>
      <dgm:spPr>
        <a:xfrm>
          <a:off x="989434" y="2383405"/>
          <a:ext cx="1584004" cy="1584004"/>
        </a:xfrm>
      </dgm:spPr>
      <dgm:t>
        <a:bodyPr/>
        <a:lstStyle/>
        <a:p>
          <a:r>
            <a:rPr lang="pt-PT" sz="1200" b="1" smtClean="0">
              <a:latin typeface="+mj-lt"/>
              <a:ea typeface="+mn-ea"/>
              <a:cs typeface="+mn-cs"/>
            </a:rPr>
            <a:t>Biologia</a:t>
          </a:r>
        </a:p>
        <a:p>
          <a:r>
            <a:rPr lang="pt-PT" sz="1200" b="1" smtClean="0">
              <a:latin typeface="+mj-lt"/>
              <a:ea typeface="+mn-ea"/>
              <a:cs typeface="+mn-cs"/>
            </a:rPr>
            <a:t>Informática</a:t>
          </a:r>
          <a:endParaRPr lang="pt-PT" sz="1200" b="1" dirty="0" smtClean="0">
            <a:latin typeface="+mj-lt"/>
            <a:ea typeface="+mn-ea"/>
            <a:cs typeface="+mn-cs"/>
          </a:endParaRPr>
        </a:p>
      </dgm:t>
    </dgm:pt>
    <dgm:pt modelId="{85F8F372-46AD-4DE4-949F-DC2B499FD929}" type="parTrans" cxnId="{1846B294-BC45-44D3-9C69-FDF7930137A8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469710EF-335A-464C-8115-D10FFDB70E30}" type="sibTrans" cxnId="{1846B294-BC45-44D3-9C69-FDF7930137A8}">
      <dgm:prSet/>
      <dgm:spPr/>
      <dgm:t>
        <a:bodyPr/>
        <a:lstStyle/>
        <a:p>
          <a:endParaRPr lang="pt-PT" sz="1200" b="1">
            <a:latin typeface="+mj-lt"/>
          </a:endParaRPr>
        </a:p>
      </dgm:t>
    </dgm:pt>
    <dgm:pt modelId="{373C0C52-3B01-45E8-8E4C-5378131CFF2A}" type="pres">
      <dgm:prSet presAssocID="{7EF4AE03-55E6-4811-B46D-BA2BA7CCC88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pt-PT"/>
        </a:p>
      </dgm:t>
    </dgm:pt>
    <dgm:pt modelId="{149E8279-7944-4244-B342-58E78AC65A3E}" type="pres">
      <dgm:prSet presAssocID="{7EF4AE03-55E6-4811-B46D-BA2BA7CCC884}" presName="radial" presStyleCnt="0">
        <dgm:presLayoutVars>
          <dgm:animLvl val="ctr"/>
        </dgm:presLayoutVars>
      </dgm:prSet>
      <dgm:spPr/>
      <dgm:t>
        <a:bodyPr/>
        <a:lstStyle/>
        <a:p>
          <a:endParaRPr lang="en-US"/>
        </a:p>
      </dgm:t>
    </dgm:pt>
    <dgm:pt modelId="{128D0BA0-2E9D-4CAE-8BAA-A690A7431EEC}" type="pres">
      <dgm:prSet presAssocID="{096929F4-9A70-4BF3-ACBB-081FD3687A1C}" presName="centerShape" presStyleLbl="vennNode1" presStyleIdx="0" presStyleCnt="4" custScaleX="100948" custScaleY="100948"/>
      <dgm:spPr>
        <a:prstGeom prst="ellipse">
          <a:avLst/>
        </a:prstGeom>
      </dgm:spPr>
      <dgm:t>
        <a:bodyPr/>
        <a:lstStyle/>
        <a:p>
          <a:endParaRPr lang="pt-PT"/>
        </a:p>
      </dgm:t>
    </dgm:pt>
    <dgm:pt modelId="{63F1F31F-605D-4A37-94D0-07309C39BBB6}" type="pres">
      <dgm:prSet presAssocID="{B635FCF5-6E1D-4D03-BE92-6148E7F5A8A9}" presName="node" presStyleLbl="vennNode1" presStyleIdx="1" presStyleCnt="4" custScaleX="126906" custScaleY="126906" custRadScaleRad="86750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pt-PT"/>
        </a:p>
      </dgm:t>
    </dgm:pt>
    <dgm:pt modelId="{7F10DB66-4BFB-4585-AA0E-6497F997F0E5}" type="pres">
      <dgm:prSet presAssocID="{B01ACA51-510C-4226-9B41-6DE9472193CE}" presName="node" presStyleLbl="vennNode1" presStyleIdx="2" presStyleCnt="4" custScaleX="126906" custScaleY="126906" custRadScaleRad="89947" custRadScaleInc="-210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pt-PT"/>
        </a:p>
      </dgm:t>
    </dgm:pt>
    <dgm:pt modelId="{738BD6DF-FE82-48DE-B818-700FEA70E09D}" type="pres">
      <dgm:prSet presAssocID="{84BE3D32-830D-4BB9-A83D-6228DC0E0D10}" presName="node" presStyleLbl="vennNode1" presStyleIdx="3" presStyleCnt="4" custScaleX="126906" custScaleY="126906" custRadScaleRad="90239" custRadScaleInc="-173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pt-PT"/>
        </a:p>
      </dgm:t>
    </dgm:pt>
  </dgm:ptLst>
  <dgm:cxnLst>
    <dgm:cxn modelId="{9C53147D-A010-40B0-BB0D-44A58E4F2936}" type="presOf" srcId="{096929F4-9A70-4BF3-ACBB-081FD3687A1C}" destId="{128D0BA0-2E9D-4CAE-8BAA-A690A7431EEC}" srcOrd="0" destOrd="0" presId="urn:microsoft.com/office/officeart/2005/8/layout/radial3"/>
    <dgm:cxn modelId="{1894A392-B8CD-49D1-ABAB-991256C43B9E}" srcId="{096929F4-9A70-4BF3-ACBB-081FD3687A1C}" destId="{B635FCF5-6E1D-4D03-BE92-6148E7F5A8A9}" srcOrd="0" destOrd="0" parTransId="{DC5103C5-8BA2-43C9-9B24-B4A93E950DAF}" sibTransId="{68DBD724-634A-4CA2-96D5-792D7E9502BE}"/>
    <dgm:cxn modelId="{1FEC3340-49E4-402D-B722-F3259C11FC16}" type="presOf" srcId="{B635FCF5-6E1D-4D03-BE92-6148E7F5A8A9}" destId="{63F1F31F-605D-4A37-94D0-07309C39BBB6}" srcOrd="0" destOrd="0" presId="urn:microsoft.com/office/officeart/2005/8/layout/radial3"/>
    <dgm:cxn modelId="{1846B294-BC45-44D3-9C69-FDF7930137A8}" srcId="{096929F4-9A70-4BF3-ACBB-081FD3687A1C}" destId="{84BE3D32-830D-4BB9-A83D-6228DC0E0D10}" srcOrd="2" destOrd="0" parTransId="{85F8F372-46AD-4DE4-949F-DC2B499FD929}" sibTransId="{469710EF-335A-464C-8115-D10FFDB70E30}"/>
    <dgm:cxn modelId="{A8FD44CD-09A0-4C76-BDE9-853C0F227914}" type="presOf" srcId="{7EF4AE03-55E6-4811-B46D-BA2BA7CCC884}" destId="{373C0C52-3B01-45E8-8E4C-5378131CFF2A}" srcOrd="0" destOrd="0" presId="urn:microsoft.com/office/officeart/2005/8/layout/radial3"/>
    <dgm:cxn modelId="{36FF87C2-E5AB-4B5B-BFCB-A210BBE5D5BC}" srcId="{7EF4AE03-55E6-4811-B46D-BA2BA7CCC884}" destId="{096929F4-9A70-4BF3-ACBB-081FD3687A1C}" srcOrd="0" destOrd="0" parTransId="{DC7ADBC4-EB29-4C08-95E7-2FB924EB1C43}" sibTransId="{9EFF0474-01BC-4729-8473-0EC30D412F91}"/>
    <dgm:cxn modelId="{28D7A148-C7EC-4721-B987-EF52D80F8E6D}" type="presOf" srcId="{84BE3D32-830D-4BB9-A83D-6228DC0E0D10}" destId="{738BD6DF-FE82-48DE-B818-700FEA70E09D}" srcOrd="0" destOrd="0" presId="urn:microsoft.com/office/officeart/2005/8/layout/radial3"/>
    <dgm:cxn modelId="{6F495D5F-BF15-46B6-9B41-A29637DB79BA}" srcId="{096929F4-9A70-4BF3-ACBB-081FD3687A1C}" destId="{B01ACA51-510C-4226-9B41-6DE9472193CE}" srcOrd="1" destOrd="0" parTransId="{3A7251CF-3A19-4649-99BC-E1C1B6DB779C}" sibTransId="{2C296EB0-D3E8-43DF-8591-9B6EED7E380A}"/>
    <dgm:cxn modelId="{CD6A9207-5360-4BB3-8B48-3A1C927688F0}" type="presOf" srcId="{B01ACA51-510C-4226-9B41-6DE9472193CE}" destId="{7F10DB66-4BFB-4585-AA0E-6497F997F0E5}" srcOrd="0" destOrd="0" presId="urn:microsoft.com/office/officeart/2005/8/layout/radial3"/>
    <dgm:cxn modelId="{F4AA6E6C-B643-45DA-8426-29D5162B812D}" type="presParOf" srcId="{373C0C52-3B01-45E8-8E4C-5378131CFF2A}" destId="{149E8279-7944-4244-B342-58E78AC65A3E}" srcOrd="0" destOrd="0" presId="urn:microsoft.com/office/officeart/2005/8/layout/radial3"/>
    <dgm:cxn modelId="{A695371C-4968-4D55-A3B5-90E1A95663FE}" type="presParOf" srcId="{149E8279-7944-4244-B342-58E78AC65A3E}" destId="{128D0BA0-2E9D-4CAE-8BAA-A690A7431EEC}" srcOrd="0" destOrd="0" presId="urn:microsoft.com/office/officeart/2005/8/layout/radial3"/>
    <dgm:cxn modelId="{E5F2437B-C2C0-446C-8560-DD8F5F47E2B5}" type="presParOf" srcId="{149E8279-7944-4244-B342-58E78AC65A3E}" destId="{63F1F31F-605D-4A37-94D0-07309C39BBB6}" srcOrd="1" destOrd="0" presId="urn:microsoft.com/office/officeart/2005/8/layout/radial3"/>
    <dgm:cxn modelId="{BEA07588-EB7D-4BCD-AF44-922E0A08CDE3}" type="presParOf" srcId="{149E8279-7944-4244-B342-58E78AC65A3E}" destId="{7F10DB66-4BFB-4585-AA0E-6497F997F0E5}" srcOrd="2" destOrd="0" presId="urn:microsoft.com/office/officeart/2005/8/layout/radial3"/>
    <dgm:cxn modelId="{FD3EBC7E-3ED8-4347-8070-C6AE3C3E4B21}" type="presParOf" srcId="{149E8279-7944-4244-B342-58E78AC65A3E}" destId="{738BD6DF-FE82-48DE-B818-700FEA70E09D}" srcOrd="3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613B3B-792B-4C64-93E0-B3A4E2AACFC7}">
      <dsp:nvSpPr>
        <dsp:cNvPr id="0" name=""/>
        <dsp:cNvSpPr/>
      </dsp:nvSpPr>
      <dsp:spPr>
        <a:xfrm>
          <a:off x="4124325" y="2307961"/>
          <a:ext cx="1699006" cy="155675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2000" b="1" kern="1200" dirty="0" smtClean="0">
              <a:latin typeface="+mj-lt"/>
            </a:rPr>
            <a:t>Engenharia Biomédica</a:t>
          </a:r>
          <a:endParaRPr lang="en-US" sz="2000" b="1" kern="1200" dirty="0">
            <a:latin typeface="+mj-lt"/>
          </a:endParaRPr>
        </a:p>
      </dsp:txBody>
      <dsp:txXfrm>
        <a:off x="4373139" y="2535942"/>
        <a:ext cx="1201378" cy="1100788"/>
      </dsp:txXfrm>
    </dsp:sp>
    <dsp:sp modelId="{38F1BFD8-BBA2-419E-9EBC-E6CC1182DA56}">
      <dsp:nvSpPr>
        <dsp:cNvPr id="0" name=""/>
        <dsp:cNvSpPr/>
      </dsp:nvSpPr>
      <dsp:spPr>
        <a:xfrm rot="16200000">
          <a:off x="4734912" y="1606052"/>
          <a:ext cx="477832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>
        <a:off x="4806587" y="1783586"/>
        <a:ext cx="334482" cy="317577"/>
      </dsp:txXfrm>
    </dsp:sp>
    <dsp:sp modelId="{7F1BEC31-61D9-4C51-B83B-E4C6785C4407}">
      <dsp:nvSpPr>
        <dsp:cNvPr id="0" name=""/>
        <dsp:cNvSpPr/>
      </dsp:nvSpPr>
      <dsp:spPr>
        <a:xfrm>
          <a:off x="4273291" y="5315"/>
          <a:ext cx="1401075" cy="14010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Instrumentação biomédica</a:t>
          </a:r>
          <a:endParaRPr lang="en-US" sz="1200" b="1" kern="1200" dirty="0">
            <a:latin typeface="+mj-lt"/>
          </a:endParaRPr>
        </a:p>
      </dsp:txBody>
      <dsp:txXfrm>
        <a:off x="4478474" y="210498"/>
        <a:ext cx="990709" cy="990709"/>
      </dsp:txXfrm>
    </dsp:sp>
    <dsp:sp modelId="{65884697-50D4-400E-807C-14D9F610EC5C}">
      <dsp:nvSpPr>
        <dsp:cNvPr id="0" name=""/>
        <dsp:cNvSpPr/>
      </dsp:nvSpPr>
      <dsp:spPr>
        <a:xfrm rot="18900000">
          <a:off x="5615408" y="1950001"/>
          <a:ext cx="460217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>
        <a:off x="5635627" y="2104673"/>
        <a:ext cx="322152" cy="317577"/>
      </dsp:txXfrm>
    </dsp:sp>
    <dsp:sp modelId="{EA78DF3D-D620-489A-98C3-6547B6DD9BB8}">
      <dsp:nvSpPr>
        <dsp:cNvPr id="0" name=""/>
        <dsp:cNvSpPr/>
      </dsp:nvSpPr>
      <dsp:spPr>
        <a:xfrm>
          <a:off x="5956547" y="702542"/>
          <a:ext cx="1401075" cy="14010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Processamento e análise de sinais e imagens biomédicas</a:t>
          </a:r>
          <a:endParaRPr lang="en-US" sz="1200" b="1" kern="1200" dirty="0">
            <a:latin typeface="+mj-lt"/>
          </a:endParaRPr>
        </a:p>
      </dsp:txBody>
      <dsp:txXfrm>
        <a:off x="6161730" y="907725"/>
        <a:ext cx="990709" cy="990709"/>
      </dsp:txXfrm>
    </dsp:sp>
    <dsp:sp modelId="{88C0E3D6-8EAB-4195-ADC6-AC98838D5C6A}">
      <dsp:nvSpPr>
        <dsp:cNvPr id="0" name=""/>
        <dsp:cNvSpPr/>
      </dsp:nvSpPr>
      <dsp:spPr>
        <a:xfrm>
          <a:off x="6006029" y="2821689"/>
          <a:ext cx="440135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>
        <a:off x="6006029" y="2927548"/>
        <a:ext cx="308095" cy="317577"/>
      </dsp:txXfrm>
    </dsp:sp>
    <dsp:sp modelId="{3C26BA83-57A6-4B28-83D9-13FCCA98E02A}">
      <dsp:nvSpPr>
        <dsp:cNvPr id="0" name=""/>
        <dsp:cNvSpPr/>
      </dsp:nvSpPr>
      <dsp:spPr>
        <a:xfrm>
          <a:off x="6653775" y="2385799"/>
          <a:ext cx="1401075" cy="14010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Dispositivos médicos (próteses externas e internas)</a:t>
          </a:r>
          <a:endParaRPr lang="en-US" sz="1200" b="1" kern="1200" dirty="0">
            <a:latin typeface="+mj-lt"/>
          </a:endParaRPr>
        </a:p>
      </dsp:txBody>
      <dsp:txXfrm>
        <a:off x="6858958" y="2590982"/>
        <a:ext cx="990709" cy="990709"/>
      </dsp:txXfrm>
    </dsp:sp>
    <dsp:sp modelId="{F49BC6BD-8022-4E3C-A216-6D433195E71E}">
      <dsp:nvSpPr>
        <dsp:cNvPr id="0" name=""/>
        <dsp:cNvSpPr/>
      </dsp:nvSpPr>
      <dsp:spPr>
        <a:xfrm rot="2700000">
          <a:off x="5615408" y="3693377"/>
          <a:ext cx="460217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>
        <a:off x="5635627" y="3750423"/>
        <a:ext cx="322152" cy="317577"/>
      </dsp:txXfrm>
    </dsp:sp>
    <dsp:sp modelId="{6F7A8F2C-3F1F-453D-8B15-283BF6BCAC05}">
      <dsp:nvSpPr>
        <dsp:cNvPr id="0" name=""/>
        <dsp:cNvSpPr/>
      </dsp:nvSpPr>
      <dsp:spPr>
        <a:xfrm>
          <a:off x="5956547" y="4069055"/>
          <a:ext cx="1401075" cy="1401075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Engenharia de materiais e de tecidos (nomeadamente para medicina regenerativa)</a:t>
          </a:r>
          <a:endParaRPr lang="en-US" sz="1200" b="1" kern="1200" dirty="0">
            <a:latin typeface="+mj-lt"/>
          </a:endParaRPr>
        </a:p>
      </dsp:txBody>
      <dsp:txXfrm>
        <a:off x="6161730" y="4274238"/>
        <a:ext cx="990709" cy="990709"/>
      </dsp:txXfrm>
    </dsp:sp>
    <dsp:sp modelId="{64DF050A-7DFC-49DD-97C2-EB9CEC7D3C83}">
      <dsp:nvSpPr>
        <dsp:cNvPr id="0" name=""/>
        <dsp:cNvSpPr/>
      </dsp:nvSpPr>
      <dsp:spPr>
        <a:xfrm rot="5400000">
          <a:off x="4734912" y="4037326"/>
          <a:ext cx="477832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>
        <a:off x="4806587" y="4071510"/>
        <a:ext cx="334482" cy="317577"/>
      </dsp:txXfrm>
    </dsp:sp>
    <dsp:sp modelId="{6756AFBD-58A6-49A4-B0A7-4956F73372C3}">
      <dsp:nvSpPr>
        <dsp:cNvPr id="0" name=""/>
        <dsp:cNvSpPr/>
      </dsp:nvSpPr>
      <dsp:spPr>
        <a:xfrm>
          <a:off x="4273291" y="4766283"/>
          <a:ext cx="1401075" cy="1401075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Telemedicina</a:t>
          </a:r>
          <a:endParaRPr lang="en-US" sz="1200" b="1" kern="1200" dirty="0">
            <a:latin typeface="+mj-lt"/>
          </a:endParaRPr>
        </a:p>
      </dsp:txBody>
      <dsp:txXfrm>
        <a:off x="4478474" y="4971466"/>
        <a:ext cx="990709" cy="990709"/>
      </dsp:txXfrm>
    </dsp:sp>
    <dsp:sp modelId="{555D0392-E1E8-42EC-AE81-BAFC6751796C}">
      <dsp:nvSpPr>
        <dsp:cNvPr id="0" name=""/>
        <dsp:cNvSpPr/>
      </dsp:nvSpPr>
      <dsp:spPr>
        <a:xfrm rot="8100000">
          <a:off x="3872031" y="3693377"/>
          <a:ext cx="460217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 rot="10800000">
        <a:off x="3989877" y="3750423"/>
        <a:ext cx="322152" cy="317577"/>
      </dsp:txXfrm>
    </dsp:sp>
    <dsp:sp modelId="{D9C78E71-526A-497C-8785-D47C9CFDB4C3}">
      <dsp:nvSpPr>
        <dsp:cNvPr id="0" name=""/>
        <dsp:cNvSpPr/>
      </dsp:nvSpPr>
      <dsp:spPr>
        <a:xfrm>
          <a:off x="2590034" y="4069055"/>
          <a:ext cx="1401075" cy="1401075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Bioinformática</a:t>
          </a:r>
          <a:endParaRPr lang="en-US" sz="1200" b="1" kern="1200" dirty="0">
            <a:latin typeface="+mj-lt"/>
          </a:endParaRPr>
        </a:p>
      </dsp:txBody>
      <dsp:txXfrm>
        <a:off x="2795217" y="4274238"/>
        <a:ext cx="990709" cy="990709"/>
      </dsp:txXfrm>
    </dsp:sp>
    <dsp:sp modelId="{65677906-C1FC-40EF-B1CD-87FAC1570BE7}">
      <dsp:nvSpPr>
        <dsp:cNvPr id="0" name=""/>
        <dsp:cNvSpPr/>
      </dsp:nvSpPr>
      <dsp:spPr>
        <a:xfrm rot="10800000">
          <a:off x="3501493" y="2821689"/>
          <a:ext cx="440135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 rot="10800000">
        <a:off x="3633533" y="2927548"/>
        <a:ext cx="308095" cy="317577"/>
      </dsp:txXfrm>
    </dsp:sp>
    <dsp:sp modelId="{36B3C72B-DFBF-4A35-BF49-48D80396FDEF}">
      <dsp:nvSpPr>
        <dsp:cNvPr id="0" name=""/>
        <dsp:cNvSpPr/>
      </dsp:nvSpPr>
      <dsp:spPr>
        <a:xfrm>
          <a:off x="1892807" y="2385799"/>
          <a:ext cx="1401075" cy="1401075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Robótica médica (cirurgia minimamente invasiva)</a:t>
          </a:r>
          <a:endParaRPr lang="en-US" sz="1200" b="1" kern="1200" dirty="0">
            <a:latin typeface="+mj-lt"/>
          </a:endParaRPr>
        </a:p>
      </dsp:txBody>
      <dsp:txXfrm>
        <a:off x="2097990" y="2590982"/>
        <a:ext cx="990709" cy="990709"/>
      </dsp:txXfrm>
    </dsp:sp>
    <dsp:sp modelId="{71917E1F-8904-46FC-A68E-B13478AFFE48}">
      <dsp:nvSpPr>
        <dsp:cNvPr id="0" name=""/>
        <dsp:cNvSpPr/>
      </dsp:nvSpPr>
      <dsp:spPr>
        <a:xfrm rot="13500000">
          <a:off x="3872031" y="1950001"/>
          <a:ext cx="460217" cy="52929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000" b="1" kern="1200">
            <a:latin typeface="+mj-lt"/>
          </a:endParaRPr>
        </a:p>
      </dsp:txBody>
      <dsp:txXfrm rot="10800000">
        <a:off x="3989877" y="2104673"/>
        <a:ext cx="322152" cy="317577"/>
      </dsp:txXfrm>
    </dsp:sp>
    <dsp:sp modelId="{79253C60-B11A-4C52-8703-8A1992966729}">
      <dsp:nvSpPr>
        <dsp:cNvPr id="0" name=""/>
        <dsp:cNvSpPr/>
      </dsp:nvSpPr>
      <dsp:spPr>
        <a:xfrm>
          <a:off x="2590034" y="702542"/>
          <a:ext cx="1401075" cy="1401075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200" b="1" kern="1200" dirty="0" smtClean="0">
              <a:latin typeface="+mj-lt"/>
            </a:rPr>
            <a:t>Biónica</a:t>
          </a:r>
          <a:endParaRPr lang="en-US" sz="1200" b="1" kern="1200" dirty="0">
            <a:latin typeface="+mj-lt"/>
          </a:endParaRPr>
        </a:p>
      </dsp:txBody>
      <dsp:txXfrm>
        <a:off x="2795217" y="907725"/>
        <a:ext cx="990709" cy="9907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21178-2425-4D7C-9A68-183724344477}">
      <dsp:nvSpPr>
        <dsp:cNvPr id="0" name=""/>
        <dsp:cNvSpPr/>
      </dsp:nvSpPr>
      <dsp:spPr>
        <a:xfrm>
          <a:off x="0" y="399431"/>
          <a:ext cx="2655295" cy="1593177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600" b="1" kern="1200" dirty="0" smtClean="0">
              <a:latin typeface="+mj-lt"/>
            </a:rPr>
            <a:t>Indústrias de processos químico-biológicos </a:t>
          </a:r>
          <a:endParaRPr lang="en-US" sz="1600" b="1" kern="1200" dirty="0">
            <a:latin typeface="+mj-lt"/>
          </a:endParaRPr>
        </a:p>
      </dsp:txBody>
      <dsp:txXfrm>
        <a:off x="0" y="399431"/>
        <a:ext cx="2655295" cy="1593177"/>
      </dsp:txXfrm>
    </dsp:sp>
    <dsp:sp modelId="{0CD043E2-4E53-4F84-B078-5985D8EE849B}">
      <dsp:nvSpPr>
        <dsp:cNvPr id="0" name=""/>
        <dsp:cNvSpPr/>
      </dsp:nvSpPr>
      <dsp:spPr>
        <a:xfrm>
          <a:off x="2920824" y="399431"/>
          <a:ext cx="2655295" cy="1593177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600" b="1" kern="1200" dirty="0" smtClean="0">
              <a:latin typeface="+mj-lt"/>
            </a:rPr>
            <a:t>Indústrias de </a:t>
          </a:r>
          <a:r>
            <a:rPr lang="pt-PT" altLang="pt-PT" sz="1600" b="1" kern="1200" dirty="0" smtClean="0">
              <a:latin typeface="+mj-lt"/>
            </a:rPr>
            <a:t>valorização de materiais naturais</a:t>
          </a:r>
          <a:endParaRPr lang="en-US" sz="1600" b="1" kern="1200" dirty="0">
            <a:latin typeface="+mj-lt"/>
          </a:endParaRPr>
        </a:p>
      </dsp:txBody>
      <dsp:txXfrm>
        <a:off x="2920824" y="399431"/>
        <a:ext cx="2655295" cy="1593177"/>
      </dsp:txXfrm>
    </dsp:sp>
    <dsp:sp modelId="{C01A1CB7-5946-44DA-9273-9FB588206DB3}">
      <dsp:nvSpPr>
        <dsp:cNvPr id="0" name=""/>
        <dsp:cNvSpPr/>
      </dsp:nvSpPr>
      <dsp:spPr>
        <a:xfrm>
          <a:off x="5841649" y="399431"/>
          <a:ext cx="2655295" cy="1593177"/>
        </a:xfrm>
        <a:prstGeom prst="rect">
          <a:avLst/>
        </a:prstGeom>
        <a:solidFill>
          <a:schemeClr val="accent3">
            <a:shade val="50000"/>
            <a:hueOff val="0"/>
            <a:satOff val="0"/>
            <a:lumOff val="2397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600" b="1" kern="1200" dirty="0" smtClean="0">
              <a:latin typeface="+mj-lt"/>
            </a:rPr>
            <a:t>Indústrias de valorização do ambiente e saúde ambiental </a:t>
          </a:r>
          <a:endParaRPr lang="en-US" sz="1600" b="1" kern="1200" dirty="0">
            <a:latin typeface="+mj-lt"/>
          </a:endParaRPr>
        </a:p>
      </dsp:txBody>
      <dsp:txXfrm>
        <a:off x="5841649" y="399431"/>
        <a:ext cx="2655295" cy="15931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038F1C-200E-4B1C-B138-D362B17576FB}">
      <dsp:nvSpPr>
        <dsp:cNvPr id="0" name=""/>
        <dsp:cNvSpPr/>
      </dsp:nvSpPr>
      <dsp:spPr>
        <a:xfrm>
          <a:off x="488286" y="1228"/>
          <a:ext cx="2733846" cy="273384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922C23AE-8AB0-476C-AEEC-6BFFF03ED258}">
      <dsp:nvSpPr>
        <dsp:cNvPr id="0" name=""/>
        <dsp:cNvSpPr/>
      </dsp:nvSpPr>
      <dsp:spPr>
        <a:xfrm>
          <a:off x="617610" y="116050"/>
          <a:ext cx="492092" cy="492092"/>
        </a:xfrm>
        <a:prstGeom prst="ellipse">
          <a:avLst/>
        </a:prstGeom>
        <a:solidFill>
          <a:schemeClr val="accent3">
            <a:alpha val="50000"/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11F6C26-56E3-4CB2-A44B-0BD97D0867EA}">
      <dsp:nvSpPr>
        <dsp:cNvPr id="0" name=""/>
        <dsp:cNvSpPr/>
      </dsp:nvSpPr>
      <dsp:spPr>
        <a:xfrm>
          <a:off x="863656" y="116050"/>
          <a:ext cx="2632161" cy="492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b="1" kern="1200" smtClean="0"/>
            <a:t>Biotecnologia molecular</a:t>
          </a:r>
          <a:endParaRPr lang="en-US" sz="1800" b="1" kern="1200" dirty="0"/>
        </a:p>
      </dsp:txBody>
      <dsp:txXfrm>
        <a:off x="863656" y="116050"/>
        <a:ext cx="2632161" cy="492092"/>
      </dsp:txXfrm>
    </dsp:sp>
    <dsp:sp modelId="{BE6022CB-17A8-453D-8C35-1F9EF226A147}">
      <dsp:nvSpPr>
        <dsp:cNvPr id="0" name=""/>
        <dsp:cNvSpPr/>
      </dsp:nvSpPr>
      <dsp:spPr>
        <a:xfrm>
          <a:off x="744342" y="699089"/>
          <a:ext cx="2349839" cy="1029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" rIns="0" bIns="20320" numCol="1" spcCol="1270" anchor="ctr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altLang="pt-PT" sz="1600" b="1" kern="1200" dirty="0" smtClean="0">
              <a:latin typeface="+mj-lt"/>
            </a:rPr>
            <a:t>Concepção e desenvolvimento de novos produtos com base em biologia e engenharia moleculares</a:t>
          </a:r>
          <a:endParaRPr lang="en-US" sz="1600" b="1" kern="1200" dirty="0">
            <a:latin typeface="+mj-lt"/>
          </a:endParaRPr>
        </a:p>
      </dsp:txBody>
      <dsp:txXfrm>
        <a:off x="744342" y="699089"/>
        <a:ext cx="2349839" cy="10294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8D0BA0-2E9D-4CAE-8BAA-A690A7431EEC}">
      <dsp:nvSpPr>
        <dsp:cNvPr id="0" name=""/>
        <dsp:cNvSpPr/>
      </dsp:nvSpPr>
      <dsp:spPr>
        <a:xfrm>
          <a:off x="1182951" y="922768"/>
          <a:ext cx="1973973" cy="1973973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800" b="1" kern="1200" dirty="0" smtClean="0">
              <a:latin typeface="+mj-lt"/>
              <a:ea typeface="+mn-ea"/>
              <a:cs typeface="+mn-cs"/>
            </a:rPr>
            <a:t>Biotecnologia Molecular</a:t>
          </a:r>
          <a:endParaRPr lang="pt-PT" sz="1800" b="1" kern="1200" dirty="0">
            <a:latin typeface="+mj-lt"/>
            <a:ea typeface="+mn-ea"/>
            <a:cs typeface="+mn-cs"/>
          </a:endParaRPr>
        </a:p>
      </dsp:txBody>
      <dsp:txXfrm>
        <a:off x="1472033" y="1211850"/>
        <a:ext cx="1395809" cy="1395809"/>
      </dsp:txXfrm>
    </dsp:sp>
    <dsp:sp modelId="{63F1F31F-605D-4A37-94D0-07309C39BBB6}">
      <dsp:nvSpPr>
        <dsp:cNvPr id="0" name=""/>
        <dsp:cNvSpPr/>
      </dsp:nvSpPr>
      <dsp:spPr>
        <a:xfrm>
          <a:off x="1549547" y="185735"/>
          <a:ext cx="1240782" cy="1240782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dirty="0" smtClean="0">
              <a:latin typeface="+mj-lt"/>
              <a:ea typeface="+mn-ea"/>
              <a:cs typeface="+mn-cs"/>
            </a:rPr>
            <a:t>Física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dirty="0" smtClean="0">
              <a:latin typeface="+mj-lt"/>
              <a:ea typeface="+mn-ea"/>
              <a:cs typeface="+mn-cs"/>
            </a:rPr>
            <a:t>Química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dirty="0" smtClean="0">
              <a:latin typeface="+mj-lt"/>
              <a:ea typeface="+mn-ea"/>
              <a:cs typeface="+mn-cs"/>
            </a:rPr>
            <a:t>Matemática</a:t>
          </a:r>
          <a:endParaRPr lang="pt-PT" sz="1200" b="1" kern="1200" dirty="0">
            <a:latin typeface="+mj-lt"/>
            <a:ea typeface="+mn-ea"/>
            <a:cs typeface="+mn-cs"/>
          </a:endParaRPr>
        </a:p>
      </dsp:txBody>
      <dsp:txXfrm>
        <a:off x="1731255" y="367443"/>
        <a:ext cx="877366" cy="877366"/>
      </dsp:txXfrm>
    </dsp:sp>
    <dsp:sp modelId="{7F10DB66-4BFB-4585-AA0E-6497F997F0E5}">
      <dsp:nvSpPr>
        <dsp:cNvPr id="0" name=""/>
        <dsp:cNvSpPr/>
      </dsp:nvSpPr>
      <dsp:spPr>
        <a:xfrm>
          <a:off x="2564771" y="1817324"/>
          <a:ext cx="1240782" cy="1240782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smtClean="0">
              <a:latin typeface="+mj-lt"/>
              <a:ea typeface="+mn-ea"/>
              <a:cs typeface="+mn-cs"/>
            </a:rPr>
            <a:t>Medicina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smtClean="0">
              <a:latin typeface="+mj-lt"/>
              <a:ea typeface="+mn-ea"/>
              <a:cs typeface="+mn-cs"/>
            </a:rPr>
            <a:t>Engenharia</a:t>
          </a:r>
          <a:endParaRPr lang="pt-PT" sz="1200" b="1" kern="1200" dirty="0" smtClean="0">
            <a:latin typeface="+mj-lt"/>
            <a:ea typeface="+mn-ea"/>
            <a:cs typeface="+mn-cs"/>
          </a:endParaRPr>
        </a:p>
      </dsp:txBody>
      <dsp:txXfrm>
        <a:off x="2746479" y="1999032"/>
        <a:ext cx="877366" cy="877366"/>
      </dsp:txXfrm>
    </dsp:sp>
    <dsp:sp modelId="{738BD6DF-FE82-48DE-B818-700FEA70E09D}">
      <dsp:nvSpPr>
        <dsp:cNvPr id="0" name=""/>
        <dsp:cNvSpPr/>
      </dsp:nvSpPr>
      <dsp:spPr>
        <a:xfrm>
          <a:off x="557423" y="1866969"/>
          <a:ext cx="1240782" cy="1240782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smtClean="0">
              <a:latin typeface="+mj-lt"/>
              <a:ea typeface="+mn-ea"/>
              <a:cs typeface="+mn-cs"/>
            </a:rPr>
            <a:t>Biologia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pt-PT" sz="1200" b="1" kern="1200" smtClean="0">
              <a:latin typeface="+mj-lt"/>
              <a:ea typeface="+mn-ea"/>
              <a:cs typeface="+mn-cs"/>
            </a:rPr>
            <a:t>Informática</a:t>
          </a:r>
          <a:endParaRPr lang="pt-PT" sz="1200" b="1" kern="1200" dirty="0" smtClean="0">
            <a:latin typeface="+mj-lt"/>
            <a:ea typeface="+mn-ea"/>
            <a:cs typeface="+mn-cs"/>
          </a:endParaRPr>
        </a:p>
      </dsp:txBody>
      <dsp:txXfrm>
        <a:off x="739131" y="2048677"/>
        <a:ext cx="877366" cy="8773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1022241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428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91A7D7A-F1BD-4095-9209-4F0CDAB09255}" type="slidenum">
              <a:rPr lang="en-GB" altLang="pt-PT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GB" altLang="pt-PT" sz="1300">
              <a:latin typeface="Arial" panose="020B0604020202020204" pitchFamily="34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807157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BD46F48-0441-4ABA-97FE-530F16ED9054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2116741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146671-294D-4CD1-81FC-0AC361C2C5B4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254521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C784B5-7631-4326-A5A1-D026CD0D58A0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4106548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A53E1C-2018-46E8-9C47-57B39546CB10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4071353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716265-D551-40DF-8F2D-CDFEC8D6C655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500386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716265-D551-40DF-8F2D-CDFEC8D6C655}" type="slidenum">
              <a:rPr lang="en-GB" altLang="pt-PT" sz="1300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pt-PT" sz="1300" smtClean="0">
              <a:latin typeface="Arial" panose="020B0604020202020204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GB" altLang="pt-PT" smtClean="0"/>
          </a:p>
        </p:txBody>
      </p:sp>
    </p:spTree>
    <p:extLst>
      <p:ext uri="{BB962C8B-B14F-4D97-AF65-F5344CB8AC3E}">
        <p14:creationId xmlns:p14="http://schemas.microsoft.com/office/powerpoint/2010/main" val="3898004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471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hape 6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05500" y="6350925"/>
            <a:ext cx="1091775" cy="38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Shape 64"/>
          <p:cNvCxnSpPr/>
          <p:nvPr userDrawn="1"/>
        </p:nvCxnSpPr>
        <p:spPr>
          <a:xfrm>
            <a:off x="-1875" y="416225"/>
            <a:ext cx="7242899" cy="0"/>
          </a:xfrm>
          <a:prstGeom prst="straightConnector1">
            <a:avLst/>
          </a:prstGeom>
          <a:noFill/>
          <a:ln w="19050" cap="flat" cmpd="sng">
            <a:solidFill>
              <a:srgbClr val="8C2D19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0925B6-65E4-4932-8FFE-2317887AA9B5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2053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3B115-A9E3-4C0E-A359-74C9CBD05A0D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27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A1E2D-C3F5-42F8-866E-81E4634A786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927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B8D08-BCBE-4485-9AA2-D2F23E344B1F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4074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600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57" r:id="rId4"/>
    <p:sldLayoutId id="2147483658" r:id="rId5"/>
    <p:sldLayoutId id="2147483659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5.jpe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3.jpe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.google.pt/imgres?imgurl=http://www.biomedicalstocks.com/pill.jpg&amp;imgrefurl=http://www.biomedicalstocks.com/indices.asp&amp;h=396&amp;w=600&amp;sz=30&amp;hl=pt-PT&amp;start=117&amp;tbnid=qc-bXu3AzYQR1M:&amp;tbnh=89&amp;tbnw=135&amp;prev=/images?q=biotechnology+Pharmaceutical&amp;start=100&amp;ndsp=20&amp;svnum=10&amp;hl=pt-PT&amp;sa=N" TargetMode="External"/><Relationship Id="rId13" Type="http://schemas.openxmlformats.org/officeDocument/2006/relationships/image" Target="../media/image23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hyperlink" Target="http://images.google.pt/imgres?imgurl=http://www.al.nrcs.usda.gov/technical/photo/anim/struct/WstTreatLago(359).jpg&amp;imgrefurl=http://www.al.nrcs.usda.gov/technical/photo/anim.html&amp;h=960&amp;w=1280&amp;sz=148&amp;hl=pt-PT&amp;start=156&amp;tbnid=fpNQMM96r5FNSM:&amp;tbnh=113&amp;tbnw=150&amp;prev=/images?q=WASTE+TREATMENT&amp;start=140&amp;ndsp=20&amp;svnum=10&amp;hl=pt-PT&amp;sa=N" TargetMode="Externa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6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22.jpe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5.jpeg"/><Relationship Id="rId10" Type="http://schemas.openxmlformats.org/officeDocument/2006/relationships/image" Target="../media/image21.jpeg"/><Relationship Id="rId4" Type="http://schemas.openxmlformats.org/officeDocument/2006/relationships/diagramLayout" Target="../diagrams/layout2.xml"/><Relationship Id="rId9" Type="http://schemas.openxmlformats.org/officeDocument/2006/relationships/image" Target="../media/image20.jpeg"/><Relationship Id="rId1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13" Type="http://schemas.openxmlformats.org/officeDocument/2006/relationships/diagramLayout" Target="../diagrams/layout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diagramData" Target="../diagrams/data4.xml"/><Relationship Id="rId2" Type="http://schemas.openxmlformats.org/officeDocument/2006/relationships/notesSlide" Target="../notesSlides/notesSlide7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30.png"/><Relationship Id="rId5" Type="http://schemas.openxmlformats.org/officeDocument/2006/relationships/diagramQuickStyle" Target="../diagrams/quickStyle3.xml"/><Relationship Id="rId15" Type="http://schemas.openxmlformats.org/officeDocument/2006/relationships/diagramColors" Target="../diagrams/colors4.xml"/><Relationship Id="rId10" Type="http://schemas.openxmlformats.org/officeDocument/2006/relationships/image" Target="../media/image29.jpeg"/><Relationship Id="rId4" Type="http://schemas.openxmlformats.org/officeDocument/2006/relationships/diagramLayout" Target="../diagrams/layout3.xml"/><Relationship Id="rId9" Type="http://schemas.openxmlformats.org/officeDocument/2006/relationships/image" Target="../media/image28.png"/><Relationship Id="rId1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subTitle" idx="4294967295"/>
          </p:nvPr>
        </p:nvSpPr>
        <p:spPr>
          <a:xfrm>
            <a:off x="288132" y="3786188"/>
            <a:ext cx="8567737" cy="174942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pt-PT" sz="3200" dirty="0" smtClean="0">
                <a:solidFill>
                  <a:srgbClr val="8C2D19"/>
                </a:solidFill>
              </a:rPr>
              <a:t>Mestrado Integrado em Bioengenharia</a:t>
            </a:r>
          </a:p>
          <a:p>
            <a:pPr lvl="0" rtl="0">
              <a:spcBef>
                <a:spcPts val="0"/>
              </a:spcBef>
              <a:buNone/>
            </a:pPr>
            <a:endParaRPr sz="1800" dirty="0"/>
          </a:p>
          <a:p>
            <a:pPr lvl="0" rtl="0">
              <a:spcBef>
                <a:spcPts val="0"/>
              </a:spcBef>
              <a:buNone/>
            </a:pPr>
            <a:endParaRPr sz="1800" dirty="0"/>
          </a:p>
        </p:txBody>
      </p:sp>
      <p:pic>
        <p:nvPicPr>
          <p:cNvPr id="35" name="Shape 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858" y="1032090"/>
            <a:ext cx="2750919" cy="968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AAC4F9-BC94-4AD5-8C6E-055824246CF7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PT" altLang="pt-PT" sz="1000" dirty="0" smtClean="0"/>
          </a:p>
        </p:txBody>
      </p:sp>
      <p:sp>
        <p:nvSpPr>
          <p:cNvPr id="15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Empregabilidade</a:t>
            </a:r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4" y="1563670"/>
            <a:ext cx="7710491" cy="192027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1625" y="697971"/>
            <a:ext cx="8648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altLang="pt-PT" dirty="0" smtClean="0">
                <a:latin typeface="Book Antiqua" panose="02040602050305030304" pitchFamily="18" charset="0"/>
              </a:rPr>
              <a:t>Percentagem de recém-diplomados do curso que estão registados no IEFP como desempregados.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409575" y="6383602"/>
            <a:ext cx="8648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PT" dirty="0"/>
              <a:t>Fonte: http://infocursos.mec.pt/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647825" y="4533899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b="1" dirty="0">
                <a:latin typeface="Book Antiqua" panose="02040602050305030304" pitchFamily="18" charset="0"/>
              </a:rPr>
              <a:t>Média FEUP</a:t>
            </a:r>
            <a:r>
              <a:rPr lang="pt-PT" b="1" dirty="0" smtClean="0">
                <a:latin typeface="Book Antiqua" panose="02040602050305030304" pitchFamily="18" charset="0"/>
              </a:rPr>
              <a:t>: 4,5% </a:t>
            </a:r>
            <a:endParaRPr lang="en-GB" b="1" dirty="0">
              <a:latin typeface="Book Antiqua" panose="0204060205030503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95424" y="1550606"/>
            <a:ext cx="2162175" cy="669877"/>
          </a:xfrm>
          <a:prstGeom prst="ellipse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21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B75A0F-3C00-482E-880A-1B462F58D6A5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PT" altLang="pt-PT" sz="1000" dirty="0" smtClean="0"/>
          </a:p>
        </p:txBody>
      </p:sp>
      <p:sp>
        <p:nvSpPr>
          <p:cNvPr id="6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err="1" smtClean="0">
                <a:solidFill>
                  <a:srgbClr val="8C2D19"/>
                </a:solidFill>
              </a:rPr>
              <a:t>Orgãos</a:t>
            </a:r>
            <a:r>
              <a:rPr lang="pt-PT" sz="1800" dirty="0" smtClean="0">
                <a:solidFill>
                  <a:srgbClr val="8C2D19"/>
                </a:solidFill>
              </a:rPr>
              <a:t> de Gestão do MIB</a:t>
            </a:r>
            <a:endParaRPr lang="pt-PT" sz="1800" dirty="0">
              <a:solidFill>
                <a:srgbClr val="8C2D19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40736" y="493449"/>
            <a:ext cx="418841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</a:pPr>
            <a:r>
              <a:rPr lang="pt-PT" altLang="pt-PT" b="1" u="sng" dirty="0" smtClean="0"/>
              <a:t>Codiretores de curso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Francisco Xavier Malcata (FEUP)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Maria da Conceição Rangel (ICBAS)</a:t>
            </a:r>
          </a:p>
          <a:p>
            <a:pPr>
              <a:lnSpc>
                <a:spcPct val="150000"/>
              </a:lnSpc>
            </a:pPr>
            <a:endParaRPr lang="pt-PT" altLang="pt-PT" dirty="0" smtClean="0"/>
          </a:p>
          <a:p>
            <a:pPr>
              <a:lnSpc>
                <a:spcPct val="150000"/>
              </a:lnSpc>
            </a:pPr>
            <a:r>
              <a:rPr lang="pt-PT" altLang="pt-PT" dirty="0" smtClean="0"/>
              <a:t>	</a:t>
            </a:r>
            <a:r>
              <a:rPr lang="pt-PT" altLang="pt-PT" b="1" u="sng" dirty="0" smtClean="0"/>
              <a:t>Diretor Adjunto</a:t>
            </a:r>
            <a:endParaRPr lang="pt-PT" altLang="pt-PT" b="1" dirty="0" smtClean="0"/>
          </a:p>
          <a:p>
            <a:pPr>
              <a:lnSpc>
                <a:spcPct val="150000"/>
              </a:lnSpc>
            </a:pPr>
            <a:r>
              <a:rPr lang="pt-PT" altLang="pt-PT" dirty="0" smtClean="0"/>
              <a:t>	José Machado da Silva (FEUP)</a:t>
            </a:r>
          </a:p>
          <a:p>
            <a:pPr>
              <a:lnSpc>
                <a:spcPct val="150000"/>
              </a:lnSpc>
            </a:pPr>
            <a:endParaRPr lang="pt-PT" altLang="pt-PT" u="sng" dirty="0" smtClean="0"/>
          </a:p>
          <a:p>
            <a:pPr eaLnBrk="1" hangingPunct="1">
              <a:lnSpc>
                <a:spcPct val="150000"/>
              </a:lnSpc>
            </a:pPr>
            <a:r>
              <a:rPr lang="pt-PT" altLang="pt-PT" b="1" u="sng" dirty="0" smtClean="0"/>
              <a:t>Comissão Científica</a:t>
            </a:r>
            <a:endParaRPr lang="pt-PT" altLang="pt-PT" b="1" i="1" dirty="0" smtClean="0"/>
          </a:p>
          <a:p>
            <a:pPr>
              <a:lnSpc>
                <a:spcPct val="150000"/>
              </a:lnSpc>
            </a:pPr>
            <a:r>
              <a:rPr lang="pt-PT" altLang="pt-PT" i="1" dirty="0" smtClean="0"/>
              <a:t>	a) </a:t>
            </a:r>
            <a:r>
              <a:rPr lang="pt-PT" altLang="pt-PT" i="1" u="sng" dirty="0" smtClean="0"/>
              <a:t>Comissão Restrita</a:t>
            </a:r>
            <a:endParaRPr lang="pt-PT" altLang="pt-PT" u="sng" dirty="0" smtClean="0"/>
          </a:p>
          <a:p>
            <a:pPr>
              <a:lnSpc>
                <a:spcPct val="150000"/>
              </a:lnSpc>
            </a:pPr>
            <a:r>
              <a:rPr lang="pt-PT" altLang="pt-PT" dirty="0" smtClean="0"/>
              <a:t>	Francisco Xavier Malcata (FEUP)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Maria da Conceição Rangel (ICBAS)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José Machado da Silva (FEUP)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Mário Adolfo Barbosa (ICBAS)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Fernando Jorge Monteiro (FEUP)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Maria Judite Novais (ICBAS)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Filipe Mergulhão (FEUP</a:t>
            </a:r>
            <a:r>
              <a:rPr lang="pt-PT" altLang="pt-PT" i="1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pt-PT" altLang="pt-PT" i="1" dirty="0" smtClean="0"/>
              <a:t>	</a:t>
            </a:r>
            <a:r>
              <a:rPr lang="pt-PT" altLang="pt-PT" dirty="0" smtClean="0"/>
              <a:t>Manuel Vilanova (ICBAS)</a:t>
            </a:r>
          </a:p>
          <a:p>
            <a:pPr>
              <a:lnSpc>
                <a:spcPct val="150000"/>
              </a:lnSpc>
            </a:pPr>
            <a:r>
              <a:rPr lang="pt-PT" altLang="pt-PT" dirty="0" smtClean="0"/>
              <a:t>	Fernando Jorge Monteiro (FEUP)</a:t>
            </a:r>
            <a:endParaRPr lang="pt-PT" altLang="pt-PT" dirty="0"/>
          </a:p>
        </p:txBody>
      </p:sp>
      <p:sp>
        <p:nvSpPr>
          <p:cNvPr id="3" name="Rectangle 2"/>
          <p:cNvSpPr/>
          <p:nvPr/>
        </p:nvSpPr>
        <p:spPr>
          <a:xfrm>
            <a:off x="4953224" y="3032120"/>
            <a:ext cx="4572000" cy="170816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pt-PT" altLang="pt-PT" i="1" dirty="0"/>
              <a:t>b) </a:t>
            </a:r>
            <a:r>
              <a:rPr lang="pt-PT" altLang="pt-PT" i="1" u="sng" dirty="0"/>
              <a:t>Comissão de Acompanhamento</a:t>
            </a:r>
            <a:endParaRPr lang="pt-PT" altLang="pt-PT" u="sng" dirty="0"/>
          </a:p>
          <a:p>
            <a:pPr>
              <a:lnSpc>
                <a:spcPct val="150000"/>
              </a:lnSpc>
            </a:pPr>
            <a:r>
              <a:rPr lang="pt-PT" altLang="pt-PT" dirty="0"/>
              <a:t>	Francisco Xavier Malcata (FEUP)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	Maria da Conceição Rangel (ICBAS)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	Artur Cardoso (FEUP)</a:t>
            </a:r>
          </a:p>
          <a:p>
            <a:pPr>
              <a:lnSpc>
                <a:spcPct val="150000"/>
              </a:lnSpc>
            </a:pPr>
            <a:r>
              <a:rPr lang="pt-PT" altLang="pt-PT" dirty="0"/>
              <a:t>	Luís Mira Vieira (ICBAS)</a:t>
            </a:r>
          </a:p>
        </p:txBody>
      </p:sp>
    </p:spTree>
    <p:extLst>
      <p:ext uri="{BB962C8B-B14F-4D97-AF65-F5344CB8AC3E}">
        <p14:creationId xmlns:p14="http://schemas.microsoft.com/office/powerpoint/2010/main" val="29554661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Título</a:t>
            </a:r>
            <a:endParaRPr lang="pt-PT" sz="1800" dirty="0">
              <a:solidFill>
                <a:srgbClr val="8C2D19"/>
              </a:solidFill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469950" y="5895200"/>
            <a:ext cx="8058599" cy="21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/>
            <a:r>
              <a:rPr lang="pt-PT" altLang="pt-PT" b="1" dirty="0">
                <a:latin typeface="Book Antiqua" panose="02040602050305030304" pitchFamily="18" charset="0"/>
              </a:rPr>
              <a:t>Obrigado pela vossa atenção</a:t>
            </a:r>
            <a:r>
              <a:rPr lang="pt-PT" altLang="pt-PT" dirty="0">
                <a:latin typeface="Book Antiqua" panose="02040602050305030304" pitchFamily="18" charset="0"/>
              </a:rPr>
              <a:t>!</a:t>
            </a:r>
            <a:endParaRPr lang="pt-PT" dirty="0">
              <a:solidFill>
                <a:srgbClr val="666666"/>
              </a:solidFill>
            </a:endParaRPr>
          </a:p>
        </p:txBody>
      </p:sp>
      <p:pic>
        <p:nvPicPr>
          <p:cNvPr id="9" name="Shape 92"/>
          <p:cNvPicPr preferRelativeResize="0"/>
          <p:nvPr/>
        </p:nvPicPr>
        <p:blipFill rotWithShape="1">
          <a:blip r:embed="rId3">
            <a:alphaModFix/>
          </a:blip>
          <a:srcRect l="9011" t="8436" r="3751" b="7110"/>
          <a:stretch/>
        </p:blipFill>
        <p:spPr>
          <a:xfrm>
            <a:off x="563127" y="792307"/>
            <a:ext cx="7747954" cy="486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75" y="1237210"/>
            <a:ext cx="3425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8"/>
          <p:cNvPicPr>
            <a:picLocks noChangeAspect="1" noChangeArrowheads="1"/>
          </p:cNvPicPr>
          <p:nvPr/>
        </p:nvPicPr>
        <p:blipFill>
          <a:blip r:embed="rId3">
            <a:lum bright="-14000" contras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425" y="1191172"/>
            <a:ext cx="355600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8"/>
          <p:cNvSpPr txBox="1">
            <a:spLocks noChangeArrowheads="1"/>
          </p:cNvSpPr>
          <p:nvPr/>
        </p:nvSpPr>
        <p:spPr bwMode="auto">
          <a:xfrm>
            <a:off x="531375" y="2100810"/>
            <a:ext cx="8064500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pt-PT" altLang="pt-PT" sz="1600" dirty="0">
              <a:latin typeface="Book Antiqua" panose="02040602050305030304" pitchFamily="18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 typeface="Book Antiqua" panose="02040602050305030304" pitchFamily="18" charset="0"/>
              <a:buChar char="•"/>
            </a:pPr>
            <a:r>
              <a:rPr lang="pt-PT" altLang="pt-PT" sz="1600" dirty="0">
                <a:latin typeface="Book Antiqua" panose="02040602050305030304" pitchFamily="18" charset="0"/>
              </a:rPr>
              <a:t>Preparar recursos humanos com capacidade para </a:t>
            </a:r>
            <a:r>
              <a:rPr lang="pt-PT" altLang="pt-PT" sz="1600" dirty="0" smtClean="0">
                <a:latin typeface="Book Antiqua" panose="02040602050305030304" pitchFamily="18" charset="0"/>
              </a:rPr>
              <a:t>abordarem, </a:t>
            </a:r>
            <a:r>
              <a:rPr lang="pt-PT" altLang="pt-PT" sz="1600" dirty="0">
                <a:latin typeface="Book Antiqua" panose="02040602050305030304" pitchFamily="18" charset="0"/>
              </a:rPr>
              <a:t>de uma forma </a:t>
            </a:r>
            <a:r>
              <a:rPr lang="pt-PT" altLang="pt-PT" sz="1600" b="1" dirty="0" smtClean="0">
                <a:latin typeface="Book Antiqua" panose="02040602050305030304" pitchFamily="18" charset="0"/>
              </a:rPr>
              <a:t>multidisciplinar, </a:t>
            </a:r>
            <a:r>
              <a:rPr lang="pt-PT" altLang="pt-PT" sz="1600" dirty="0">
                <a:latin typeface="Book Antiqua" panose="02040602050305030304" pitchFamily="18" charset="0"/>
              </a:rPr>
              <a:t>problemas de </a:t>
            </a:r>
            <a:r>
              <a:rPr lang="pt-PT" altLang="pt-PT" sz="1600" b="1" dirty="0">
                <a:latin typeface="Book Antiqua" panose="02040602050305030304" pitchFamily="18" charset="0"/>
              </a:rPr>
              <a:t>biomedicina</a:t>
            </a:r>
            <a:r>
              <a:rPr lang="pt-PT" altLang="pt-PT" sz="1600" dirty="0">
                <a:latin typeface="Book Antiqua" panose="02040602050305030304" pitchFamily="18" charset="0"/>
              </a:rPr>
              <a:t> e de </a:t>
            </a:r>
            <a:r>
              <a:rPr lang="pt-PT" altLang="pt-PT" sz="1600" b="1" dirty="0">
                <a:latin typeface="Book Antiqua" panose="02040602050305030304" pitchFamily="18" charset="0"/>
              </a:rPr>
              <a:t>biotecnologia industrial </a:t>
            </a:r>
            <a:r>
              <a:rPr lang="pt-PT" altLang="pt-PT" sz="1600" dirty="0">
                <a:latin typeface="Book Antiqua" panose="02040602050305030304" pitchFamily="18" charset="0"/>
              </a:rPr>
              <a:t>sob as </a:t>
            </a:r>
            <a:r>
              <a:rPr lang="pt-PT" altLang="pt-PT" sz="1600" dirty="0" err="1">
                <a:latin typeface="Book Antiqua" panose="02040602050305030304" pitchFamily="18" charset="0"/>
              </a:rPr>
              <a:t>perspetivas</a:t>
            </a:r>
            <a:r>
              <a:rPr lang="pt-PT" altLang="pt-PT" sz="1600" dirty="0">
                <a:latin typeface="Book Antiqua" panose="02040602050305030304" pitchFamily="18" charset="0"/>
              </a:rPr>
              <a:t> da </a:t>
            </a:r>
            <a:r>
              <a:rPr lang="pt-PT" altLang="pt-PT" sz="1600" b="1" dirty="0">
                <a:latin typeface="Book Antiqua" panose="02040602050305030304" pitchFamily="18" charset="0"/>
              </a:rPr>
              <a:t>engenharia</a:t>
            </a:r>
            <a:r>
              <a:rPr lang="pt-PT" altLang="pt-PT" sz="1600" dirty="0">
                <a:latin typeface="Book Antiqua" panose="02040602050305030304" pitchFamily="18" charset="0"/>
              </a:rPr>
              <a:t> de </a:t>
            </a:r>
            <a:r>
              <a:rPr lang="pt-PT" altLang="pt-PT" sz="1600" b="1" dirty="0">
                <a:latin typeface="Book Antiqua" panose="02040602050305030304" pitchFamily="18" charset="0"/>
              </a:rPr>
              <a:t>processos</a:t>
            </a:r>
            <a:r>
              <a:rPr lang="pt-PT" altLang="pt-PT" sz="1600" dirty="0">
                <a:latin typeface="Book Antiqua" panose="02040602050305030304" pitchFamily="18" charset="0"/>
              </a:rPr>
              <a:t> e da engenharia </a:t>
            </a:r>
            <a:r>
              <a:rPr lang="pt-PT" altLang="pt-PT" sz="1600" b="1" dirty="0">
                <a:latin typeface="Book Antiqua" panose="02040602050305030304" pitchFamily="18" charset="0"/>
              </a:rPr>
              <a:t>molecular</a:t>
            </a:r>
            <a:r>
              <a:rPr lang="pt-PT" altLang="pt-PT" sz="1600" dirty="0">
                <a:latin typeface="Book Antiqua" panose="0204060205030503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ClrTx/>
              <a:buFont typeface="Book Antiqua" panose="02040602050305030304" pitchFamily="18" charset="0"/>
              <a:buNone/>
            </a:pPr>
            <a:endParaRPr lang="pt-PT" altLang="pt-PT" sz="1600" dirty="0">
              <a:latin typeface="Book Antiqua" panose="0204060205030503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Book Antiqua" panose="02040602050305030304" pitchFamily="18" charset="0"/>
              <a:buNone/>
            </a:pPr>
            <a:endParaRPr lang="pt-PT" altLang="pt-PT" sz="1600" dirty="0">
              <a:latin typeface="Book Antiqua" panose="0204060205030503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 typeface="Book Antiqua" panose="02040602050305030304" pitchFamily="18" charset="0"/>
              <a:buNone/>
            </a:pPr>
            <a:endParaRPr lang="pt-PT" altLang="pt-PT" sz="1600" dirty="0">
              <a:latin typeface="Book Antiqua" panose="0204060205030503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FontTx/>
              <a:buNone/>
            </a:pPr>
            <a:r>
              <a:rPr lang="pt-PT" altLang="pt-PT" sz="1600" b="1" dirty="0">
                <a:latin typeface="Book Antiqua" panose="02040602050305030304" pitchFamily="18" charset="0"/>
              </a:rPr>
              <a:t>Ligação ao tecido económico-social</a:t>
            </a:r>
            <a:r>
              <a:rPr lang="pt-PT" altLang="pt-PT" sz="1600" dirty="0">
                <a:latin typeface="Book Antiqua" panose="02040602050305030304" pitchFamily="18" charset="0"/>
              </a:rPr>
              <a:t>: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600" dirty="0">
                <a:latin typeface="Book Antiqua" panose="02040602050305030304" pitchFamily="18" charset="0"/>
              </a:rPr>
              <a:t>-Palestras informais proferidas por convidados do tecido empresarial e de unidades de saúde;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600" dirty="0">
                <a:latin typeface="Book Antiqua" panose="02040602050305030304" pitchFamily="18" charset="0"/>
              </a:rPr>
              <a:t>-Estágio curto de ambientação profissional no 3º ano;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600" dirty="0">
                <a:latin typeface="Book Antiqua" panose="02040602050305030304" pitchFamily="18" charset="0"/>
              </a:rPr>
              <a:t>-Estágio semestral no final do 5º ano </a:t>
            </a:r>
            <a:r>
              <a:rPr lang="pt-PT" altLang="pt-PT" sz="1600" b="1" dirty="0">
                <a:latin typeface="Book Antiqua" panose="02040602050305030304" pitchFamily="18" charset="0"/>
              </a:rPr>
              <a:t>(Dissertação). </a:t>
            </a:r>
          </a:p>
        </p:txBody>
      </p:sp>
      <p:sp>
        <p:nvSpPr>
          <p:cNvPr id="8198" name="Marcador de Posição do Número do Diapositivo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5AE1759-1D57-4D6D-9175-2B11A6E33525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PT" altLang="pt-PT" sz="1000" dirty="0" smtClean="0"/>
          </a:p>
        </p:txBody>
      </p:sp>
      <p:sp>
        <p:nvSpPr>
          <p:cNvPr id="9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Breve Apresentação do Curso</a:t>
            </a:r>
            <a:endParaRPr lang="pt-PT" sz="1800" dirty="0">
              <a:solidFill>
                <a:srgbClr val="8C2D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2965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/>
          <p:cNvSpPr txBox="1">
            <a:spLocks noChangeArrowheads="1"/>
          </p:cNvSpPr>
          <p:nvPr/>
        </p:nvSpPr>
        <p:spPr bwMode="auto">
          <a:xfrm>
            <a:off x="1308526" y="496887"/>
            <a:ext cx="7835473" cy="606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pt-PT" sz="1400" dirty="0">
                <a:solidFill>
                  <a:srgbClr val="001C76"/>
                </a:solidFill>
              </a:rPr>
              <a:t>- CRIADO EM PARCERIA PELA </a:t>
            </a:r>
            <a:r>
              <a:rPr lang="en-US" altLang="pt-PT" sz="1400" u="sng" dirty="0">
                <a:solidFill>
                  <a:srgbClr val="001C76"/>
                </a:solidFill>
              </a:rPr>
              <a:t>FEUP</a:t>
            </a:r>
            <a:r>
              <a:rPr lang="en-US" altLang="pt-PT" sz="1400" dirty="0">
                <a:solidFill>
                  <a:srgbClr val="001C76"/>
                </a:solidFill>
              </a:rPr>
              <a:t> E PELO </a:t>
            </a:r>
            <a:r>
              <a:rPr lang="en-US" altLang="pt-PT" sz="1400" u="sng" dirty="0">
                <a:solidFill>
                  <a:srgbClr val="001C76"/>
                </a:solidFill>
              </a:rPr>
              <a:t>ICBAS</a:t>
            </a: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Tx/>
              <a:buFontTx/>
              <a:buChar char="-"/>
            </a:pPr>
            <a:r>
              <a:rPr lang="en-US" altLang="pt-PT" sz="1400" dirty="0" smtClean="0">
                <a:solidFill>
                  <a:srgbClr val="001C76"/>
                </a:solidFill>
              </a:rPr>
              <a:t>1ª </a:t>
            </a:r>
            <a:r>
              <a:rPr lang="en-US" altLang="pt-PT" sz="1400" dirty="0">
                <a:solidFill>
                  <a:srgbClr val="001C76"/>
                </a:solidFill>
              </a:rPr>
              <a:t>EDIÇÃO EM 2006/07 – </a:t>
            </a:r>
            <a:r>
              <a:rPr lang="en-US" altLang="pt-PT" sz="1400" b="1" dirty="0">
                <a:solidFill>
                  <a:srgbClr val="A50021"/>
                </a:solidFill>
              </a:rPr>
              <a:t>1</a:t>
            </a:r>
            <a:r>
              <a:rPr lang="en-US" altLang="pt-PT" sz="1400" b="1" baseline="30000" dirty="0">
                <a:solidFill>
                  <a:srgbClr val="A50021"/>
                </a:solidFill>
              </a:rPr>
              <a:t>os</a:t>
            </a:r>
            <a:r>
              <a:rPr lang="en-US" altLang="pt-PT" sz="1400" b="1" dirty="0">
                <a:solidFill>
                  <a:srgbClr val="A50021"/>
                </a:solidFill>
              </a:rPr>
              <a:t> </a:t>
            </a:r>
            <a:r>
              <a:rPr lang="en-US" altLang="pt-PT" sz="1400" b="1" dirty="0" err="1">
                <a:solidFill>
                  <a:srgbClr val="A50021"/>
                </a:solidFill>
              </a:rPr>
              <a:t>finalistas</a:t>
            </a:r>
            <a:r>
              <a:rPr lang="en-US" altLang="pt-PT" sz="1400" b="1" dirty="0">
                <a:solidFill>
                  <a:srgbClr val="A50021"/>
                </a:solidFill>
              </a:rPr>
              <a:t> </a:t>
            </a:r>
            <a:r>
              <a:rPr lang="en-US" altLang="pt-PT" sz="1400" b="1" dirty="0" err="1" smtClean="0">
                <a:solidFill>
                  <a:srgbClr val="A50021"/>
                </a:solidFill>
              </a:rPr>
              <a:t>em</a:t>
            </a:r>
            <a:r>
              <a:rPr lang="en-US" altLang="pt-PT" sz="1400" b="1" dirty="0" smtClean="0">
                <a:solidFill>
                  <a:srgbClr val="A50021"/>
                </a:solidFill>
              </a:rPr>
              <a:t> 2010/11</a:t>
            </a:r>
          </a:p>
          <a:p>
            <a:pPr marL="285750" indent="-285750">
              <a:lnSpc>
                <a:spcPct val="150000"/>
              </a:lnSpc>
              <a:spcBef>
                <a:spcPct val="50000"/>
              </a:spcBef>
              <a:buClrTx/>
              <a:buFontTx/>
              <a:buChar char="-"/>
            </a:pPr>
            <a:endParaRPr lang="en-US" altLang="pt-PT" sz="500" b="1" dirty="0">
              <a:solidFill>
                <a:srgbClr val="A50021"/>
              </a:solidFill>
            </a:endParaRPr>
          </a:p>
          <a:p>
            <a:pPr>
              <a:lnSpc>
                <a:spcPct val="1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pt-PT" sz="1300" b="1" dirty="0">
                <a:solidFill>
                  <a:srgbClr val="001C76"/>
                </a:solidFill>
              </a:rPr>
              <a:t>- </a:t>
            </a:r>
            <a:r>
              <a:rPr lang="en-US" altLang="pt-PT" sz="1300" b="1" u="sng" dirty="0">
                <a:solidFill>
                  <a:srgbClr val="001C76"/>
                </a:solidFill>
              </a:rPr>
              <a:t>DISCIPLINAS ESPECÍFICAS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300" b="1" dirty="0">
                <a:solidFill>
                  <a:srgbClr val="001C76"/>
                </a:solidFill>
              </a:rPr>
              <a:t>      </a:t>
            </a:r>
            <a:r>
              <a:rPr lang="pt-PT" altLang="pt-PT" sz="1300" b="1" dirty="0">
                <a:solidFill>
                  <a:srgbClr val="001C76"/>
                </a:solidFill>
                <a:sym typeface="Symbol" panose="05050102010706020507" pitchFamily="18" charset="2"/>
              </a:rPr>
              <a:t> </a:t>
            </a:r>
            <a:r>
              <a:rPr lang="pt-PT" altLang="pt-PT" sz="1300" b="1" dirty="0">
                <a:solidFill>
                  <a:srgbClr val="001C76"/>
                </a:solidFill>
              </a:rPr>
              <a:t>MATEMÁTICA A, FÍSICA E </a:t>
            </a:r>
            <a:r>
              <a:rPr lang="pt-PT" altLang="pt-PT" sz="1300" b="1" dirty="0" smtClean="0">
                <a:solidFill>
                  <a:srgbClr val="001C76"/>
                </a:solidFill>
              </a:rPr>
              <a:t>QUÍMICA</a:t>
            </a:r>
            <a:endParaRPr lang="pt-PT" altLang="pt-PT" sz="1300" b="1" dirty="0">
              <a:solidFill>
                <a:srgbClr val="001C76"/>
              </a:solidFill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300" b="1" dirty="0">
                <a:solidFill>
                  <a:srgbClr val="001C76"/>
                </a:solidFill>
              </a:rPr>
              <a:t>      </a:t>
            </a:r>
            <a:r>
              <a:rPr lang="pt-PT" altLang="pt-PT" sz="1300" b="1" dirty="0">
                <a:solidFill>
                  <a:srgbClr val="001C76"/>
                </a:solidFill>
                <a:sym typeface="Symbol" panose="05050102010706020507" pitchFamily="18" charset="2"/>
              </a:rPr>
              <a:t></a:t>
            </a:r>
            <a:r>
              <a:rPr lang="pt-PT" altLang="pt-PT" sz="1300" b="1" dirty="0">
                <a:solidFill>
                  <a:srgbClr val="001C76"/>
                </a:solidFill>
              </a:rPr>
              <a:t> MATEMÁTICA A, BIOLOGIA E </a:t>
            </a:r>
            <a:r>
              <a:rPr lang="pt-PT" altLang="pt-PT" sz="1300" b="1" dirty="0" smtClean="0">
                <a:solidFill>
                  <a:srgbClr val="001C76"/>
                </a:solidFill>
              </a:rPr>
              <a:t>GEOLOGIA</a:t>
            </a:r>
            <a:endParaRPr lang="en-US" altLang="pt-PT" sz="1300" b="1" dirty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 smtClean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 smtClean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 smtClean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 smtClean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600" b="1" dirty="0" smtClean="0">
                <a:solidFill>
                  <a:srgbClr val="001C76"/>
                </a:solidFill>
              </a:rPr>
              <a:t>				</a:t>
            </a: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endParaRPr lang="pt-PT" altLang="pt-PT" sz="1600" b="1" dirty="0" smtClean="0">
              <a:solidFill>
                <a:srgbClr val="001C76"/>
              </a:solidFill>
            </a:endParaRPr>
          </a:p>
          <a:p>
            <a:pPr marL="1249363" indent="-1249363"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pt-PT" altLang="pt-PT" sz="1600" b="1" dirty="0">
                <a:solidFill>
                  <a:srgbClr val="001C76"/>
                </a:solidFill>
              </a:rPr>
              <a:t>	</a:t>
            </a:r>
            <a:r>
              <a:rPr lang="pt-PT" altLang="pt-PT" sz="1600" b="1" dirty="0" smtClean="0">
                <a:solidFill>
                  <a:srgbClr val="001C76"/>
                </a:solidFill>
              </a:rPr>
              <a:t>				</a:t>
            </a:r>
            <a:r>
              <a:rPr lang="pt-PT" altLang="pt-PT" sz="1300" b="1" dirty="0" smtClean="0">
                <a:solidFill>
                  <a:srgbClr val="001C76"/>
                </a:solidFill>
              </a:rPr>
              <a:t>                                    </a:t>
            </a:r>
            <a:r>
              <a:rPr lang="en-US" altLang="pt-PT" sz="800" i="1" dirty="0" smtClean="0">
                <a:solidFill>
                  <a:srgbClr val="001C76"/>
                </a:solidFill>
              </a:rPr>
              <a:t>Numerus </a:t>
            </a:r>
            <a:r>
              <a:rPr lang="en-US" altLang="pt-PT" sz="800" i="1" dirty="0" err="1">
                <a:solidFill>
                  <a:srgbClr val="001C76"/>
                </a:solidFill>
              </a:rPr>
              <a:t>clausus</a:t>
            </a:r>
            <a:r>
              <a:rPr lang="en-US" altLang="pt-PT" sz="800" i="1" dirty="0">
                <a:solidFill>
                  <a:srgbClr val="001C76"/>
                </a:solidFill>
              </a:rPr>
              <a:t> (</a:t>
            </a:r>
            <a:r>
              <a:rPr lang="en-US" altLang="pt-PT" sz="800" i="1" dirty="0" smtClean="0">
                <a:solidFill>
                  <a:srgbClr val="001C76"/>
                </a:solidFill>
              </a:rPr>
              <a:t>18/19): </a:t>
            </a:r>
            <a:r>
              <a:rPr lang="en-US" altLang="pt-PT" sz="800" i="1" dirty="0">
                <a:solidFill>
                  <a:srgbClr val="001C76"/>
                </a:solidFill>
              </a:rPr>
              <a:t>62</a:t>
            </a:r>
          </a:p>
        </p:txBody>
      </p:sp>
      <p:sp>
        <p:nvSpPr>
          <p:cNvPr id="6147" name="Text Box 5"/>
          <p:cNvSpPr txBox="1">
            <a:spLocks noChangeArrowheads="1"/>
          </p:cNvSpPr>
          <p:nvPr/>
        </p:nvSpPr>
        <p:spPr bwMode="auto">
          <a:xfrm>
            <a:off x="2679700" y="28098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GB" altLang="pt-PT" sz="1800"/>
          </a:p>
        </p:txBody>
      </p:sp>
      <p:sp>
        <p:nvSpPr>
          <p:cNvPr id="6150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A1886E-7D45-49B3-8512-CD81E09BF2D7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PT" altLang="pt-PT" sz="1000" smtClean="0"/>
          </a:p>
        </p:txBody>
      </p:sp>
      <p:sp>
        <p:nvSpPr>
          <p:cNvPr id="7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Algumas Informações…</a:t>
            </a:r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" y="2409825"/>
            <a:ext cx="7074760" cy="441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Organização do Plano de Estudos</a:t>
            </a:r>
            <a:endParaRPr lang="pt-PT" sz="1800" dirty="0">
              <a:solidFill>
                <a:srgbClr val="8C2D19"/>
              </a:solidFill>
            </a:endParaRPr>
          </a:p>
        </p:txBody>
      </p:sp>
      <p:sp>
        <p:nvSpPr>
          <p:cNvPr id="24" name="Rectângulo 17"/>
          <p:cNvSpPr/>
          <p:nvPr/>
        </p:nvSpPr>
        <p:spPr>
          <a:xfrm>
            <a:off x="215516" y="869665"/>
            <a:ext cx="576064" cy="532859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Mestrado Integrado em Bioengenharia</a:t>
            </a:r>
            <a:endParaRPr lang="en-US" b="1" dirty="0"/>
          </a:p>
        </p:txBody>
      </p:sp>
      <p:sp>
        <p:nvSpPr>
          <p:cNvPr id="25" name="Rectângulo 18"/>
          <p:cNvSpPr/>
          <p:nvPr/>
        </p:nvSpPr>
        <p:spPr>
          <a:xfrm>
            <a:off x="943980" y="869665"/>
            <a:ext cx="2223864" cy="259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Tronco comum</a:t>
            </a:r>
            <a:endParaRPr lang="en-US" b="1" dirty="0"/>
          </a:p>
        </p:txBody>
      </p:sp>
      <p:sp>
        <p:nvSpPr>
          <p:cNvPr id="26" name="Rectângulo 24"/>
          <p:cNvSpPr/>
          <p:nvPr/>
        </p:nvSpPr>
        <p:spPr>
          <a:xfrm>
            <a:off x="943980" y="3605969"/>
            <a:ext cx="2223864" cy="25922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Especialização</a:t>
            </a:r>
            <a:endParaRPr lang="en-US" b="1" dirty="0"/>
          </a:p>
        </p:txBody>
      </p:sp>
      <p:sp>
        <p:nvSpPr>
          <p:cNvPr id="27" name="Rectângulo 25"/>
          <p:cNvSpPr/>
          <p:nvPr/>
        </p:nvSpPr>
        <p:spPr>
          <a:xfrm>
            <a:off x="3320244" y="869665"/>
            <a:ext cx="2223864" cy="121890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1º ano</a:t>
            </a:r>
            <a:endParaRPr lang="en-US" b="1" dirty="0"/>
          </a:p>
        </p:txBody>
      </p:sp>
      <p:sp>
        <p:nvSpPr>
          <p:cNvPr id="28" name="Rectângulo 26"/>
          <p:cNvSpPr/>
          <p:nvPr/>
        </p:nvSpPr>
        <p:spPr>
          <a:xfrm>
            <a:off x="3320244" y="2237817"/>
            <a:ext cx="2223864" cy="12241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2º ano</a:t>
            </a:r>
            <a:endParaRPr lang="en-US" b="1" dirty="0"/>
          </a:p>
        </p:txBody>
      </p:sp>
      <p:sp>
        <p:nvSpPr>
          <p:cNvPr id="29" name="Rectângulo 30"/>
          <p:cNvSpPr/>
          <p:nvPr/>
        </p:nvSpPr>
        <p:spPr>
          <a:xfrm>
            <a:off x="3320244" y="3623088"/>
            <a:ext cx="2223864" cy="774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 smtClean="0"/>
              <a:t>3º ano</a:t>
            </a:r>
            <a:endParaRPr lang="en-US" b="1" dirty="0"/>
          </a:p>
        </p:txBody>
      </p:sp>
      <p:sp>
        <p:nvSpPr>
          <p:cNvPr id="30" name="Rectângulo 33"/>
          <p:cNvSpPr/>
          <p:nvPr/>
        </p:nvSpPr>
        <p:spPr>
          <a:xfrm>
            <a:off x="3320244" y="4514628"/>
            <a:ext cx="2223864" cy="774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4</a:t>
            </a:r>
            <a:r>
              <a:rPr lang="pt-PT" b="1" dirty="0" smtClean="0"/>
              <a:t>º ano</a:t>
            </a:r>
            <a:endParaRPr lang="en-US" b="1" dirty="0"/>
          </a:p>
        </p:txBody>
      </p:sp>
      <p:sp>
        <p:nvSpPr>
          <p:cNvPr id="31" name="Rectângulo 34"/>
          <p:cNvSpPr/>
          <p:nvPr/>
        </p:nvSpPr>
        <p:spPr>
          <a:xfrm>
            <a:off x="3315046" y="5391473"/>
            <a:ext cx="2223864" cy="7749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b="1" dirty="0"/>
              <a:t>5</a:t>
            </a:r>
            <a:r>
              <a:rPr lang="pt-PT" b="1" dirty="0" smtClean="0"/>
              <a:t>º ano</a:t>
            </a:r>
            <a:endParaRPr lang="en-US" b="1" dirty="0"/>
          </a:p>
        </p:txBody>
      </p:sp>
      <p:sp>
        <p:nvSpPr>
          <p:cNvPr id="32" name="Chaveta à direita 36"/>
          <p:cNvSpPr/>
          <p:nvPr/>
        </p:nvSpPr>
        <p:spPr>
          <a:xfrm>
            <a:off x="5832140" y="869665"/>
            <a:ext cx="360040" cy="2592288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Chaveta à direita 37"/>
          <p:cNvSpPr/>
          <p:nvPr/>
        </p:nvSpPr>
        <p:spPr>
          <a:xfrm>
            <a:off x="5832140" y="3623088"/>
            <a:ext cx="360040" cy="2543354"/>
          </a:xfrm>
          <a:prstGeom prst="rightBrac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34" name="Grupo 40"/>
          <p:cNvGrpSpPr/>
          <p:nvPr/>
        </p:nvGrpSpPr>
        <p:grpSpPr>
          <a:xfrm>
            <a:off x="6768244" y="941673"/>
            <a:ext cx="1872208" cy="2395146"/>
            <a:chOff x="6804248" y="1268760"/>
            <a:chExt cx="1872208" cy="2395146"/>
          </a:xfrm>
        </p:grpSpPr>
        <p:sp>
          <p:nvSpPr>
            <p:cNvPr id="38" name="Oval 37"/>
            <p:cNvSpPr/>
            <p:nvPr/>
          </p:nvSpPr>
          <p:spPr>
            <a:xfrm>
              <a:off x="6804248" y="1268760"/>
              <a:ext cx="1872208" cy="10853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dirty="0" smtClean="0"/>
                <a:t>1º semestre: FEUP</a:t>
              </a: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6804248" y="2578552"/>
              <a:ext cx="1872208" cy="10853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pt-PT" dirty="0"/>
                <a:t>2</a:t>
              </a:r>
              <a:r>
                <a:rPr lang="pt-PT" dirty="0" smtClean="0"/>
                <a:t>º semestre: ICBAS</a:t>
              </a:r>
              <a:endParaRPr lang="en-US" dirty="0"/>
            </a:p>
          </p:txBody>
        </p:sp>
      </p:grpSp>
      <p:sp>
        <p:nvSpPr>
          <p:cNvPr id="35" name="Rectângulo arredondado 41"/>
          <p:cNvSpPr/>
          <p:nvPr/>
        </p:nvSpPr>
        <p:spPr>
          <a:xfrm>
            <a:off x="6336196" y="3677977"/>
            <a:ext cx="259228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PT" sz="1400" b="1" dirty="0" smtClean="0">
                <a:solidFill>
                  <a:srgbClr val="000000"/>
                </a:solidFill>
              </a:rPr>
              <a:t>Engenharia </a:t>
            </a:r>
            <a:r>
              <a:rPr lang="pt-PT" altLang="pt-PT" sz="1400" b="1" dirty="0">
                <a:solidFill>
                  <a:srgbClr val="000000"/>
                </a:solidFill>
              </a:rPr>
              <a:t>Biomédica </a:t>
            </a:r>
            <a:endParaRPr lang="pt-PT" altLang="pt-PT" sz="1400" b="1" dirty="0" smtClean="0">
              <a:solidFill>
                <a:srgbClr val="000000"/>
              </a:solidFill>
            </a:endParaRPr>
          </a:p>
          <a:p>
            <a:pPr algn="ctr"/>
            <a:r>
              <a:rPr lang="pt-PT" sz="1400" b="1" dirty="0" smtClean="0">
                <a:solidFill>
                  <a:srgbClr val="000000"/>
                </a:solidFill>
              </a:rPr>
              <a:t>- FEUP - </a:t>
            </a:r>
            <a:endParaRPr lang="en-US" sz="1400" b="1" dirty="0"/>
          </a:p>
        </p:txBody>
      </p:sp>
      <p:sp>
        <p:nvSpPr>
          <p:cNvPr id="36" name="Rectângulo arredondado 42"/>
          <p:cNvSpPr/>
          <p:nvPr/>
        </p:nvSpPr>
        <p:spPr>
          <a:xfrm>
            <a:off x="6336196" y="4542073"/>
            <a:ext cx="2592288" cy="64807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PT" sz="1400" b="1" dirty="0" smtClean="0">
                <a:solidFill>
                  <a:srgbClr val="000000"/>
                </a:solidFill>
              </a:rPr>
              <a:t>Engenharia Biológica </a:t>
            </a:r>
          </a:p>
          <a:p>
            <a:pPr algn="ctr"/>
            <a:r>
              <a:rPr lang="pt-PT" sz="1400" b="1" dirty="0" smtClean="0">
                <a:solidFill>
                  <a:srgbClr val="000000"/>
                </a:solidFill>
              </a:rPr>
              <a:t>- FEUP - </a:t>
            </a:r>
            <a:endParaRPr lang="en-US" sz="1400" b="1" dirty="0"/>
          </a:p>
        </p:txBody>
      </p:sp>
      <p:sp>
        <p:nvSpPr>
          <p:cNvPr id="37" name="Rectângulo arredondado 43"/>
          <p:cNvSpPr/>
          <p:nvPr/>
        </p:nvSpPr>
        <p:spPr>
          <a:xfrm>
            <a:off x="6336196" y="5406169"/>
            <a:ext cx="2592288" cy="64807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altLang="pt-PT" sz="1400" b="1" dirty="0" smtClean="0">
                <a:solidFill>
                  <a:srgbClr val="000000"/>
                </a:solidFill>
              </a:rPr>
              <a:t>Biotecnologia Molecular</a:t>
            </a:r>
          </a:p>
          <a:p>
            <a:pPr algn="ctr"/>
            <a:r>
              <a:rPr lang="pt-PT" altLang="pt-PT" sz="1400" b="1" dirty="0" smtClean="0">
                <a:solidFill>
                  <a:srgbClr val="000000"/>
                </a:solidFill>
              </a:rPr>
              <a:t>- ICBAS -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90313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7733CB-B5F4-4291-8AA6-CC2330EE4AD0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PT" altLang="pt-PT" sz="100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2631615"/>
            <a:ext cx="4772518" cy="326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74" y="2631615"/>
            <a:ext cx="5678365" cy="34360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72" y="583740"/>
            <a:ext cx="54006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16832"/>
            <a:ext cx="3798806" cy="1051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Algumas Curiosidades…</a:t>
            </a:r>
            <a:endParaRPr lang="pt-PT" sz="1800" dirty="0">
              <a:solidFill>
                <a:srgbClr val="8C2D19"/>
              </a:solidFill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074" y="5295834"/>
            <a:ext cx="5498858" cy="1364334"/>
          </a:xfrm>
          <a:prstGeom prst="rect">
            <a:avLst/>
          </a:prstGeom>
        </p:spPr>
      </p:pic>
      <p:pic>
        <p:nvPicPr>
          <p:cNvPr id="2" name="Picture 2" descr="SymBio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89376"/>
            <a:ext cx="3532846" cy="1307950"/>
          </a:xfrm>
          <a:prstGeom prst="rect">
            <a:avLst/>
          </a:prstGeom>
          <a:noFill/>
          <a:effectLst>
            <a:glow rad="127000">
              <a:schemeClr val="accent1">
                <a:alpha val="42000"/>
              </a:schemeClr>
            </a:glow>
            <a:outerShdw blurRad="127000" dir="5400000" algn="ctr" rotWithShape="0">
              <a:srgbClr val="000000">
                <a:alpha val="42000"/>
              </a:srgbClr>
            </a:outerShdw>
            <a:reflection stA="0" endPos="65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1637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1273175" y="692150"/>
            <a:ext cx="68756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PT" sz="3000" b="1" dirty="0">
                <a:solidFill>
                  <a:srgbClr val="001C76"/>
                </a:solidFill>
              </a:rPr>
              <a:t>E DEPOIS DE ACABAR O </a:t>
            </a:r>
            <a:r>
              <a:rPr lang="en-US" altLang="pt-PT" sz="3000" b="1" dirty="0" smtClean="0">
                <a:solidFill>
                  <a:srgbClr val="001C76"/>
                </a:solidFill>
              </a:rPr>
              <a:t>CURSO…?</a:t>
            </a:r>
            <a:endParaRPr lang="en-US" altLang="pt-PT" sz="3000" b="1" dirty="0">
              <a:solidFill>
                <a:srgbClr val="001C76"/>
              </a:solidFill>
            </a:endParaRPr>
          </a:p>
        </p:txBody>
      </p:sp>
      <p:pic>
        <p:nvPicPr>
          <p:cNvPr id="2560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019300"/>
            <a:ext cx="432117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98B1D85-C40F-4B13-BD9B-76B3AB29BA87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PT" altLang="pt-PT" sz="1000" smtClean="0"/>
          </a:p>
        </p:txBody>
      </p:sp>
    </p:spTree>
    <p:extLst>
      <p:ext uri="{BB962C8B-B14F-4D97-AF65-F5344CB8AC3E}">
        <p14:creationId xmlns:p14="http://schemas.microsoft.com/office/powerpoint/2010/main" val="1981227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8076D5-C920-44EE-A3B0-D4CB54D3F18E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PT" altLang="pt-PT" sz="1000" smtClean="0"/>
          </a:p>
        </p:txBody>
      </p:sp>
      <p:sp>
        <p:nvSpPr>
          <p:cNvPr id="20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Saídas Profissionais</a:t>
            </a:r>
            <a:endParaRPr lang="pt-PT" sz="1800" dirty="0">
              <a:solidFill>
                <a:srgbClr val="8C2D19"/>
              </a:solidFill>
            </a:endParaRPr>
          </a:p>
        </p:txBody>
      </p:sp>
      <p:graphicFrame>
        <p:nvGraphicFramePr>
          <p:cNvPr id="22" name="Diagrama 3"/>
          <p:cNvGraphicFramePr/>
          <p:nvPr>
            <p:extLst>
              <p:ext uri="{D42A27DB-BD31-4B8C-83A1-F6EECF244321}">
                <p14:modId xmlns:p14="http://schemas.microsoft.com/office/powerpoint/2010/main" val="2624869263"/>
              </p:ext>
            </p:extLst>
          </p:nvPr>
        </p:nvGraphicFramePr>
        <p:xfrm>
          <a:off x="-1527558" y="464874"/>
          <a:ext cx="9947658" cy="6172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3" name="Grupo 5"/>
          <p:cNvGrpSpPr/>
          <p:nvPr/>
        </p:nvGrpSpPr>
        <p:grpSpPr>
          <a:xfrm>
            <a:off x="7118363" y="491570"/>
            <a:ext cx="1446998" cy="1173233"/>
            <a:chOff x="395536" y="971178"/>
            <a:chExt cx="2808312" cy="2198390"/>
          </a:xfrm>
        </p:grpSpPr>
        <p:pic>
          <p:nvPicPr>
            <p:cNvPr id="30" name="Imagem 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7624" y="1988840"/>
              <a:ext cx="1885885" cy="1180728"/>
            </a:xfrm>
            <a:prstGeom prst="rect">
              <a:avLst/>
            </a:prstGeom>
          </p:spPr>
        </p:pic>
        <p:pic>
          <p:nvPicPr>
            <p:cNvPr id="31" name="Imagem 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5965" y="971178"/>
              <a:ext cx="1777883" cy="1089670"/>
            </a:xfrm>
            <a:prstGeom prst="rect">
              <a:avLst/>
            </a:prstGeom>
          </p:spPr>
        </p:pic>
        <p:pic>
          <p:nvPicPr>
            <p:cNvPr id="32" name="Picture 31" descr="filter2"/>
            <p:cNvPicPr>
              <a:picLocks noChangeAspect="1" noChangeArrowheads="1"/>
            </p:cNvPicPr>
            <p:nvPr/>
          </p:nvPicPr>
          <p:blipFill>
            <a:blip r:embed="rId10" cstate="print">
              <a:lum bright="-32000" contrast="4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6" y="1052736"/>
              <a:ext cx="1368152" cy="1893809"/>
            </a:xfrm>
            <a:prstGeom prst="rect">
              <a:avLst/>
            </a:prstGeom>
            <a:noFill/>
            <a:ln w="9525">
              <a:solidFill>
                <a:srgbClr val="34354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upo 14"/>
          <p:cNvGrpSpPr/>
          <p:nvPr/>
        </p:nvGrpSpPr>
        <p:grpSpPr>
          <a:xfrm>
            <a:off x="7149598" y="3320988"/>
            <a:ext cx="1500152" cy="1414486"/>
            <a:chOff x="6154738" y="982072"/>
            <a:chExt cx="2589451" cy="2131909"/>
          </a:xfrm>
        </p:grpSpPr>
        <p:pic>
          <p:nvPicPr>
            <p:cNvPr id="27" name="Picture 26" descr="artificial-heart-abiocor-hand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0145" y="982072"/>
              <a:ext cx="1314263" cy="1438816"/>
            </a:xfrm>
            <a:prstGeom prst="rect">
              <a:avLst/>
            </a:prstGeom>
            <a:noFill/>
            <a:ln w="9525">
              <a:solidFill>
                <a:srgbClr val="34354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46" r="8267"/>
            <a:stretch>
              <a:fillRect/>
            </a:stretch>
          </p:blipFill>
          <p:spPr bwMode="auto">
            <a:xfrm>
              <a:off x="6154738" y="1316173"/>
              <a:ext cx="1009506" cy="1734202"/>
            </a:xfrm>
            <a:prstGeom prst="rect">
              <a:avLst/>
            </a:prstGeom>
            <a:noFill/>
            <a:ln w="9525">
              <a:solidFill>
                <a:srgbClr val="34354A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http://www.121captions.com/wp-content/uploads/2013/08/cochlear-implant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2280" y="2204864"/>
              <a:ext cx="1651909" cy="909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8363" y="1952836"/>
            <a:ext cx="1543420" cy="108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5" descr="http://fthomaz.com/website/wp-content/uploads/2012/11/Cloud-Investig4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0273" y="5023030"/>
            <a:ext cx="1225796" cy="1464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29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9159FB-27B6-45AC-AC7C-47D587B1FF8F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PT" altLang="pt-PT" sz="1000" smtClean="0"/>
          </a:p>
        </p:txBody>
      </p:sp>
      <p:sp>
        <p:nvSpPr>
          <p:cNvPr id="16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Saídas Profissionais</a:t>
            </a:r>
            <a:endParaRPr lang="pt-PT" sz="1800" dirty="0">
              <a:solidFill>
                <a:srgbClr val="8C2D19"/>
              </a:solidFill>
            </a:endParaRPr>
          </a:p>
        </p:txBody>
      </p:sp>
      <p:sp>
        <p:nvSpPr>
          <p:cNvPr id="17" name="Rectângulo 9"/>
          <p:cNvSpPr/>
          <p:nvPr/>
        </p:nvSpPr>
        <p:spPr>
          <a:xfrm>
            <a:off x="107504" y="656692"/>
            <a:ext cx="8928992" cy="43204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PT" sz="2000" b="1" dirty="0" smtClean="0"/>
              <a:t>Engenharia Biológica</a:t>
            </a:r>
            <a:endParaRPr lang="en-US" sz="2000" b="1" dirty="0"/>
          </a:p>
        </p:txBody>
      </p:sp>
      <p:graphicFrame>
        <p:nvGraphicFramePr>
          <p:cNvPr id="18" name="Diagrama 7"/>
          <p:cNvGraphicFramePr/>
          <p:nvPr/>
        </p:nvGraphicFramePr>
        <p:xfrm>
          <a:off x="323528" y="712924"/>
          <a:ext cx="8496944" cy="2392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365548" y="3320988"/>
            <a:ext cx="1352101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en-US" altLang="pt-PT" b="1" dirty="0" err="1" smtClean="0">
                <a:latin typeface="+mj-lt"/>
              </a:rPr>
              <a:t>Farmacêutica</a:t>
            </a:r>
            <a:endParaRPr lang="en-US" altLang="pt-PT" b="1" dirty="0">
              <a:latin typeface="+mj-lt"/>
            </a:endParaRP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Alimentar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Cosméticos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Aromas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pt-PT" sz="1200" b="1" dirty="0" smtClean="0"/>
          </a:p>
        </p:txBody>
      </p:sp>
      <p:grpSp>
        <p:nvGrpSpPr>
          <p:cNvPr id="20" name="Grupo 20"/>
          <p:cNvGrpSpPr/>
          <p:nvPr/>
        </p:nvGrpSpPr>
        <p:grpSpPr>
          <a:xfrm>
            <a:off x="467543" y="4406848"/>
            <a:ext cx="2647131" cy="2013002"/>
            <a:chOff x="538619" y="3934706"/>
            <a:chExt cx="2311452" cy="1794460"/>
          </a:xfrm>
        </p:grpSpPr>
        <p:pic>
          <p:nvPicPr>
            <p:cNvPr id="28" name="Picture 27" descr="pill">
              <a:hlinkClick r:id="rId8"/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83" t="4326" r="3561" b="7802"/>
            <a:stretch>
              <a:fillRect/>
            </a:stretch>
          </p:blipFill>
          <p:spPr bwMode="auto">
            <a:xfrm>
              <a:off x="538619" y="3934706"/>
              <a:ext cx="1087316" cy="678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8" descr="FoodProcessors_Can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6685" y="4431003"/>
              <a:ext cx="936104" cy="1298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9" descr="HOME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2789" y="4040647"/>
              <a:ext cx="867282" cy="11461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Text Box 16"/>
          <p:cNvSpPr txBox="1">
            <a:spLocks noChangeArrowheads="1"/>
          </p:cNvSpPr>
          <p:nvPr/>
        </p:nvSpPr>
        <p:spPr bwMode="auto">
          <a:xfrm>
            <a:off x="3275856" y="3320988"/>
            <a:ext cx="25922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Madeira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Couro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>
                <a:latin typeface="+mj-lt"/>
              </a:rPr>
              <a:t>M</a:t>
            </a:r>
            <a:r>
              <a:rPr lang="pt-PT" altLang="pt-PT" b="1" dirty="0" smtClean="0">
                <a:latin typeface="+mj-lt"/>
              </a:rPr>
              <a:t>ateriais </a:t>
            </a:r>
            <a:r>
              <a:rPr lang="pt-PT" altLang="pt-PT" b="1" dirty="0">
                <a:latin typeface="+mj-lt"/>
              </a:rPr>
              <a:t>e produtos de origem </a:t>
            </a:r>
            <a:r>
              <a:rPr lang="pt-PT" altLang="pt-PT" b="1" dirty="0" smtClean="0">
                <a:latin typeface="+mj-lt"/>
              </a:rPr>
              <a:t>marinha</a:t>
            </a:r>
            <a:endParaRPr lang="en-US" altLang="pt-PT" b="1" dirty="0" smtClean="0">
              <a:latin typeface="+mj-lt"/>
            </a:endParaRPr>
          </a:p>
        </p:txBody>
      </p:sp>
      <p:sp>
        <p:nvSpPr>
          <p:cNvPr id="22" name="Seta de movimento para a direita 22"/>
          <p:cNvSpPr/>
          <p:nvPr/>
        </p:nvSpPr>
        <p:spPr>
          <a:xfrm rot="5400000">
            <a:off x="1443662" y="2780928"/>
            <a:ext cx="432048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3" name="Seta de movimento para a direita 23"/>
          <p:cNvSpPr/>
          <p:nvPr/>
        </p:nvSpPr>
        <p:spPr>
          <a:xfrm rot="5400000">
            <a:off x="4355976" y="2780928"/>
            <a:ext cx="432048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Seta de movimento para a direita 24"/>
          <p:cNvSpPr/>
          <p:nvPr/>
        </p:nvSpPr>
        <p:spPr>
          <a:xfrm rot="5400000">
            <a:off x="7309876" y="2780928"/>
            <a:ext cx="432048" cy="50405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229756" y="3320987"/>
            <a:ext cx="280674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MS PGothic" pitchFamily="34" charset="-128"/>
                <a:cs typeface="+mn-cs"/>
              </a:defRPr>
            </a:lvl9pPr>
          </a:lstStyle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Tratamento </a:t>
            </a:r>
            <a:r>
              <a:rPr lang="pt-PT" altLang="pt-PT" b="1" dirty="0">
                <a:latin typeface="+mj-lt"/>
              </a:rPr>
              <a:t>de resíduos </a:t>
            </a:r>
            <a:r>
              <a:rPr lang="pt-PT" altLang="pt-PT" b="1" dirty="0" smtClean="0">
                <a:latin typeface="+mj-lt"/>
              </a:rPr>
              <a:t>contaminados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Qualidade </a:t>
            </a:r>
            <a:r>
              <a:rPr lang="pt-PT" altLang="pt-PT" b="1" dirty="0">
                <a:latin typeface="+mj-lt"/>
              </a:rPr>
              <a:t>ambiental em unidades hospitalares e empresas da área da </a:t>
            </a:r>
            <a:r>
              <a:rPr lang="pt-PT" altLang="pt-PT" b="1" dirty="0" smtClean="0">
                <a:latin typeface="+mj-lt"/>
              </a:rPr>
              <a:t>saúde</a:t>
            </a: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r>
              <a:rPr lang="pt-PT" altLang="pt-PT" b="1" dirty="0" smtClean="0">
                <a:latin typeface="+mj-lt"/>
              </a:rPr>
              <a:t>Bioenergia</a:t>
            </a:r>
            <a:endParaRPr lang="pt-PT" altLang="pt-PT" b="1" dirty="0">
              <a:latin typeface="+mj-lt"/>
            </a:endParaRPr>
          </a:p>
          <a:p>
            <a:pPr marL="171450" indent="-171450"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ü"/>
            </a:pPr>
            <a:endParaRPr lang="pt-PT" altLang="pt-PT" sz="1200" b="1" dirty="0" smtClean="0">
              <a:latin typeface="+mj-lt"/>
            </a:endParaRPr>
          </a:p>
        </p:txBody>
      </p:sp>
      <p:pic>
        <p:nvPicPr>
          <p:cNvPr id="26" name="Picture 25" descr="WstTreatLago(359)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7" y="4663936"/>
            <a:ext cx="1616448" cy="121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 descr="Resultado de imagem para madeira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600" y="4275095"/>
            <a:ext cx="1644264" cy="109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://esbrasil.com.br/wp-content/uploads/2018/02/microalgas-696x522.jp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335" y="5260651"/>
            <a:ext cx="1654459" cy="124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://nossaciencia.com.br/wp-content/uploads/2017/09/las_microalgas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033" y="5581486"/>
            <a:ext cx="1889989" cy="11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7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Marcador de Posição do Número do Diapositivo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AAC4F9-BC94-4AD5-8C6E-055824246CF7}" type="slidenum">
              <a:rPr lang="pt-PT" altLang="pt-PT" sz="10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PT" altLang="pt-PT" sz="1000" smtClean="0"/>
          </a:p>
        </p:txBody>
      </p:sp>
      <p:sp>
        <p:nvSpPr>
          <p:cNvPr id="15" name="Shape 65"/>
          <p:cNvSpPr txBox="1"/>
          <p:nvPr/>
        </p:nvSpPr>
        <p:spPr>
          <a:xfrm>
            <a:off x="71625" y="4375"/>
            <a:ext cx="7167599" cy="384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pt-PT" sz="1800" dirty="0" smtClean="0">
                <a:solidFill>
                  <a:srgbClr val="8C2D19"/>
                </a:solidFill>
              </a:rPr>
              <a:t>Saídas Profissionais</a:t>
            </a:r>
            <a:endParaRPr lang="pt-PT" sz="1800" dirty="0">
              <a:solidFill>
                <a:srgbClr val="8C2D19"/>
              </a:solidFill>
            </a:endParaRPr>
          </a:p>
        </p:txBody>
      </p:sp>
      <p:graphicFrame>
        <p:nvGraphicFramePr>
          <p:cNvPr id="16" name="Diagrama 4"/>
          <p:cNvGraphicFramePr/>
          <p:nvPr/>
        </p:nvGraphicFramePr>
        <p:xfrm>
          <a:off x="-245909" y="908720"/>
          <a:ext cx="398410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upo 13"/>
          <p:cNvGrpSpPr/>
          <p:nvPr/>
        </p:nvGrpSpPr>
        <p:grpSpPr>
          <a:xfrm>
            <a:off x="3125213" y="919754"/>
            <a:ext cx="2376265" cy="1861174"/>
            <a:chOff x="3999336" y="980728"/>
            <a:chExt cx="2376265" cy="1861174"/>
          </a:xfrm>
        </p:grpSpPr>
        <p:sp>
          <p:nvSpPr>
            <p:cNvPr id="34" name="Seta de movimento para a direita 10"/>
            <p:cNvSpPr/>
            <p:nvPr/>
          </p:nvSpPr>
          <p:spPr>
            <a:xfrm rot="21099088">
              <a:off x="3999336" y="1646461"/>
              <a:ext cx="432048" cy="50405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5" name="Rectângulo 5"/>
            <p:cNvSpPr/>
            <p:nvPr/>
          </p:nvSpPr>
          <p:spPr>
            <a:xfrm>
              <a:off x="4503392" y="2564903"/>
              <a:ext cx="18678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pt-PT" sz="1200" b="1" dirty="0" err="1" smtClean="0"/>
                <a:t>Indústria</a:t>
              </a:r>
              <a:r>
                <a:rPr lang="en-US" altLang="pt-PT" sz="1200" b="1" dirty="0" smtClean="0"/>
                <a:t> </a:t>
              </a:r>
              <a:r>
                <a:rPr lang="en-US" altLang="pt-PT" sz="1200" b="1" dirty="0" err="1" smtClean="0"/>
                <a:t>Farmacêutica</a:t>
              </a:r>
              <a:endParaRPr lang="en-US" altLang="pt-PT" sz="1200" b="1" dirty="0"/>
            </a:p>
          </p:txBody>
        </p:sp>
        <p:grpSp>
          <p:nvGrpSpPr>
            <p:cNvPr id="36" name="Grupo 6"/>
            <p:cNvGrpSpPr/>
            <p:nvPr/>
          </p:nvGrpSpPr>
          <p:grpSpPr>
            <a:xfrm>
              <a:off x="4731544" y="980728"/>
              <a:ext cx="1644057" cy="1450386"/>
              <a:chOff x="4237889" y="918012"/>
              <a:chExt cx="2862253" cy="2431878"/>
            </a:xfrm>
          </p:grpSpPr>
          <p:pic>
            <p:nvPicPr>
              <p:cNvPr id="37" name="Picture 36" descr="picture-hands-20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68118" y="918012"/>
                <a:ext cx="2232024" cy="1908176"/>
              </a:xfrm>
              <a:prstGeom prst="rect">
                <a:avLst/>
              </a:prstGeom>
              <a:noFill/>
              <a:ln w="9525">
                <a:solidFill>
                  <a:srgbClr val="34354A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8" name="Picture 37" descr="jg588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7889" y="2106877"/>
                <a:ext cx="1739899" cy="124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18" name="Grupo 7"/>
          <p:cNvGrpSpPr/>
          <p:nvPr/>
        </p:nvGrpSpPr>
        <p:grpSpPr>
          <a:xfrm>
            <a:off x="2765173" y="3068960"/>
            <a:ext cx="2245404" cy="2011088"/>
            <a:chOff x="3224459" y="3218112"/>
            <a:chExt cx="2245404" cy="2011088"/>
          </a:xfrm>
        </p:grpSpPr>
        <p:pic>
          <p:nvPicPr>
            <p:cNvPr id="25" name="Picture 24" descr="http://www.wifinotes.com/nanotechnology1/img/nanomedicine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523" y="3347067"/>
              <a:ext cx="1669340" cy="1641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Seta de movimento para a direita 15"/>
            <p:cNvSpPr/>
            <p:nvPr/>
          </p:nvSpPr>
          <p:spPr>
            <a:xfrm rot="1991699">
              <a:off x="3224459" y="3218112"/>
              <a:ext cx="432048" cy="50405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3" name="Rectângulo 16"/>
            <p:cNvSpPr/>
            <p:nvPr/>
          </p:nvSpPr>
          <p:spPr>
            <a:xfrm>
              <a:off x="3964437" y="4952201"/>
              <a:ext cx="12362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pt-PT" sz="1200" b="1" dirty="0" err="1" smtClean="0"/>
                <a:t>Nanomedicina</a:t>
              </a:r>
              <a:endParaRPr lang="en-US" altLang="pt-PT" sz="1200" b="1" dirty="0"/>
            </a:p>
          </p:txBody>
        </p:sp>
      </p:grpSp>
      <p:grpSp>
        <p:nvGrpSpPr>
          <p:cNvPr id="19" name="Grupo 21"/>
          <p:cNvGrpSpPr/>
          <p:nvPr/>
        </p:nvGrpSpPr>
        <p:grpSpPr>
          <a:xfrm>
            <a:off x="519426" y="3753037"/>
            <a:ext cx="2029723" cy="2268251"/>
            <a:chOff x="814085" y="4318068"/>
            <a:chExt cx="2029723" cy="2268251"/>
          </a:xfrm>
        </p:grpSpPr>
        <p:pic>
          <p:nvPicPr>
            <p:cNvPr id="22" name="Picture 21" descr="Screen Shot 2016-03-07 at 22.51.21.png"/>
            <p:cNvPicPr>
              <a:picLocks noChangeAspect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745" y="4874676"/>
              <a:ext cx="1424531" cy="14245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ângulo 18"/>
            <p:cNvSpPr/>
            <p:nvPr/>
          </p:nvSpPr>
          <p:spPr>
            <a:xfrm>
              <a:off x="814085" y="6309320"/>
              <a:ext cx="20297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1" hangingPunct="1"/>
              <a:r>
                <a:rPr lang="en-US" altLang="pt-PT" sz="1200" b="1" dirty="0" err="1" smtClean="0"/>
                <a:t>Engenharia</a:t>
              </a:r>
              <a:r>
                <a:rPr lang="en-US" altLang="pt-PT" sz="1200" b="1" dirty="0" smtClean="0"/>
                <a:t> </a:t>
              </a:r>
              <a:r>
                <a:rPr lang="en-US" altLang="pt-PT" sz="1200" b="1" dirty="0" err="1" smtClean="0"/>
                <a:t>Regenerativa</a:t>
              </a:r>
              <a:endParaRPr lang="en-US" altLang="pt-PT" sz="1200" b="1" dirty="0"/>
            </a:p>
          </p:txBody>
        </p:sp>
        <p:sp>
          <p:nvSpPr>
            <p:cNvPr id="24" name="Seta de movimento para a direita 19"/>
            <p:cNvSpPr/>
            <p:nvPr/>
          </p:nvSpPr>
          <p:spPr>
            <a:xfrm rot="5400000">
              <a:off x="1655676" y="4282064"/>
              <a:ext cx="432048" cy="504056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pt-PT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20" name="Diagrama 26"/>
          <p:cNvGraphicFramePr/>
          <p:nvPr>
            <p:extLst>
              <p:ext uri="{D42A27DB-BD31-4B8C-83A1-F6EECF244321}">
                <p14:modId xmlns:p14="http://schemas.microsoft.com/office/powerpoint/2010/main" val="1780992012"/>
              </p:ext>
            </p:extLst>
          </p:nvPr>
        </p:nvGraphicFramePr>
        <p:xfrm>
          <a:off x="5050032" y="3197915"/>
          <a:ext cx="4339877" cy="318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1" name="Retângulo arredondado 26"/>
          <p:cNvSpPr>
            <a:spLocks noChangeArrowheads="1"/>
          </p:cNvSpPr>
          <p:nvPr/>
        </p:nvSpPr>
        <p:spPr bwMode="auto">
          <a:xfrm>
            <a:off x="6038425" y="476672"/>
            <a:ext cx="2415380" cy="271557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>
            <a:defPPr>
              <a:defRPr lang="pt-PT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pt-PT" sz="1800" b="1" dirty="0" err="1">
                <a:solidFill>
                  <a:srgbClr val="000000"/>
                </a:solidFill>
                <a:latin typeface="+mj-lt"/>
              </a:rPr>
              <a:t>Resolução</a:t>
            </a:r>
            <a:r>
              <a:rPr lang="en-US" altLang="pt-PT" sz="1800" b="1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altLang="pt-PT" sz="1800" b="1" dirty="0" err="1">
                <a:solidFill>
                  <a:srgbClr val="000000"/>
                </a:solidFill>
                <a:latin typeface="+mj-lt"/>
              </a:rPr>
              <a:t>problemas</a:t>
            </a:r>
            <a:r>
              <a:rPr lang="en-US" altLang="pt-PT" sz="1800" b="1" dirty="0">
                <a:solidFill>
                  <a:srgbClr val="000000"/>
                </a:solidFill>
                <a:latin typeface="+mj-lt"/>
              </a:rPr>
              <a:t> de </a:t>
            </a:r>
            <a:r>
              <a:rPr lang="en-US" altLang="pt-PT" sz="1800" b="1" dirty="0" err="1">
                <a:solidFill>
                  <a:srgbClr val="FFC000"/>
                </a:solidFill>
                <a:latin typeface="+mj-lt"/>
              </a:rPr>
              <a:t>B</a:t>
            </a:r>
            <a:r>
              <a:rPr lang="en-US" altLang="pt-PT" sz="1800" b="1" dirty="0" err="1" smtClean="0">
                <a:solidFill>
                  <a:srgbClr val="FFC000"/>
                </a:solidFill>
                <a:latin typeface="+mj-lt"/>
              </a:rPr>
              <a:t>iomedicina</a:t>
            </a:r>
            <a:r>
              <a:rPr lang="en-US" altLang="pt-PT" sz="18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pt-PT" sz="1800" b="1" dirty="0">
                <a:solidFill>
                  <a:srgbClr val="000000"/>
                </a:solidFill>
                <a:latin typeface="+mj-lt"/>
              </a:rPr>
              <a:t>sob a </a:t>
            </a:r>
            <a:r>
              <a:rPr lang="en-US" altLang="pt-PT" sz="1800" b="1" dirty="0" err="1">
                <a:solidFill>
                  <a:srgbClr val="000000"/>
                </a:solidFill>
                <a:latin typeface="+mj-lt"/>
              </a:rPr>
              <a:t>perspectiva</a:t>
            </a:r>
            <a:r>
              <a:rPr lang="en-US" altLang="pt-PT" sz="1800" b="1" dirty="0">
                <a:solidFill>
                  <a:srgbClr val="000000"/>
                </a:solidFill>
                <a:latin typeface="+mj-lt"/>
              </a:rPr>
              <a:t> da </a:t>
            </a:r>
            <a:r>
              <a:rPr lang="en-US" altLang="pt-PT" sz="1800" b="1" dirty="0" err="1" smtClean="0">
                <a:solidFill>
                  <a:srgbClr val="FFC000"/>
                </a:solidFill>
                <a:latin typeface="+mj-lt"/>
              </a:rPr>
              <a:t>Engenharia</a:t>
            </a:r>
            <a:r>
              <a:rPr lang="en-US" altLang="pt-PT" sz="1800" b="1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altLang="pt-PT" sz="1800" b="1" dirty="0">
                <a:solidFill>
                  <a:srgbClr val="FFC000"/>
                </a:solidFill>
                <a:latin typeface="+mj-lt"/>
              </a:rPr>
              <a:t>molecular</a:t>
            </a:r>
          </a:p>
        </p:txBody>
      </p:sp>
    </p:spTree>
    <p:extLst>
      <p:ext uri="{BB962C8B-B14F-4D97-AF65-F5344CB8AC3E}">
        <p14:creationId xmlns:p14="http://schemas.microsoft.com/office/powerpoint/2010/main" val="375771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372</Words>
  <Application>Microsoft Office PowerPoint</Application>
  <PresentationFormat>Apresentação no Ecrã (4:3)</PresentationFormat>
  <Paragraphs>134</Paragraphs>
  <Slides>12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MS PGothic</vt:lpstr>
      <vt:lpstr>Arial</vt:lpstr>
      <vt:lpstr>Book Antiqua</vt:lpstr>
      <vt:lpstr>Calibri</vt:lpstr>
      <vt:lpstr>Calibri Light</vt:lpstr>
      <vt:lpstr>Symbol</vt:lpstr>
      <vt:lpstr>Wingdings</vt:lpstr>
      <vt:lpstr>Modelo de apresentação personalizado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scristovao</dc:creator>
  <cp:lastModifiedBy>Maria da Conceição Rangel</cp:lastModifiedBy>
  <cp:revision>23</cp:revision>
  <dcterms:modified xsi:type="dcterms:W3CDTF">2019-07-11T09:30:24Z</dcterms:modified>
</cp:coreProperties>
</file>