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Nuni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Nunito-bold.fntdata"/><Relationship Id="rId10" Type="http://schemas.openxmlformats.org/officeDocument/2006/relationships/slide" Target="slides/slide5.xml"/><Relationship Id="rId54" Type="http://schemas.openxmlformats.org/officeDocument/2006/relationships/font" Target="fonts/Nunito-regular.fntdata"/><Relationship Id="rId13" Type="http://schemas.openxmlformats.org/officeDocument/2006/relationships/slide" Target="slides/slide8.xml"/><Relationship Id="rId57" Type="http://schemas.openxmlformats.org/officeDocument/2006/relationships/font" Target="fonts/Nunito-boldItalic.fntdata"/><Relationship Id="rId12" Type="http://schemas.openxmlformats.org/officeDocument/2006/relationships/slide" Target="slides/slide7.xml"/><Relationship Id="rId56" Type="http://schemas.openxmlformats.org/officeDocument/2006/relationships/font" Target="fonts/Nuni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7a0b020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7a0b020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7a0b020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7a0b020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7e0b8a9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7e0b8a9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7a0b020d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7a0b020d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7a0b020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7a0b020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3edc1b92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3edc1b92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57a0b020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57a0b020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7a0b020d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7a0b020d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7e0b8a90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7e0b8a90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57e0b8a9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57e0b8a9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57e0b8a9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57e0b8a9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a0b020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a0b020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568440692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568440692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68440692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68440692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7e0b8a90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7e0b8a90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57e0b8a90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57e0b8a90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e0b8a90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e0b8a90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57e0b8a90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57e0b8a90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57fd710c8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57fd710c8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56844069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56844069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57fd710c8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57fd710c8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57fd710c8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57fd710c8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7a0b020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7a0b020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57fd710c8c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57fd710c8c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7fd710c8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7fd710c8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fd710c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fd710c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7fd710c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7fd710c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7fd710c8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7fd710c8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7fd710c8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7fd710c8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7fd710c8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7fd710c8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7fd710c8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57fd710c8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57fd710c8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57fd710c8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7fd710c8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7fd710c8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84fde145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84fde145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57fd710c8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57fd710c8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57fd710c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57fd710c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57a0b020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57a0b020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56844069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56844069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568440692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568440692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57fd710c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57fd710c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57a0b020d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57a0b020d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57a0b020d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57a0b020d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57fd710c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57fd710c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7a0b020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7a0b020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7a0b020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7a0b020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684406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684406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7a0b020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7a0b020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7a0b020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7a0b020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3.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5.png"/><Relationship Id="rId6" Type="http://schemas.openxmlformats.org/officeDocument/2006/relationships/image" Target="../media/image32.png"/><Relationship Id="rId7"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45.png"/><Relationship Id="rId5" Type="http://schemas.openxmlformats.org/officeDocument/2006/relationships/image" Target="../media/image24.png"/><Relationship Id="rId6" Type="http://schemas.openxmlformats.org/officeDocument/2006/relationships/image" Target="../media/image31.png"/><Relationship Id="rId7"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37.png"/><Relationship Id="rId5"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52.png"/><Relationship Id="rId4" Type="http://schemas.openxmlformats.org/officeDocument/2006/relationships/image" Target="../media/image30.png"/><Relationship Id="rId5"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9.png"/><Relationship Id="rId4" Type="http://schemas.openxmlformats.org/officeDocument/2006/relationships/image" Target="../media/image39.png"/><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44.png"/><Relationship Id="rId6" Type="http://schemas.openxmlformats.org/officeDocument/2006/relationships/image" Target="../media/image4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64.png"/><Relationship Id="rId4" Type="http://schemas.openxmlformats.org/officeDocument/2006/relationships/image" Target="../media/image67.png"/><Relationship Id="rId5"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48.png"/><Relationship Id="rId5" Type="http://schemas.openxmlformats.org/officeDocument/2006/relationships/image" Target="../media/image5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51.png"/><Relationship Id="rId5"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5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60.png"/><Relationship Id="rId4" Type="http://schemas.openxmlformats.org/officeDocument/2006/relationships/image" Target="../media/image63.png"/><Relationship Id="rId5" Type="http://schemas.openxmlformats.org/officeDocument/2006/relationships/image" Target="../media/image62.png"/><Relationship Id="rId6" Type="http://schemas.openxmlformats.org/officeDocument/2006/relationships/image" Target="../media/image7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65.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68.png"/><Relationship Id="rId5" Type="http://schemas.openxmlformats.org/officeDocument/2006/relationships/image" Target="../media/image76.png"/><Relationship Id="rId6" Type="http://schemas.openxmlformats.org/officeDocument/2006/relationships/image" Target="../media/image6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59.png"/><Relationship Id="rId4" Type="http://schemas.openxmlformats.org/officeDocument/2006/relationships/image" Target="../media/image69.png"/><Relationship Id="rId5" Type="http://schemas.openxmlformats.org/officeDocument/2006/relationships/image" Target="../media/image7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71.png"/><Relationship Id="rId4" Type="http://schemas.openxmlformats.org/officeDocument/2006/relationships/image" Target="../media/image61.png"/><Relationship Id="rId5" Type="http://schemas.openxmlformats.org/officeDocument/2006/relationships/image" Target="../media/image81.png"/><Relationship Id="rId6" Type="http://schemas.openxmlformats.org/officeDocument/2006/relationships/image" Target="../media/image8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75.png"/><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74.png"/><Relationship Id="rId4" Type="http://schemas.openxmlformats.org/officeDocument/2006/relationships/image" Target="../media/image79.png"/><Relationship Id="rId5" Type="http://schemas.openxmlformats.org/officeDocument/2006/relationships/image" Target="../media/image7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84.png"/><Relationship Id="rId4" Type="http://schemas.openxmlformats.org/officeDocument/2006/relationships/image" Target="../media/image92.png"/><Relationship Id="rId5" Type="http://schemas.openxmlformats.org/officeDocument/2006/relationships/image" Target="../media/image7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82.png"/><Relationship Id="rId4" Type="http://schemas.openxmlformats.org/officeDocument/2006/relationships/image" Target="../media/image91.png"/><Relationship Id="rId5" Type="http://schemas.openxmlformats.org/officeDocument/2006/relationships/image" Target="../media/image101.png"/><Relationship Id="rId6" Type="http://schemas.openxmlformats.org/officeDocument/2006/relationships/image" Target="../media/image8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88.png"/><Relationship Id="rId4" Type="http://schemas.openxmlformats.org/officeDocument/2006/relationships/image" Target="../media/image93.png"/><Relationship Id="rId5" Type="http://schemas.openxmlformats.org/officeDocument/2006/relationships/image" Target="../media/image9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96.png"/><Relationship Id="rId4" Type="http://schemas.openxmlformats.org/officeDocument/2006/relationships/image" Target="../media/image9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86.png"/><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103.png"/><Relationship Id="rId4" Type="http://schemas.openxmlformats.org/officeDocument/2006/relationships/image" Target="../media/image9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9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00.png"/><Relationship Id="rId4" Type="http://schemas.openxmlformats.org/officeDocument/2006/relationships/image" Target="../media/image94.png"/><Relationship Id="rId5"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Housing Prices Dataset</a:t>
            </a:r>
            <a:endParaRPr/>
          </a:p>
          <a:p>
            <a:pPr indent="0" lvl="0" marL="0" rtl="0" algn="ctr">
              <a:spcBef>
                <a:spcPts val="0"/>
              </a:spcBef>
              <a:spcAft>
                <a:spcPts val="0"/>
              </a:spcAft>
              <a:buNone/>
            </a:pPr>
            <a:r>
              <a:rPr lang="pt-PT"/>
              <a:t>(India)</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pt-PT"/>
              <a:t>Manuel Curral</a:t>
            </a:r>
            <a:endParaRPr/>
          </a:p>
          <a:p>
            <a:pPr indent="0" lvl="0" marL="0" rtl="0" algn="ctr">
              <a:spcBef>
                <a:spcPts val="0"/>
              </a:spcBef>
              <a:spcAft>
                <a:spcPts val="0"/>
              </a:spcAft>
              <a:buNone/>
            </a:pPr>
            <a:r>
              <a:rPr lang="pt-PT"/>
              <a:t>Miguel Cosme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2"/>
          <p:cNvPicPr preferRelativeResize="0"/>
          <p:nvPr/>
        </p:nvPicPr>
        <p:blipFill rotWithShape="1">
          <a:blip r:embed="rId3">
            <a:alphaModFix/>
          </a:blip>
          <a:srcRect b="19652" l="33528" r="28210" t="0"/>
          <a:stretch/>
        </p:blipFill>
        <p:spPr>
          <a:xfrm>
            <a:off x="787575" y="943000"/>
            <a:ext cx="2106900" cy="2732000"/>
          </a:xfrm>
          <a:prstGeom prst="rect">
            <a:avLst/>
          </a:prstGeom>
          <a:noFill/>
          <a:ln>
            <a:noFill/>
          </a:ln>
          <a:effectLst>
            <a:reflection blurRad="0" dir="5400000" dist="38100" endA="0" endPos="30000" fadeDir="5400012" kx="0" rotWithShape="0" algn="bl" stA="0" stPos="0" sy="-100000" ky="0"/>
          </a:effectLst>
        </p:spPr>
      </p:pic>
      <p:sp>
        <p:nvSpPr>
          <p:cNvPr id="192" name="Google Shape;192;p22"/>
          <p:cNvSpPr txBox="1"/>
          <p:nvPr/>
        </p:nvSpPr>
        <p:spPr>
          <a:xfrm>
            <a:off x="309925" y="4355925"/>
            <a:ext cx="49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193" name="Google Shape;193;p22"/>
          <p:cNvPicPr preferRelativeResize="0"/>
          <p:nvPr/>
        </p:nvPicPr>
        <p:blipFill>
          <a:blip r:embed="rId4">
            <a:alphaModFix/>
          </a:blip>
          <a:stretch>
            <a:fillRect/>
          </a:stretch>
        </p:blipFill>
        <p:spPr>
          <a:xfrm>
            <a:off x="2846825" y="400175"/>
            <a:ext cx="6010001" cy="3716900"/>
          </a:xfrm>
          <a:prstGeom prst="rect">
            <a:avLst/>
          </a:prstGeom>
          <a:noFill/>
          <a:ln>
            <a:noFill/>
          </a:ln>
          <a:effectLst>
            <a:reflection blurRad="0" dir="5400000" dist="38100" endA="0" endPos="30000" fadeDir="5400012" kx="0" rotWithShape="0" algn="bl" stA="0" stPos="0" sy="-100000" ky="0"/>
          </a:effectLst>
        </p:spPr>
      </p:pic>
      <p:sp>
        <p:nvSpPr>
          <p:cNvPr id="194" name="Google Shape;194;p22"/>
          <p:cNvSpPr txBox="1"/>
          <p:nvPr/>
        </p:nvSpPr>
        <p:spPr>
          <a:xfrm>
            <a:off x="264400" y="3795775"/>
            <a:ext cx="8481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solidFill>
                  <a:srgbClr val="202124"/>
                </a:solidFill>
                <a:highlight>
                  <a:schemeClr val="dk1"/>
                </a:highlight>
              </a:rPr>
              <a:t>RERA stands for </a:t>
            </a:r>
            <a:r>
              <a:rPr lang="pt-PT" sz="1500">
                <a:solidFill>
                  <a:srgbClr val="040C28"/>
                </a:solidFill>
              </a:rPr>
              <a:t>Real Estate Regulatory Authority</a:t>
            </a:r>
            <a:r>
              <a:rPr lang="pt-PT" sz="1500">
                <a:solidFill>
                  <a:srgbClr val="202124"/>
                </a:solidFill>
                <a:highlight>
                  <a:schemeClr val="dk1"/>
                </a:highlight>
              </a:rPr>
              <a:t> came into existence as per the Real Estate (Regulation and Development) Act, 2016 which aims to protect the home purchasers and also boosts the real estate investments. The bill of this Parliament of India Act was passed on 10 March 2016 by the Upper House (Rajya Sabha)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nvSpPr>
        <p:spPr>
          <a:xfrm>
            <a:off x="2792725" y="4581575"/>
            <a:ext cx="53901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Data presents mostly houses in secondary market - unregulated. </a:t>
            </a:r>
            <a:endParaRPr>
              <a:latin typeface="Calibri"/>
              <a:ea typeface="Calibri"/>
              <a:cs typeface="Calibri"/>
              <a:sym typeface="Calibri"/>
            </a:endParaRPr>
          </a:p>
        </p:txBody>
      </p:sp>
      <p:pic>
        <p:nvPicPr>
          <p:cNvPr id="200" name="Google Shape;200;p23"/>
          <p:cNvPicPr preferRelativeResize="0"/>
          <p:nvPr/>
        </p:nvPicPr>
        <p:blipFill rotWithShape="1">
          <a:blip r:embed="rId3">
            <a:alphaModFix/>
          </a:blip>
          <a:srcRect b="0" l="0" r="10746" t="0"/>
          <a:stretch/>
        </p:blipFill>
        <p:spPr>
          <a:xfrm>
            <a:off x="241700" y="255325"/>
            <a:ext cx="6022051" cy="4172700"/>
          </a:xfrm>
          <a:prstGeom prst="rect">
            <a:avLst/>
          </a:prstGeom>
          <a:noFill/>
          <a:ln>
            <a:noFill/>
          </a:ln>
        </p:spPr>
      </p:pic>
      <p:pic>
        <p:nvPicPr>
          <p:cNvPr id="201" name="Google Shape;201;p23"/>
          <p:cNvPicPr preferRelativeResize="0"/>
          <p:nvPr/>
        </p:nvPicPr>
        <p:blipFill rotWithShape="1">
          <a:blip r:embed="rId4">
            <a:alphaModFix/>
          </a:blip>
          <a:srcRect b="19652" l="33528" r="28210" t="0"/>
          <a:stretch/>
        </p:blipFill>
        <p:spPr>
          <a:xfrm>
            <a:off x="2510600" y="772425"/>
            <a:ext cx="2106900" cy="2732000"/>
          </a:xfrm>
          <a:prstGeom prst="rect">
            <a:avLst/>
          </a:prstGeom>
          <a:noFill/>
          <a:ln>
            <a:noFill/>
          </a:ln>
          <a:effectLst>
            <a:reflection blurRad="0" dir="5400000" dist="38100" endA="0" endPos="30000" fadeDir="5400012" kx="0" rotWithShape="0" algn="bl" stA="0" stPos="0" sy="-100000" ky="0"/>
          </a:effectLst>
        </p:spPr>
      </p:pic>
      <p:pic>
        <p:nvPicPr>
          <p:cNvPr id="202" name="Google Shape;202;p23"/>
          <p:cNvPicPr preferRelativeResize="0"/>
          <p:nvPr/>
        </p:nvPicPr>
        <p:blipFill>
          <a:blip r:embed="rId5">
            <a:alphaModFix/>
          </a:blip>
          <a:stretch>
            <a:fillRect/>
          </a:stretch>
        </p:blipFill>
        <p:spPr>
          <a:xfrm>
            <a:off x="6424675" y="1592250"/>
            <a:ext cx="683125" cy="115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4"/>
          <p:cNvPicPr preferRelativeResize="0"/>
          <p:nvPr/>
        </p:nvPicPr>
        <p:blipFill>
          <a:blip r:embed="rId3">
            <a:alphaModFix/>
          </a:blip>
          <a:stretch>
            <a:fillRect/>
          </a:stretch>
        </p:blipFill>
        <p:spPr>
          <a:xfrm>
            <a:off x="217476" y="232026"/>
            <a:ext cx="7581650" cy="4688925"/>
          </a:xfrm>
          <a:prstGeom prst="rect">
            <a:avLst/>
          </a:prstGeom>
          <a:noFill/>
          <a:ln>
            <a:noFill/>
          </a:ln>
        </p:spPr>
      </p:pic>
      <p:pic>
        <p:nvPicPr>
          <p:cNvPr id="208" name="Google Shape;208;p24"/>
          <p:cNvPicPr preferRelativeResize="0"/>
          <p:nvPr/>
        </p:nvPicPr>
        <p:blipFill rotWithShape="1">
          <a:blip r:embed="rId4">
            <a:alphaModFix/>
          </a:blip>
          <a:srcRect b="20672" l="26188" r="23245" t="0"/>
          <a:stretch/>
        </p:blipFill>
        <p:spPr>
          <a:xfrm>
            <a:off x="3184475" y="869700"/>
            <a:ext cx="1987450" cy="192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063000" y="221787"/>
            <a:ext cx="7194925" cy="4699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479325"/>
            <a:ext cx="7960800" cy="7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Feature Engineering - alterar o valor unitário</a:t>
            </a:r>
            <a:endParaRPr/>
          </a:p>
        </p:txBody>
      </p:sp>
      <p:sp>
        <p:nvSpPr>
          <p:cNvPr id="219" name="Google Shape;219;p26"/>
          <p:cNvSpPr txBox="1"/>
          <p:nvPr>
            <p:ph idx="1" type="body"/>
          </p:nvPr>
        </p:nvSpPr>
        <p:spPr>
          <a:xfrm>
            <a:off x="4163000" y="1338750"/>
            <a:ext cx="4521900" cy="1233000"/>
          </a:xfrm>
          <a:prstGeom prst="rect">
            <a:avLst/>
          </a:prstGeom>
        </p:spPr>
        <p:txBody>
          <a:bodyPr anchorCtr="0" anchor="t" bIns="91425" lIns="91425" spcFirstLastPara="1" rIns="91425" wrap="square" tIns="91425">
            <a:normAutofit lnSpcReduction="20000"/>
          </a:bodyPr>
          <a:lstStyle/>
          <a:p>
            <a:pPr indent="0" lvl="0" marL="0" rtl="0" algn="l">
              <a:spcBef>
                <a:spcPts val="900"/>
              </a:spcBef>
              <a:spcAft>
                <a:spcPts val="0"/>
              </a:spcAft>
              <a:buNone/>
            </a:pPr>
            <a:r>
              <a:rPr lang="pt-PT" sz="1200">
                <a:solidFill>
                  <a:srgbClr val="202124"/>
                </a:solidFill>
                <a:highlight>
                  <a:srgbClr val="FFFFFF"/>
                </a:highlight>
                <a:latin typeface="Arial"/>
                <a:ea typeface="Arial"/>
                <a:cs typeface="Arial"/>
                <a:sym typeface="Arial"/>
              </a:rPr>
              <a:t>How much is a lac?</a:t>
            </a:r>
            <a:endParaRPr sz="1200">
              <a:solidFill>
                <a:srgbClr val="202124"/>
              </a:solidFill>
              <a:highlight>
                <a:srgbClr val="FFFFFF"/>
              </a:highlight>
              <a:latin typeface="Arial"/>
              <a:ea typeface="Arial"/>
              <a:cs typeface="Arial"/>
              <a:sym typeface="Arial"/>
            </a:endParaRPr>
          </a:p>
          <a:p>
            <a:pPr indent="0" lvl="0" marL="0" rtl="0" algn="l">
              <a:spcBef>
                <a:spcPts val="900"/>
              </a:spcBef>
              <a:spcAft>
                <a:spcPts val="0"/>
              </a:spcAft>
              <a:buNone/>
            </a:pPr>
            <a:r>
              <a:rPr lang="pt-PT" sz="1200">
                <a:solidFill>
                  <a:srgbClr val="4D5156"/>
                </a:solidFill>
                <a:highlight>
                  <a:srgbClr val="FFFFFF"/>
                </a:highlight>
                <a:latin typeface="Arial"/>
                <a:ea typeface="Arial"/>
                <a:cs typeface="Arial"/>
                <a:sym typeface="Arial"/>
              </a:rPr>
              <a:t>A lakh (/læk, lɑːk/; abbreviated L; sometimes written lac) is a unit in the Indian numbering system equal to </a:t>
            </a:r>
            <a:r>
              <a:rPr lang="pt-PT" sz="1200">
                <a:solidFill>
                  <a:srgbClr val="040C28"/>
                </a:solidFill>
                <a:highlight>
                  <a:srgbClr val="FFFFFF"/>
                </a:highlight>
                <a:latin typeface="Arial"/>
                <a:ea typeface="Arial"/>
                <a:cs typeface="Arial"/>
                <a:sym typeface="Arial"/>
              </a:rPr>
              <a:t>one hundred thousand</a:t>
            </a:r>
            <a:r>
              <a:rPr lang="pt-PT" sz="1200">
                <a:solidFill>
                  <a:srgbClr val="4D5156"/>
                </a:solidFill>
                <a:highlight>
                  <a:srgbClr val="FFFFFF"/>
                </a:highlight>
                <a:latin typeface="Arial"/>
                <a:ea typeface="Arial"/>
                <a:cs typeface="Arial"/>
                <a:sym typeface="Arial"/>
              </a:rPr>
              <a:t> (100,000);</a:t>
            </a:r>
            <a:endParaRPr sz="1200">
              <a:solidFill>
                <a:srgbClr val="4D5156"/>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pic>
        <p:nvPicPr>
          <p:cNvPr id="220" name="Google Shape;220;p26"/>
          <p:cNvPicPr preferRelativeResize="0"/>
          <p:nvPr/>
        </p:nvPicPr>
        <p:blipFill rotWithShape="1">
          <a:blip r:embed="rId3">
            <a:alphaModFix/>
          </a:blip>
          <a:srcRect b="0" l="9950" r="15959" t="0"/>
          <a:stretch/>
        </p:blipFill>
        <p:spPr>
          <a:xfrm>
            <a:off x="4628075" y="2536500"/>
            <a:ext cx="2493825" cy="1091425"/>
          </a:xfrm>
          <a:prstGeom prst="rect">
            <a:avLst/>
          </a:prstGeom>
          <a:noFill/>
          <a:ln>
            <a:noFill/>
          </a:ln>
        </p:spPr>
      </p:pic>
      <p:sp>
        <p:nvSpPr>
          <p:cNvPr id="221" name="Google Shape;221;p26"/>
          <p:cNvSpPr txBox="1"/>
          <p:nvPr/>
        </p:nvSpPr>
        <p:spPr>
          <a:xfrm>
            <a:off x="752325" y="1275038"/>
            <a:ext cx="448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create house_prices$target_price_eur</a:t>
            </a:r>
            <a:endParaRPr>
              <a:latin typeface="Calibri"/>
              <a:ea typeface="Calibri"/>
              <a:cs typeface="Calibri"/>
              <a:sym typeface="Calibri"/>
            </a:endParaRPr>
          </a:p>
        </p:txBody>
      </p:sp>
      <p:pic>
        <p:nvPicPr>
          <p:cNvPr id="222" name="Google Shape;222;p26"/>
          <p:cNvPicPr preferRelativeResize="0"/>
          <p:nvPr/>
        </p:nvPicPr>
        <p:blipFill rotWithShape="1">
          <a:blip r:embed="rId4">
            <a:alphaModFix/>
          </a:blip>
          <a:srcRect b="0" l="4676" r="11522" t="0"/>
          <a:stretch/>
        </p:blipFill>
        <p:spPr>
          <a:xfrm>
            <a:off x="964300" y="2234488"/>
            <a:ext cx="1956100" cy="1695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349629" y="2880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Data Preparation</a:t>
            </a:r>
            <a:endParaRPr/>
          </a:p>
        </p:txBody>
      </p:sp>
      <p:sp>
        <p:nvSpPr>
          <p:cNvPr id="228" name="Google Shape;228;p27"/>
          <p:cNvSpPr txBox="1"/>
          <p:nvPr/>
        </p:nvSpPr>
        <p:spPr>
          <a:xfrm>
            <a:off x="1017900" y="2095500"/>
            <a:ext cx="4913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pt-PT">
                <a:latin typeface="Calibri"/>
                <a:ea typeface="Calibri"/>
                <a:cs typeface="Calibri"/>
                <a:sym typeface="Calibri"/>
              </a:rPr>
              <a:t>Verificar a existência de missing values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pt-PT">
                <a:latin typeface="Calibri"/>
                <a:ea typeface="Calibri"/>
                <a:cs typeface="Calibri"/>
                <a:sym typeface="Calibri"/>
              </a:rPr>
              <a:t>Alterar o tipo de dados de categórico para numérico</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8"/>
          <p:cNvPicPr preferRelativeResize="0"/>
          <p:nvPr/>
        </p:nvPicPr>
        <p:blipFill>
          <a:blip r:embed="rId3">
            <a:alphaModFix/>
          </a:blip>
          <a:stretch>
            <a:fillRect/>
          </a:stretch>
        </p:blipFill>
        <p:spPr>
          <a:xfrm>
            <a:off x="205950" y="206900"/>
            <a:ext cx="8657501" cy="4709975"/>
          </a:xfrm>
          <a:prstGeom prst="rect">
            <a:avLst/>
          </a:prstGeom>
          <a:noFill/>
          <a:ln>
            <a:noFill/>
          </a:ln>
        </p:spPr>
      </p:pic>
      <p:pic>
        <p:nvPicPr>
          <p:cNvPr id="234" name="Google Shape;234;p28"/>
          <p:cNvPicPr preferRelativeResize="0"/>
          <p:nvPr/>
        </p:nvPicPr>
        <p:blipFill>
          <a:blip r:embed="rId4">
            <a:alphaModFix/>
          </a:blip>
          <a:stretch>
            <a:fillRect/>
          </a:stretch>
        </p:blipFill>
        <p:spPr>
          <a:xfrm>
            <a:off x="441775" y="338749"/>
            <a:ext cx="4684874" cy="157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9"/>
          <p:cNvPicPr preferRelativeResize="0"/>
          <p:nvPr/>
        </p:nvPicPr>
        <p:blipFill>
          <a:blip r:embed="rId3">
            <a:alphaModFix/>
          </a:blip>
          <a:stretch>
            <a:fillRect/>
          </a:stretch>
        </p:blipFill>
        <p:spPr>
          <a:xfrm>
            <a:off x="406775" y="1855150"/>
            <a:ext cx="8441300" cy="143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0"/>
          <p:cNvPicPr preferRelativeResize="0"/>
          <p:nvPr/>
        </p:nvPicPr>
        <p:blipFill>
          <a:blip r:embed="rId3">
            <a:alphaModFix/>
          </a:blip>
          <a:stretch>
            <a:fillRect/>
          </a:stretch>
        </p:blipFill>
        <p:spPr>
          <a:xfrm>
            <a:off x="5223875" y="568425"/>
            <a:ext cx="3629231" cy="2244475"/>
          </a:xfrm>
          <a:prstGeom prst="rect">
            <a:avLst/>
          </a:prstGeom>
          <a:noFill/>
          <a:ln>
            <a:noFill/>
          </a:ln>
        </p:spPr>
      </p:pic>
      <p:sp>
        <p:nvSpPr>
          <p:cNvPr id="245" name="Google Shape;245;p30"/>
          <p:cNvSpPr txBox="1"/>
          <p:nvPr/>
        </p:nvSpPr>
        <p:spPr>
          <a:xfrm>
            <a:off x="5087875" y="111300"/>
            <a:ext cx="3688800" cy="1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2300">
                <a:solidFill>
                  <a:schemeClr val="lt1"/>
                </a:solidFill>
                <a:latin typeface="Nunito"/>
                <a:ea typeface="Nunito"/>
                <a:cs typeface="Nunito"/>
                <a:sym typeface="Nunito"/>
              </a:rPr>
              <a:t>Categorical</a:t>
            </a:r>
            <a:r>
              <a:rPr lang="pt-PT" sz="2300">
                <a:solidFill>
                  <a:schemeClr val="lt1"/>
                </a:solidFill>
                <a:latin typeface="Nunito"/>
                <a:ea typeface="Nunito"/>
                <a:cs typeface="Nunito"/>
                <a:sym typeface="Nunito"/>
              </a:rPr>
              <a:t> f</a:t>
            </a:r>
            <a:r>
              <a:rPr lang="pt-PT" sz="2300">
                <a:solidFill>
                  <a:schemeClr val="lt1"/>
                </a:solidFill>
                <a:latin typeface="Nunito"/>
                <a:ea typeface="Nunito"/>
                <a:cs typeface="Nunito"/>
                <a:sym typeface="Nunito"/>
              </a:rPr>
              <a:t>eatures </a:t>
            </a:r>
            <a:endParaRPr sz="23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46" name="Google Shape;246;p30"/>
          <p:cNvPicPr preferRelativeResize="0"/>
          <p:nvPr/>
        </p:nvPicPr>
        <p:blipFill>
          <a:blip r:embed="rId4">
            <a:alphaModFix/>
          </a:blip>
          <a:stretch>
            <a:fillRect/>
          </a:stretch>
        </p:blipFill>
        <p:spPr>
          <a:xfrm>
            <a:off x="659375" y="2812899"/>
            <a:ext cx="3407350" cy="2107250"/>
          </a:xfrm>
          <a:prstGeom prst="rect">
            <a:avLst/>
          </a:prstGeom>
          <a:noFill/>
          <a:ln>
            <a:noFill/>
          </a:ln>
        </p:spPr>
      </p:pic>
      <p:pic>
        <p:nvPicPr>
          <p:cNvPr id="247" name="Google Shape;247;p30"/>
          <p:cNvPicPr preferRelativeResize="0"/>
          <p:nvPr/>
        </p:nvPicPr>
        <p:blipFill>
          <a:blip r:embed="rId5">
            <a:alphaModFix/>
          </a:blip>
          <a:stretch>
            <a:fillRect/>
          </a:stretch>
        </p:blipFill>
        <p:spPr>
          <a:xfrm>
            <a:off x="189525" y="254400"/>
            <a:ext cx="3877200" cy="2397841"/>
          </a:xfrm>
          <a:prstGeom prst="rect">
            <a:avLst/>
          </a:prstGeom>
          <a:noFill/>
          <a:ln>
            <a:noFill/>
          </a:ln>
        </p:spPr>
      </p:pic>
      <p:pic>
        <p:nvPicPr>
          <p:cNvPr id="248" name="Google Shape;248;p30"/>
          <p:cNvPicPr preferRelativeResize="0"/>
          <p:nvPr/>
        </p:nvPicPr>
        <p:blipFill>
          <a:blip r:embed="rId6">
            <a:alphaModFix/>
          </a:blip>
          <a:stretch>
            <a:fillRect/>
          </a:stretch>
        </p:blipFill>
        <p:spPr>
          <a:xfrm>
            <a:off x="5087875" y="3126918"/>
            <a:ext cx="3688801" cy="1716831"/>
          </a:xfrm>
          <a:prstGeom prst="rect">
            <a:avLst/>
          </a:prstGeom>
          <a:noFill/>
          <a:ln>
            <a:noFill/>
          </a:ln>
        </p:spPr>
      </p:pic>
      <p:pic>
        <p:nvPicPr>
          <p:cNvPr id="249" name="Google Shape;249;p30"/>
          <p:cNvPicPr preferRelativeResize="0"/>
          <p:nvPr/>
        </p:nvPicPr>
        <p:blipFill>
          <a:blip r:embed="rId7">
            <a:alphaModFix/>
          </a:blip>
          <a:stretch>
            <a:fillRect/>
          </a:stretch>
        </p:blipFill>
        <p:spPr>
          <a:xfrm>
            <a:off x="659374" y="323449"/>
            <a:ext cx="2251600" cy="916492"/>
          </a:xfrm>
          <a:prstGeom prst="rect">
            <a:avLst/>
          </a:prstGeom>
          <a:noFill/>
          <a:ln>
            <a:noFill/>
          </a:ln>
        </p:spPr>
      </p:pic>
      <p:sp>
        <p:nvSpPr>
          <p:cNvPr id="250" name="Google Shape;250;p30"/>
          <p:cNvSpPr txBox="1"/>
          <p:nvPr/>
        </p:nvSpPr>
        <p:spPr>
          <a:xfrm>
            <a:off x="5548475" y="2037625"/>
            <a:ext cx="118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200">
                <a:latin typeface="Calibri"/>
                <a:ea typeface="Calibri"/>
                <a:cs typeface="Calibri"/>
                <a:sym typeface="Calibri"/>
              </a:rPr>
              <a:t>2,1%</a:t>
            </a:r>
            <a:endParaRPr sz="1200">
              <a:latin typeface="Calibri"/>
              <a:ea typeface="Calibri"/>
              <a:cs typeface="Calibri"/>
              <a:sym typeface="Calibri"/>
            </a:endParaRPr>
          </a:p>
        </p:txBody>
      </p:sp>
      <p:sp>
        <p:nvSpPr>
          <p:cNvPr id="251" name="Google Shape;251;p30"/>
          <p:cNvSpPr txBox="1"/>
          <p:nvPr/>
        </p:nvSpPr>
        <p:spPr>
          <a:xfrm>
            <a:off x="4261975" y="3414275"/>
            <a:ext cx="118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2,1%</a:t>
            </a:r>
            <a:endParaRPr>
              <a:latin typeface="Calibri"/>
              <a:ea typeface="Calibri"/>
              <a:cs typeface="Calibri"/>
              <a:sym typeface="Calibri"/>
            </a:endParaRPr>
          </a:p>
        </p:txBody>
      </p:sp>
      <p:sp>
        <p:nvSpPr>
          <p:cNvPr id="252" name="Google Shape;252;p30"/>
          <p:cNvSpPr txBox="1"/>
          <p:nvPr/>
        </p:nvSpPr>
        <p:spPr>
          <a:xfrm>
            <a:off x="6404825" y="1253225"/>
            <a:ext cx="1149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200">
                <a:latin typeface="Calibri"/>
                <a:ea typeface="Calibri"/>
                <a:cs typeface="Calibri"/>
                <a:sym typeface="Calibri"/>
              </a:rPr>
              <a:t>62,1%</a:t>
            </a:r>
            <a:endParaRPr sz="1200">
              <a:latin typeface="Calibri"/>
              <a:ea typeface="Calibri"/>
              <a:cs typeface="Calibri"/>
              <a:sym typeface="Calibri"/>
            </a:endParaRPr>
          </a:p>
        </p:txBody>
      </p:sp>
      <p:sp>
        <p:nvSpPr>
          <p:cNvPr id="253" name="Google Shape;253;p30"/>
          <p:cNvSpPr txBox="1"/>
          <p:nvPr/>
        </p:nvSpPr>
        <p:spPr>
          <a:xfrm>
            <a:off x="7182175" y="1771350"/>
            <a:ext cx="1184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1200">
                <a:latin typeface="Calibri"/>
                <a:ea typeface="Calibri"/>
                <a:cs typeface="Calibri"/>
                <a:sym typeface="Calibri"/>
              </a:rPr>
              <a:t>35,8%</a:t>
            </a:r>
            <a:endParaRPr sz="1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1"/>
          <p:cNvPicPr preferRelativeResize="0"/>
          <p:nvPr/>
        </p:nvPicPr>
        <p:blipFill>
          <a:blip r:embed="rId3">
            <a:alphaModFix/>
          </a:blip>
          <a:stretch>
            <a:fillRect/>
          </a:stretch>
        </p:blipFill>
        <p:spPr>
          <a:xfrm>
            <a:off x="239850" y="889650"/>
            <a:ext cx="2940050" cy="1818250"/>
          </a:xfrm>
          <a:prstGeom prst="rect">
            <a:avLst/>
          </a:prstGeom>
          <a:noFill/>
          <a:ln>
            <a:noFill/>
          </a:ln>
        </p:spPr>
      </p:pic>
      <p:sp>
        <p:nvSpPr>
          <p:cNvPr id="259" name="Google Shape;259;p31"/>
          <p:cNvSpPr txBox="1"/>
          <p:nvPr/>
        </p:nvSpPr>
        <p:spPr>
          <a:xfrm>
            <a:off x="1216325" y="255725"/>
            <a:ext cx="62880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sz="3000">
                <a:solidFill>
                  <a:schemeClr val="lt1"/>
                </a:solidFill>
                <a:latin typeface="Nunito"/>
                <a:ea typeface="Nunito"/>
                <a:cs typeface="Nunito"/>
                <a:sym typeface="Nunito"/>
              </a:rPr>
              <a:t>Numerical Features</a:t>
            </a:r>
            <a:endParaRPr sz="3000">
              <a:solidFill>
                <a:schemeClr val="lt1"/>
              </a:solidFill>
              <a:latin typeface="Nunito"/>
              <a:ea typeface="Nunito"/>
              <a:cs typeface="Nunito"/>
              <a:sym typeface="Nunito"/>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260" name="Google Shape;260;p31"/>
          <p:cNvPicPr preferRelativeResize="0"/>
          <p:nvPr/>
        </p:nvPicPr>
        <p:blipFill>
          <a:blip r:embed="rId4">
            <a:alphaModFix/>
          </a:blip>
          <a:stretch>
            <a:fillRect/>
          </a:stretch>
        </p:blipFill>
        <p:spPr>
          <a:xfrm>
            <a:off x="3114100" y="753350"/>
            <a:ext cx="3380875" cy="2090875"/>
          </a:xfrm>
          <a:prstGeom prst="rect">
            <a:avLst/>
          </a:prstGeom>
          <a:noFill/>
          <a:ln>
            <a:noFill/>
          </a:ln>
        </p:spPr>
      </p:pic>
      <p:pic>
        <p:nvPicPr>
          <p:cNvPr id="261" name="Google Shape;261;p31"/>
          <p:cNvPicPr preferRelativeResize="0"/>
          <p:nvPr/>
        </p:nvPicPr>
        <p:blipFill>
          <a:blip r:embed="rId5">
            <a:alphaModFix/>
          </a:blip>
          <a:stretch>
            <a:fillRect/>
          </a:stretch>
        </p:blipFill>
        <p:spPr>
          <a:xfrm>
            <a:off x="239850" y="2825225"/>
            <a:ext cx="3322178" cy="2054574"/>
          </a:xfrm>
          <a:prstGeom prst="rect">
            <a:avLst/>
          </a:prstGeom>
          <a:noFill/>
          <a:ln>
            <a:noFill/>
          </a:ln>
        </p:spPr>
      </p:pic>
      <p:pic>
        <p:nvPicPr>
          <p:cNvPr id="262" name="Google Shape;262;p31"/>
          <p:cNvPicPr preferRelativeResize="0"/>
          <p:nvPr/>
        </p:nvPicPr>
        <p:blipFill>
          <a:blip r:embed="rId6">
            <a:alphaModFix/>
          </a:blip>
          <a:stretch>
            <a:fillRect/>
          </a:stretch>
        </p:blipFill>
        <p:spPr>
          <a:xfrm>
            <a:off x="3603128" y="2943662"/>
            <a:ext cx="3042000" cy="1881300"/>
          </a:xfrm>
          <a:prstGeom prst="rect">
            <a:avLst/>
          </a:prstGeom>
          <a:noFill/>
          <a:ln>
            <a:noFill/>
          </a:ln>
        </p:spPr>
      </p:pic>
      <p:pic>
        <p:nvPicPr>
          <p:cNvPr id="263" name="Google Shape;263;p31"/>
          <p:cNvPicPr preferRelativeResize="0"/>
          <p:nvPr/>
        </p:nvPicPr>
        <p:blipFill>
          <a:blip r:embed="rId7">
            <a:alphaModFix/>
          </a:blip>
          <a:stretch>
            <a:fillRect/>
          </a:stretch>
        </p:blipFill>
        <p:spPr>
          <a:xfrm>
            <a:off x="6208750" y="514425"/>
            <a:ext cx="2617575" cy="226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t/>
            </a:r>
            <a:endParaRPr/>
          </a:p>
        </p:txBody>
      </p:sp>
      <p:sp>
        <p:nvSpPr>
          <p:cNvPr id="135" name="Google Shape;135;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36" name="Google Shape;136;p14"/>
          <p:cNvPicPr preferRelativeResize="0"/>
          <p:nvPr/>
        </p:nvPicPr>
        <p:blipFill>
          <a:blip r:embed="rId3">
            <a:alphaModFix/>
          </a:blip>
          <a:stretch>
            <a:fillRect/>
          </a:stretch>
        </p:blipFill>
        <p:spPr>
          <a:xfrm>
            <a:off x="-5800" y="0"/>
            <a:ext cx="9144001"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idx="1" type="body"/>
          </p:nvPr>
        </p:nvSpPr>
        <p:spPr>
          <a:xfrm>
            <a:off x="747900" y="460350"/>
            <a:ext cx="3709200" cy="538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PT"/>
              <a:t>Price distribution - skewed</a:t>
            </a:r>
            <a:endParaRPr/>
          </a:p>
        </p:txBody>
      </p:sp>
      <p:pic>
        <p:nvPicPr>
          <p:cNvPr id="269" name="Google Shape;269;p32"/>
          <p:cNvPicPr preferRelativeResize="0"/>
          <p:nvPr/>
        </p:nvPicPr>
        <p:blipFill>
          <a:blip r:embed="rId3">
            <a:alphaModFix/>
          </a:blip>
          <a:stretch>
            <a:fillRect/>
          </a:stretch>
        </p:blipFill>
        <p:spPr>
          <a:xfrm>
            <a:off x="216825" y="801475"/>
            <a:ext cx="4771350" cy="2950800"/>
          </a:xfrm>
          <a:prstGeom prst="rect">
            <a:avLst/>
          </a:prstGeom>
          <a:noFill/>
          <a:ln>
            <a:noFill/>
          </a:ln>
        </p:spPr>
      </p:pic>
      <p:pic>
        <p:nvPicPr>
          <p:cNvPr id="270" name="Google Shape;270;p32"/>
          <p:cNvPicPr preferRelativeResize="0"/>
          <p:nvPr/>
        </p:nvPicPr>
        <p:blipFill>
          <a:blip r:embed="rId4">
            <a:alphaModFix/>
          </a:blip>
          <a:stretch>
            <a:fillRect/>
          </a:stretch>
        </p:blipFill>
        <p:spPr>
          <a:xfrm>
            <a:off x="5278087" y="311375"/>
            <a:ext cx="2568737" cy="1868641"/>
          </a:xfrm>
          <a:prstGeom prst="rect">
            <a:avLst/>
          </a:prstGeom>
          <a:noFill/>
          <a:ln>
            <a:noFill/>
          </a:ln>
        </p:spPr>
      </p:pic>
      <p:pic>
        <p:nvPicPr>
          <p:cNvPr id="271" name="Google Shape;271;p32"/>
          <p:cNvPicPr preferRelativeResize="0"/>
          <p:nvPr/>
        </p:nvPicPr>
        <p:blipFill>
          <a:blip r:embed="rId5">
            <a:alphaModFix/>
          </a:blip>
          <a:stretch>
            <a:fillRect/>
          </a:stretch>
        </p:blipFill>
        <p:spPr>
          <a:xfrm>
            <a:off x="5076975" y="2515266"/>
            <a:ext cx="3851024" cy="23816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497325" y="291350"/>
            <a:ext cx="2595000" cy="36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sz="1400"/>
              <a:t>Geographical</a:t>
            </a:r>
            <a:r>
              <a:rPr lang="pt-PT" sz="1400"/>
              <a:t> distribution</a:t>
            </a:r>
            <a:endParaRPr sz="600"/>
          </a:p>
        </p:txBody>
      </p:sp>
      <p:pic>
        <p:nvPicPr>
          <p:cNvPr id="277" name="Google Shape;277;p33"/>
          <p:cNvPicPr preferRelativeResize="0"/>
          <p:nvPr/>
        </p:nvPicPr>
        <p:blipFill>
          <a:blip r:embed="rId3">
            <a:alphaModFix/>
          </a:blip>
          <a:stretch>
            <a:fillRect/>
          </a:stretch>
        </p:blipFill>
        <p:spPr>
          <a:xfrm>
            <a:off x="398825" y="1209775"/>
            <a:ext cx="4638226" cy="2868475"/>
          </a:xfrm>
          <a:prstGeom prst="rect">
            <a:avLst/>
          </a:prstGeom>
          <a:noFill/>
          <a:ln>
            <a:noFill/>
          </a:ln>
        </p:spPr>
      </p:pic>
      <p:pic>
        <p:nvPicPr>
          <p:cNvPr id="278" name="Google Shape;278;p33"/>
          <p:cNvPicPr preferRelativeResize="0"/>
          <p:nvPr/>
        </p:nvPicPr>
        <p:blipFill>
          <a:blip r:embed="rId4">
            <a:alphaModFix/>
          </a:blip>
          <a:stretch>
            <a:fillRect/>
          </a:stretch>
        </p:blipFill>
        <p:spPr>
          <a:xfrm>
            <a:off x="4324700" y="291350"/>
            <a:ext cx="4539275" cy="1363350"/>
          </a:xfrm>
          <a:prstGeom prst="rect">
            <a:avLst/>
          </a:prstGeom>
          <a:noFill/>
          <a:ln>
            <a:noFill/>
          </a:ln>
        </p:spPr>
      </p:pic>
      <p:pic>
        <p:nvPicPr>
          <p:cNvPr id="279" name="Google Shape;279;p33"/>
          <p:cNvPicPr preferRelativeResize="0"/>
          <p:nvPr/>
        </p:nvPicPr>
        <p:blipFill>
          <a:blip r:embed="rId5">
            <a:alphaModFix/>
          </a:blip>
          <a:stretch>
            <a:fillRect/>
          </a:stretch>
        </p:blipFill>
        <p:spPr>
          <a:xfrm>
            <a:off x="4250125" y="3911250"/>
            <a:ext cx="4462801" cy="87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4"/>
          <p:cNvPicPr preferRelativeResize="0"/>
          <p:nvPr/>
        </p:nvPicPr>
        <p:blipFill>
          <a:blip r:embed="rId3">
            <a:alphaModFix/>
          </a:blip>
          <a:stretch>
            <a:fillRect/>
          </a:stretch>
        </p:blipFill>
        <p:spPr>
          <a:xfrm>
            <a:off x="199925" y="703325"/>
            <a:ext cx="4308475" cy="2664550"/>
          </a:xfrm>
          <a:prstGeom prst="rect">
            <a:avLst/>
          </a:prstGeom>
          <a:noFill/>
          <a:ln>
            <a:noFill/>
          </a:ln>
        </p:spPr>
      </p:pic>
      <p:pic>
        <p:nvPicPr>
          <p:cNvPr id="285" name="Google Shape;285;p34"/>
          <p:cNvPicPr preferRelativeResize="0"/>
          <p:nvPr/>
        </p:nvPicPr>
        <p:blipFill>
          <a:blip r:embed="rId4">
            <a:alphaModFix/>
          </a:blip>
          <a:stretch>
            <a:fillRect/>
          </a:stretch>
        </p:blipFill>
        <p:spPr>
          <a:xfrm>
            <a:off x="4653048" y="303125"/>
            <a:ext cx="4199150" cy="1510150"/>
          </a:xfrm>
          <a:prstGeom prst="rect">
            <a:avLst/>
          </a:prstGeom>
          <a:noFill/>
          <a:ln>
            <a:noFill/>
          </a:ln>
        </p:spPr>
      </p:pic>
      <p:pic>
        <p:nvPicPr>
          <p:cNvPr id="286" name="Google Shape;286;p34"/>
          <p:cNvPicPr preferRelativeResize="0"/>
          <p:nvPr/>
        </p:nvPicPr>
        <p:blipFill>
          <a:blip r:embed="rId5">
            <a:alphaModFix/>
          </a:blip>
          <a:stretch>
            <a:fillRect/>
          </a:stretch>
        </p:blipFill>
        <p:spPr>
          <a:xfrm>
            <a:off x="4653050" y="2107400"/>
            <a:ext cx="4060874" cy="2511425"/>
          </a:xfrm>
          <a:prstGeom prst="rect">
            <a:avLst/>
          </a:prstGeom>
          <a:noFill/>
          <a:ln>
            <a:noFill/>
          </a:ln>
        </p:spPr>
      </p:pic>
      <p:sp>
        <p:nvSpPr>
          <p:cNvPr id="287" name="Google Shape;287;p34"/>
          <p:cNvSpPr txBox="1"/>
          <p:nvPr/>
        </p:nvSpPr>
        <p:spPr>
          <a:xfrm>
            <a:off x="2432650" y="303125"/>
            <a:ext cx="457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Cluster of coordinates</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5"/>
          <p:cNvPicPr preferRelativeResize="0"/>
          <p:nvPr/>
        </p:nvPicPr>
        <p:blipFill>
          <a:blip r:embed="rId3">
            <a:alphaModFix/>
          </a:blip>
          <a:stretch>
            <a:fillRect/>
          </a:stretch>
        </p:blipFill>
        <p:spPr>
          <a:xfrm>
            <a:off x="5042400" y="2446575"/>
            <a:ext cx="3806574" cy="2354150"/>
          </a:xfrm>
          <a:prstGeom prst="rect">
            <a:avLst/>
          </a:prstGeom>
          <a:noFill/>
          <a:ln>
            <a:noFill/>
          </a:ln>
        </p:spPr>
      </p:pic>
      <p:pic>
        <p:nvPicPr>
          <p:cNvPr id="293" name="Google Shape;293;p35"/>
          <p:cNvPicPr preferRelativeResize="0"/>
          <p:nvPr/>
        </p:nvPicPr>
        <p:blipFill>
          <a:blip r:embed="rId4">
            <a:alphaModFix/>
          </a:blip>
          <a:stretch>
            <a:fillRect/>
          </a:stretch>
        </p:blipFill>
        <p:spPr>
          <a:xfrm>
            <a:off x="5641775" y="324425"/>
            <a:ext cx="3207200" cy="1983450"/>
          </a:xfrm>
          <a:prstGeom prst="rect">
            <a:avLst/>
          </a:prstGeom>
          <a:noFill/>
          <a:ln>
            <a:noFill/>
          </a:ln>
        </p:spPr>
      </p:pic>
      <p:pic>
        <p:nvPicPr>
          <p:cNvPr id="294" name="Google Shape;294;p35"/>
          <p:cNvPicPr preferRelativeResize="0"/>
          <p:nvPr/>
        </p:nvPicPr>
        <p:blipFill>
          <a:blip r:embed="rId5">
            <a:alphaModFix/>
          </a:blip>
          <a:stretch>
            <a:fillRect/>
          </a:stretch>
        </p:blipFill>
        <p:spPr>
          <a:xfrm>
            <a:off x="192150" y="748625"/>
            <a:ext cx="4737600" cy="29299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6"/>
          <p:cNvPicPr preferRelativeResize="0"/>
          <p:nvPr/>
        </p:nvPicPr>
        <p:blipFill>
          <a:blip r:embed="rId3">
            <a:alphaModFix/>
          </a:blip>
          <a:stretch>
            <a:fillRect/>
          </a:stretch>
        </p:blipFill>
        <p:spPr>
          <a:xfrm>
            <a:off x="255775" y="378050"/>
            <a:ext cx="4577154" cy="2830750"/>
          </a:xfrm>
          <a:prstGeom prst="rect">
            <a:avLst/>
          </a:prstGeom>
          <a:noFill/>
          <a:ln>
            <a:noFill/>
          </a:ln>
        </p:spPr>
      </p:pic>
      <p:pic>
        <p:nvPicPr>
          <p:cNvPr id="300" name="Google Shape;300;p36"/>
          <p:cNvPicPr preferRelativeResize="0"/>
          <p:nvPr/>
        </p:nvPicPr>
        <p:blipFill>
          <a:blip r:embed="rId4">
            <a:alphaModFix/>
          </a:blip>
          <a:stretch>
            <a:fillRect/>
          </a:stretch>
        </p:blipFill>
        <p:spPr>
          <a:xfrm>
            <a:off x="200125" y="4297924"/>
            <a:ext cx="7097775" cy="667150"/>
          </a:xfrm>
          <a:prstGeom prst="rect">
            <a:avLst/>
          </a:prstGeom>
          <a:noFill/>
          <a:ln>
            <a:noFill/>
          </a:ln>
        </p:spPr>
      </p:pic>
      <p:pic>
        <p:nvPicPr>
          <p:cNvPr id="301" name="Google Shape;301;p36"/>
          <p:cNvPicPr preferRelativeResize="0"/>
          <p:nvPr/>
        </p:nvPicPr>
        <p:blipFill>
          <a:blip r:embed="rId5">
            <a:alphaModFix/>
          </a:blip>
          <a:stretch>
            <a:fillRect/>
          </a:stretch>
        </p:blipFill>
        <p:spPr>
          <a:xfrm>
            <a:off x="5335650" y="2178225"/>
            <a:ext cx="3379875" cy="2090248"/>
          </a:xfrm>
          <a:prstGeom prst="rect">
            <a:avLst/>
          </a:prstGeom>
          <a:noFill/>
          <a:ln>
            <a:noFill/>
          </a:ln>
        </p:spPr>
      </p:pic>
      <p:pic>
        <p:nvPicPr>
          <p:cNvPr id="302" name="Google Shape;302;p36"/>
          <p:cNvPicPr preferRelativeResize="0"/>
          <p:nvPr/>
        </p:nvPicPr>
        <p:blipFill>
          <a:blip r:embed="rId6">
            <a:alphaModFix/>
          </a:blip>
          <a:stretch>
            <a:fillRect/>
          </a:stretch>
        </p:blipFill>
        <p:spPr>
          <a:xfrm>
            <a:off x="5557704" y="304800"/>
            <a:ext cx="3157816" cy="19529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37"/>
          <p:cNvPicPr preferRelativeResize="0"/>
          <p:nvPr/>
        </p:nvPicPr>
        <p:blipFill>
          <a:blip r:embed="rId3">
            <a:alphaModFix/>
          </a:blip>
          <a:stretch>
            <a:fillRect/>
          </a:stretch>
        </p:blipFill>
        <p:spPr>
          <a:xfrm>
            <a:off x="2969875" y="1455625"/>
            <a:ext cx="3488025" cy="215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232775" y="152400"/>
            <a:ext cx="7244146"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39"/>
          <p:cNvPicPr preferRelativeResize="0"/>
          <p:nvPr/>
        </p:nvPicPr>
        <p:blipFill>
          <a:blip r:embed="rId3">
            <a:alphaModFix/>
          </a:blip>
          <a:stretch>
            <a:fillRect/>
          </a:stretch>
        </p:blipFill>
        <p:spPr>
          <a:xfrm>
            <a:off x="565775" y="390900"/>
            <a:ext cx="7272925" cy="1397800"/>
          </a:xfrm>
          <a:prstGeom prst="rect">
            <a:avLst/>
          </a:prstGeom>
          <a:noFill/>
          <a:ln>
            <a:noFill/>
          </a:ln>
        </p:spPr>
      </p:pic>
      <p:pic>
        <p:nvPicPr>
          <p:cNvPr id="318" name="Google Shape;318;p39"/>
          <p:cNvPicPr preferRelativeResize="0"/>
          <p:nvPr/>
        </p:nvPicPr>
        <p:blipFill>
          <a:blip r:embed="rId4">
            <a:alphaModFix/>
          </a:blip>
          <a:stretch>
            <a:fillRect/>
          </a:stretch>
        </p:blipFill>
        <p:spPr>
          <a:xfrm>
            <a:off x="565775" y="1939237"/>
            <a:ext cx="3663500" cy="1471725"/>
          </a:xfrm>
          <a:prstGeom prst="rect">
            <a:avLst/>
          </a:prstGeom>
          <a:noFill/>
          <a:ln>
            <a:noFill/>
          </a:ln>
        </p:spPr>
      </p:pic>
      <p:pic>
        <p:nvPicPr>
          <p:cNvPr id="319" name="Google Shape;319;p39"/>
          <p:cNvPicPr preferRelativeResize="0"/>
          <p:nvPr/>
        </p:nvPicPr>
        <p:blipFill>
          <a:blip r:embed="rId5">
            <a:alphaModFix/>
          </a:blip>
          <a:stretch>
            <a:fillRect/>
          </a:stretch>
        </p:blipFill>
        <p:spPr>
          <a:xfrm>
            <a:off x="565775" y="3522726"/>
            <a:ext cx="8155099" cy="1221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0"/>
          <p:cNvPicPr preferRelativeResize="0"/>
          <p:nvPr/>
        </p:nvPicPr>
        <p:blipFill>
          <a:blip r:embed="rId3">
            <a:alphaModFix/>
          </a:blip>
          <a:stretch>
            <a:fillRect/>
          </a:stretch>
        </p:blipFill>
        <p:spPr>
          <a:xfrm>
            <a:off x="286034" y="1908500"/>
            <a:ext cx="6657725" cy="1518050"/>
          </a:xfrm>
          <a:prstGeom prst="rect">
            <a:avLst/>
          </a:prstGeom>
          <a:noFill/>
          <a:ln>
            <a:noFill/>
          </a:ln>
        </p:spPr>
      </p:pic>
      <p:pic>
        <p:nvPicPr>
          <p:cNvPr id="325" name="Google Shape;325;p40"/>
          <p:cNvPicPr preferRelativeResize="0"/>
          <p:nvPr/>
        </p:nvPicPr>
        <p:blipFill>
          <a:blip r:embed="rId4">
            <a:alphaModFix/>
          </a:blip>
          <a:stretch>
            <a:fillRect/>
          </a:stretch>
        </p:blipFill>
        <p:spPr>
          <a:xfrm>
            <a:off x="286025" y="283950"/>
            <a:ext cx="8668604" cy="1518050"/>
          </a:xfrm>
          <a:prstGeom prst="rect">
            <a:avLst/>
          </a:prstGeom>
          <a:noFill/>
          <a:ln>
            <a:noFill/>
          </a:ln>
        </p:spPr>
      </p:pic>
      <p:pic>
        <p:nvPicPr>
          <p:cNvPr id="326" name="Google Shape;326;p40"/>
          <p:cNvPicPr preferRelativeResize="0"/>
          <p:nvPr/>
        </p:nvPicPr>
        <p:blipFill>
          <a:blip r:embed="rId5">
            <a:alphaModFix/>
          </a:blip>
          <a:stretch>
            <a:fillRect/>
          </a:stretch>
        </p:blipFill>
        <p:spPr>
          <a:xfrm>
            <a:off x="286025" y="3462050"/>
            <a:ext cx="8461278" cy="141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41"/>
          <p:cNvPicPr preferRelativeResize="0"/>
          <p:nvPr/>
        </p:nvPicPr>
        <p:blipFill>
          <a:blip r:embed="rId3">
            <a:alphaModFix/>
          </a:blip>
          <a:stretch>
            <a:fillRect/>
          </a:stretch>
        </p:blipFill>
        <p:spPr>
          <a:xfrm>
            <a:off x="152400" y="152400"/>
            <a:ext cx="859667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ctrTitle"/>
          </p:nvPr>
        </p:nvSpPr>
        <p:spPr>
          <a:xfrm>
            <a:off x="2123653" y="6694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Story Telling</a:t>
            </a:r>
            <a:endParaRPr/>
          </a:p>
        </p:txBody>
      </p:sp>
      <p:sp>
        <p:nvSpPr>
          <p:cNvPr id="142" name="Google Shape;142;p15"/>
          <p:cNvSpPr txBox="1"/>
          <p:nvPr>
            <p:ph idx="1" type="subTitle"/>
          </p:nvPr>
        </p:nvSpPr>
        <p:spPr>
          <a:xfrm>
            <a:off x="931300" y="1924638"/>
            <a:ext cx="5361300" cy="131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PT"/>
              <a:t>Imaginemos que um político, tem família na Índia.. e por alguma razão</a:t>
            </a:r>
            <a:br>
              <a:rPr lang="pt-PT"/>
            </a:br>
            <a:r>
              <a:rPr lang="pt-PT"/>
              <a:t>E um primo ou prima resolve oferece uma habitação lá, ..</a:t>
            </a:r>
            <a:br>
              <a:rPr lang="pt-PT"/>
            </a:br>
            <a:r>
              <a:rPr lang="pt-PT"/>
              <a:t>e nós vamos averiguar o preço desse imóvel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1444400" y="312250"/>
            <a:ext cx="6479700" cy="44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Example of non linearity of price</a:t>
            </a:r>
            <a:endParaRPr/>
          </a:p>
        </p:txBody>
      </p:sp>
      <p:pic>
        <p:nvPicPr>
          <p:cNvPr id="337" name="Google Shape;337;p42"/>
          <p:cNvPicPr preferRelativeResize="0"/>
          <p:nvPr/>
        </p:nvPicPr>
        <p:blipFill>
          <a:blip r:embed="rId3">
            <a:alphaModFix/>
          </a:blip>
          <a:stretch>
            <a:fillRect/>
          </a:stretch>
        </p:blipFill>
        <p:spPr>
          <a:xfrm>
            <a:off x="320450" y="941475"/>
            <a:ext cx="3208275" cy="1980975"/>
          </a:xfrm>
          <a:prstGeom prst="rect">
            <a:avLst/>
          </a:prstGeom>
          <a:noFill/>
          <a:ln>
            <a:noFill/>
          </a:ln>
        </p:spPr>
      </p:pic>
      <p:pic>
        <p:nvPicPr>
          <p:cNvPr id="338" name="Google Shape;338;p42"/>
          <p:cNvPicPr preferRelativeResize="0"/>
          <p:nvPr/>
        </p:nvPicPr>
        <p:blipFill>
          <a:blip r:embed="rId4">
            <a:alphaModFix/>
          </a:blip>
          <a:stretch>
            <a:fillRect/>
          </a:stretch>
        </p:blipFill>
        <p:spPr>
          <a:xfrm>
            <a:off x="4153000" y="825302"/>
            <a:ext cx="3771100" cy="2328500"/>
          </a:xfrm>
          <a:prstGeom prst="rect">
            <a:avLst/>
          </a:prstGeom>
          <a:noFill/>
          <a:ln>
            <a:noFill/>
          </a:ln>
        </p:spPr>
      </p:pic>
      <p:pic>
        <p:nvPicPr>
          <p:cNvPr id="339" name="Google Shape;339;p42"/>
          <p:cNvPicPr preferRelativeResize="0"/>
          <p:nvPr/>
        </p:nvPicPr>
        <p:blipFill>
          <a:blip r:embed="rId5">
            <a:alphaModFix/>
          </a:blip>
          <a:stretch>
            <a:fillRect/>
          </a:stretch>
        </p:blipFill>
        <p:spPr>
          <a:xfrm>
            <a:off x="1642850" y="3009100"/>
            <a:ext cx="3103438" cy="1916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6605600" y="290325"/>
            <a:ext cx="2242200" cy="49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PT"/>
              <a:t>Clustering</a:t>
            </a:r>
            <a:endParaRPr/>
          </a:p>
        </p:txBody>
      </p:sp>
      <p:pic>
        <p:nvPicPr>
          <p:cNvPr id="345" name="Google Shape;345;p43"/>
          <p:cNvPicPr preferRelativeResize="0"/>
          <p:nvPr/>
        </p:nvPicPr>
        <p:blipFill>
          <a:blip r:embed="rId3">
            <a:alphaModFix/>
          </a:blip>
          <a:stretch>
            <a:fillRect/>
          </a:stretch>
        </p:blipFill>
        <p:spPr>
          <a:xfrm>
            <a:off x="2592650" y="613725"/>
            <a:ext cx="3721950" cy="4202025"/>
          </a:xfrm>
          <a:prstGeom prst="rect">
            <a:avLst/>
          </a:prstGeom>
          <a:noFill/>
          <a:ln>
            <a:noFill/>
          </a:ln>
        </p:spPr>
      </p:pic>
      <p:sp>
        <p:nvSpPr>
          <p:cNvPr id="346" name="Google Shape;346;p43"/>
          <p:cNvSpPr txBox="1"/>
          <p:nvPr/>
        </p:nvSpPr>
        <p:spPr>
          <a:xfrm>
            <a:off x="263025" y="920575"/>
            <a:ext cx="4025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Example of code for the </a:t>
            </a:r>
            <a:endParaRPr>
              <a:latin typeface="Calibri"/>
              <a:ea typeface="Calibri"/>
              <a:cs typeface="Calibri"/>
              <a:sym typeface="Calibri"/>
            </a:endParaRPr>
          </a:p>
          <a:p>
            <a:pPr indent="0" lvl="0" marL="0" rtl="0" algn="l">
              <a:spcBef>
                <a:spcPts val="0"/>
              </a:spcBef>
              <a:spcAft>
                <a:spcPts val="0"/>
              </a:spcAft>
              <a:buNone/>
            </a:pPr>
            <a:r>
              <a:rPr lang="pt-PT">
                <a:latin typeface="Calibri"/>
                <a:ea typeface="Calibri"/>
                <a:cs typeface="Calibri"/>
                <a:sym typeface="Calibri"/>
              </a:rPr>
              <a:t>next slides</a:t>
            </a:r>
            <a:endParaRPr>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4"/>
          <p:cNvPicPr preferRelativeResize="0"/>
          <p:nvPr/>
        </p:nvPicPr>
        <p:blipFill>
          <a:blip r:embed="rId3">
            <a:alphaModFix/>
          </a:blip>
          <a:stretch>
            <a:fillRect/>
          </a:stretch>
        </p:blipFill>
        <p:spPr>
          <a:xfrm>
            <a:off x="4718725" y="2760637"/>
            <a:ext cx="3343275" cy="2067625"/>
          </a:xfrm>
          <a:prstGeom prst="rect">
            <a:avLst/>
          </a:prstGeom>
          <a:noFill/>
          <a:ln>
            <a:noFill/>
          </a:ln>
        </p:spPr>
      </p:pic>
      <p:pic>
        <p:nvPicPr>
          <p:cNvPr id="352" name="Google Shape;352;p44"/>
          <p:cNvPicPr preferRelativeResize="0"/>
          <p:nvPr/>
        </p:nvPicPr>
        <p:blipFill>
          <a:blip r:embed="rId4">
            <a:alphaModFix/>
          </a:blip>
          <a:stretch>
            <a:fillRect/>
          </a:stretch>
        </p:blipFill>
        <p:spPr>
          <a:xfrm>
            <a:off x="535700" y="343373"/>
            <a:ext cx="3554850" cy="2198475"/>
          </a:xfrm>
          <a:prstGeom prst="rect">
            <a:avLst/>
          </a:prstGeom>
          <a:noFill/>
          <a:ln>
            <a:noFill/>
          </a:ln>
        </p:spPr>
      </p:pic>
      <p:pic>
        <p:nvPicPr>
          <p:cNvPr id="353" name="Google Shape;353;p44"/>
          <p:cNvPicPr preferRelativeResize="0"/>
          <p:nvPr/>
        </p:nvPicPr>
        <p:blipFill>
          <a:blip r:embed="rId5">
            <a:alphaModFix/>
          </a:blip>
          <a:stretch>
            <a:fillRect/>
          </a:stretch>
        </p:blipFill>
        <p:spPr>
          <a:xfrm>
            <a:off x="4572000" y="431076"/>
            <a:ext cx="3749950" cy="2319125"/>
          </a:xfrm>
          <a:prstGeom prst="rect">
            <a:avLst/>
          </a:prstGeom>
          <a:noFill/>
          <a:ln>
            <a:noFill/>
          </a:ln>
        </p:spPr>
      </p:pic>
      <p:pic>
        <p:nvPicPr>
          <p:cNvPr id="354" name="Google Shape;354;p44"/>
          <p:cNvPicPr preferRelativeResize="0"/>
          <p:nvPr/>
        </p:nvPicPr>
        <p:blipFill>
          <a:blip r:embed="rId6">
            <a:alphaModFix/>
          </a:blip>
          <a:stretch>
            <a:fillRect/>
          </a:stretch>
        </p:blipFill>
        <p:spPr>
          <a:xfrm>
            <a:off x="443775" y="2750201"/>
            <a:ext cx="3377033" cy="20884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5"/>
          <p:cNvPicPr preferRelativeResize="0"/>
          <p:nvPr/>
        </p:nvPicPr>
        <p:blipFill>
          <a:blip r:embed="rId3">
            <a:alphaModFix/>
          </a:blip>
          <a:stretch>
            <a:fillRect/>
          </a:stretch>
        </p:blipFill>
        <p:spPr>
          <a:xfrm>
            <a:off x="729600" y="526025"/>
            <a:ext cx="3969400" cy="2454850"/>
          </a:xfrm>
          <a:prstGeom prst="rect">
            <a:avLst/>
          </a:prstGeom>
          <a:noFill/>
          <a:ln>
            <a:noFill/>
          </a:ln>
        </p:spPr>
      </p:pic>
      <p:pic>
        <p:nvPicPr>
          <p:cNvPr id="360" name="Google Shape;360;p45"/>
          <p:cNvPicPr preferRelativeResize="0"/>
          <p:nvPr/>
        </p:nvPicPr>
        <p:blipFill>
          <a:blip r:embed="rId4">
            <a:alphaModFix/>
          </a:blip>
          <a:stretch>
            <a:fillRect/>
          </a:stretch>
        </p:blipFill>
        <p:spPr>
          <a:xfrm>
            <a:off x="4632200" y="2227325"/>
            <a:ext cx="4140199" cy="256047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46"/>
          <p:cNvPicPr preferRelativeResize="0"/>
          <p:nvPr/>
        </p:nvPicPr>
        <p:blipFill>
          <a:blip r:embed="rId3">
            <a:alphaModFix/>
          </a:blip>
          <a:stretch>
            <a:fillRect/>
          </a:stretch>
        </p:blipFill>
        <p:spPr>
          <a:xfrm>
            <a:off x="422725" y="283925"/>
            <a:ext cx="3699324" cy="2287825"/>
          </a:xfrm>
          <a:prstGeom prst="rect">
            <a:avLst/>
          </a:prstGeom>
          <a:noFill/>
          <a:ln>
            <a:noFill/>
          </a:ln>
        </p:spPr>
      </p:pic>
      <p:pic>
        <p:nvPicPr>
          <p:cNvPr id="366" name="Google Shape;366;p46"/>
          <p:cNvPicPr preferRelativeResize="0"/>
          <p:nvPr/>
        </p:nvPicPr>
        <p:blipFill>
          <a:blip r:embed="rId4">
            <a:alphaModFix/>
          </a:blip>
          <a:stretch>
            <a:fillRect/>
          </a:stretch>
        </p:blipFill>
        <p:spPr>
          <a:xfrm>
            <a:off x="439600" y="2694925"/>
            <a:ext cx="3665582" cy="2266950"/>
          </a:xfrm>
          <a:prstGeom prst="rect">
            <a:avLst/>
          </a:prstGeom>
          <a:noFill/>
          <a:ln>
            <a:noFill/>
          </a:ln>
        </p:spPr>
      </p:pic>
      <p:pic>
        <p:nvPicPr>
          <p:cNvPr id="367" name="Google Shape;367;p46"/>
          <p:cNvPicPr preferRelativeResize="0"/>
          <p:nvPr/>
        </p:nvPicPr>
        <p:blipFill>
          <a:blip r:embed="rId5">
            <a:alphaModFix/>
          </a:blip>
          <a:stretch>
            <a:fillRect/>
          </a:stretch>
        </p:blipFill>
        <p:spPr>
          <a:xfrm>
            <a:off x="5501874" y="283925"/>
            <a:ext cx="3179562" cy="1966375"/>
          </a:xfrm>
          <a:prstGeom prst="rect">
            <a:avLst/>
          </a:prstGeom>
          <a:noFill/>
          <a:ln>
            <a:noFill/>
          </a:ln>
        </p:spPr>
      </p:pic>
      <p:pic>
        <p:nvPicPr>
          <p:cNvPr id="368" name="Google Shape;368;p46"/>
          <p:cNvPicPr preferRelativeResize="0"/>
          <p:nvPr/>
        </p:nvPicPr>
        <p:blipFill>
          <a:blip r:embed="rId6">
            <a:alphaModFix/>
          </a:blip>
          <a:stretch>
            <a:fillRect/>
          </a:stretch>
        </p:blipFill>
        <p:spPr>
          <a:xfrm>
            <a:off x="4496074" y="2315025"/>
            <a:ext cx="4185357" cy="2588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47"/>
          <p:cNvPicPr preferRelativeResize="0"/>
          <p:nvPr/>
        </p:nvPicPr>
        <p:blipFill>
          <a:blip r:embed="rId3">
            <a:alphaModFix/>
          </a:blip>
          <a:stretch>
            <a:fillRect/>
          </a:stretch>
        </p:blipFill>
        <p:spPr>
          <a:xfrm>
            <a:off x="4769875" y="350700"/>
            <a:ext cx="4062620" cy="2512500"/>
          </a:xfrm>
          <a:prstGeom prst="rect">
            <a:avLst/>
          </a:prstGeom>
          <a:noFill/>
          <a:ln>
            <a:noFill/>
          </a:ln>
        </p:spPr>
      </p:pic>
      <p:pic>
        <p:nvPicPr>
          <p:cNvPr id="374" name="Google Shape;374;p47"/>
          <p:cNvPicPr preferRelativeResize="0"/>
          <p:nvPr/>
        </p:nvPicPr>
        <p:blipFill>
          <a:blip r:embed="rId4">
            <a:alphaModFix/>
          </a:blip>
          <a:stretch>
            <a:fillRect/>
          </a:stretch>
        </p:blipFill>
        <p:spPr>
          <a:xfrm>
            <a:off x="413200" y="291200"/>
            <a:ext cx="4158800" cy="2572000"/>
          </a:xfrm>
          <a:prstGeom prst="rect">
            <a:avLst/>
          </a:prstGeom>
          <a:noFill/>
          <a:ln>
            <a:noFill/>
          </a:ln>
        </p:spPr>
      </p:pic>
      <p:pic>
        <p:nvPicPr>
          <p:cNvPr id="375" name="Google Shape;375;p47"/>
          <p:cNvPicPr preferRelativeResize="0"/>
          <p:nvPr/>
        </p:nvPicPr>
        <p:blipFill>
          <a:blip r:embed="rId5">
            <a:alphaModFix/>
          </a:blip>
          <a:stretch>
            <a:fillRect/>
          </a:stretch>
        </p:blipFill>
        <p:spPr>
          <a:xfrm>
            <a:off x="2592650" y="2906000"/>
            <a:ext cx="3194318" cy="1975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8"/>
          <p:cNvPicPr preferRelativeResize="0"/>
          <p:nvPr/>
        </p:nvPicPr>
        <p:blipFill>
          <a:blip r:embed="rId3">
            <a:alphaModFix/>
          </a:blip>
          <a:stretch>
            <a:fillRect/>
          </a:stretch>
        </p:blipFill>
        <p:spPr>
          <a:xfrm>
            <a:off x="488500" y="356975"/>
            <a:ext cx="3361826" cy="2079100"/>
          </a:xfrm>
          <a:prstGeom prst="rect">
            <a:avLst/>
          </a:prstGeom>
          <a:noFill/>
          <a:ln>
            <a:noFill/>
          </a:ln>
        </p:spPr>
      </p:pic>
      <p:pic>
        <p:nvPicPr>
          <p:cNvPr id="381" name="Google Shape;381;p48"/>
          <p:cNvPicPr preferRelativeResize="0"/>
          <p:nvPr/>
        </p:nvPicPr>
        <p:blipFill>
          <a:blip r:embed="rId4">
            <a:alphaModFix/>
          </a:blip>
          <a:stretch>
            <a:fillRect/>
          </a:stretch>
        </p:blipFill>
        <p:spPr>
          <a:xfrm>
            <a:off x="4822025" y="2390226"/>
            <a:ext cx="4111125" cy="2542500"/>
          </a:xfrm>
          <a:prstGeom prst="rect">
            <a:avLst/>
          </a:prstGeom>
          <a:noFill/>
          <a:ln>
            <a:noFill/>
          </a:ln>
        </p:spPr>
      </p:pic>
      <p:pic>
        <p:nvPicPr>
          <p:cNvPr id="382" name="Google Shape;382;p48"/>
          <p:cNvPicPr preferRelativeResize="0"/>
          <p:nvPr/>
        </p:nvPicPr>
        <p:blipFill>
          <a:blip r:embed="rId5">
            <a:alphaModFix/>
          </a:blip>
          <a:stretch>
            <a:fillRect/>
          </a:stretch>
        </p:blipFill>
        <p:spPr>
          <a:xfrm>
            <a:off x="304800" y="2530025"/>
            <a:ext cx="3639476" cy="2250805"/>
          </a:xfrm>
          <a:prstGeom prst="rect">
            <a:avLst/>
          </a:prstGeom>
          <a:noFill/>
          <a:ln>
            <a:noFill/>
          </a:ln>
        </p:spPr>
      </p:pic>
      <p:pic>
        <p:nvPicPr>
          <p:cNvPr id="383" name="Google Shape;383;p48"/>
          <p:cNvPicPr preferRelativeResize="0"/>
          <p:nvPr/>
        </p:nvPicPr>
        <p:blipFill>
          <a:blip r:embed="rId6">
            <a:alphaModFix/>
          </a:blip>
          <a:stretch>
            <a:fillRect/>
          </a:stretch>
        </p:blipFill>
        <p:spPr>
          <a:xfrm>
            <a:off x="4822026" y="304800"/>
            <a:ext cx="3372064" cy="20854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9"/>
          <p:cNvPicPr preferRelativeResize="0"/>
          <p:nvPr/>
        </p:nvPicPr>
        <p:blipFill>
          <a:blip r:embed="rId3">
            <a:alphaModFix/>
          </a:blip>
          <a:stretch>
            <a:fillRect/>
          </a:stretch>
        </p:blipFill>
        <p:spPr>
          <a:xfrm>
            <a:off x="459275" y="576150"/>
            <a:ext cx="4549950" cy="2813875"/>
          </a:xfrm>
          <a:prstGeom prst="rect">
            <a:avLst/>
          </a:prstGeom>
          <a:noFill/>
          <a:ln>
            <a:noFill/>
          </a:ln>
        </p:spPr>
      </p:pic>
      <p:pic>
        <p:nvPicPr>
          <p:cNvPr id="389" name="Google Shape;389;p49"/>
          <p:cNvPicPr preferRelativeResize="0"/>
          <p:nvPr/>
        </p:nvPicPr>
        <p:blipFill>
          <a:blip r:embed="rId4">
            <a:alphaModFix/>
          </a:blip>
          <a:stretch>
            <a:fillRect/>
          </a:stretch>
        </p:blipFill>
        <p:spPr>
          <a:xfrm>
            <a:off x="4905900" y="2461125"/>
            <a:ext cx="3829975" cy="236861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0"/>
          <p:cNvPicPr preferRelativeResize="0"/>
          <p:nvPr/>
        </p:nvPicPr>
        <p:blipFill>
          <a:blip r:embed="rId3">
            <a:alphaModFix/>
          </a:blip>
          <a:stretch>
            <a:fillRect/>
          </a:stretch>
        </p:blipFill>
        <p:spPr>
          <a:xfrm>
            <a:off x="736900" y="1065650"/>
            <a:ext cx="3464125" cy="2142350"/>
          </a:xfrm>
          <a:prstGeom prst="rect">
            <a:avLst/>
          </a:prstGeom>
          <a:noFill/>
          <a:ln>
            <a:noFill/>
          </a:ln>
        </p:spPr>
      </p:pic>
      <p:pic>
        <p:nvPicPr>
          <p:cNvPr id="395" name="Google Shape;395;p50"/>
          <p:cNvPicPr preferRelativeResize="0"/>
          <p:nvPr/>
        </p:nvPicPr>
        <p:blipFill>
          <a:blip r:embed="rId4">
            <a:alphaModFix/>
          </a:blip>
          <a:stretch>
            <a:fillRect/>
          </a:stretch>
        </p:blipFill>
        <p:spPr>
          <a:xfrm>
            <a:off x="4879425" y="482202"/>
            <a:ext cx="2899424" cy="1793125"/>
          </a:xfrm>
          <a:prstGeom prst="rect">
            <a:avLst/>
          </a:prstGeom>
          <a:noFill/>
          <a:ln>
            <a:noFill/>
          </a:ln>
        </p:spPr>
      </p:pic>
      <p:pic>
        <p:nvPicPr>
          <p:cNvPr id="396" name="Google Shape;396;p50"/>
          <p:cNvPicPr preferRelativeResize="0"/>
          <p:nvPr/>
        </p:nvPicPr>
        <p:blipFill>
          <a:blip r:embed="rId5">
            <a:alphaModFix/>
          </a:blip>
          <a:stretch>
            <a:fillRect/>
          </a:stretch>
        </p:blipFill>
        <p:spPr>
          <a:xfrm>
            <a:off x="4682200" y="2632300"/>
            <a:ext cx="3654075" cy="2259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51"/>
          <p:cNvPicPr preferRelativeResize="0"/>
          <p:nvPr/>
        </p:nvPicPr>
        <p:blipFill>
          <a:blip r:embed="rId3">
            <a:alphaModFix/>
          </a:blip>
          <a:stretch>
            <a:fillRect/>
          </a:stretch>
        </p:blipFill>
        <p:spPr>
          <a:xfrm>
            <a:off x="634600" y="422725"/>
            <a:ext cx="3727151" cy="2305025"/>
          </a:xfrm>
          <a:prstGeom prst="rect">
            <a:avLst/>
          </a:prstGeom>
          <a:noFill/>
          <a:ln>
            <a:noFill/>
          </a:ln>
        </p:spPr>
      </p:pic>
      <p:pic>
        <p:nvPicPr>
          <p:cNvPr id="402" name="Google Shape;402;p51"/>
          <p:cNvPicPr preferRelativeResize="0"/>
          <p:nvPr/>
        </p:nvPicPr>
        <p:blipFill>
          <a:blip r:embed="rId4">
            <a:alphaModFix/>
          </a:blip>
          <a:stretch>
            <a:fillRect/>
          </a:stretch>
        </p:blipFill>
        <p:spPr>
          <a:xfrm>
            <a:off x="4959825" y="497273"/>
            <a:ext cx="3486050" cy="2155925"/>
          </a:xfrm>
          <a:prstGeom prst="rect">
            <a:avLst/>
          </a:prstGeom>
          <a:noFill/>
          <a:ln>
            <a:noFill/>
          </a:ln>
        </p:spPr>
      </p:pic>
      <p:pic>
        <p:nvPicPr>
          <p:cNvPr id="403" name="Google Shape;403;p51"/>
          <p:cNvPicPr preferRelativeResize="0"/>
          <p:nvPr/>
        </p:nvPicPr>
        <p:blipFill>
          <a:blip r:embed="rId5">
            <a:alphaModFix/>
          </a:blip>
          <a:stretch>
            <a:fillRect/>
          </a:stretch>
        </p:blipFill>
        <p:spPr>
          <a:xfrm>
            <a:off x="2731476" y="2727748"/>
            <a:ext cx="3533884" cy="2185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ctrTitle"/>
          </p:nvPr>
        </p:nvSpPr>
        <p:spPr>
          <a:xfrm>
            <a:off x="2402900" y="277950"/>
            <a:ext cx="4839600" cy="1410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pt-PT"/>
              <a:t>Visão geral e </a:t>
            </a:r>
            <a:r>
              <a:rPr i="1" lang="pt-PT"/>
              <a:t>zoomificada </a:t>
            </a:r>
            <a:r>
              <a:rPr lang="pt-PT"/>
              <a:t>do preço dos imóveis do Dataset</a:t>
            </a:r>
            <a:endParaRPr/>
          </a:p>
        </p:txBody>
      </p:sp>
      <p:pic>
        <p:nvPicPr>
          <p:cNvPr id="148" name="Google Shape;148;p16"/>
          <p:cNvPicPr preferRelativeResize="0"/>
          <p:nvPr/>
        </p:nvPicPr>
        <p:blipFill>
          <a:blip r:embed="rId3">
            <a:alphaModFix/>
          </a:blip>
          <a:stretch>
            <a:fillRect/>
          </a:stretch>
        </p:blipFill>
        <p:spPr>
          <a:xfrm>
            <a:off x="312225" y="1922348"/>
            <a:ext cx="4158478" cy="2612377"/>
          </a:xfrm>
          <a:prstGeom prst="rect">
            <a:avLst/>
          </a:prstGeom>
          <a:noFill/>
          <a:ln>
            <a:noFill/>
          </a:ln>
        </p:spPr>
      </p:pic>
      <p:pic>
        <p:nvPicPr>
          <p:cNvPr id="149" name="Google Shape;149;p16"/>
          <p:cNvPicPr preferRelativeResize="0"/>
          <p:nvPr/>
        </p:nvPicPr>
        <p:blipFill>
          <a:blip r:embed="rId4">
            <a:alphaModFix/>
          </a:blip>
          <a:stretch>
            <a:fillRect/>
          </a:stretch>
        </p:blipFill>
        <p:spPr>
          <a:xfrm>
            <a:off x="4420478" y="1922350"/>
            <a:ext cx="4368497" cy="269726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52"/>
          <p:cNvPicPr preferRelativeResize="0"/>
          <p:nvPr/>
        </p:nvPicPr>
        <p:blipFill>
          <a:blip r:embed="rId3">
            <a:alphaModFix/>
          </a:blip>
          <a:stretch>
            <a:fillRect/>
          </a:stretch>
        </p:blipFill>
        <p:spPr>
          <a:xfrm>
            <a:off x="897625" y="386200"/>
            <a:ext cx="3274076" cy="2024825"/>
          </a:xfrm>
          <a:prstGeom prst="rect">
            <a:avLst/>
          </a:prstGeom>
          <a:noFill/>
          <a:ln>
            <a:noFill/>
          </a:ln>
        </p:spPr>
      </p:pic>
      <p:pic>
        <p:nvPicPr>
          <p:cNvPr id="409" name="Google Shape;409;p52"/>
          <p:cNvPicPr preferRelativeResize="0"/>
          <p:nvPr/>
        </p:nvPicPr>
        <p:blipFill>
          <a:blip r:embed="rId4">
            <a:alphaModFix/>
          </a:blip>
          <a:stretch>
            <a:fillRect/>
          </a:stretch>
        </p:blipFill>
        <p:spPr>
          <a:xfrm>
            <a:off x="4207201" y="188925"/>
            <a:ext cx="4667499" cy="2886577"/>
          </a:xfrm>
          <a:prstGeom prst="rect">
            <a:avLst/>
          </a:prstGeom>
          <a:noFill/>
          <a:ln>
            <a:noFill/>
          </a:ln>
        </p:spPr>
      </p:pic>
      <p:pic>
        <p:nvPicPr>
          <p:cNvPr id="410" name="Google Shape;410;p52"/>
          <p:cNvPicPr preferRelativeResize="0"/>
          <p:nvPr/>
        </p:nvPicPr>
        <p:blipFill>
          <a:blip r:embed="rId5">
            <a:alphaModFix/>
          </a:blip>
          <a:stretch>
            <a:fillRect/>
          </a:stretch>
        </p:blipFill>
        <p:spPr>
          <a:xfrm>
            <a:off x="335050" y="2475750"/>
            <a:ext cx="3902401" cy="2413409"/>
          </a:xfrm>
          <a:prstGeom prst="rect">
            <a:avLst/>
          </a:prstGeom>
          <a:noFill/>
          <a:ln>
            <a:noFill/>
          </a:ln>
        </p:spPr>
      </p:pic>
      <p:pic>
        <p:nvPicPr>
          <p:cNvPr id="411" name="Google Shape;411;p52"/>
          <p:cNvPicPr preferRelativeResize="0"/>
          <p:nvPr/>
        </p:nvPicPr>
        <p:blipFill>
          <a:blip r:embed="rId6">
            <a:alphaModFix/>
          </a:blip>
          <a:stretch>
            <a:fillRect/>
          </a:stretch>
        </p:blipFill>
        <p:spPr>
          <a:xfrm>
            <a:off x="5186176" y="3125952"/>
            <a:ext cx="2851032" cy="176319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53"/>
          <p:cNvPicPr preferRelativeResize="0"/>
          <p:nvPr/>
        </p:nvPicPr>
        <p:blipFill>
          <a:blip r:embed="rId3">
            <a:alphaModFix/>
          </a:blip>
          <a:stretch>
            <a:fillRect/>
          </a:stretch>
        </p:blipFill>
        <p:spPr>
          <a:xfrm>
            <a:off x="280120" y="2707295"/>
            <a:ext cx="3562875" cy="2203450"/>
          </a:xfrm>
          <a:prstGeom prst="rect">
            <a:avLst/>
          </a:prstGeom>
          <a:noFill/>
          <a:ln>
            <a:noFill/>
          </a:ln>
        </p:spPr>
      </p:pic>
      <p:pic>
        <p:nvPicPr>
          <p:cNvPr id="417" name="Google Shape;417;p53"/>
          <p:cNvPicPr preferRelativeResize="0"/>
          <p:nvPr/>
        </p:nvPicPr>
        <p:blipFill>
          <a:blip r:embed="rId4">
            <a:alphaModFix/>
          </a:blip>
          <a:stretch>
            <a:fillRect/>
          </a:stretch>
        </p:blipFill>
        <p:spPr>
          <a:xfrm>
            <a:off x="4930576" y="2746050"/>
            <a:ext cx="3500245" cy="2164700"/>
          </a:xfrm>
          <a:prstGeom prst="rect">
            <a:avLst/>
          </a:prstGeom>
          <a:noFill/>
          <a:ln>
            <a:noFill/>
          </a:ln>
        </p:spPr>
      </p:pic>
      <p:pic>
        <p:nvPicPr>
          <p:cNvPr id="418" name="Google Shape;418;p53"/>
          <p:cNvPicPr preferRelativeResize="0"/>
          <p:nvPr/>
        </p:nvPicPr>
        <p:blipFill>
          <a:blip r:embed="rId5">
            <a:alphaModFix/>
          </a:blip>
          <a:stretch>
            <a:fillRect/>
          </a:stretch>
        </p:blipFill>
        <p:spPr>
          <a:xfrm>
            <a:off x="2598282" y="232750"/>
            <a:ext cx="3947420" cy="244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771525" y="611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Evaluation: Como calculamos a baseline</a:t>
            </a:r>
            <a:endParaRPr/>
          </a:p>
        </p:txBody>
      </p:sp>
      <p:sp>
        <p:nvSpPr>
          <p:cNvPr id="424" name="Google Shape;424;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pt-PT" sz="3512"/>
              <a:t>baseline &lt;-mean(unlist(y))               # ver a baseline para o erro</a:t>
            </a:r>
            <a:endParaRPr sz="3512"/>
          </a:p>
          <a:p>
            <a:pPr indent="0" lvl="0" marL="0" rtl="0" algn="l">
              <a:spcBef>
                <a:spcPts val="1200"/>
              </a:spcBef>
              <a:spcAft>
                <a:spcPts val="0"/>
              </a:spcAft>
              <a:buNone/>
            </a:pPr>
            <a:r>
              <a:rPr lang="pt-PT" sz="3512"/>
              <a:t>baseline_mse &lt;- mean((baseline - unlist(test[,target]))^2)</a:t>
            </a:r>
            <a:endParaRPr sz="3512"/>
          </a:p>
          <a:p>
            <a:pPr indent="0" lvl="0" marL="0" rtl="0" algn="l">
              <a:spcBef>
                <a:spcPts val="1200"/>
              </a:spcBef>
              <a:spcAft>
                <a:spcPts val="0"/>
              </a:spcAft>
              <a:buNone/>
            </a:pPr>
            <a:r>
              <a:t/>
            </a:r>
            <a:endParaRPr sz="3512"/>
          </a:p>
          <a:p>
            <a:pPr indent="0" lvl="0" marL="0" rtl="0" algn="l">
              <a:spcBef>
                <a:spcPts val="1200"/>
              </a:spcBef>
              <a:spcAft>
                <a:spcPts val="0"/>
              </a:spcAft>
              <a:buNone/>
            </a:pPr>
            <a:r>
              <a:rPr lang="pt-PT" sz="3512"/>
              <a:t>Valor que a baseline diz: </a:t>
            </a:r>
            <a:r>
              <a:rPr lang="pt-PT" sz="3212">
                <a:solidFill>
                  <a:srgbClr val="C5C8C6"/>
                </a:solidFill>
                <a:highlight>
                  <a:srgbClr val="1D1F21"/>
                </a:highlight>
                <a:latin typeface="Courier New"/>
                <a:ea typeface="Courier New"/>
                <a:cs typeface="Courier New"/>
                <a:sym typeface="Courier New"/>
              </a:rPr>
              <a:t>[1] 159520.7 €</a:t>
            </a:r>
            <a:endParaRPr sz="3212">
              <a:solidFill>
                <a:srgbClr val="C5C8C6"/>
              </a:solidFill>
              <a:highlight>
                <a:srgbClr val="1D1F21"/>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C5C8C6"/>
              </a:solidFill>
              <a:highlight>
                <a:srgbClr val="1D1F21"/>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425" name="Google Shape;425;p54"/>
          <p:cNvPicPr preferRelativeResize="0"/>
          <p:nvPr/>
        </p:nvPicPr>
        <p:blipFill>
          <a:blip r:embed="rId3">
            <a:alphaModFix/>
          </a:blip>
          <a:stretch>
            <a:fillRect/>
          </a:stretch>
        </p:blipFill>
        <p:spPr>
          <a:xfrm>
            <a:off x="771525" y="3763563"/>
            <a:ext cx="7924800" cy="11525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txBox="1"/>
          <p:nvPr>
            <p:ph type="title"/>
          </p:nvPr>
        </p:nvSpPr>
        <p:spPr>
          <a:xfrm>
            <a:off x="587100" y="410450"/>
            <a:ext cx="7722300" cy="48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sz="1800"/>
              <a:t>O Modelo é melhor que a baseline?</a:t>
            </a:r>
            <a:endParaRPr sz="1800"/>
          </a:p>
        </p:txBody>
      </p:sp>
      <p:sp>
        <p:nvSpPr>
          <p:cNvPr id="431" name="Google Shape;431;p55"/>
          <p:cNvSpPr txBox="1"/>
          <p:nvPr/>
        </p:nvSpPr>
        <p:spPr>
          <a:xfrm>
            <a:off x="533225" y="2996525"/>
            <a:ext cx="448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Os valores de tal grandeza deve-se ao facto de o dataset</a:t>
            </a:r>
            <a:endParaRPr>
              <a:latin typeface="Calibri"/>
              <a:ea typeface="Calibri"/>
              <a:cs typeface="Calibri"/>
              <a:sym typeface="Calibri"/>
            </a:endParaRPr>
          </a:p>
          <a:p>
            <a:pPr indent="0" lvl="0" marL="0" rtl="0" algn="l">
              <a:spcBef>
                <a:spcPts val="0"/>
              </a:spcBef>
              <a:spcAft>
                <a:spcPts val="0"/>
              </a:spcAft>
              <a:buNone/>
            </a:pPr>
            <a:r>
              <a:rPr lang="pt-PT">
                <a:latin typeface="Calibri"/>
                <a:ea typeface="Calibri"/>
                <a:cs typeface="Calibri"/>
                <a:sym typeface="Calibri"/>
              </a:rPr>
              <a:t>ser bastante extenso e muito heterogéno, o modelo que obtém melhores performances é o TREE Model, que se encontra aqui representado visualmente:</a:t>
            </a:r>
            <a:endParaRPr>
              <a:latin typeface="Calibri"/>
              <a:ea typeface="Calibri"/>
              <a:cs typeface="Calibri"/>
              <a:sym typeface="Calibri"/>
            </a:endParaRPr>
          </a:p>
        </p:txBody>
      </p:sp>
      <p:pic>
        <p:nvPicPr>
          <p:cNvPr id="432" name="Google Shape;432;p55"/>
          <p:cNvPicPr preferRelativeResize="0"/>
          <p:nvPr/>
        </p:nvPicPr>
        <p:blipFill>
          <a:blip r:embed="rId3">
            <a:alphaModFix/>
          </a:blip>
          <a:stretch>
            <a:fillRect/>
          </a:stretch>
        </p:blipFill>
        <p:spPr>
          <a:xfrm>
            <a:off x="4823825" y="2263938"/>
            <a:ext cx="3933976" cy="2427825"/>
          </a:xfrm>
          <a:prstGeom prst="rect">
            <a:avLst/>
          </a:prstGeom>
          <a:noFill/>
          <a:ln>
            <a:noFill/>
          </a:ln>
        </p:spPr>
      </p:pic>
      <p:pic>
        <p:nvPicPr>
          <p:cNvPr id="433" name="Google Shape;433;p55"/>
          <p:cNvPicPr preferRelativeResize="0"/>
          <p:nvPr/>
        </p:nvPicPr>
        <p:blipFill>
          <a:blip r:embed="rId4">
            <a:alphaModFix/>
          </a:blip>
          <a:stretch>
            <a:fillRect/>
          </a:stretch>
        </p:blipFill>
        <p:spPr>
          <a:xfrm>
            <a:off x="423000" y="900050"/>
            <a:ext cx="8220075" cy="1485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6"/>
          <p:cNvSpPr txBox="1"/>
          <p:nvPr>
            <p:ph type="title"/>
          </p:nvPr>
        </p:nvSpPr>
        <p:spPr>
          <a:xfrm>
            <a:off x="771525" y="611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Feature_importances na Regressão</a:t>
            </a:r>
            <a:endParaRPr/>
          </a:p>
        </p:txBody>
      </p:sp>
      <p:sp>
        <p:nvSpPr>
          <p:cNvPr id="439" name="Google Shape;439;p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0" name="Google Shape;440;p56"/>
          <p:cNvPicPr preferRelativeResize="0"/>
          <p:nvPr/>
        </p:nvPicPr>
        <p:blipFill>
          <a:blip r:embed="rId3">
            <a:alphaModFix/>
          </a:blip>
          <a:stretch>
            <a:fillRect/>
          </a:stretch>
        </p:blipFill>
        <p:spPr>
          <a:xfrm>
            <a:off x="771525" y="1410988"/>
            <a:ext cx="7600950" cy="3209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406100" y="362425"/>
            <a:ext cx="4881600" cy="72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Exemplos inputs</a:t>
            </a:r>
            <a:endParaRPr/>
          </a:p>
        </p:txBody>
      </p:sp>
      <p:sp>
        <p:nvSpPr>
          <p:cNvPr id="446" name="Google Shape;446;p57"/>
          <p:cNvSpPr txBox="1"/>
          <p:nvPr>
            <p:ph idx="1" type="body"/>
          </p:nvPr>
        </p:nvSpPr>
        <p:spPr>
          <a:xfrm>
            <a:off x="444600" y="1159800"/>
            <a:ext cx="3771900" cy="894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pt-PT" sz="1186"/>
              <a:t>Com dois inputs diferentes obtemos valores distintos sendo o T5 com o dobro da área é 30% mais barato que o T2 com metade da área. Já construído pronto a morar.</a:t>
            </a:r>
            <a:endParaRPr sz="1186"/>
          </a:p>
          <a:p>
            <a:pPr indent="0" lvl="0" marL="0" rtl="0" algn="l">
              <a:lnSpc>
                <a:spcPct val="105000"/>
              </a:lnSpc>
              <a:spcBef>
                <a:spcPts val="1200"/>
              </a:spcBef>
              <a:spcAft>
                <a:spcPts val="0"/>
              </a:spcAft>
              <a:buSzPts val="275"/>
              <a:buNone/>
            </a:pPr>
            <a:r>
              <a:t/>
            </a:r>
            <a:endParaRPr sz="625"/>
          </a:p>
          <a:p>
            <a:pPr indent="0" lvl="0" marL="0" rtl="0" algn="l">
              <a:lnSpc>
                <a:spcPct val="105000"/>
              </a:lnSpc>
              <a:spcBef>
                <a:spcPts val="1200"/>
              </a:spcBef>
              <a:spcAft>
                <a:spcPts val="1200"/>
              </a:spcAft>
              <a:buSzPts val="275"/>
              <a:buNone/>
            </a:pPr>
            <a:r>
              <a:t/>
            </a:r>
            <a:endParaRPr sz="625"/>
          </a:p>
        </p:txBody>
      </p:sp>
      <p:pic>
        <p:nvPicPr>
          <p:cNvPr id="447" name="Google Shape;447;p57"/>
          <p:cNvPicPr preferRelativeResize="0"/>
          <p:nvPr/>
        </p:nvPicPr>
        <p:blipFill>
          <a:blip r:embed="rId3">
            <a:alphaModFix/>
          </a:blip>
          <a:stretch>
            <a:fillRect/>
          </a:stretch>
        </p:blipFill>
        <p:spPr>
          <a:xfrm>
            <a:off x="6265150" y="315664"/>
            <a:ext cx="2190849" cy="2844376"/>
          </a:xfrm>
          <a:prstGeom prst="rect">
            <a:avLst/>
          </a:prstGeom>
          <a:noFill/>
          <a:ln>
            <a:noFill/>
          </a:ln>
        </p:spPr>
      </p:pic>
      <p:pic>
        <p:nvPicPr>
          <p:cNvPr id="448" name="Google Shape;448;p57"/>
          <p:cNvPicPr preferRelativeResize="0"/>
          <p:nvPr/>
        </p:nvPicPr>
        <p:blipFill>
          <a:blip r:embed="rId4">
            <a:alphaModFix/>
          </a:blip>
          <a:stretch>
            <a:fillRect/>
          </a:stretch>
        </p:blipFill>
        <p:spPr>
          <a:xfrm>
            <a:off x="257575" y="3213950"/>
            <a:ext cx="6536350" cy="1637725"/>
          </a:xfrm>
          <a:prstGeom prst="rect">
            <a:avLst/>
          </a:prstGeom>
          <a:noFill/>
          <a:ln>
            <a:noFill/>
          </a:ln>
        </p:spPr>
      </p:pic>
      <p:sp>
        <p:nvSpPr>
          <p:cNvPr id="449" name="Google Shape;449;p57"/>
          <p:cNvSpPr txBox="1"/>
          <p:nvPr/>
        </p:nvSpPr>
        <p:spPr>
          <a:xfrm>
            <a:off x="501375" y="2054700"/>
            <a:ext cx="3771900" cy="9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Preço T2 700k €</a:t>
            </a:r>
            <a:endParaRPr>
              <a:latin typeface="Calibri"/>
              <a:ea typeface="Calibri"/>
              <a:cs typeface="Calibri"/>
              <a:sym typeface="Calibri"/>
            </a:endParaRPr>
          </a:p>
          <a:p>
            <a:pPr indent="0" lvl="0" marL="0" rtl="0" algn="l">
              <a:spcBef>
                <a:spcPts val="0"/>
              </a:spcBef>
              <a:spcAft>
                <a:spcPts val="0"/>
              </a:spcAft>
              <a:buNone/>
            </a:pPr>
            <a:r>
              <a:rPr lang="pt-PT">
                <a:latin typeface="Calibri"/>
                <a:ea typeface="Calibri"/>
                <a:cs typeface="Calibri"/>
                <a:sym typeface="Calibri"/>
              </a:rPr>
              <a:t>	T5 1000k €</a:t>
            </a:r>
            <a:endParaRPr>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58"/>
          <p:cNvPicPr preferRelativeResize="0"/>
          <p:nvPr/>
        </p:nvPicPr>
        <p:blipFill rotWithShape="1">
          <a:blip r:embed="rId3">
            <a:alphaModFix/>
          </a:blip>
          <a:srcRect b="28185" l="44125" r="2857" t="1717"/>
          <a:stretch/>
        </p:blipFill>
        <p:spPr>
          <a:xfrm>
            <a:off x="4426950" y="1330050"/>
            <a:ext cx="4350801" cy="1935300"/>
          </a:xfrm>
          <a:prstGeom prst="rect">
            <a:avLst/>
          </a:prstGeom>
          <a:noFill/>
          <a:ln>
            <a:noFill/>
          </a:ln>
        </p:spPr>
      </p:pic>
      <p:pic>
        <p:nvPicPr>
          <p:cNvPr id="455" name="Google Shape;455;p58"/>
          <p:cNvPicPr preferRelativeResize="0"/>
          <p:nvPr/>
        </p:nvPicPr>
        <p:blipFill>
          <a:blip r:embed="rId4">
            <a:alphaModFix/>
          </a:blip>
          <a:stretch>
            <a:fillRect/>
          </a:stretch>
        </p:blipFill>
        <p:spPr>
          <a:xfrm>
            <a:off x="265550" y="1496625"/>
            <a:ext cx="4114574" cy="1846650"/>
          </a:xfrm>
          <a:prstGeom prst="rect">
            <a:avLst/>
          </a:prstGeom>
          <a:noFill/>
          <a:ln>
            <a:noFill/>
          </a:ln>
        </p:spPr>
      </p:pic>
      <p:sp>
        <p:nvSpPr>
          <p:cNvPr id="456" name="Google Shape;456;p58"/>
          <p:cNvSpPr txBox="1"/>
          <p:nvPr/>
        </p:nvSpPr>
        <p:spPr>
          <a:xfrm>
            <a:off x="493575" y="4377175"/>
            <a:ext cx="78711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PT">
                <a:latin typeface="Calibri"/>
                <a:ea typeface="Calibri"/>
                <a:cs typeface="Calibri"/>
                <a:sym typeface="Calibri"/>
              </a:rPr>
              <a:t>Estes valores considerando Lisboa com uma cidade densamente populada indica que o espaço </a:t>
            </a:r>
            <a:endParaRPr>
              <a:latin typeface="Calibri"/>
              <a:ea typeface="Calibri"/>
              <a:cs typeface="Calibri"/>
              <a:sym typeface="Calibri"/>
            </a:endParaRPr>
          </a:p>
        </p:txBody>
      </p:sp>
      <p:sp>
        <p:nvSpPr>
          <p:cNvPr id="457" name="Google Shape;457;p58"/>
          <p:cNvSpPr txBox="1"/>
          <p:nvPr/>
        </p:nvSpPr>
        <p:spPr>
          <a:xfrm>
            <a:off x="2757425" y="33663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200">
                <a:solidFill>
                  <a:srgbClr val="141414"/>
                </a:solidFill>
                <a:highlight>
                  <a:srgbClr val="FFFFFF"/>
                </a:highlight>
                <a:latin typeface="Verdana"/>
                <a:ea typeface="Verdana"/>
                <a:cs typeface="Verdana"/>
                <a:sym typeface="Verdana"/>
              </a:rPr>
              <a:t>Preço médio em Lisboa </a:t>
            </a:r>
            <a:r>
              <a:rPr lang="pt-PT" sz="1200">
                <a:solidFill>
                  <a:srgbClr val="141414"/>
                </a:solidFill>
                <a:highlight>
                  <a:srgbClr val="FFFFFF"/>
                </a:highlight>
                <a:latin typeface="Verdana"/>
                <a:ea typeface="Verdana"/>
                <a:cs typeface="Verdana"/>
                <a:sym typeface="Verdana"/>
              </a:rPr>
              <a:t>5.351 €/m2</a:t>
            </a:r>
            <a:endParaRPr/>
          </a:p>
        </p:txBody>
      </p:sp>
      <p:sp>
        <p:nvSpPr>
          <p:cNvPr id="458" name="Google Shape;458;p58"/>
          <p:cNvSpPr txBox="1"/>
          <p:nvPr>
            <p:ph type="title"/>
          </p:nvPr>
        </p:nvSpPr>
        <p:spPr>
          <a:xfrm>
            <a:off x="1255575" y="41697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Realidade Portuguesa</a:t>
            </a:r>
            <a:endParaRPr/>
          </a:p>
        </p:txBody>
      </p:sp>
      <p:sp>
        <p:nvSpPr>
          <p:cNvPr id="459" name="Google Shape;459;p58"/>
          <p:cNvSpPr txBox="1"/>
          <p:nvPr/>
        </p:nvSpPr>
        <p:spPr>
          <a:xfrm>
            <a:off x="643350" y="3900950"/>
            <a:ext cx="3567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solidFill>
                  <a:srgbClr val="202124"/>
                </a:solidFill>
                <a:highlight>
                  <a:srgbClr val="FFFFFF"/>
                </a:highlight>
              </a:rPr>
              <a:t>10 000</a:t>
            </a:r>
            <a:r>
              <a:rPr lang="pt-PT" sz="1500">
                <a:solidFill>
                  <a:srgbClr val="202124"/>
                </a:solidFill>
                <a:highlight>
                  <a:srgbClr val="FFFFFF"/>
                </a:highlight>
              </a:rPr>
              <a:t> hab./km²</a:t>
            </a:r>
            <a:endParaRPr/>
          </a:p>
          <a:p>
            <a:pPr indent="0" lvl="0" marL="0" rtl="0" algn="l">
              <a:spcBef>
                <a:spcPts val="0"/>
              </a:spcBef>
              <a:spcAft>
                <a:spcPts val="0"/>
              </a:spcAft>
              <a:buNone/>
            </a:pPr>
            <a:r>
              <a:t/>
            </a:r>
            <a:endParaRPr sz="900">
              <a:highlight>
                <a:srgbClr val="F8F9FA"/>
              </a:highlight>
            </a:endParaRPr>
          </a:p>
          <a:p>
            <a:pPr indent="0" lvl="0" marL="0" rtl="0" algn="l">
              <a:spcBef>
                <a:spcPts val="0"/>
              </a:spcBef>
              <a:spcAft>
                <a:spcPts val="0"/>
              </a:spcAft>
              <a:buNone/>
            </a:pPr>
            <a:r>
              <a:rPr baseline="30000" lang="pt-PT" sz="1300">
                <a:highlight>
                  <a:srgbClr val="F8F9FA"/>
                </a:highlight>
              </a:rPr>
              <a:t>na cidade de Jigani onde se encontra o nosso exemplo</a:t>
            </a:r>
            <a:endParaRPr baseline="30000" sz="1300">
              <a:highlight>
                <a:srgbClr val="F8F9FA"/>
              </a:highlight>
            </a:endParaRPr>
          </a:p>
        </p:txBody>
      </p:sp>
      <p:sp>
        <p:nvSpPr>
          <p:cNvPr id="460" name="Google Shape;460;p58"/>
          <p:cNvSpPr txBox="1"/>
          <p:nvPr/>
        </p:nvSpPr>
        <p:spPr>
          <a:xfrm>
            <a:off x="643350" y="33432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500">
                <a:solidFill>
                  <a:srgbClr val="202124"/>
                </a:solidFill>
                <a:highlight>
                  <a:srgbClr val="FFFFFF"/>
                </a:highlight>
              </a:rPr>
              <a:t>5 455,2 hab./km²</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9"/>
          <p:cNvSpPr txBox="1"/>
          <p:nvPr>
            <p:ph type="title"/>
          </p:nvPr>
        </p:nvSpPr>
        <p:spPr>
          <a:xfrm>
            <a:off x="819150" y="845600"/>
            <a:ext cx="6930000" cy="88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Trabalho Futuro</a:t>
            </a:r>
            <a:endParaRPr/>
          </a:p>
        </p:txBody>
      </p:sp>
      <p:sp>
        <p:nvSpPr>
          <p:cNvPr id="466" name="Google Shape;466;p59"/>
          <p:cNvSpPr txBox="1"/>
          <p:nvPr>
            <p:ph idx="1" type="body"/>
          </p:nvPr>
        </p:nvSpPr>
        <p:spPr>
          <a:xfrm>
            <a:off x="376675" y="1649550"/>
            <a:ext cx="5805900" cy="306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pt-PT"/>
              <a:t>Adicionar novas features .</a:t>
            </a:r>
            <a:endParaRPr/>
          </a:p>
          <a:p>
            <a:pPr indent="-311150" lvl="0" marL="457200" rtl="0" algn="l">
              <a:spcBef>
                <a:spcPts val="0"/>
              </a:spcBef>
              <a:spcAft>
                <a:spcPts val="0"/>
              </a:spcAft>
              <a:buSzPts val="1300"/>
              <a:buChar char="●"/>
            </a:pPr>
            <a:r>
              <a:rPr lang="pt-PT"/>
              <a:t>Tentar balizar preços de imóveis com base do preço de imóveis nas vizinhanças, localização  (clusters) para  imóveis c/ mesmas features.</a:t>
            </a:r>
            <a:endParaRPr/>
          </a:p>
          <a:p>
            <a:pPr indent="-311150" lvl="0" marL="457200" rtl="0" algn="l">
              <a:spcBef>
                <a:spcPts val="0"/>
              </a:spcBef>
              <a:spcAft>
                <a:spcPts val="0"/>
              </a:spcAft>
              <a:buSzPts val="1300"/>
              <a:buChar char="●"/>
            </a:pPr>
            <a:r>
              <a:rPr lang="pt-PT"/>
              <a:t>Aferir pontos de interesse à volta do imóvel, por exemplo farmácias, vias de acesso e de transporte, nomeadamente Aeroporto nas próximidades.</a:t>
            </a:r>
            <a:endParaRPr/>
          </a:p>
          <a:p>
            <a:pPr indent="-311150" lvl="0" marL="457200" rtl="0" algn="l">
              <a:spcBef>
                <a:spcPts val="0"/>
              </a:spcBef>
              <a:spcAft>
                <a:spcPts val="0"/>
              </a:spcAft>
              <a:buSzPts val="1300"/>
              <a:buChar char="●"/>
            </a:pPr>
            <a:r>
              <a:rPr lang="pt-PT"/>
              <a:t>Índices de migração na zona, saldo migratórios positivos com base nos dados da latitude</a:t>
            </a:r>
            <a:endParaRPr/>
          </a:p>
          <a:p>
            <a:pPr indent="-311150" lvl="0" marL="457200" rtl="0" algn="l">
              <a:spcBef>
                <a:spcPts val="0"/>
              </a:spcBef>
              <a:spcAft>
                <a:spcPts val="0"/>
              </a:spcAft>
              <a:buSzPts val="1300"/>
              <a:buChar char="●"/>
            </a:pPr>
            <a:r>
              <a:rPr lang="pt-PT"/>
              <a:t>Atender a fatores macroeconomicos, como variação da taxa euribor e a taxa de inflação na região por exemplo</a:t>
            </a:r>
            <a:endParaRPr/>
          </a:p>
          <a:p>
            <a:pPr indent="-311150" lvl="0" marL="457200" rtl="0" algn="l">
              <a:spcBef>
                <a:spcPts val="0"/>
              </a:spcBef>
              <a:spcAft>
                <a:spcPts val="0"/>
              </a:spcAft>
              <a:buSzPts val="1300"/>
              <a:buChar char="●"/>
            </a:pPr>
            <a:r>
              <a:rPr lang="pt-PT"/>
              <a:t>Trabalhar com NLP, para obter novas características e Visão por computador para aferir mais informação do imóvel recorrendo ao google maps (através de fotos e descrições).</a:t>
            </a:r>
            <a:br>
              <a:rPr lang="pt-PT"/>
            </a:br>
            <a:br>
              <a:rPr lang="pt-PT"/>
            </a:br>
            <a:r>
              <a:rPr lang="pt-PT"/>
              <a:t>Exemplos de empresas inovadoras na área: Confidecial Imobiliário, Alfredo AI, Idealista.pt</a:t>
            </a:r>
            <a:endParaRPr/>
          </a:p>
        </p:txBody>
      </p:sp>
      <p:pic>
        <p:nvPicPr>
          <p:cNvPr id="467" name="Google Shape;467;p59"/>
          <p:cNvPicPr preferRelativeResize="0"/>
          <p:nvPr/>
        </p:nvPicPr>
        <p:blipFill rotWithShape="1">
          <a:blip r:embed="rId3">
            <a:alphaModFix/>
          </a:blip>
          <a:srcRect b="15500" l="42707" r="4600" t="4970"/>
          <a:stretch/>
        </p:blipFill>
        <p:spPr>
          <a:xfrm>
            <a:off x="6265750" y="1992451"/>
            <a:ext cx="2458800" cy="1948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546175" y="3157225"/>
            <a:ext cx="47280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solidFill>
                  <a:srgbClr val="1155CC"/>
                </a:solidFill>
              </a:rPr>
              <a:t>Gratos pela atenção</a:t>
            </a:r>
            <a:endParaRPr>
              <a:solidFill>
                <a:srgbClr val="1155CC"/>
              </a:solidFill>
            </a:endParaRPr>
          </a:p>
        </p:txBody>
      </p:sp>
      <p:pic>
        <p:nvPicPr>
          <p:cNvPr id="473" name="Google Shape;473;p60"/>
          <p:cNvPicPr preferRelativeResize="0"/>
          <p:nvPr/>
        </p:nvPicPr>
        <p:blipFill>
          <a:blip r:embed="rId3">
            <a:alphaModFix/>
          </a:blip>
          <a:stretch>
            <a:fillRect/>
          </a:stretch>
        </p:blipFill>
        <p:spPr>
          <a:xfrm>
            <a:off x="4527225" y="254750"/>
            <a:ext cx="4310850" cy="3236011"/>
          </a:xfrm>
          <a:prstGeom prst="rect">
            <a:avLst/>
          </a:prstGeom>
          <a:noFill/>
          <a:ln>
            <a:noFill/>
          </a:ln>
        </p:spPr>
      </p:pic>
      <p:pic>
        <p:nvPicPr>
          <p:cNvPr id="474" name="Google Shape;474;p60"/>
          <p:cNvPicPr preferRelativeResize="0"/>
          <p:nvPr/>
        </p:nvPicPr>
        <p:blipFill>
          <a:blip r:embed="rId4">
            <a:alphaModFix/>
          </a:blip>
          <a:stretch>
            <a:fillRect/>
          </a:stretch>
        </p:blipFill>
        <p:spPr>
          <a:xfrm>
            <a:off x="1364807" y="3775875"/>
            <a:ext cx="1085149" cy="1087275"/>
          </a:xfrm>
          <a:prstGeom prst="rect">
            <a:avLst/>
          </a:prstGeom>
          <a:noFill/>
          <a:ln>
            <a:noFill/>
          </a:ln>
        </p:spPr>
      </p:pic>
      <p:pic>
        <p:nvPicPr>
          <p:cNvPr id="475" name="Google Shape;475;p60"/>
          <p:cNvPicPr preferRelativeResize="0"/>
          <p:nvPr/>
        </p:nvPicPr>
        <p:blipFill>
          <a:blip r:embed="rId5">
            <a:alphaModFix/>
          </a:blip>
          <a:stretch>
            <a:fillRect/>
          </a:stretch>
        </p:blipFill>
        <p:spPr>
          <a:xfrm>
            <a:off x="4224175" y="297400"/>
            <a:ext cx="1877699" cy="14552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ctrTitle"/>
          </p:nvPr>
        </p:nvSpPr>
        <p:spPr>
          <a:xfrm>
            <a:off x="197450" y="1096250"/>
            <a:ext cx="3951000" cy="308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a:t>Data Understanding</a:t>
            </a:r>
            <a:endParaRPr/>
          </a:p>
        </p:txBody>
      </p:sp>
      <p:pic>
        <p:nvPicPr>
          <p:cNvPr id="155" name="Google Shape;155;p17"/>
          <p:cNvPicPr preferRelativeResize="0"/>
          <p:nvPr/>
        </p:nvPicPr>
        <p:blipFill>
          <a:blip r:embed="rId3">
            <a:alphaModFix/>
          </a:blip>
          <a:stretch>
            <a:fillRect/>
          </a:stretch>
        </p:blipFill>
        <p:spPr>
          <a:xfrm>
            <a:off x="4436225" y="200025"/>
            <a:ext cx="4473976" cy="4720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8"/>
          <p:cNvPicPr preferRelativeResize="0"/>
          <p:nvPr/>
        </p:nvPicPr>
        <p:blipFill>
          <a:blip r:embed="rId3">
            <a:alphaModFix/>
          </a:blip>
          <a:stretch>
            <a:fillRect/>
          </a:stretch>
        </p:blipFill>
        <p:spPr>
          <a:xfrm>
            <a:off x="205950" y="206900"/>
            <a:ext cx="8657501" cy="4709975"/>
          </a:xfrm>
          <a:prstGeom prst="rect">
            <a:avLst/>
          </a:prstGeom>
          <a:noFill/>
          <a:ln>
            <a:noFill/>
          </a:ln>
        </p:spPr>
      </p:pic>
      <p:pic>
        <p:nvPicPr>
          <p:cNvPr id="161" name="Google Shape;161;p18"/>
          <p:cNvPicPr preferRelativeResize="0"/>
          <p:nvPr/>
        </p:nvPicPr>
        <p:blipFill>
          <a:blip r:embed="rId4">
            <a:alphaModFix/>
          </a:blip>
          <a:stretch>
            <a:fillRect/>
          </a:stretch>
        </p:blipFill>
        <p:spPr>
          <a:xfrm>
            <a:off x="441775" y="338749"/>
            <a:ext cx="4684874" cy="157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Profiling</a:t>
            </a:r>
            <a:endParaRPr/>
          </a:p>
        </p:txBody>
      </p:sp>
      <p:sp>
        <p:nvSpPr>
          <p:cNvPr id="167" name="Google Shape;167;p19"/>
          <p:cNvSpPr txBox="1"/>
          <p:nvPr/>
        </p:nvSpPr>
        <p:spPr>
          <a:xfrm>
            <a:off x="608925" y="2065550"/>
            <a:ext cx="3138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table_posted_by &lt;- table(house_prices$POSTED_BY) </a:t>
            </a:r>
            <a:endParaRPr>
              <a:latin typeface="Calibri"/>
              <a:ea typeface="Calibri"/>
              <a:cs typeface="Calibri"/>
              <a:sym typeface="Calibri"/>
            </a:endParaRPr>
          </a:p>
          <a:p>
            <a:pPr indent="0" lvl="0" marL="0" rtl="0" algn="l">
              <a:spcBef>
                <a:spcPts val="0"/>
              </a:spcBef>
              <a:spcAft>
                <a:spcPts val="0"/>
              </a:spcAft>
              <a:buNone/>
            </a:pPr>
            <a:r>
              <a:rPr lang="pt-PT">
                <a:latin typeface="Calibri"/>
                <a:ea typeface="Calibri"/>
                <a:cs typeface="Calibri"/>
                <a:sym typeface="Calibri"/>
              </a:rPr>
              <a:t>barplot(table_posted_by)</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68" name="Google Shape;168;p19"/>
          <p:cNvPicPr preferRelativeResize="0"/>
          <p:nvPr/>
        </p:nvPicPr>
        <p:blipFill>
          <a:blip r:embed="rId3">
            <a:alphaModFix/>
          </a:blip>
          <a:stretch>
            <a:fillRect/>
          </a:stretch>
        </p:blipFill>
        <p:spPr>
          <a:xfrm>
            <a:off x="3264400" y="493750"/>
            <a:ext cx="5508551" cy="4368301"/>
          </a:xfrm>
          <a:prstGeom prst="rect">
            <a:avLst/>
          </a:prstGeom>
          <a:noFill/>
          <a:ln>
            <a:noFill/>
          </a:ln>
        </p:spPr>
      </p:pic>
      <p:sp>
        <p:nvSpPr>
          <p:cNvPr id="169" name="Google Shape;169;p19"/>
          <p:cNvSpPr txBox="1"/>
          <p:nvPr/>
        </p:nvSpPr>
        <p:spPr>
          <a:xfrm>
            <a:off x="7078825" y="3377200"/>
            <a:ext cx="118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35,8%</a:t>
            </a:r>
            <a:endParaRPr>
              <a:latin typeface="Calibri"/>
              <a:ea typeface="Calibri"/>
              <a:cs typeface="Calibri"/>
              <a:sym typeface="Calibri"/>
            </a:endParaRPr>
          </a:p>
        </p:txBody>
      </p:sp>
      <p:sp>
        <p:nvSpPr>
          <p:cNvPr id="170" name="Google Shape;170;p19"/>
          <p:cNvSpPr txBox="1"/>
          <p:nvPr/>
        </p:nvSpPr>
        <p:spPr>
          <a:xfrm>
            <a:off x="4109575" y="3261875"/>
            <a:ext cx="118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2,1%</a:t>
            </a:r>
            <a:endParaRPr>
              <a:latin typeface="Calibri"/>
              <a:ea typeface="Calibri"/>
              <a:cs typeface="Calibri"/>
              <a:sym typeface="Calibri"/>
            </a:endParaRPr>
          </a:p>
        </p:txBody>
      </p:sp>
      <p:sp>
        <p:nvSpPr>
          <p:cNvPr id="171" name="Google Shape;171;p19"/>
          <p:cNvSpPr txBox="1"/>
          <p:nvPr/>
        </p:nvSpPr>
        <p:spPr>
          <a:xfrm>
            <a:off x="5609825" y="2977000"/>
            <a:ext cx="114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62,1%</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929750" y="580050"/>
            <a:ext cx="6784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sz="3000">
                <a:solidFill>
                  <a:schemeClr val="lt1"/>
                </a:solidFill>
                <a:latin typeface="Nunito"/>
                <a:ea typeface="Nunito"/>
                <a:cs typeface="Nunito"/>
                <a:sym typeface="Nunito"/>
              </a:rPr>
              <a:t>Features with binary values</a:t>
            </a:r>
            <a:endParaRPr/>
          </a:p>
        </p:txBody>
      </p:sp>
      <p:pic>
        <p:nvPicPr>
          <p:cNvPr id="177" name="Google Shape;177;p20"/>
          <p:cNvPicPr preferRelativeResize="0"/>
          <p:nvPr/>
        </p:nvPicPr>
        <p:blipFill rotWithShape="1">
          <a:blip r:embed="rId3">
            <a:alphaModFix/>
          </a:blip>
          <a:srcRect b="15103" l="26035" r="18011" t="0"/>
          <a:stretch/>
        </p:blipFill>
        <p:spPr>
          <a:xfrm>
            <a:off x="1290850" y="1432450"/>
            <a:ext cx="2328400" cy="2181375"/>
          </a:xfrm>
          <a:prstGeom prst="rect">
            <a:avLst/>
          </a:prstGeom>
          <a:noFill/>
          <a:ln>
            <a:noFill/>
          </a:ln>
        </p:spPr>
      </p:pic>
      <p:pic>
        <p:nvPicPr>
          <p:cNvPr id="178" name="Google Shape;178;p20"/>
          <p:cNvPicPr preferRelativeResize="0"/>
          <p:nvPr/>
        </p:nvPicPr>
        <p:blipFill rotWithShape="1">
          <a:blip r:embed="rId4">
            <a:alphaModFix/>
          </a:blip>
          <a:srcRect b="24173" l="28461" r="23017" t="0"/>
          <a:stretch/>
        </p:blipFill>
        <p:spPr>
          <a:xfrm>
            <a:off x="5764075" y="1432450"/>
            <a:ext cx="2000926" cy="1930850"/>
          </a:xfrm>
          <a:prstGeom prst="rect">
            <a:avLst/>
          </a:prstGeom>
          <a:noFill/>
          <a:ln>
            <a:noFill/>
          </a:ln>
        </p:spPr>
      </p:pic>
      <p:sp>
        <p:nvSpPr>
          <p:cNvPr id="179" name="Google Shape;179;p20"/>
          <p:cNvSpPr txBox="1"/>
          <p:nvPr/>
        </p:nvSpPr>
        <p:spPr>
          <a:xfrm>
            <a:off x="2775025" y="1703125"/>
            <a:ext cx="31872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PT">
                <a:latin typeface="Calibri"/>
                <a:ea typeface="Calibri"/>
                <a:cs typeface="Calibri"/>
                <a:sym typeface="Calibri"/>
              </a:rPr>
              <a:t>1 means Yes</a:t>
            </a:r>
            <a:endParaRPr>
              <a:latin typeface="Calibri"/>
              <a:ea typeface="Calibri"/>
              <a:cs typeface="Calibri"/>
              <a:sym typeface="Calibri"/>
            </a:endParaRPr>
          </a:p>
          <a:p>
            <a:pPr indent="0" lvl="0" marL="0" rtl="0" algn="ctr">
              <a:spcBef>
                <a:spcPts val="0"/>
              </a:spcBef>
              <a:spcAft>
                <a:spcPts val="0"/>
              </a:spcAft>
              <a:buNone/>
            </a:pPr>
            <a:r>
              <a:t/>
            </a:r>
            <a:endParaRPr>
              <a:latin typeface="Calibri"/>
              <a:ea typeface="Calibri"/>
              <a:cs typeface="Calibri"/>
              <a:sym typeface="Calibri"/>
            </a:endParaRPr>
          </a:p>
          <a:p>
            <a:pPr indent="0" lvl="0" marL="0" rtl="0" algn="ctr">
              <a:spcBef>
                <a:spcPts val="0"/>
              </a:spcBef>
              <a:spcAft>
                <a:spcPts val="0"/>
              </a:spcAft>
              <a:buNone/>
            </a:pPr>
            <a:r>
              <a:rPr lang="pt-PT">
                <a:latin typeface="Calibri"/>
                <a:ea typeface="Calibri"/>
                <a:cs typeface="Calibri"/>
                <a:sym typeface="Calibri"/>
              </a:rPr>
              <a:t>0 means No</a:t>
            </a:r>
            <a:endParaRPr>
              <a:latin typeface="Calibri"/>
              <a:ea typeface="Calibri"/>
              <a:cs typeface="Calibri"/>
              <a:sym typeface="Calibri"/>
            </a:endParaRPr>
          </a:p>
        </p:txBody>
      </p:sp>
      <p:sp>
        <p:nvSpPr>
          <p:cNvPr id="180" name="Google Shape;180;p20"/>
          <p:cNvSpPr txBox="1"/>
          <p:nvPr/>
        </p:nvSpPr>
        <p:spPr>
          <a:xfrm>
            <a:off x="2115450" y="3775900"/>
            <a:ext cx="49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Calibri"/>
                <a:ea typeface="Calibri"/>
                <a:cs typeface="Calibri"/>
                <a:sym typeface="Calibri"/>
              </a:rPr>
              <a:t>Features/preditores inversamente correlacionadas</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418250" y="257025"/>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PT"/>
              <a:t>Matriz de correlação das variáveis</a:t>
            </a:r>
            <a:endParaRPr/>
          </a:p>
        </p:txBody>
      </p:sp>
      <p:pic>
        <p:nvPicPr>
          <p:cNvPr id="186" name="Google Shape;186;p21"/>
          <p:cNvPicPr preferRelativeResize="0"/>
          <p:nvPr/>
        </p:nvPicPr>
        <p:blipFill rotWithShape="1">
          <a:blip r:embed="rId3">
            <a:alphaModFix/>
          </a:blip>
          <a:srcRect b="0" l="11514" r="11360" t="10514"/>
          <a:stretch/>
        </p:blipFill>
        <p:spPr>
          <a:xfrm>
            <a:off x="3925000" y="877287"/>
            <a:ext cx="4213550" cy="38590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