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9" r:id="rId2"/>
    <p:sldId id="260" r:id="rId3"/>
    <p:sldId id="261" r:id="rId4"/>
    <p:sldId id="262" r:id="rId5"/>
    <p:sldId id="276" r:id="rId6"/>
    <p:sldId id="277" r:id="rId7"/>
    <p:sldId id="278" r:id="rId8"/>
    <p:sldId id="292" r:id="rId9"/>
    <p:sldId id="263" r:id="rId10"/>
    <p:sldId id="264" r:id="rId11"/>
    <p:sldId id="274" r:id="rId12"/>
    <p:sldId id="275" r:id="rId13"/>
  </p:sldIdLst>
  <p:sldSz cx="12192000" cy="6858000"/>
  <p:notesSz cx="6858000" cy="9144000"/>
  <p:defaultTextStyle>
    <a:defPPr>
      <a:defRPr lang="zh-CN"/>
    </a:defPPr>
    <a:lvl1pPr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mn-cs"/>
      </a:defRPr>
    </a:lvl1pPr>
    <a:lvl2pPr marL="4572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mn-cs"/>
      </a:defRPr>
    </a:lvl2pPr>
    <a:lvl3pPr marL="9144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mn-cs"/>
      </a:defRPr>
    </a:lvl3pPr>
    <a:lvl4pPr marL="13716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mn-cs"/>
      </a:defRPr>
    </a:lvl4pPr>
    <a:lvl5pPr marL="1828800" algn="l" rtl="0" fontAlgn="base">
      <a:spcBef>
        <a:spcPct val="0"/>
      </a:spcBef>
      <a:spcAft>
        <a:spcPct val="0"/>
      </a:spcAft>
      <a:buFont typeface="Arial" panose="020B0604020202020204" pitchFamily="34" charset="0"/>
      <a:defRPr kern="1200">
        <a:solidFill>
          <a:schemeClr val="tx1"/>
        </a:solidFill>
        <a:latin typeface="Arial" panose="020B0604020202020204" pitchFamily="34" charset="0"/>
        <a:ea typeface="SimSun"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SimSun" panose="02010600030101010101" pitchFamily="2" charset="-122"/>
        <a:cs typeface="+mn-cs"/>
      </a:defRPr>
    </a:lvl9pPr>
  </p:defaultTextStyle>
  <p:extLst>
    <p:ext uri="{EFAFB233-063F-42B5-8137-9DF3F51BA10A}">
      <p15:sldGuideLst xmlns:p15="http://schemas.microsoft.com/office/powerpoint/2012/main">
        <p15:guide id="1" orient="horz" pos="2137"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a:srgbClr val="2E75B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howGuides="1">
      <p:cViewPr varScale="1">
        <p:scale>
          <a:sx n="76" d="100"/>
          <a:sy n="76" d="100"/>
        </p:scale>
        <p:origin x="581" y="43"/>
      </p:cViewPr>
      <p:guideLst>
        <p:guide orient="horz" pos="2137"/>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页眉占位符 1"/>
          <p:cNvSpPr>
            <a:spLocks noGrp="1" noChangeArrowheads="1"/>
          </p:cNvSpPr>
          <p:nvPr>
            <p:ph type="hdr" sz="quarter" idx="4294967295"/>
          </p:nvPr>
        </p:nvSpPr>
        <p:spPr bwMode="auto">
          <a:xfrm>
            <a:off x="0"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buFont typeface="Arial" panose="020B0604020202020204" pitchFamily="34" charset="0"/>
              <a:buNone/>
              <a:defRPr sz="1200">
                <a:latin typeface="Arial" panose="020B0604020202020204" pitchFamily="34" charset="0"/>
                <a:ea typeface="Adobe 黑体 Std R" pitchFamily="34" charset="-122"/>
              </a:defRPr>
            </a:lvl1pPr>
          </a:lstStyle>
          <a:p>
            <a:pPr>
              <a:defRPr/>
            </a:pPr>
            <a:endParaRPr lang="zh-CN" altLang="zh-CN"/>
          </a:p>
        </p:txBody>
      </p:sp>
      <p:sp>
        <p:nvSpPr>
          <p:cNvPr id="2051" name="日期占位符 2"/>
          <p:cNvSpPr>
            <a:spLocks noGrp="1" noChangeArrowheads="1"/>
          </p:cNvSpPr>
          <p:nvPr>
            <p:ph type="dt" idx="1"/>
          </p:nvPr>
        </p:nvSpPr>
        <p:spPr bwMode="auto">
          <a:xfrm>
            <a:off x="3884613" y="0"/>
            <a:ext cx="2971800" cy="458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lvl1pPr algn="r">
              <a:buFont typeface="Arial" panose="020B0604020202020204" pitchFamily="34" charset="0"/>
              <a:buNone/>
              <a:defRPr>
                <a:latin typeface="Arial" panose="020B0604020202020204" pitchFamily="34" charset="0"/>
              </a:defRPr>
            </a:lvl1pPr>
          </a:lstStyle>
          <a:p>
            <a:pPr>
              <a:defRPr/>
            </a:pPr>
            <a:fld id="{6C3CDA8E-9A30-4EC5-A833-CB930E4D00FE}" type="datetime1">
              <a:rPr lang="zh-CN" altLang="en-US"/>
              <a:t>2025/9/27</a:t>
            </a:fld>
            <a:endParaRPr lang="zh-CN" altLang="en-US" sz="1200">
              <a:ea typeface="Adobe 黑体 Std R" pitchFamily="34" charset="-122"/>
            </a:endParaRPr>
          </a:p>
        </p:txBody>
      </p:sp>
      <p:sp>
        <p:nvSpPr>
          <p:cNvPr id="19460" name="幻灯片图像占位符 3"/>
          <p:cNvSpPr>
            <a:spLocks noGrp="1" noRot="1" noChangeAspect="1" noChangeArrowheads="1"/>
          </p:cNvSpPr>
          <p:nvPr>
            <p:ph type="sldImg" idx="2"/>
          </p:nvPr>
        </p:nvSpPr>
        <p:spPr bwMode="auto">
          <a:xfrm>
            <a:off x="685800" y="1143000"/>
            <a:ext cx="5486400" cy="3086100"/>
          </a:xfrm>
          <a:prstGeom prst="rect">
            <a:avLst/>
          </a:prstGeom>
          <a:noFill/>
          <a:ln w="9525">
            <a:noFill/>
            <a:miter lim="800000"/>
          </a:ln>
        </p:spPr>
      </p:sp>
      <p:sp>
        <p:nvSpPr>
          <p:cNvPr id="2053" name="备注占位符 4"/>
          <p:cNvSpPr>
            <a:spLocks noGrp="1" noRot="1" noChangeAspect="1" noChangeArrowheads="1"/>
          </p:cNvSpPr>
          <p:nvPr/>
        </p:nvSpPr>
        <p:spPr bwMode="auto">
          <a:xfrm>
            <a:off x="685800" y="4400550"/>
            <a:ext cx="5486400" cy="3600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defTabSz="0" eaLnBrk="0" hangingPunct="0">
              <a:spcBef>
                <a:spcPct val="30000"/>
              </a:spcBef>
              <a:defRPr sz="1200">
                <a:solidFill>
                  <a:schemeClr val="tx1"/>
                </a:solidFill>
                <a:latin typeface="Arial" panose="020B0604020202020204" pitchFamily="34" charset="0"/>
              </a:defRPr>
            </a:lvl1pPr>
            <a:lvl2pPr defTabSz="0" eaLnBrk="0" hangingPunct="0">
              <a:spcBef>
                <a:spcPct val="30000"/>
              </a:spcBef>
              <a:defRPr sz="1200">
                <a:solidFill>
                  <a:schemeClr val="tx1"/>
                </a:solidFill>
                <a:latin typeface="Arial" panose="020B0604020202020204" pitchFamily="34" charset="0"/>
              </a:defRPr>
            </a:lvl2pPr>
            <a:lvl3pPr defTabSz="0" eaLnBrk="0" hangingPunct="0">
              <a:spcBef>
                <a:spcPct val="30000"/>
              </a:spcBef>
              <a:defRPr sz="1200">
                <a:solidFill>
                  <a:schemeClr val="tx1"/>
                </a:solidFill>
                <a:latin typeface="Arial" panose="020B0604020202020204" pitchFamily="34" charset="0"/>
              </a:defRPr>
            </a:lvl3pPr>
            <a:lvl4pPr defTabSz="0" eaLnBrk="0" hangingPunct="0">
              <a:spcBef>
                <a:spcPct val="30000"/>
              </a:spcBef>
              <a:defRPr sz="1200">
                <a:solidFill>
                  <a:schemeClr val="tx1"/>
                </a:solidFill>
                <a:latin typeface="Arial" panose="020B0604020202020204" pitchFamily="34" charset="0"/>
              </a:defRPr>
            </a:lvl4pPr>
            <a:lvl5pPr defTabSz="0" eaLnBrk="0" hangingPunct="0">
              <a:spcBef>
                <a:spcPct val="30000"/>
              </a:spcBef>
              <a:defRPr sz="1200">
                <a:solidFill>
                  <a:schemeClr val="tx1"/>
                </a:solidFill>
                <a:latin typeface="Arial" panose="020B0604020202020204" pitchFamily="34" charset="0"/>
              </a:defRPr>
            </a:lvl5pPr>
            <a:lvl6pPr marL="457200" defTabSz="0" eaLnBrk="0" fontAlgn="base" hangingPunct="0">
              <a:spcBef>
                <a:spcPct val="30000"/>
              </a:spcBef>
              <a:spcAft>
                <a:spcPct val="0"/>
              </a:spcAft>
              <a:defRPr sz="1200">
                <a:solidFill>
                  <a:schemeClr val="tx1"/>
                </a:solidFill>
                <a:latin typeface="Arial" panose="020B0604020202020204" pitchFamily="34" charset="0"/>
              </a:defRPr>
            </a:lvl6pPr>
            <a:lvl7pPr marL="914400" defTabSz="0" eaLnBrk="0" fontAlgn="base" hangingPunct="0">
              <a:spcBef>
                <a:spcPct val="30000"/>
              </a:spcBef>
              <a:spcAft>
                <a:spcPct val="0"/>
              </a:spcAft>
              <a:defRPr sz="1200">
                <a:solidFill>
                  <a:schemeClr val="tx1"/>
                </a:solidFill>
                <a:latin typeface="Arial" panose="020B0604020202020204" pitchFamily="34" charset="0"/>
              </a:defRPr>
            </a:lvl7pPr>
            <a:lvl8pPr marL="1371600" defTabSz="0" eaLnBrk="0" fontAlgn="base" hangingPunct="0">
              <a:spcBef>
                <a:spcPct val="30000"/>
              </a:spcBef>
              <a:spcAft>
                <a:spcPct val="0"/>
              </a:spcAft>
              <a:defRPr sz="1200">
                <a:solidFill>
                  <a:schemeClr val="tx1"/>
                </a:solidFill>
                <a:latin typeface="Arial" panose="020B0604020202020204" pitchFamily="34" charset="0"/>
              </a:defRPr>
            </a:lvl8pPr>
            <a:lvl9pPr marL="1828800" defTabSz="0" eaLnBrk="0" fontAlgn="base" hangingPunct="0">
              <a:spcBef>
                <a:spcPct val="30000"/>
              </a:spcBef>
              <a:spcAft>
                <a:spcPct val="0"/>
              </a:spcAft>
              <a:defRPr sz="1200">
                <a:solidFill>
                  <a:schemeClr val="tx1"/>
                </a:solidFill>
                <a:latin typeface="Arial" panose="020B0604020202020204" pitchFamily="34" charset="0"/>
              </a:defRPr>
            </a:lvl9pPr>
          </a:lstStyle>
          <a:p>
            <a:pPr>
              <a:buFontTx/>
              <a:buNone/>
              <a:defRPr/>
            </a:pPr>
            <a:r>
              <a:rPr lang="zh-CN" altLang="zh-CN"/>
              <a:t>单击此处编辑母版文本样式</a:t>
            </a:r>
          </a:p>
          <a:p>
            <a:pPr>
              <a:buFontTx/>
              <a:buNone/>
              <a:defRPr/>
            </a:pPr>
            <a:r>
              <a:rPr lang="zh-CN" altLang="zh-CN"/>
              <a:t>第二级</a:t>
            </a:r>
          </a:p>
          <a:p>
            <a:pPr>
              <a:buFontTx/>
              <a:buNone/>
              <a:defRPr/>
            </a:pPr>
            <a:r>
              <a:rPr lang="zh-CN" altLang="zh-CN"/>
              <a:t>第三级</a:t>
            </a:r>
          </a:p>
          <a:p>
            <a:pPr>
              <a:buFontTx/>
              <a:buNone/>
              <a:defRPr/>
            </a:pPr>
            <a:r>
              <a:rPr lang="zh-CN" altLang="zh-CN"/>
              <a:t>第四级</a:t>
            </a:r>
          </a:p>
          <a:p>
            <a:pPr>
              <a:buFontTx/>
              <a:buNone/>
              <a:defRPr/>
            </a:pPr>
            <a:r>
              <a:rPr lang="zh-CN" altLang="zh-CN"/>
              <a:t>第五级</a:t>
            </a:r>
          </a:p>
        </p:txBody>
      </p:sp>
      <p:sp>
        <p:nvSpPr>
          <p:cNvPr id="2054" name="页脚占位符 5"/>
          <p:cNvSpPr>
            <a:spLocks noGrp="1" noChangeArrowheads="1"/>
          </p:cNvSpPr>
          <p:nvPr>
            <p:ph type="ftr" sz="quarter" idx="4"/>
          </p:nvPr>
        </p:nvSpPr>
        <p:spPr bwMode="auto">
          <a:xfrm>
            <a:off x="0"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buFont typeface="Arial" panose="020B0604020202020204" pitchFamily="34" charset="0"/>
              <a:buNone/>
              <a:defRPr sz="1200">
                <a:latin typeface="Arial" panose="020B0604020202020204" pitchFamily="34" charset="0"/>
                <a:ea typeface="Adobe 黑体 Std R" pitchFamily="34" charset="-122"/>
              </a:defRPr>
            </a:lvl1pPr>
          </a:lstStyle>
          <a:p>
            <a:pPr>
              <a:defRPr/>
            </a:pPr>
            <a:endParaRPr lang="zh-CN" altLang="zh-CN"/>
          </a:p>
        </p:txBody>
      </p:sp>
      <p:sp>
        <p:nvSpPr>
          <p:cNvPr id="2055" name="灯片编号占位符 6"/>
          <p:cNvSpPr>
            <a:spLocks noGrp="1" noChangeArrowheads="1"/>
          </p:cNvSpPr>
          <p:nvPr>
            <p:ph type="sldNum" sz="quarter" idx="5"/>
          </p:nvPr>
        </p:nvSpPr>
        <p:spPr bwMode="auto">
          <a:xfrm>
            <a:off x="3884613" y="8685213"/>
            <a:ext cx="2971800" cy="45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lstStyle>
            <a:lvl1pPr algn="r">
              <a:buFont typeface="Arial" panose="020B0604020202020204" pitchFamily="34" charset="0"/>
              <a:buNone/>
              <a:defRPr>
                <a:latin typeface="Arial" panose="020B0604020202020204" pitchFamily="34" charset="0"/>
              </a:defRPr>
            </a:lvl1pPr>
          </a:lstStyle>
          <a:p>
            <a:pPr>
              <a:defRPr/>
            </a:pPr>
            <a:fld id="{E3EEA659-A43A-4900-9FE8-35B350B5BD71}" type="slidenum">
              <a:rPr lang="zh-CN" altLang="en-US"/>
              <a:t>‹#›</a:t>
            </a:fld>
            <a:endParaRPr lang="zh-CN" altLang="en-US" sz="1200">
              <a:ea typeface="Adobe 黑体 Std R" pitchFamily="34" charset="-122"/>
            </a:endParaRPr>
          </a:p>
        </p:txBody>
      </p:sp>
    </p:spTree>
  </p:cSld>
  <p:clrMap bg1="lt1" tx1="dk1" bg2="lt2" tx2="dk2" accent1="accent1" accent2="accent2" accent3="accent3" accent4="accent4" accent5="accent5" accent6="accent6" hlink="hlink" folHlink="folHlink"/>
  <p:hf hdr="0" ftr="0"/>
  <p:notesStyle>
    <a:lvl1pPr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1pPr>
    <a:lvl2pPr marL="4572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2pPr>
    <a:lvl3pPr marL="9144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3pPr>
    <a:lvl4pPr marL="13716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4pPr>
    <a:lvl5pPr marL="1828800" algn="l" defTabSz="0" rtl="0" eaLnBrk="0" fontAlgn="base" hangingPunct="0">
      <a:spcBef>
        <a:spcPct val="30000"/>
      </a:spcBef>
      <a:spcAft>
        <a:spcPct val="0"/>
      </a:spcAft>
      <a:defRPr sz="1200" kern="1200">
        <a:solidFill>
          <a:schemeClr val="tx1"/>
        </a:solidFill>
        <a:latin typeface="Arial" panose="020B0604020202020204"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914400" y="2130425"/>
            <a:ext cx="10363200" cy="1470025"/>
          </a:xfrm>
        </p:spPr>
        <p:txBody>
          <a:bodyPr/>
          <a:lstStyle/>
          <a:p>
            <a:r>
              <a:rPr lang="zh-CN" altLang="en-US"/>
              <a:t>单击此处编辑母版标题样式</a:t>
            </a:r>
          </a:p>
        </p:txBody>
      </p:sp>
      <p:sp>
        <p:nvSpPr>
          <p:cNvPr id="3" name="副标题 2"/>
          <p:cNvSpPr>
            <a:spLocks noGrp="1"/>
          </p:cNvSpPr>
          <p:nvPr>
            <p:ph type="subTitle" idx="1"/>
          </p:nvPr>
        </p:nvSpPr>
        <p:spPr>
          <a:xfrm>
            <a:off x="1828800" y="3886200"/>
            <a:ext cx="85344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日期占位符 3"/>
          <p:cNvSpPr>
            <a:spLocks noGrp="1" noChangeArrowheads="1"/>
          </p:cNvSpPr>
          <p:nvPr>
            <p:ph type="dt" sz="half" idx="10"/>
          </p:nvPr>
        </p:nvSpPr>
        <p:spPr/>
        <p:txBody>
          <a:bodyPr/>
          <a:lstStyle>
            <a:lvl1pPr>
              <a:defRPr/>
            </a:lvl1pPr>
          </a:lstStyle>
          <a:p>
            <a:pPr>
              <a:defRPr/>
            </a:pPr>
            <a:fld id="{A010B143-00CC-4CEE-8F94-B5BAE83A22D5}" type="datetime1">
              <a:rPr lang="zh-CN" altLang="en-US"/>
              <a:t>2025/9/27</a:t>
            </a:fld>
            <a:endParaRPr lang="zh-CN" altLang="en-US" sz="1800">
              <a:solidFill>
                <a:schemeClr val="tx1"/>
              </a:solidFill>
              <a:ea typeface="SimSun" panose="02010600030101010101" pitchFamily="2" charset="-122"/>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CB72BCDF-46C3-4F76-AFFF-BDDF4DA05D9D}" type="slidenum">
              <a:rPr lang="zh-CN" altLang="en-US"/>
              <a:t>‹#›</a:t>
            </a:fld>
            <a:endParaRPr lang="zh-CN" altLang="en-US" sz="1800">
              <a:solidFill>
                <a:schemeClr val="tx1"/>
              </a:solidFill>
              <a:ea typeface="SimSun" panose="02010600030101010101" pitchFamily="2" charset="-122"/>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C03D77B2-9565-4F40-809B-18546FAF7FC9}" type="datetime1">
              <a:rPr lang="zh-CN" altLang="en-US"/>
              <a:t>2025/9/27</a:t>
            </a:fld>
            <a:endParaRPr lang="zh-CN" altLang="en-US" sz="1800">
              <a:solidFill>
                <a:schemeClr val="tx1"/>
              </a:solidFill>
              <a:ea typeface="SimSun" panose="02010600030101010101" pitchFamily="2" charset="-122"/>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6C3117A5-B3BC-4734-A7F1-1CC9987357E8}" type="slidenum">
              <a:rPr lang="zh-CN" altLang="en-US"/>
              <a:t>‹#›</a:t>
            </a:fld>
            <a:endParaRPr lang="zh-CN" altLang="en-US" sz="1800">
              <a:solidFill>
                <a:schemeClr val="tx1"/>
              </a:solidFill>
              <a:ea typeface="SimSun" panose="02010600030101010101" pitchFamily="2" charset="-122"/>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EEC4D5D3-8B41-4C01-AE03-447D8504C73E}" type="datetime1">
              <a:rPr lang="zh-CN" altLang="en-US"/>
              <a:t>2025/9/27</a:t>
            </a:fld>
            <a:endParaRPr lang="zh-CN" altLang="en-US" sz="1800">
              <a:solidFill>
                <a:schemeClr val="tx1"/>
              </a:solidFill>
              <a:ea typeface="SimSun" panose="02010600030101010101" pitchFamily="2" charset="-122"/>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3C5BCE29-E712-4E2D-8568-9BC56A636EE7}" type="slidenum">
              <a:rPr lang="zh-CN" altLang="en-US"/>
              <a:t>‹#›</a:t>
            </a:fld>
            <a:endParaRPr lang="zh-CN" altLang="en-US" sz="1800">
              <a:solidFill>
                <a:schemeClr val="tx1"/>
              </a:solidFill>
              <a:ea typeface="SimSun" panose="02010600030101010101" pitchFamily="2" charset="-122"/>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noChangeArrowheads="1"/>
          </p:cNvSpPr>
          <p:nvPr>
            <p:ph type="dt" sz="half" idx="10"/>
          </p:nvPr>
        </p:nvSpPr>
        <p:spPr/>
        <p:txBody>
          <a:bodyPr/>
          <a:lstStyle>
            <a:lvl1pPr>
              <a:defRPr/>
            </a:lvl1pPr>
          </a:lstStyle>
          <a:p>
            <a:pPr>
              <a:defRPr/>
            </a:pPr>
            <a:fld id="{B0787F85-6609-4150-BF9E-297742EC6B8A}" type="datetime1">
              <a:rPr lang="zh-CN" altLang="en-US"/>
              <a:t>2025/9/27</a:t>
            </a:fld>
            <a:endParaRPr lang="zh-CN" altLang="en-US" sz="1800">
              <a:solidFill>
                <a:schemeClr val="tx1"/>
              </a:solidFill>
              <a:ea typeface="SimSun" panose="02010600030101010101" pitchFamily="2" charset="-122"/>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C9C72946-743B-4367-91EB-8F04550F6983}" type="slidenum">
              <a:rPr lang="zh-CN" altLang="en-US"/>
              <a:t>‹#›</a:t>
            </a:fld>
            <a:endParaRPr lang="zh-CN" altLang="en-US" sz="1800">
              <a:solidFill>
                <a:schemeClr val="tx1"/>
              </a:solidFill>
              <a:ea typeface="SimSun" panose="02010600030101010101" pitchFamily="2" charset="-122"/>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613" y="4406900"/>
            <a:ext cx="103632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613"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noChangeArrowheads="1"/>
          </p:cNvSpPr>
          <p:nvPr>
            <p:ph type="dt" sz="half" idx="10"/>
          </p:nvPr>
        </p:nvSpPr>
        <p:spPr/>
        <p:txBody>
          <a:bodyPr/>
          <a:lstStyle>
            <a:lvl1pPr>
              <a:defRPr/>
            </a:lvl1pPr>
          </a:lstStyle>
          <a:p>
            <a:pPr>
              <a:defRPr/>
            </a:pPr>
            <a:fld id="{F0253D43-D8F3-46D4-A61B-A550DF6566E5}" type="datetime1">
              <a:rPr lang="zh-CN" altLang="en-US"/>
              <a:t>2025/9/27</a:t>
            </a:fld>
            <a:endParaRPr lang="zh-CN" altLang="en-US" sz="1800">
              <a:solidFill>
                <a:schemeClr val="tx1"/>
              </a:solidFill>
              <a:ea typeface="SimSun" panose="02010600030101010101" pitchFamily="2" charset="-122"/>
            </a:endParaRPr>
          </a:p>
        </p:txBody>
      </p:sp>
      <p:sp>
        <p:nvSpPr>
          <p:cNvPr id="5"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6" name="灯片编号占位符 5"/>
          <p:cNvSpPr>
            <a:spLocks noGrp="1" noChangeArrowheads="1"/>
          </p:cNvSpPr>
          <p:nvPr>
            <p:ph type="sldNum" sz="quarter" idx="12"/>
          </p:nvPr>
        </p:nvSpPr>
        <p:spPr/>
        <p:txBody>
          <a:bodyPr/>
          <a:lstStyle>
            <a:lvl1pPr>
              <a:defRPr/>
            </a:lvl1pPr>
          </a:lstStyle>
          <a:p>
            <a:pPr>
              <a:defRPr/>
            </a:pPr>
            <a:fld id="{9C043103-811B-445E-B999-59844260790F}" type="slidenum">
              <a:rPr lang="zh-CN" altLang="en-US"/>
              <a:t>‹#›</a:t>
            </a:fld>
            <a:endParaRPr lang="zh-CN" altLang="en-US" sz="1800">
              <a:solidFill>
                <a:schemeClr val="tx1"/>
              </a:solidFill>
              <a:ea typeface="SimSun" panose="02010600030101010101" pitchFamily="2" charset="-122"/>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3"/>
          <p:cNvSpPr>
            <a:spLocks noGrp="1" noChangeArrowheads="1"/>
          </p:cNvSpPr>
          <p:nvPr>
            <p:ph type="dt" sz="half" idx="10"/>
          </p:nvPr>
        </p:nvSpPr>
        <p:spPr/>
        <p:txBody>
          <a:bodyPr/>
          <a:lstStyle>
            <a:lvl1pPr>
              <a:defRPr/>
            </a:lvl1pPr>
          </a:lstStyle>
          <a:p>
            <a:pPr>
              <a:defRPr/>
            </a:pPr>
            <a:fld id="{B87DE504-6E52-42B3-8C87-3E6C46152CE1}" type="datetime1">
              <a:rPr lang="zh-CN" altLang="en-US"/>
              <a:t>2025/9/27</a:t>
            </a:fld>
            <a:endParaRPr lang="zh-CN" altLang="en-US" sz="1800">
              <a:solidFill>
                <a:schemeClr val="tx1"/>
              </a:solidFill>
              <a:ea typeface="SimSun" panose="02010600030101010101" pitchFamily="2" charset="-122"/>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C4364B51-F844-41B1-B7BB-53E74624DF76}" type="slidenum">
              <a:rPr lang="zh-CN" altLang="en-US"/>
              <a:t>‹#›</a:t>
            </a:fld>
            <a:endParaRPr lang="zh-CN" altLang="en-US" sz="1800">
              <a:solidFill>
                <a:schemeClr val="tx1"/>
              </a:solidFill>
              <a:ea typeface="SimSun" panose="02010600030101010101" pitchFamily="2" charset="-122"/>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609600" y="1535113"/>
            <a:ext cx="53863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3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2838" y="1535113"/>
            <a:ext cx="5389562"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2838" y="2174875"/>
            <a:ext cx="5389562"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3"/>
          <p:cNvSpPr>
            <a:spLocks noGrp="1" noChangeArrowheads="1"/>
          </p:cNvSpPr>
          <p:nvPr>
            <p:ph type="dt" sz="half" idx="10"/>
          </p:nvPr>
        </p:nvSpPr>
        <p:spPr/>
        <p:txBody>
          <a:bodyPr/>
          <a:lstStyle>
            <a:lvl1pPr>
              <a:defRPr/>
            </a:lvl1pPr>
          </a:lstStyle>
          <a:p>
            <a:pPr>
              <a:defRPr/>
            </a:pPr>
            <a:fld id="{6AEF2155-F171-4364-9803-8947E270438E}" type="datetime1">
              <a:rPr lang="zh-CN" altLang="en-US"/>
              <a:t>2025/9/27</a:t>
            </a:fld>
            <a:endParaRPr lang="zh-CN" altLang="en-US" sz="1800">
              <a:solidFill>
                <a:schemeClr val="tx1"/>
              </a:solidFill>
              <a:ea typeface="SimSun" panose="02010600030101010101" pitchFamily="2" charset="-122"/>
            </a:endParaRPr>
          </a:p>
        </p:txBody>
      </p:sp>
      <p:sp>
        <p:nvSpPr>
          <p:cNvPr id="8"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9" name="灯片编号占位符 5"/>
          <p:cNvSpPr>
            <a:spLocks noGrp="1" noChangeArrowheads="1"/>
          </p:cNvSpPr>
          <p:nvPr>
            <p:ph type="sldNum" sz="quarter" idx="12"/>
          </p:nvPr>
        </p:nvSpPr>
        <p:spPr/>
        <p:txBody>
          <a:bodyPr/>
          <a:lstStyle>
            <a:lvl1pPr>
              <a:defRPr/>
            </a:lvl1pPr>
          </a:lstStyle>
          <a:p>
            <a:pPr>
              <a:defRPr/>
            </a:pPr>
            <a:fld id="{0B86AE45-FF76-4E66-B939-B6107542AD1A}" type="slidenum">
              <a:rPr lang="zh-CN" altLang="en-US"/>
              <a:t>‹#›</a:t>
            </a:fld>
            <a:endParaRPr lang="zh-CN" altLang="en-US" sz="1800">
              <a:solidFill>
                <a:schemeClr val="tx1"/>
              </a:solidFill>
              <a:ea typeface="SimSun" panose="02010600030101010101" pitchFamily="2" charset="-122"/>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3"/>
          <p:cNvSpPr>
            <a:spLocks noGrp="1" noChangeArrowheads="1"/>
          </p:cNvSpPr>
          <p:nvPr>
            <p:ph type="dt" sz="half" idx="10"/>
          </p:nvPr>
        </p:nvSpPr>
        <p:spPr/>
        <p:txBody>
          <a:bodyPr/>
          <a:lstStyle>
            <a:lvl1pPr>
              <a:defRPr/>
            </a:lvl1pPr>
          </a:lstStyle>
          <a:p>
            <a:pPr>
              <a:defRPr/>
            </a:pPr>
            <a:fld id="{E79E496D-0B34-4BCE-B8B9-3FD4340B15DE}" type="datetime1">
              <a:rPr lang="zh-CN" altLang="en-US"/>
              <a:t>2025/9/27</a:t>
            </a:fld>
            <a:endParaRPr lang="zh-CN" altLang="en-US" sz="1800">
              <a:solidFill>
                <a:schemeClr val="tx1"/>
              </a:solidFill>
              <a:ea typeface="SimSun" panose="02010600030101010101" pitchFamily="2" charset="-122"/>
            </a:endParaRPr>
          </a:p>
        </p:txBody>
      </p:sp>
      <p:sp>
        <p:nvSpPr>
          <p:cNvPr id="4"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5" name="灯片编号占位符 5"/>
          <p:cNvSpPr>
            <a:spLocks noGrp="1" noChangeArrowheads="1"/>
          </p:cNvSpPr>
          <p:nvPr>
            <p:ph type="sldNum" sz="quarter" idx="12"/>
          </p:nvPr>
        </p:nvSpPr>
        <p:spPr/>
        <p:txBody>
          <a:bodyPr/>
          <a:lstStyle>
            <a:lvl1pPr>
              <a:defRPr/>
            </a:lvl1pPr>
          </a:lstStyle>
          <a:p>
            <a:pPr>
              <a:defRPr/>
            </a:pPr>
            <a:fld id="{A0BECCB9-E789-4713-A026-17D29B6F0106}" type="slidenum">
              <a:rPr lang="zh-CN" altLang="en-US"/>
              <a:t>‹#›</a:t>
            </a:fld>
            <a:endParaRPr lang="zh-CN" altLang="en-US" sz="1800">
              <a:solidFill>
                <a:schemeClr val="tx1"/>
              </a:solidFill>
              <a:ea typeface="SimSun" panose="02010600030101010101" pitchFamily="2" charset="-122"/>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noChangeArrowheads="1"/>
          </p:cNvSpPr>
          <p:nvPr>
            <p:ph type="dt" sz="half" idx="10"/>
          </p:nvPr>
        </p:nvSpPr>
        <p:spPr/>
        <p:txBody>
          <a:bodyPr/>
          <a:lstStyle>
            <a:lvl1pPr>
              <a:defRPr/>
            </a:lvl1pPr>
          </a:lstStyle>
          <a:p>
            <a:pPr>
              <a:defRPr/>
            </a:pPr>
            <a:fld id="{DAA028A8-7690-42B4-89E2-D7619F6A6357}" type="datetime1">
              <a:rPr lang="zh-CN" altLang="en-US"/>
              <a:t>2025/9/27</a:t>
            </a:fld>
            <a:endParaRPr lang="zh-CN" altLang="en-US" sz="1800">
              <a:solidFill>
                <a:schemeClr val="tx1"/>
              </a:solidFill>
              <a:ea typeface="SimSun" panose="02010600030101010101" pitchFamily="2" charset="-122"/>
            </a:endParaRPr>
          </a:p>
        </p:txBody>
      </p:sp>
      <p:sp>
        <p:nvSpPr>
          <p:cNvPr id="3"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4" name="灯片编号占位符 5"/>
          <p:cNvSpPr>
            <a:spLocks noGrp="1" noChangeArrowheads="1"/>
          </p:cNvSpPr>
          <p:nvPr>
            <p:ph type="sldNum" sz="quarter" idx="12"/>
          </p:nvPr>
        </p:nvSpPr>
        <p:spPr/>
        <p:txBody>
          <a:bodyPr/>
          <a:lstStyle>
            <a:lvl1pPr>
              <a:defRPr/>
            </a:lvl1pPr>
          </a:lstStyle>
          <a:p>
            <a:pPr>
              <a:defRPr/>
            </a:pPr>
            <a:fld id="{F7C74C24-D6CC-4004-83F5-195747E34C01}" type="slidenum">
              <a:rPr lang="zh-CN" altLang="en-US"/>
              <a:t>‹#›</a:t>
            </a:fld>
            <a:endParaRPr lang="zh-CN" altLang="en-US" sz="1800">
              <a:solidFill>
                <a:schemeClr val="tx1"/>
              </a:solidFill>
              <a:ea typeface="SimSun" panose="02010600030101010101" pitchFamily="2" charset="-122"/>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0" y="273050"/>
            <a:ext cx="40116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7263" y="273050"/>
            <a:ext cx="681513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0" y="1435100"/>
            <a:ext cx="40116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A8D1515C-4391-45B9-AA52-EA212C78F314}" type="datetime1">
              <a:rPr lang="zh-CN" altLang="en-US"/>
              <a:t>2025/9/27</a:t>
            </a:fld>
            <a:endParaRPr lang="zh-CN" altLang="en-US" sz="1800">
              <a:solidFill>
                <a:schemeClr val="tx1"/>
              </a:solidFill>
              <a:ea typeface="SimSun" panose="02010600030101010101" pitchFamily="2" charset="-122"/>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4EC3CCF0-2256-425D-A643-09C97F03A93F}" type="slidenum">
              <a:rPr lang="zh-CN" altLang="en-US"/>
              <a:t>‹#›</a:t>
            </a:fld>
            <a:endParaRPr lang="zh-CN" altLang="en-US" sz="1800">
              <a:solidFill>
                <a:schemeClr val="tx1"/>
              </a:solidFill>
              <a:ea typeface="SimSun" panose="02010600030101010101" pitchFamily="2" charset="-122"/>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188"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188"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sym typeface="Calibri" panose="020F0502020204030204" pitchFamily="34" charset="0"/>
              </a:rPr>
              <a:t>单击图标添加图片</a:t>
            </a:r>
          </a:p>
        </p:txBody>
      </p:sp>
      <p:sp>
        <p:nvSpPr>
          <p:cNvPr id="4" name="文本占位符 3"/>
          <p:cNvSpPr>
            <a:spLocks noGrp="1"/>
          </p:cNvSpPr>
          <p:nvPr>
            <p:ph type="body" sz="half" idx="2"/>
          </p:nvPr>
        </p:nvSpPr>
        <p:spPr>
          <a:xfrm>
            <a:off x="2389188"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3"/>
          <p:cNvSpPr>
            <a:spLocks noGrp="1" noChangeArrowheads="1"/>
          </p:cNvSpPr>
          <p:nvPr>
            <p:ph type="dt" sz="half" idx="10"/>
          </p:nvPr>
        </p:nvSpPr>
        <p:spPr/>
        <p:txBody>
          <a:bodyPr/>
          <a:lstStyle>
            <a:lvl1pPr>
              <a:defRPr/>
            </a:lvl1pPr>
          </a:lstStyle>
          <a:p>
            <a:pPr>
              <a:defRPr/>
            </a:pPr>
            <a:fld id="{5D953436-D266-4380-8BFC-2A78502C206A}" type="datetime1">
              <a:rPr lang="zh-CN" altLang="en-US"/>
              <a:t>2025/9/27</a:t>
            </a:fld>
            <a:endParaRPr lang="zh-CN" altLang="en-US" sz="1800">
              <a:solidFill>
                <a:schemeClr val="tx1"/>
              </a:solidFill>
              <a:ea typeface="SimSun" panose="02010600030101010101" pitchFamily="2" charset="-122"/>
            </a:endParaRPr>
          </a:p>
        </p:txBody>
      </p:sp>
      <p:sp>
        <p:nvSpPr>
          <p:cNvPr id="6" name="页脚占位符 4"/>
          <p:cNvSpPr>
            <a:spLocks noGrp="1" noChangeArrowheads="1"/>
          </p:cNvSpPr>
          <p:nvPr>
            <p:ph type="ftr" sz="quarter" idx="11"/>
          </p:nvPr>
        </p:nvSpPr>
        <p:spPr/>
        <p:txBody>
          <a:bodyPr/>
          <a:lstStyle>
            <a:lvl1pPr>
              <a:defRPr/>
            </a:lvl1pPr>
          </a:lstStyle>
          <a:p>
            <a:pPr>
              <a:defRPr/>
            </a:pPr>
            <a:endParaRPr lang="zh-CN" altLang="zh-CN"/>
          </a:p>
        </p:txBody>
      </p:sp>
      <p:sp>
        <p:nvSpPr>
          <p:cNvPr id="7" name="灯片编号占位符 5"/>
          <p:cNvSpPr>
            <a:spLocks noGrp="1" noChangeArrowheads="1"/>
          </p:cNvSpPr>
          <p:nvPr>
            <p:ph type="sldNum" sz="quarter" idx="12"/>
          </p:nvPr>
        </p:nvSpPr>
        <p:spPr/>
        <p:txBody>
          <a:bodyPr/>
          <a:lstStyle>
            <a:lvl1pPr>
              <a:defRPr/>
            </a:lvl1pPr>
          </a:lstStyle>
          <a:p>
            <a:pPr>
              <a:defRPr/>
            </a:pPr>
            <a:fld id="{2088E8A9-BC67-4D07-AF5D-74DB25E235F3}" type="slidenum">
              <a:rPr lang="zh-CN" altLang="en-US"/>
              <a:t>‹#›</a:t>
            </a:fld>
            <a:endParaRPr lang="zh-CN" altLang="en-US" sz="1800">
              <a:solidFill>
                <a:schemeClr val="tx1"/>
              </a:solidFill>
              <a:ea typeface="SimSun" panose="02010600030101010101" pitchFamily="2" charset="-122"/>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noChangeArrowheads="1"/>
          </p:cNvSpPr>
          <p:nvPr>
            <p:ph type="title" idx="4294967295"/>
          </p:nvPr>
        </p:nvSpPr>
        <p:spPr bwMode="auto">
          <a:xfrm>
            <a:off x="838200" y="365125"/>
            <a:ext cx="10515600" cy="1325563"/>
          </a:xfrm>
          <a:prstGeom prst="rect">
            <a:avLst/>
          </a:prstGeom>
          <a:noFill/>
          <a:ln w="9525">
            <a:noFill/>
            <a:miter lim="800000"/>
          </a:ln>
        </p:spPr>
        <p:txBody>
          <a:bodyPr vert="horz" wrap="square" lIns="91440" tIns="45720" rIns="91440" bIns="45720" numCol="1" anchor="ctr" anchorCtr="0" compatLnSpc="1"/>
          <a:lstStyle/>
          <a:p>
            <a:pPr lvl="0"/>
            <a:r>
              <a:rPr lang="zh-CN" altLang="zh-CN">
                <a:sym typeface="Calibri Light" panose="020F0302020204030204" pitchFamily="34" charset="0"/>
              </a:rPr>
              <a:t>单击此处编辑母版标题样式</a:t>
            </a:r>
          </a:p>
        </p:txBody>
      </p:sp>
      <p:sp>
        <p:nvSpPr>
          <p:cNvPr id="1027" name="文本占位符 2"/>
          <p:cNvSpPr>
            <a:spLocks noGrp="1" noChangeArrowheads="1"/>
          </p:cNvSpPr>
          <p:nvPr>
            <p:ph type="body" idx="1"/>
          </p:nvPr>
        </p:nvSpPr>
        <p:spPr bwMode="auto">
          <a:xfrm>
            <a:off x="838200" y="1825625"/>
            <a:ext cx="10515600" cy="4351338"/>
          </a:xfrm>
          <a:prstGeom prst="rect">
            <a:avLst/>
          </a:prstGeom>
          <a:noFill/>
          <a:ln w="9525">
            <a:noFill/>
            <a:miter lim="800000"/>
          </a:ln>
        </p:spPr>
        <p:txBody>
          <a:bodyPr vert="horz" wrap="square" lIns="91440" tIns="45720" rIns="91440" bIns="45720" numCol="1" anchor="t" anchorCtr="0" compatLnSpc="1"/>
          <a:lstStyle/>
          <a:p>
            <a:pPr lvl="0"/>
            <a:r>
              <a:rPr lang="zh-CN" altLang="zh-CN">
                <a:sym typeface="Calibri" panose="020F0502020204030204" pitchFamily="34" charset="0"/>
              </a:rPr>
              <a:t>单击此处编辑母版文本样式</a:t>
            </a:r>
          </a:p>
          <a:p>
            <a:pPr lvl="1"/>
            <a:r>
              <a:rPr lang="zh-CN" altLang="zh-CN">
                <a:sym typeface="Calibri" panose="020F0502020204030204" pitchFamily="34" charset="0"/>
              </a:rPr>
              <a:t>第二级</a:t>
            </a:r>
          </a:p>
          <a:p>
            <a:pPr lvl="2"/>
            <a:r>
              <a:rPr lang="zh-CN" altLang="zh-CN">
                <a:sym typeface="Calibri" panose="020F0502020204030204" pitchFamily="34" charset="0"/>
              </a:rPr>
              <a:t>第三级</a:t>
            </a:r>
          </a:p>
          <a:p>
            <a:pPr lvl="3"/>
            <a:r>
              <a:rPr lang="zh-CN" altLang="zh-CN">
                <a:sym typeface="Calibri" panose="020F0502020204030204" pitchFamily="34" charset="0"/>
              </a:rPr>
              <a:t>第四级</a:t>
            </a:r>
          </a:p>
          <a:p>
            <a:pPr lvl="4"/>
            <a:r>
              <a:rPr lang="zh-CN" altLang="zh-CN">
                <a:sym typeface="Calibri" panose="020F0502020204030204" pitchFamily="34" charset="0"/>
              </a:rPr>
              <a:t>第五级</a:t>
            </a:r>
          </a:p>
        </p:txBody>
      </p:sp>
      <p:sp>
        <p:nvSpPr>
          <p:cNvPr id="1028" name="日期占位符 3"/>
          <p:cNvSpPr>
            <a:spLocks noGrp="1" noChangeArrowheads="1"/>
          </p:cNvSpPr>
          <p:nvPr>
            <p:ph type="dt" sz="half" idx="2"/>
          </p:nvPr>
        </p:nvSpPr>
        <p:spPr bwMode="auto">
          <a:xfrm>
            <a:off x="8382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pPr>
              <a:defRPr/>
            </a:pPr>
            <a:fld id="{C72BFE0C-33F9-42F4-A264-0AD3897A15B0}" type="datetime1">
              <a:rPr lang="zh-CN" altLang="en-US"/>
              <a:t>2025/9/27</a:t>
            </a:fld>
            <a:endParaRPr lang="zh-CN" altLang="en-US" sz="1800">
              <a:solidFill>
                <a:schemeClr val="tx1"/>
              </a:solidFill>
              <a:ea typeface="SimSun" panose="02010600030101010101" pitchFamily="2" charset="-122"/>
            </a:endParaRPr>
          </a:p>
        </p:txBody>
      </p:sp>
      <p:sp>
        <p:nvSpPr>
          <p:cNvPr id="1029" name="页脚占位符 4"/>
          <p:cNvSpPr>
            <a:spLocks noGrp="1" noChangeArrowheads="1"/>
          </p:cNvSpPr>
          <p:nvPr>
            <p:ph type="ftr" sz="quarter" idx="3"/>
          </p:nvPr>
        </p:nvSpPr>
        <p:spPr bwMode="auto">
          <a:xfrm>
            <a:off x="4038600" y="6356350"/>
            <a:ext cx="41148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ctr">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pPr>
              <a:defRPr/>
            </a:pPr>
            <a:endParaRPr lang="zh-CN" altLang="zh-CN"/>
          </a:p>
        </p:txBody>
      </p:sp>
      <p:sp>
        <p:nvSpPr>
          <p:cNvPr id="1030" name="灯片编号占位符 5"/>
          <p:cNvSpPr>
            <a:spLocks noGrp="1" noChangeArrowheads="1"/>
          </p:cNvSpPr>
          <p:nvPr>
            <p:ph type="sldNum" sz="quarter" idx="4"/>
          </p:nvPr>
        </p:nvSpPr>
        <p:spPr bwMode="auto">
          <a:xfrm>
            <a:off x="8610600" y="6356350"/>
            <a:ext cx="2743200" cy="365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lvl1pPr algn="r">
              <a:buFont typeface="Arial" panose="020B0604020202020204" pitchFamily="34" charset="0"/>
              <a:buNone/>
              <a:defRPr sz="1200">
                <a:solidFill>
                  <a:srgbClr val="898989"/>
                </a:solidFill>
                <a:latin typeface="Arial" panose="020B0604020202020204" pitchFamily="34" charset="0"/>
                <a:ea typeface="+mn-ea"/>
                <a:sym typeface="Arial" panose="020B0604020202020204" pitchFamily="34" charset="0"/>
              </a:defRPr>
            </a:lvl1pPr>
          </a:lstStyle>
          <a:p>
            <a:pPr>
              <a:defRPr/>
            </a:pPr>
            <a:fld id="{6D012DD0-748A-4833-8B28-D277769DB1C7}" type="slidenum">
              <a:rPr lang="zh-CN" altLang="en-US"/>
              <a:t>‹#›</a:t>
            </a:fld>
            <a:endParaRPr lang="zh-CN" altLang="en-US" sz="1800">
              <a:solidFill>
                <a:schemeClr val="tx1"/>
              </a:solidFill>
              <a:ea typeface="SimSun" panose="02010600030101010101" pitchFamily="2" charset="-122"/>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p:txStyles>
    <p:titleStyle>
      <a:lvl1pPr marL="914400" indent="-914400" algn="l" rtl="0" eaLnBrk="1" fontAlgn="base" hangingPunct="1">
        <a:lnSpc>
          <a:spcPct val="90000"/>
        </a:lnSpc>
        <a:spcBef>
          <a:spcPct val="0"/>
        </a:spcBef>
        <a:spcAft>
          <a:spcPct val="0"/>
        </a:spcAft>
        <a:defRPr sz="4400">
          <a:solidFill>
            <a:schemeClr val="tx1"/>
          </a:solidFill>
          <a:latin typeface="+mj-lt"/>
          <a:ea typeface="+mj-ea"/>
          <a:cs typeface="+mj-cs"/>
          <a:sym typeface="Calibri Light" panose="020F0302020204030204" pitchFamily="34" charset="0"/>
        </a:defRPr>
      </a:lvl1pPr>
      <a:lvl2pPr marL="914400" indent="-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2pPr>
      <a:lvl3pPr marL="914400" indent="-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3pPr>
      <a:lvl4pPr marL="914400" indent="-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4pPr>
      <a:lvl5pPr marL="914400" indent="-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5pPr>
      <a:lvl6pPr marL="1371600" indent="-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6pPr>
      <a:lvl7pPr marL="1828800" indent="-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7pPr>
      <a:lvl8pPr marL="2286000" indent="-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8pPr>
      <a:lvl9pPr marL="2743200" indent="-914400" algn="l" rtl="0" eaLnBrk="1" fontAlgn="base" hangingPunct="1">
        <a:lnSpc>
          <a:spcPct val="90000"/>
        </a:lnSpc>
        <a:spcBef>
          <a:spcPct val="0"/>
        </a:spcBef>
        <a:spcAft>
          <a:spcPct val="0"/>
        </a:spcAft>
        <a:defRPr sz="4400">
          <a:solidFill>
            <a:schemeClr val="tx1"/>
          </a:solidFill>
          <a:latin typeface="Calibri Light" panose="020F0302020204030204" pitchFamily="34" charset="0"/>
          <a:ea typeface="Adobe 黑体 Std R" pitchFamily="34" charset="-122"/>
          <a:sym typeface="Calibri Light" panose="020F0302020204030204" pitchFamily="34" charset="0"/>
        </a:defRPr>
      </a:lvl9pPr>
    </p:titleStyle>
    <p:bodyStyle>
      <a:lvl1pPr marL="228600" indent="-228600" algn="l" rtl="0" eaLnBrk="1" fontAlgn="base" hangingPunct="1">
        <a:lnSpc>
          <a:spcPct val="90000"/>
        </a:lnSpc>
        <a:spcBef>
          <a:spcPts val="1000"/>
        </a:spcBef>
        <a:spcAft>
          <a:spcPct val="0"/>
        </a:spcAft>
        <a:buFont typeface="Arial" panose="020B0604020202020204" pitchFamily="34" charset="0"/>
        <a:buChar char="•"/>
        <a:defRPr sz="2800">
          <a:solidFill>
            <a:schemeClr val="tx1"/>
          </a:solidFill>
          <a:latin typeface="+mn-lt"/>
          <a:ea typeface="+mn-ea"/>
          <a:cs typeface="+mn-cs"/>
          <a:sym typeface="Calibri" panose="020F0502020204030204" pitchFamily="34" charset="0"/>
        </a:defRPr>
      </a:lvl1pPr>
      <a:lvl2pPr marL="685800" indent="-228600" algn="l" rtl="0" eaLnBrk="1" fontAlgn="base" hangingPunct="1">
        <a:lnSpc>
          <a:spcPct val="90000"/>
        </a:lnSpc>
        <a:spcBef>
          <a:spcPts val="500"/>
        </a:spcBef>
        <a:spcAft>
          <a:spcPct val="0"/>
        </a:spcAft>
        <a:buFont typeface="Arial" panose="020B0604020202020204" pitchFamily="34" charset="0"/>
        <a:buChar char="•"/>
        <a:defRPr sz="2400">
          <a:solidFill>
            <a:schemeClr val="tx1"/>
          </a:solidFill>
          <a:latin typeface="+mn-lt"/>
          <a:ea typeface="+mn-ea"/>
          <a:sym typeface="Calibri" panose="020F0502020204030204" pitchFamily="34" charset="0"/>
        </a:defRPr>
      </a:lvl2pPr>
      <a:lvl3pPr marL="1143000" indent="-228600" algn="l" rtl="0" eaLnBrk="1" fontAlgn="base" hangingPunct="1">
        <a:lnSpc>
          <a:spcPct val="90000"/>
        </a:lnSpc>
        <a:spcBef>
          <a:spcPts val="500"/>
        </a:spcBef>
        <a:spcAft>
          <a:spcPct val="0"/>
        </a:spcAft>
        <a:buFont typeface="Arial" panose="020B0604020202020204" pitchFamily="34" charset="0"/>
        <a:buChar char="•"/>
        <a:defRPr sz="2000">
          <a:solidFill>
            <a:schemeClr val="tx1"/>
          </a:solidFill>
          <a:latin typeface="+mn-lt"/>
          <a:ea typeface="+mn-ea"/>
          <a:sym typeface="Calibri" panose="020F0502020204030204" pitchFamily="34" charset="0"/>
        </a:defRPr>
      </a:lvl3pPr>
      <a:lvl4pPr marL="16002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4pPr>
      <a:lvl5pPr marL="20574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5pPr>
      <a:lvl6pPr marL="25146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6pPr>
      <a:lvl7pPr marL="29718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7pPr>
      <a:lvl8pPr marL="34290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8pPr>
      <a:lvl9pPr marL="3886200" indent="-228600" algn="l" rtl="0" eaLnBrk="1" fontAlgn="base" hangingPunct="1">
        <a:lnSpc>
          <a:spcPct val="90000"/>
        </a:lnSpc>
        <a:spcBef>
          <a:spcPts val="500"/>
        </a:spcBef>
        <a:spcAft>
          <a:spcPct val="0"/>
        </a:spcAft>
        <a:buFont typeface="Arial" panose="020B0604020202020204" pitchFamily="34" charset="0"/>
        <a:buChar char="•"/>
        <a:defRPr>
          <a:solidFill>
            <a:schemeClr val="tx1"/>
          </a:solidFill>
          <a:latin typeface="+mn-lt"/>
          <a:ea typeface="+mn-ea"/>
          <a:sym typeface="Calibri" panose="020F0502020204030204" pitchFamily="34" charset="0"/>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050" name="组合 3"/>
          <p:cNvGrpSpPr/>
          <p:nvPr/>
        </p:nvGrpSpPr>
        <p:grpSpPr bwMode="auto">
          <a:xfrm>
            <a:off x="7397750" y="-1300163"/>
            <a:ext cx="6207125" cy="8077201"/>
            <a:chOff x="0" y="0"/>
            <a:chExt cx="6206971" cy="8081158"/>
          </a:xfrm>
        </p:grpSpPr>
        <p:sp>
          <p:nvSpPr>
            <p:cNvPr id="2056" name="流程图: 数据 13"/>
            <p:cNvSpPr>
              <a:spLocks noChangeArrowheads="1"/>
            </p:cNvSpPr>
            <p:nvPr/>
          </p:nvSpPr>
          <p:spPr bwMode="auto">
            <a:xfrm>
              <a:off x="0" y="5205684"/>
              <a:ext cx="3010573" cy="1200699"/>
            </a:xfrm>
            <a:prstGeom prst="flowChartInputOutput">
              <a:avLst/>
            </a:prstGeom>
            <a:solidFill>
              <a:srgbClr val="DDEAF6">
                <a:alpha val="94116"/>
              </a:srgbClr>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2057" name="Freeform 5"/>
            <p:cNvSpPr>
              <a:spLocks noChangeArrowheads="1"/>
            </p:cNvSpPr>
            <p:nvPr/>
          </p:nvSpPr>
          <p:spPr bwMode="auto">
            <a:xfrm>
              <a:off x="3868583" y="2040720"/>
              <a:ext cx="1730375" cy="4592638"/>
            </a:xfrm>
            <a:custGeom>
              <a:avLst/>
              <a:gdLst>
                <a:gd name="T0" fmla="*/ 2147483647 w 333"/>
                <a:gd name="T1" fmla="*/ 0 h 885"/>
                <a:gd name="T2" fmla="*/ 0 w 333"/>
                <a:gd name="T3" fmla="*/ 2147483647 h 885"/>
                <a:gd name="T4" fmla="*/ 2147483647 w 333"/>
                <a:gd name="T5" fmla="*/ 2147483647 h 885"/>
                <a:gd name="T6" fmla="*/ 54005367 w 333"/>
                <a:gd name="T7" fmla="*/ 2147483647 h 885"/>
                <a:gd name="T8" fmla="*/ 2147483647 w 333"/>
                <a:gd name="T9" fmla="*/ 2147483647 h 885"/>
                <a:gd name="T10" fmla="*/ 2147483647 w 333"/>
                <a:gd name="T11" fmla="*/ 2147483647 h 885"/>
                <a:gd name="T12" fmla="*/ 2147483647 w 333"/>
                <a:gd name="T13" fmla="*/ 0 h 885"/>
                <a:gd name="T14" fmla="*/ 0 60000 65536"/>
                <a:gd name="T15" fmla="*/ 0 60000 65536"/>
                <a:gd name="T16" fmla="*/ 0 60000 65536"/>
                <a:gd name="T17" fmla="*/ 0 60000 65536"/>
                <a:gd name="T18" fmla="*/ 0 60000 65536"/>
                <a:gd name="T19" fmla="*/ 0 60000 65536"/>
                <a:gd name="T20" fmla="*/ 0 60000 65536"/>
                <a:gd name="T21" fmla="*/ 0 w 333"/>
                <a:gd name="T22" fmla="*/ 0 h 885"/>
                <a:gd name="T23" fmla="*/ 333 w 333"/>
                <a:gd name="T24" fmla="*/ 885 h 88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333" h="885">
                  <a:moveTo>
                    <a:pt x="106" y="0"/>
                  </a:moveTo>
                  <a:cubicBezTo>
                    <a:pt x="0" y="160"/>
                    <a:pt x="0" y="160"/>
                    <a:pt x="0" y="160"/>
                  </a:cubicBezTo>
                  <a:cubicBezTo>
                    <a:pt x="97" y="224"/>
                    <a:pt x="141" y="383"/>
                    <a:pt x="141" y="511"/>
                  </a:cubicBezTo>
                  <a:cubicBezTo>
                    <a:pt x="141" y="611"/>
                    <a:pt x="94" y="761"/>
                    <a:pt x="2" y="844"/>
                  </a:cubicBezTo>
                  <a:cubicBezTo>
                    <a:pt x="91" y="854"/>
                    <a:pt x="162" y="869"/>
                    <a:pt x="216" y="885"/>
                  </a:cubicBezTo>
                  <a:cubicBezTo>
                    <a:pt x="296" y="769"/>
                    <a:pt x="333" y="627"/>
                    <a:pt x="333" y="511"/>
                  </a:cubicBezTo>
                  <a:cubicBezTo>
                    <a:pt x="333" y="336"/>
                    <a:pt x="273" y="110"/>
                    <a:pt x="106" y="0"/>
                  </a:cubicBezTo>
                  <a:close/>
                </a:path>
              </a:pathLst>
            </a:custGeom>
            <a:solidFill>
              <a:srgbClr val="DDEAF6">
                <a:alpha val="94116"/>
              </a:srgbClr>
            </a:solidFill>
            <a:ln w="9525">
              <a:noFill/>
              <a:miter lim="800000"/>
            </a:ln>
          </p:spPr>
          <p:txBody>
            <a:bodyPr/>
            <a:lstStyle/>
            <a:p>
              <a:endParaRPr lang="zh-CN" altLang="en-US">
                <a:latin typeface="Montserrat SemiBold" panose="00000700000000000000" charset="0"/>
                <a:cs typeface="Montserrat SemiBold" panose="00000700000000000000" charset="0"/>
              </a:endParaRPr>
            </a:p>
          </p:txBody>
        </p:sp>
        <p:sp>
          <p:nvSpPr>
            <p:cNvPr id="2058" name="Freeform 6"/>
            <p:cNvSpPr>
              <a:spLocks noChangeArrowheads="1"/>
            </p:cNvSpPr>
            <p:nvPr/>
          </p:nvSpPr>
          <p:spPr bwMode="auto">
            <a:xfrm>
              <a:off x="898370" y="6493658"/>
              <a:ext cx="4799013" cy="622300"/>
            </a:xfrm>
            <a:custGeom>
              <a:avLst/>
              <a:gdLst>
                <a:gd name="T0" fmla="*/ 2147483647 w 924"/>
                <a:gd name="T1" fmla="*/ 2147483647 h 120"/>
                <a:gd name="T2" fmla="*/ 2147483647 w 924"/>
                <a:gd name="T3" fmla="*/ 295820677 h 120"/>
                <a:gd name="T4" fmla="*/ 431599546 w 924"/>
                <a:gd name="T5" fmla="*/ 2147483647 h 120"/>
                <a:gd name="T6" fmla="*/ 539499432 w 924"/>
                <a:gd name="T7" fmla="*/ 2147483647 h 120"/>
                <a:gd name="T8" fmla="*/ 2147483647 w 924"/>
                <a:gd name="T9" fmla="*/ 2147483647 h 120"/>
                <a:gd name="T10" fmla="*/ 2147483647 w 924"/>
                <a:gd name="T11" fmla="*/ 2147483647 h 120"/>
                <a:gd name="T12" fmla="*/ 0 60000 65536"/>
                <a:gd name="T13" fmla="*/ 0 60000 65536"/>
                <a:gd name="T14" fmla="*/ 0 60000 65536"/>
                <a:gd name="T15" fmla="*/ 0 60000 65536"/>
                <a:gd name="T16" fmla="*/ 0 60000 65536"/>
                <a:gd name="T17" fmla="*/ 0 60000 65536"/>
                <a:gd name="T18" fmla="*/ 0 w 924"/>
                <a:gd name="T19" fmla="*/ 0 h 120"/>
                <a:gd name="T20" fmla="*/ 924 w 924"/>
                <a:gd name="T21" fmla="*/ 120 h 120"/>
              </a:gdLst>
              <a:ahLst/>
              <a:cxnLst>
                <a:cxn ang="T12">
                  <a:pos x="T0" y="T1"/>
                </a:cxn>
                <a:cxn ang="T13">
                  <a:pos x="T2" y="T3"/>
                </a:cxn>
                <a:cxn ang="T14">
                  <a:pos x="T4" y="T5"/>
                </a:cxn>
                <a:cxn ang="T15">
                  <a:pos x="T6" y="T7"/>
                </a:cxn>
                <a:cxn ang="T16">
                  <a:pos x="T8" y="T9"/>
                </a:cxn>
                <a:cxn ang="T17">
                  <a:pos x="T10" y="T11"/>
                </a:cxn>
              </a:cxnLst>
              <a:rect l="T18" t="T19" r="T20" b="T21"/>
              <a:pathLst>
                <a:path w="924" h="120">
                  <a:moveTo>
                    <a:pt x="909" y="109"/>
                  </a:moveTo>
                  <a:cubicBezTo>
                    <a:pt x="909" y="109"/>
                    <a:pt x="770" y="22"/>
                    <a:pt x="462" y="11"/>
                  </a:cubicBezTo>
                  <a:cubicBezTo>
                    <a:pt x="159" y="0"/>
                    <a:pt x="16" y="109"/>
                    <a:pt x="16" y="109"/>
                  </a:cubicBezTo>
                  <a:cubicBezTo>
                    <a:pt x="0" y="115"/>
                    <a:pt x="2" y="120"/>
                    <a:pt x="20" y="120"/>
                  </a:cubicBezTo>
                  <a:cubicBezTo>
                    <a:pt x="905" y="120"/>
                    <a:pt x="905" y="120"/>
                    <a:pt x="905" y="120"/>
                  </a:cubicBezTo>
                  <a:cubicBezTo>
                    <a:pt x="923" y="120"/>
                    <a:pt x="924" y="115"/>
                    <a:pt x="909" y="109"/>
                  </a:cubicBezTo>
                  <a:close/>
                </a:path>
              </a:pathLst>
            </a:custGeom>
            <a:solidFill>
              <a:srgbClr val="DDEAF6">
                <a:alpha val="94116"/>
              </a:srgbClr>
            </a:solidFill>
            <a:ln w="9525">
              <a:noFill/>
              <a:miter lim="800000"/>
            </a:ln>
          </p:spPr>
          <p:txBody>
            <a:bodyPr/>
            <a:lstStyle/>
            <a:p>
              <a:endParaRPr lang="zh-CN" altLang="en-US">
                <a:latin typeface="Montserrat SemiBold" panose="00000700000000000000" charset="0"/>
                <a:cs typeface="Montserrat SemiBold" panose="00000700000000000000" charset="0"/>
              </a:endParaRPr>
            </a:p>
          </p:txBody>
        </p:sp>
        <p:sp>
          <p:nvSpPr>
            <p:cNvPr id="2059" name="Freeform 7"/>
            <p:cNvSpPr>
              <a:spLocks noChangeArrowheads="1"/>
            </p:cNvSpPr>
            <p:nvPr/>
          </p:nvSpPr>
          <p:spPr bwMode="auto">
            <a:xfrm>
              <a:off x="390370" y="7360433"/>
              <a:ext cx="5816601" cy="720725"/>
            </a:xfrm>
            <a:custGeom>
              <a:avLst/>
              <a:gdLst>
                <a:gd name="T0" fmla="*/ 2147483647 w 1120"/>
                <a:gd name="T1" fmla="*/ 779663713 h 139"/>
                <a:gd name="T2" fmla="*/ 2147483647 w 1120"/>
                <a:gd name="T3" fmla="*/ 0 h 139"/>
                <a:gd name="T4" fmla="*/ 2076791420 w 1120"/>
                <a:gd name="T5" fmla="*/ 0 h 139"/>
                <a:gd name="T6" fmla="*/ 809141133 w 1120"/>
                <a:gd name="T7" fmla="*/ 779663713 h 139"/>
                <a:gd name="T8" fmla="*/ 80913075 w 1120"/>
                <a:gd name="T9" fmla="*/ 2147483647 h 139"/>
                <a:gd name="T10" fmla="*/ 809141133 w 1120"/>
                <a:gd name="T11" fmla="*/ 2147483647 h 139"/>
                <a:gd name="T12" fmla="*/ 2147483647 w 1120"/>
                <a:gd name="T13" fmla="*/ 2147483647 h 139"/>
                <a:gd name="T14" fmla="*/ 2147483647 w 1120"/>
                <a:gd name="T15" fmla="*/ 2147483647 h 139"/>
                <a:gd name="T16" fmla="*/ 2147483647 w 1120"/>
                <a:gd name="T17" fmla="*/ 779663713 h 13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120"/>
                <a:gd name="T28" fmla="*/ 0 h 139"/>
                <a:gd name="T29" fmla="*/ 1120 w 1120"/>
                <a:gd name="T30" fmla="*/ 139 h 13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120" h="139">
                  <a:moveTo>
                    <a:pt x="1091" y="29"/>
                  </a:moveTo>
                  <a:cubicBezTo>
                    <a:pt x="1082" y="13"/>
                    <a:pt x="1061" y="0"/>
                    <a:pt x="1044" y="0"/>
                  </a:cubicBezTo>
                  <a:cubicBezTo>
                    <a:pt x="77" y="0"/>
                    <a:pt x="77" y="0"/>
                    <a:pt x="77" y="0"/>
                  </a:cubicBezTo>
                  <a:cubicBezTo>
                    <a:pt x="60" y="0"/>
                    <a:pt x="38" y="13"/>
                    <a:pt x="30" y="29"/>
                  </a:cubicBezTo>
                  <a:cubicBezTo>
                    <a:pt x="3" y="108"/>
                    <a:pt x="3" y="108"/>
                    <a:pt x="3" y="108"/>
                  </a:cubicBezTo>
                  <a:cubicBezTo>
                    <a:pt x="0" y="125"/>
                    <a:pt x="12" y="139"/>
                    <a:pt x="30" y="139"/>
                  </a:cubicBezTo>
                  <a:cubicBezTo>
                    <a:pt x="1091" y="139"/>
                    <a:pt x="1091" y="139"/>
                    <a:pt x="1091" y="139"/>
                  </a:cubicBezTo>
                  <a:cubicBezTo>
                    <a:pt x="1108" y="139"/>
                    <a:pt x="1120" y="125"/>
                    <a:pt x="1117" y="108"/>
                  </a:cubicBezTo>
                  <a:lnTo>
                    <a:pt x="1091" y="29"/>
                  </a:lnTo>
                  <a:close/>
                </a:path>
              </a:pathLst>
            </a:custGeom>
            <a:solidFill>
              <a:srgbClr val="DDEAF6">
                <a:alpha val="94116"/>
              </a:srgbClr>
            </a:solidFill>
            <a:ln w="9525">
              <a:noFill/>
              <a:miter lim="800000"/>
            </a:ln>
          </p:spPr>
          <p:txBody>
            <a:bodyPr/>
            <a:lstStyle/>
            <a:p>
              <a:endParaRPr lang="zh-CN" altLang="en-US">
                <a:latin typeface="Montserrat SemiBold" panose="00000700000000000000" charset="0"/>
                <a:cs typeface="Montserrat SemiBold" panose="00000700000000000000" charset="0"/>
              </a:endParaRPr>
            </a:p>
          </p:txBody>
        </p:sp>
        <p:sp>
          <p:nvSpPr>
            <p:cNvPr id="2060" name="Freeform 8"/>
            <p:cNvSpPr>
              <a:spLocks noChangeArrowheads="1"/>
            </p:cNvSpPr>
            <p:nvPr/>
          </p:nvSpPr>
          <p:spPr bwMode="auto">
            <a:xfrm>
              <a:off x="1101570" y="5331608"/>
              <a:ext cx="3109913" cy="274638"/>
            </a:xfrm>
            <a:custGeom>
              <a:avLst/>
              <a:gdLst>
                <a:gd name="T0" fmla="*/ 2147483647 w 599"/>
                <a:gd name="T1" fmla="*/ 0 h 53"/>
                <a:gd name="T2" fmla="*/ 727792328 w 599"/>
                <a:gd name="T3" fmla="*/ 0 h 53"/>
                <a:gd name="T4" fmla="*/ 0 w 599"/>
                <a:gd name="T5" fmla="*/ 698140160 h 53"/>
                <a:gd name="T6" fmla="*/ 727792328 w 599"/>
                <a:gd name="T7" fmla="*/ 1423132661 h 53"/>
                <a:gd name="T8" fmla="*/ 2147483647 w 599"/>
                <a:gd name="T9" fmla="*/ 1423132661 h 53"/>
                <a:gd name="T10" fmla="*/ 2147483647 w 599"/>
                <a:gd name="T11" fmla="*/ 698140160 h 53"/>
                <a:gd name="T12" fmla="*/ 2147483647 w 599"/>
                <a:gd name="T13" fmla="*/ 0 h 53"/>
                <a:gd name="T14" fmla="*/ 0 60000 65536"/>
                <a:gd name="T15" fmla="*/ 0 60000 65536"/>
                <a:gd name="T16" fmla="*/ 0 60000 65536"/>
                <a:gd name="T17" fmla="*/ 0 60000 65536"/>
                <a:gd name="T18" fmla="*/ 0 60000 65536"/>
                <a:gd name="T19" fmla="*/ 0 60000 65536"/>
                <a:gd name="T20" fmla="*/ 0 60000 65536"/>
                <a:gd name="T21" fmla="*/ 0 w 599"/>
                <a:gd name="T22" fmla="*/ 0 h 53"/>
                <a:gd name="T23" fmla="*/ 599 w 599"/>
                <a:gd name="T24" fmla="*/ 53 h 53"/>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599" h="53">
                  <a:moveTo>
                    <a:pt x="573" y="0"/>
                  </a:moveTo>
                  <a:cubicBezTo>
                    <a:pt x="27" y="0"/>
                    <a:pt x="27" y="0"/>
                    <a:pt x="27" y="0"/>
                  </a:cubicBezTo>
                  <a:cubicBezTo>
                    <a:pt x="12" y="0"/>
                    <a:pt x="0" y="12"/>
                    <a:pt x="0" y="26"/>
                  </a:cubicBezTo>
                  <a:cubicBezTo>
                    <a:pt x="0" y="41"/>
                    <a:pt x="12" y="53"/>
                    <a:pt x="27" y="53"/>
                  </a:cubicBezTo>
                  <a:cubicBezTo>
                    <a:pt x="573" y="53"/>
                    <a:pt x="573" y="53"/>
                    <a:pt x="573" y="53"/>
                  </a:cubicBezTo>
                  <a:cubicBezTo>
                    <a:pt x="587" y="53"/>
                    <a:pt x="599" y="41"/>
                    <a:pt x="599" y="26"/>
                  </a:cubicBezTo>
                  <a:cubicBezTo>
                    <a:pt x="599" y="12"/>
                    <a:pt x="587" y="0"/>
                    <a:pt x="573" y="0"/>
                  </a:cubicBezTo>
                  <a:close/>
                </a:path>
              </a:pathLst>
            </a:custGeom>
            <a:solidFill>
              <a:srgbClr val="DDEAF6">
                <a:alpha val="94116"/>
              </a:srgbClr>
            </a:solidFill>
            <a:ln w="9525">
              <a:noFill/>
              <a:miter lim="800000"/>
            </a:ln>
          </p:spPr>
          <p:txBody>
            <a:bodyPr/>
            <a:lstStyle/>
            <a:p>
              <a:endParaRPr lang="zh-CN" altLang="en-US">
                <a:latin typeface="Montserrat SemiBold" panose="00000700000000000000" charset="0"/>
                <a:cs typeface="Montserrat SemiBold" panose="00000700000000000000" charset="0"/>
              </a:endParaRPr>
            </a:p>
          </p:txBody>
        </p:sp>
        <p:sp>
          <p:nvSpPr>
            <p:cNvPr id="2061" name="Freeform 9"/>
            <p:cNvSpPr>
              <a:spLocks noChangeArrowheads="1"/>
            </p:cNvSpPr>
            <p:nvPr/>
          </p:nvSpPr>
          <p:spPr bwMode="auto">
            <a:xfrm>
              <a:off x="1444470" y="5730070"/>
              <a:ext cx="2430463" cy="233363"/>
            </a:xfrm>
            <a:custGeom>
              <a:avLst/>
              <a:gdLst>
                <a:gd name="T0" fmla="*/ 2147483647 w 468"/>
                <a:gd name="T1" fmla="*/ 0 h 45"/>
                <a:gd name="T2" fmla="*/ 593349763 w 468"/>
                <a:gd name="T3" fmla="*/ 0 h 45"/>
                <a:gd name="T4" fmla="*/ 0 w 468"/>
                <a:gd name="T5" fmla="*/ 591647807 h 45"/>
                <a:gd name="T6" fmla="*/ 593349763 w 468"/>
                <a:gd name="T7" fmla="*/ 1210184217 h 45"/>
                <a:gd name="T8" fmla="*/ 2147483647 w 468"/>
                <a:gd name="T9" fmla="*/ 1210184217 h 45"/>
                <a:gd name="T10" fmla="*/ 2147483647 w 468"/>
                <a:gd name="T11" fmla="*/ 591647807 h 45"/>
                <a:gd name="T12" fmla="*/ 2147483647 w 468"/>
                <a:gd name="T13" fmla="*/ 0 h 45"/>
                <a:gd name="T14" fmla="*/ 0 60000 65536"/>
                <a:gd name="T15" fmla="*/ 0 60000 65536"/>
                <a:gd name="T16" fmla="*/ 0 60000 65536"/>
                <a:gd name="T17" fmla="*/ 0 60000 65536"/>
                <a:gd name="T18" fmla="*/ 0 60000 65536"/>
                <a:gd name="T19" fmla="*/ 0 60000 65536"/>
                <a:gd name="T20" fmla="*/ 0 60000 65536"/>
                <a:gd name="T21" fmla="*/ 0 w 468"/>
                <a:gd name="T22" fmla="*/ 0 h 45"/>
                <a:gd name="T23" fmla="*/ 468 w 468"/>
                <a:gd name="T24" fmla="*/ 45 h 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468" h="45">
                  <a:moveTo>
                    <a:pt x="446" y="0"/>
                  </a:moveTo>
                  <a:cubicBezTo>
                    <a:pt x="22" y="0"/>
                    <a:pt x="22" y="0"/>
                    <a:pt x="22" y="0"/>
                  </a:cubicBezTo>
                  <a:cubicBezTo>
                    <a:pt x="10" y="0"/>
                    <a:pt x="0" y="10"/>
                    <a:pt x="0" y="22"/>
                  </a:cubicBezTo>
                  <a:cubicBezTo>
                    <a:pt x="0" y="35"/>
                    <a:pt x="10" y="45"/>
                    <a:pt x="22" y="45"/>
                  </a:cubicBezTo>
                  <a:cubicBezTo>
                    <a:pt x="446" y="45"/>
                    <a:pt x="446" y="45"/>
                    <a:pt x="446" y="45"/>
                  </a:cubicBezTo>
                  <a:cubicBezTo>
                    <a:pt x="458" y="45"/>
                    <a:pt x="468" y="35"/>
                    <a:pt x="468" y="22"/>
                  </a:cubicBezTo>
                  <a:cubicBezTo>
                    <a:pt x="468" y="10"/>
                    <a:pt x="458" y="0"/>
                    <a:pt x="446" y="0"/>
                  </a:cubicBezTo>
                  <a:close/>
                </a:path>
              </a:pathLst>
            </a:custGeom>
            <a:solidFill>
              <a:srgbClr val="DDEAF6">
                <a:alpha val="94116"/>
              </a:srgbClr>
            </a:solidFill>
            <a:ln w="9525">
              <a:noFill/>
              <a:miter lim="800000"/>
            </a:ln>
          </p:spPr>
          <p:txBody>
            <a:bodyPr/>
            <a:lstStyle/>
            <a:p>
              <a:endParaRPr lang="zh-CN" altLang="en-US">
                <a:latin typeface="Montserrat SemiBold" panose="00000700000000000000" charset="0"/>
                <a:cs typeface="Montserrat SemiBold" panose="00000700000000000000" charset="0"/>
              </a:endParaRPr>
            </a:p>
          </p:txBody>
        </p:sp>
        <p:sp>
          <p:nvSpPr>
            <p:cNvPr id="2062" name="Freeform 10"/>
            <p:cNvSpPr>
              <a:spLocks noChangeArrowheads="1"/>
            </p:cNvSpPr>
            <p:nvPr/>
          </p:nvSpPr>
          <p:spPr bwMode="auto">
            <a:xfrm>
              <a:off x="1874683" y="364320"/>
              <a:ext cx="2919413" cy="3576638"/>
            </a:xfrm>
            <a:custGeom>
              <a:avLst/>
              <a:gdLst>
                <a:gd name="T0" fmla="*/ 2147483647 w 562"/>
                <a:gd name="T1" fmla="*/ 1832401453 h 689"/>
                <a:gd name="T2" fmla="*/ 2147483647 w 562"/>
                <a:gd name="T3" fmla="*/ 727573303 h 689"/>
                <a:gd name="T4" fmla="*/ 2147483647 w 562"/>
                <a:gd name="T5" fmla="*/ 1158721700 h 689"/>
                <a:gd name="T6" fmla="*/ 620650581 w 562"/>
                <a:gd name="T7" fmla="*/ 2147483647 h 689"/>
                <a:gd name="T8" fmla="*/ 1430190300 w 562"/>
                <a:gd name="T9" fmla="*/ 2147483647 h 689"/>
                <a:gd name="T10" fmla="*/ 2147483647 w 562"/>
                <a:gd name="T11" fmla="*/ 2147483647 h 689"/>
                <a:gd name="T12" fmla="*/ 2147483647 w 562"/>
                <a:gd name="T13" fmla="*/ 2147483647 h 689"/>
                <a:gd name="T14" fmla="*/ 2147483647 w 562"/>
                <a:gd name="T15" fmla="*/ 2147483647 h 689"/>
                <a:gd name="T16" fmla="*/ 2147483647 w 562"/>
                <a:gd name="T17" fmla="*/ 1832401453 h 689"/>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562"/>
                <a:gd name="T28" fmla="*/ 0 h 689"/>
                <a:gd name="T29" fmla="*/ 562 w 562"/>
                <a:gd name="T30" fmla="*/ 689 h 689"/>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562" h="689">
                  <a:moveTo>
                    <a:pt x="508" y="68"/>
                  </a:moveTo>
                  <a:cubicBezTo>
                    <a:pt x="445" y="27"/>
                    <a:pt x="445" y="27"/>
                    <a:pt x="445" y="27"/>
                  </a:cubicBezTo>
                  <a:cubicBezTo>
                    <a:pt x="405" y="0"/>
                    <a:pt x="353" y="7"/>
                    <a:pt x="330" y="43"/>
                  </a:cubicBezTo>
                  <a:cubicBezTo>
                    <a:pt x="23" y="509"/>
                    <a:pt x="23" y="509"/>
                    <a:pt x="23" y="509"/>
                  </a:cubicBezTo>
                  <a:cubicBezTo>
                    <a:pt x="0" y="545"/>
                    <a:pt x="13" y="595"/>
                    <a:pt x="53" y="621"/>
                  </a:cubicBezTo>
                  <a:cubicBezTo>
                    <a:pt x="116" y="663"/>
                    <a:pt x="116" y="663"/>
                    <a:pt x="116" y="663"/>
                  </a:cubicBezTo>
                  <a:cubicBezTo>
                    <a:pt x="156" y="689"/>
                    <a:pt x="208" y="682"/>
                    <a:pt x="231" y="646"/>
                  </a:cubicBezTo>
                  <a:cubicBezTo>
                    <a:pt x="538" y="180"/>
                    <a:pt x="538" y="180"/>
                    <a:pt x="538" y="180"/>
                  </a:cubicBezTo>
                  <a:cubicBezTo>
                    <a:pt x="562" y="145"/>
                    <a:pt x="548" y="94"/>
                    <a:pt x="508" y="68"/>
                  </a:cubicBezTo>
                  <a:close/>
                </a:path>
              </a:pathLst>
            </a:custGeom>
            <a:solidFill>
              <a:srgbClr val="DDEAF6">
                <a:alpha val="94116"/>
              </a:srgbClr>
            </a:solidFill>
            <a:ln w="9525">
              <a:noFill/>
              <a:miter lim="800000"/>
            </a:ln>
          </p:spPr>
          <p:txBody>
            <a:bodyPr/>
            <a:lstStyle/>
            <a:p>
              <a:endParaRPr lang="zh-CN" altLang="en-US">
                <a:latin typeface="Montserrat SemiBold" panose="00000700000000000000" charset="0"/>
                <a:cs typeface="Montserrat SemiBold" panose="00000700000000000000" charset="0"/>
              </a:endParaRPr>
            </a:p>
          </p:txBody>
        </p:sp>
        <p:sp>
          <p:nvSpPr>
            <p:cNvPr id="2063" name="Freeform 12"/>
            <p:cNvSpPr>
              <a:spLocks noChangeArrowheads="1"/>
            </p:cNvSpPr>
            <p:nvPr/>
          </p:nvSpPr>
          <p:spPr bwMode="auto">
            <a:xfrm>
              <a:off x="1412720" y="3504395"/>
              <a:ext cx="1241425" cy="1031875"/>
            </a:xfrm>
            <a:custGeom>
              <a:avLst/>
              <a:gdLst>
                <a:gd name="T0" fmla="*/ 2147483647 w 239"/>
                <a:gd name="T1" fmla="*/ 2147483647 h 199"/>
                <a:gd name="T2" fmla="*/ 1969554525 w 239"/>
                <a:gd name="T3" fmla="*/ 349535989 h 199"/>
                <a:gd name="T4" fmla="*/ 377720438 w 239"/>
                <a:gd name="T5" fmla="*/ 618409428 h 199"/>
                <a:gd name="T6" fmla="*/ 620546284 w 239"/>
                <a:gd name="T7" fmla="*/ 2147483647 h 199"/>
                <a:gd name="T8" fmla="*/ 2147483647 w 239"/>
                <a:gd name="T9" fmla="*/ 2147483647 h 199"/>
                <a:gd name="T10" fmla="*/ 2147483647 w 239"/>
                <a:gd name="T11" fmla="*/ 2147483647 h 199"/>
                <a:gd name="T12" fmla="*/ 2147483647 w 239"/>
                <a:gd name="T13" fmla="*/ 2147483647 h 199"/>
                <a:gd name="T14" fmla="*/ 0 60000 65536"/>
                <a:gd name="T15" fmla="*/ 0 60000 65536"/>
                <a:gd name="T16" fmla="*/ 0 60000 65536"/>
                <a:gd name="T17" fmla="*/ 0 60000 65536"/>
                <a:gd name="T18" fmla="*/ 0 60000 65536"/>
                <a:gd name="T19" fmla="*/ 0 60000 65536"/>
                <a:gd name="T20" fmla="*/ 0 60000 65536"/>
                <a:gd name="T21" fmla="*/ 0 w 239"/>
                <a:gd name="T22" fmla="*/ 0 h 199"/>
                <a:gd name="T23" fmla="*/ 239 w 239"/>
                <a:gd name="T24" fmla="*/ 199 h 199"/>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239" h="199">
                  <a:moveTo>
                    <a:pt x="216" y="116"/>
                  </a:moveTo>
                  <a:cubicBezTo>
                    <a:pt x="73" y="13"/>
                    <a:pt x="73" y="13"/>
                    <a:pt x="73" y="13"/>
                  </a:cubicBezTo>
                  <a:cubicBezTo>
                    <a:pt x="54" y="0"/>
                    <a:pt x="28" y="4"/>
                    <a:pt x="14" y="23"/>
                  </a:cubicBezTo>
                  <a:cubicBezTo>
                    <a:pt x="0" y="42"/>
                    <a:pt x="4" y="69"/>
                    <a:pt x="23" y="83"/>
                  </a:cubicBezTo>
                  <a:cubicBezTo>
                    <a:pt x="166" y="185"/>
                    <a:pt x="166" y="185"/>
                    <a:pt x="166" y="185"/>
                  </a:cubicBezTo>
                  <a:cubicBezTo>
                    <a:pt x="185" y="199"/>
                    <a:pt x="212" y="195"/>
                    <a:pt x="225" y="176"/>
                  </a:cubicBezTo>
                  <a:cubicBezTo>
                    <a:pt x="239" y="156"/>
                    <a:pt x="235" y="130"/>
                    <a:pt x="216" y="116"/>
                  </a:cubicBezTo>
                  <a:close/>
                </a:path>
              </a:pathLst>
            </a:custGeom>
            <a:solidFill>
              <a:srgbClr val="DDEAF6">
                <a:alpha val="94116"/>
              </a:srgbClr>
            </a:solidFill>
            <a:ln w="9525">
              <a:noFill/>
              <a:miter lim="800000"/>
            </a:ln>
          </p:spPr>
          <p:txBody>
            <a:bodyPr/>
            <a:lstStyle/>
            <a:p>
              <a:endParaRPr lang="zh-CN" altLang="en-US">
                <a:latin typeface="Montserrat SemiBold" panose="00000700000000000000" charset="0"/>
                <a:cs typeface="Montserrat SemiBold" panose="00000700000000000000" charset="0"/>
              </a:endParaRPr>
            </a:p>
          </p:txBody>
        </p:sp>
        <p:sp>
          <p:nvSpPr>
            <p:cNvPr id="2064" name="Freeform 11"/>
            <p:cNvSpPr>
              <a:spLocks noChangeArrowheads="1"/>
            </p:cNvSpPr>
            <p:nvPr/>
          </p:nvSpPr>
          <p:spPr bwMode="auto">
            <a:xfrm>
              <a:off x="4144809" y="0"/>
              <a:ext cx="857250" cy="752475"/>
            </a:xfrm>
            <a:custGeom>
              <a:avLst/>
              <a:gdLst>
                <a:gd name="T0" fmla="*/ 2147483647 w 165"/>
                <a:gd name="T1" fmla="*/ 1265745982 h 145"/>
                <a:gd name="T2" fmla="*/ 2147483647 w 165"/>
                <a:gd name="T3" fmla="*/ 377031491 h 145"/>
                <a:gd name="T4" fmla="*/ 377896582 w 165"/>
                <a:gd name="T5" fmla="*/ 807919434 h 145"/>
                <a:gd name="T6" fmla="*/ 809784327 w 165"/>
                <a:gd name="T7" fmla="*/ 2147483647 h 145"/>
                <a:gd name="T8" fmla="*/ 2147483647 w 165"/>
                <a:gd name="T9" fmla="*/ 2147483647 h 145"/>
                <a:gd name="T10" fmla="*/ 2147483647 w 165"/>
                <a:gd name="T11" fmla="*/ 2147483647 h 145"/>
                <a:gd name="T12" fmla="*/ 2147483647 w 165"/>
                <a:gd name="T13" fmla="*/ 1265745982 h 145"/>
                <a:gd name="T14" fmla="*/ 0 60000 65536"/>
                <a:gd name="T15" fmla="*/ 0 60000 65536"/>
                <a:gd name="T16" fmla="*/ 0 60000 65536"/>
                <a:gd name="T17" fmla="*/ 0 60000 65536"/>
                <a:gd name="T18" fmla="*/ 0 60000 65536"/>
                <a:gd name="T19" fmla="*/ 0 60000 65536"/>
                <a:gd name="T20" fmla="*/ 0 60000 65536"/>
                <a:gd name="T21" fmla="*/ 0 w 165"/>
                <a:gd name="T22" fmla="*/ 0 h 145"/>
                <a:gd name="T23" fmla="*/ 165 w 165"/>
                <a:gd name="T24" fmla="*/ 145 h 14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5" h="145">
                  <a:moveTo>
                    <a:pt x="135" y="47"/>
                  </a:moveTo>
                  <a:cubicBezTo>
                    <a:pt x="82" y="14"/>
                    <a:pt x="82" y="14"/>
                    <a:pt x="82" y="14"/>
                  </a:cubicBezTo>
                  <a:cubicBezTo>
                    <a:pt x="59" y="0"/>
                    <a:pt x="29" y="7"/>
                    <a:pt x="14" y="30"/>
                  </a:cubicBezTo>
                  <a:cubicBezTo>
                    <a:pt x="0" y="53"/>
                    <a:pt x="7" y="84"/>
                    <a:pt x="30" y="98"/>
                  </a:cubicBezTo>
                  <a:cubicBezTo>
                    <a:pt x="83" y="131"/>
                    <a:pt x="83" y="131"/>
                    <a:pt x="83" y="131"/>
                  </a:cubicBezTo>
                  <a:cubicBezTo>
                    <a:pt x="106" y="145"/>
                    <a:pt x="137" y="138"/>
                    <a:pt x="151" y="115"/>
                  </a:cubicBezTo>
                  <a:cubicBezTo>
                    <a:pt x="165" y="92"/>
                    <a:pt x="158" y="61"/>
                    <a:pt x="135" y="47"/>
                  </a:cubicBezTo>
                  <a:close/>
                </a:path>
              </a:pathLst>
            </a:custGeom>
            <a:solidFill>
              <a:srgbClr val="DDEAF6"/>
            </a:solidFill>
            <a:ln w="9525">
              <a:noFill/>
              <a:miter lim="800000"/>
            </a:ln>
          </p:spPr>
          <p:txBody>
            <a:bodyPr/>
            <a:lstStyle/>
            <a:p>
              <a:endParaRPr lang="zh-CN" altLang="en-US">
                <a:latin typeface="Montserrat SemiBold" panose="00000700000000000000" charset="0"/>
                <a:cs typeface="Montserrat SemiBold" panose="00000700000000000000" charset="0"/>
              </a:endParaRPr>
            </a:p>
          </p:txBody>
        </p:sp>
      </p:grpSp>
      <p:sp>
        <p:nvSpPr>
          <p:cNvPr id="2051" name="矩形 11"/>
          <p:cNvSpPr>
            <a:spLocks noChangeArrowheads="1"/>
          </p:cNvSpPr>
          <p:nvPr/>
        </p:nvSpPr>
        <p:spPr bwMode="auto">
          <a:xfrm>
            <a:off x="0" y="1289050"/>
            <a:ext cx="9793288" cy="3276600"/>
          </a:xfrm>
          <a:prstGeom prst="rect">
            <a:avLst/>
          </a:prstGeom>
          <a:solidFill>
            <a:srgbClr val="2E75B5"/>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2052" name="文本框 1"/>
          <p:cNvSpPr>
            <a:spLocks noChangeArrowheads="1"/>
          </p:cNvSpPr>
          <p:nvPr/>
        </p:nvSpPr>
        <p:spPr bwMode="auto">
          <a:xfrm>
            <a:off x="0" y="1911985"/>
            <a:ext cx="9271635" cy="1446550"/>
          </a:xfrm>
          <a:prstGeom prst="rect">
            <a:avLst/>
          </a:prstGeom>
          <a:noFill/>
          <a:ln w="9525">
            <a:noFill/>
            <a:miter lim="800000"/>
          </a:ln>
        </p:spPr>
        <p:txBody>
          <a:bodyPr wrap="square">
            <a:spAutoFit/>
          </a:bodyPr>
          <a:lstStyle/>
          <a:p>
            <a:r>
              <a:rPr lang="en-US" altLang="zh-CN" sz="4400" b="1" dirty="0" err="1">
                <a:solidFill>
                  <a:srgbClr val="FAFAFA"/>
                </a:solidFill>
                <a:latin typeface="+mn-lt"/>
                <a:ea typeface="Adobe 黑体 Std R" pitchFamily="34" charset="-122"/>
                <a:cs typeface="+mn-lt"/>
                <a:sym typeface="Arial" panose="020B0604020202020204" pitchFamily="34" charset="0"/>
              </a:rPr>
              <a:t>Dự</a:t>
            </a:r>
            <a:r>
              <a:rPr lang="en-US" altLang="zh-CN" sz="4400" b="1" dirty="0">
                <a:solidFill>
                  <a:srgbClr val="FAFAFA"/>
                </a:solidFill>
                <a:latin typeface="+mn-lt"/>
                <a:ea typeface="Adobe 黑体 Std R" pitchFamily="34" charset="-122"/>
                <a:cs typeface="+mn-lt"/>
                <a:sym typeface="Arial" panose="020B0604020202020204" pitchFamily="34" charset="0"/>
              </a:rPr>
              <a:t> </a:t>
            </a:r>
            <a:r>
              <a:rPr lang="en-US" altLang="zh-CN" sz="4400" b="1" dirty="0" err="1">
                <a:solidFill>
                  <a:srgbClr val="FAFAFA"/>
                </a:solidFill>
                <a:latin typeface="+mn-lt"/>
                <a:ea typeface="Adobe 黑体 Std R" pitchFamily="34" charset="-122"/>
                <a:cs typeface="+mn-lt"/>
                <a:sym typeface="Arial" panose="020B0604020202020204" pitchFamily="34" charset="0"/>
              </a:rPr>
              <a:t>đoán</a:t>
            </a:r>
            <a:r>
              <a:rPr lang="en-US" altLang="zh-CN" sz="4400" b="1" dirty="0">
                <a:solidFill>
                  <a:srgbClr val="FAFAFA"/>
                </a:solidFill>
                <a:latin typeface="+mn-lt"/>
                <a:ea typeface="Adobe 黑体 Std R" pitchFamily="34" charset="-122"/>
                <a:cs typeface="+mn-lt"/>
                <a:sym typeface="Arial" panose="020B0604020202020204" pitchFamily="34" charset="0"/>
              </a:rPr>
              <a:t> </a:t>
            </a:r>
            <a:r>
              <a:rPr lang="en-US" altLang="zh-CN" sz="4400" b="1" dirty="0" err="1">
                <a:solidFill>
                  <a:srgbClr val="FAFAFA"/>
                </a:solidFill>
                <a:latin typeface="+mn-lt"/>
                <a:ea typeface="Adobe 黑体 Std R" pitchFamily="34" charset="-122"/>
                <a:cs typeface="+mn-lt"/>
                <a:sym typeface="Arial" panose="020B0604020202020204" pitchFamily="34" charset="0"/>
              </a:rPr>
              <a:t>khả</a:t>
            </a:r>
            <a:r>
              <a:rPr lang="en-US" altLang="zh-CN" sz="4400" b="1" dirty="0">
                <a:solidFill>
                  <a:srgbClr val="FAFAFA"/>
                </a:solidFill>
                <a:latin typeface="+mn-lt"/>
                <a:ea typeface="Adobe 黑体 Std R" pitchFamily="34" charset="-122"/>
                <a:cs typeface="+mn-lt"/>
                <a:sym typeface="Arial" panose="020B0604020202020204" pitchFamily="34" charset="0"/>
              </a:rPr>
              <a:t> </a:t>
            </a:r>
            <a:r>
              <a:rPr lang="en-US" altLang="zh-CN" sz="4400" b="1" dirty="0" err="1">
                <a:solidFill>
                  <a:srgbClr val="FAFAFA"/>
                </a:solidFill>
                <a:latin typeface="+mn-lt"/>
                <a:ea typeface="Adobe 黑体 Std R" pitchFamily="34" charset="-122"/>
                <a:cs typeface="+mn-lt"/>
                <a:sym typeface="Arial" panose="020B0604020202020204" pitchFamily="34" charset="0"/>
              </a:rPr>
              <a:t>năng</a:t>
            </a:r>
            <a:r>
              <a:rPr lang="en-US" altLang="zh-CN" sz="4400" b="1" dirty="0">
                <a:solidFill>
                  <a:srgbClr val="FAFAFA"/>
                </a:solidFill>
                <a:latin typeface="+mn-lt"/>
                <a:ea typeface="Adobe 黑体 Std R" pitchFamily="34" charset="-122"/>
                <a:cs typeface="+mn-lt"/>
                <a:sym typeface="Arial" panose="020B0604020202020204" pitchFamily="34" charset="0"/>
              </a:rPr>
              <a:t> </a:t>
            </a:r>
            <a:r>
              <a:rPr lang="en-US" altLang="zh-CN" sz="4400" b="1" dirty="0" err="1">
                <a:solidFill>
                  <a:srgbClr val="FAFAFA"/>
                </a:solidFill>
                <a:latin typeface="+mn-lt"/>
                <a:ea typeface="Adobe 黑体 Std R" pitchFamily="34" charset="-122"/>
                <a:cs typeface="+mn-lt"/>
                <a:sym typeface="Arial" panose="020B0604020202020204" pitchFamily="34" charset="0"/>
              </a:rPr>
              <a:t>mắc</a:t>
            </a:r>
            <a:r>
              <a:rPr lang="en-US" altLang="zh-CN" sz="4400" b="1" dirty="0">
                <a:solidFill>
                  <a:srgbClr val="FAFAFA"/>
                </a:solidFill>
                <a:latin typeface="+mn-lt"/>
                <a:ea typeface="Adobe 黑体 Std R" pitchFamily="34" charset="-122"/>
                <a:cs typeface="+mn-lt"/>
                <a:sym typeface="Arial" panose="020B0604020202020204" pitchFamily="34" charset="0"/>
              </a:rPr>
              <a:t> </a:t>
            </a:r>
            <a:r>
              <a:rPr lang="en-US" altLang="zh-CN" sz="4400" b="1" dirty="0" err="1">
                <a:solidFill>
                  <a:srgbClr val="FAFAFA"/>
                </a:solidFill>
                <a:latin typeface="+mn-lt"/>
                <a:ea typeface="Adobe 黑体 Std R" pitchFamily="34" charset="-122"/>
                <a:cs typeface="+mn-lt"/>
                <a:sym typeface="Arial" panose="020B0604020202020204" pitchFamily="34" charset="0"/>
              </a:rPr>
              <a:t>bệnh</a:t>
            </a:r>
            <a:r>
              <a:rPr lang="en-US" altLang="zh-CN" sz="4400" b="1" dirty="0">
                <a:solidFill>
                  <a:srgbClr val="FAFAFA"/>
                </a:solidFill>
                <a:latin typeface="+mn-lt"/>
                <a:ea typeface="Adobe 黑体 Std R" pitchFamily="34" charset="-122"/>
                <a:cs typeface="+mn-lt"/>
                <a:sym typeface="Arial" panose="020B0604020202020204" pitchFamily="34" charset="0"/>
              </a:rPr>
              <a:t> </a:t>
            </a:r>
            <a:r>
              <a:rPr lang="en-US" altLang="zh-CN" sz="4400" b="1" dirty="0" err="1">
                <a:solidFill>
                  <a:srgbClr val="FAFAFA"/>
                </a:solidFill>
                <a:latin typeface="+mn-lt"/>
                <a:ea typeface="Adobe 黑体 Std R" pitchFamily="34" charset="-122"/>
                <a:cs typeface="+mn-lt"/>
                <a:sym typeface="Arial" panose="020B0604020202020204" pitchFamily="34" charset="0"/>
              </a:rPr>
              <a:t>đái</a:t>
            </a:r>
            <a:r>
              <a:rPr lang="en-US" altLang="zh-CN" sz="4400" b="1" dirty="0">
                <a:solidFill>
                  <a:srgbClr val="FAFAFA"/>
                </a:solidFill>
                <a:latin typeface="+mn-lt"/>
                <a:ea typeface="Adobe 黑体 Std R" pitchFamily="34" charset="-122"/>
                <a:cs typeface="+mn-lt"/>
                <a:sym typeface="Arial" panose="020B0604020202020204" pitchFamily="34" charset="0"/>
              </a:rPr>
              <a:t> </a:t>
            </a:r>
            <a:r>
              <a:rPr lang="en-US" altLang="zh-CN" sz="4400" b="1" dirty="0" err="1">
                <a:solidFill>
                  <a:srgbClr val="FAFAFA"/>
                </a:solidFill>
                <a:latin typeface="+mn-lt"/>
                <a:ea typeface="Adobe 黑体 Std R" pitchFamily="34" charset="-122"/>
                <a:cs typeface="+mn-lt"/>
                <a:sym typeface="Arial" panose="020B0604020202020204" pitchFamily="34" charset="0"/>
              </a:rPr>
              <a:t>tháo</a:t>
            </a:r>
            <a:r>
              <a:rPr lang="en-US" altLang="zh-CN" sz="4400" b="1" dirty="0">
                <a:solidFill>
                  <a:srgbClr val="FAFAFA"/>
                </a:solidFill>
                <a:latin typeface="+mn-lt"/>
                <a:ea typeface="Adobe 黑体 Std R" pitchFamily="34" charset="-122"/>
                <a:cs typeface="+mn-lt"/>
                <a:sym typeface="Arial" panose="020B0604020202020204" pitchFamily="34" charset="0"/>
              </a:rPr>
              <a:t> </a:t>
            </a:r>
            <a:r>
              <a:rPr lang="en-US" altLang="zh-CN" sz="4400" b="1" dirty="0" err="1">
                <a:solidFill>
                  <a:srgbClr val="FAFAFA"/>
                </a:solidFill>
                <a:latin typeface="+mn-lt"/>
                <a:ea typeface="Adobe 黑体 Std R" pitchFamily="34" charset="-122"/>
                <a:cs typeface="+mn-lt"/>
                <a:sym typeface="Arial" panose="020B0604020202020204" pitchFamily="34" charset="0"/>
              </a:rPr>
              <a:t>đường</a:t>
            </a:r>
            <a:r>
              <a:rPr lang="en-US" altLang="zh-CN" sz="4400" b="1" dirty="0">
                <a:solidFill>
                  <a:srgbClr val="FAFAFA"/>
                </a:solidFill>
                <a:latin typeface="+mn-lt"/>
                <a:ea typeface="Adobe 黑体 Std R" pitchFamily="34" charset="-122"/>
                <a:cs typeface="+mn-lt"/>
                <a:sym typeface="Arial" panose="020B0604020202020204" pitchFamily="34" charset="0"/>
              </a:rPr>
              <a:t> ở </a:t>
            </a:r>
            <a:r>
              <a:rPr lang="en-US" altLang="zh-CN" sz="4400" b="1" dirty="0" err="1">
                <a:solidFill>
                  <a:srgbClr val="FAFAFA"/>
                </a:solidFill>
                <a:latin typeface="+mn-lt"/>
                <a:ea typeface="Adobe 黑体 Std R" pitchFamily="34" charset="-122"/>
                <a:cs typeface="+mn-lt"/>
                <a:sym typeface="Arial" panose="020B0604020202020204" pitchFamily="34" charset="0"/>
              </a:rPr>
              <a:t>người</a:t>
            </a:r>
            <a:r>
              <a:rPr lang="en-US" altLang="zh-CN" sz="4400" b="1" dirty="0">
                <a:solidFill>
                  <a:srgbClr val="FAFAFA"/>
                </a:solidFill>
                <a:latin typeface="+mn-lt"/>
                <a:ea typeface="Adobe 黑体 Std R" pitchFamily="34" charset="-122"/>
                <a:cs typeface="+mn-lt"/>
                <a:sym typeface="Arial" panose="020B0604020202020204" pitchFamily="34" charset="0"/>
              </a:rPr>
              <a:t> da </a:t>
            </a:r>
            <a:r>
              <a:rPr lang="en-US" altLang="zh-CN" sz="4400" b="1" dirty="0" err="1">
                <a:solidFill>
                  <a:srgbClr val="FAFAFA"/>
                </a:solidFill>
                <a:latin typeface="+mn-lt"/>
                <a:ea typeface="Adobe 黑体 Std R" pitchFamily="34" charset="-122"/>
                <a:cs typeface="+mn-lt"/>
                <a:sym typeface="Arial" panose="020B0604020202020204" pitchFamily="34" charset="0"/>
              </a:rPr>
              <a:t>đỏ</a:t>
            </a:r>
            <a:r>
              <a:rPr lang="en-US" altLang="zh-CN" sz="4400" b="1" dirty="0">
                <a:solidFill>
                  <a:srgbClr val="FAFAFA"/>
                </a:solidFill>
                <a:latin typeface="+mn-lt"/>
                <a:ea typeface="Adobe 黑体 Std R" pitchFamily="34" charset="-122"/>
                <a:cs typeface="+mn-lt"/>
                <a:sym typeface="Arial" panose="020B0604020202020204" pitchFamily="34" charset="0"/>
              </a:rPr>
              <a:t> Pima</a:t>
            </a:r>
          </a:p>
        </p:txBody>
      </p:sp>
      <p:sp>
        <p:nvSpPr>
          <p:cNvPr id="2053" name="文本框 2"/>
          <p:cNvSpPr>
            <a:spLocks noChangeArrowheads="1"/>
          </p:cNvSpPr>
          <p:nvPr/>
        </p:nvSpPr>
        <p:spPr bwMode="auto">
          <a:xfrm>
            <a:off x="0" y="3703955"/>
            <a:ext cx="6658610" cy="521970"/>
          </a:xfrm>
          <a:prstGeom prst="rect">
            <a:avLst/>
          </a:prstGeom>
          <a:noFill/>
          <a:ln w="9525">
            <a:noFill/>
            <a:miter lim="800000"/>
          </a:ln>
        </p:spPr>
        <p:txBody>
          <a:bodyPr wrap="square">
            <a:spAutoFit/>
          </a:bodyPr>
          <a:lstStyle/>
          <a:p>
            <a:r>
              <a:rPr lang="en-US" altLang="zh-CN" sz="2800" dirty="0">
                <a:solidFill>
                  <a:srgbClr val="FAFAFA"/>
                </a:solidFill>
                <a:ea typeface="Arial Unicode MS" pitchFamily="34" charset="-122"/>
                <a:cs typeface="Arial" panose="020B0604020202020204" pitchFamily="34" charset="0"/>
                <a:sym typeface="Arial Unicode MS" pitchFamily="34" charset="-122"/>
              </a:rPr>
              <a:t>Bùi Thị Mai Phương</a:t>
            </a:r>
          </a:p>
        </p:txBody>
      </p:sp>
      <p:sp>
        <p:nvSpPr>
          <p:cNvPr id="2054" name="文本框 6"/>
          <p:cNvSpPr>
            <a:spLocks noChangeArrowheads="1"/>
          </p:cNvSpPr>
          <p:nvPr/>
        </p:nvSpPr>
        <p:spPr bwMode="auto">
          <a:xfrm>
            <a:off x="6007735" y="4565650"/>
            <a:ext cx="2740879" cy="523220"/>
          </a:xfrm>
          <a:prstGeom prst="rect">
            <a:avLst/>
          </a:prstGeom>
          <a:noFill/>
          <a:ln w="9525">
            <a:noFill/>
            <a:miter lim="800000"/>
          </a:ln>
        </p:spPr>
        <p:txBody>
          <a:bodyPr wrap="none">
            <a:spAutoFit/>
          </a:bodyPr>
          <a:lstStyle/>
          <a:p>
            <a:pPr algn="l"/>
            <a:r>
              <a:rPr lang="en-US" sz="2800" dirty="0">
                <a:solidFill>
                  <a:srgbClr val="1E4E79"/>
                </a:solidFill>
                <a:ea typeface="Adobe 黑体 Std R" pitchFamily="34" charset="-122"/>
                <a:cs typeface="Arial" panose="020B0604020202020204" pitchFamily="34" charset="0"/>
                <a:sym typeface="Adobe 黑体 Std R" pitchFamily="34" charset="-122"/>
              </a:rPr>
              <a:t>GV: </a:t>
            </a:r>
            <a:r>
              <a:rPr lang="en-US" sz="2800" dirty="0" err="1">
                <a:solidFill>
                  <a:srgbClr val="1E4E79"/>
                </a:solidFill>
                <a:ea typeface="Adobe 黑体 Std R" pitchFamily="34" charset="-122"/>
                <a:cs typeface="Arial" panose="020B0604020202020204" pitchFamily="34" charset="0"/>
                <a:sym typeface="Adobe 黑体 Std R" pitchFamily="34" charset="-122"/>
              </a:rPr>
              <a:t>Đỗ</a:t>
            </a:r>
            <a:r>
              <a:rPr lang="en-US" sz="2800" dirty="0">
                <a:solidFill>
                  <a:srgbClr val="1E4E79"/>
                </a:solidFill>
                <a:ea typeface="Adobe 黑体 Std R" pitchFamily="34" charset="-122"/>
                <a:cs typeface="Arial" panose="020B0604020202020204" pitchFamily="34" charset="0"/>
                <a:sym typeface="Adobe 黑体 Std R" pitchFamily="34" charset="-122"/>
              </a:rPr>
              <a:t> Như Tài</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2051"/>
                                        </p:tgtEl>
                                        <p:attrNameLst>
                                          <p:attrName>style.visibility</p:attrName>
                                        </p:attrNameLst>
                                      </p:cBhvr>
                                      <p:to>
                                        <p:strVal val="visible"/>
                                      </p:to>
                                    </p:set>
                                    <p:animEffect transition="in" filter="fade">
                                      <p:cBhvr>
                                        <p:cTn id="7" dur="1000"/>
                                        <p:tgtEl>
                                          <p:spTgt spid="2051"/>
                                        </p:tgtEl>
                                      </p:cBhvr>
                                    </p:animEffect>
                                    <p:anim calcmode="lin" valueType="num">
                                      <p:cBhvr>
                                        <p:cTn id="8" dur="1000" fill="hold"/>
                                        <p:tgtEl>
                                          <p:spTgt spid="2051"/>
                                        </p:tgtEl>
                                        <p:attrNameLst>
                                          <p:attrName>ppt_x</p:attrName>
                                        </p:attrNameLst>
                                      </p:cBhvr>
                                      <p:tavLst>
                                        <p:tav tm="0">
                                          <p:val>
                                            <p:strVal val="#ppt_x"/>
                                          </p:val>
                                        </p:tav>
                                        <p:tav tm="100000">
                                          <p:val>
                                            <p:strVal val="#ppt_x"/>
                                          </p:val>
                                        </p:tav>
                                      </p:tavLst>
                                    </p:anim>
                                    <p:anim calcmode="lin" valueType="num">
                                      <p:cBhvr>
                                        <p:cTn id="9" dur="1000" fill="hold"/>
                                        <p:tgtEl>
                                          <p:spTgt spid="2051"/>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10" presetClass="entr" presetSubtype="0" fill="hold" grpId="0" nodeType="clickEffect">
                                  <p:stCondLst>
                                    <p:cond delay="0"/>
                                  </p:stCondLst>
                                  <p:childTnLst>
                                    <p:set>
                                      <p:cBhvr>
                                        <p:cTn id="13" dur="1" fill="hold">
                                          <p:stCondLst>
                                            <p:cond delay="0"/>
                                          </p:stCondLst>
                                        </p:cTn>
                                        <p:tgtEl>
                                          <p:spTgt spid="2054"/>
                                        </p:tgtEl>
                                        <p:attrNameLst>
                                          <p:attrName>style.visibility</p:attrName>
                                        </p:attrNameLst>
                                      </p:cBhvr>
                                      <p:to>
                                        <p:strVal val="visible"/>
                                      </p:to>
                                    </p:set>
                                    <p:animEffect transition="in" filter="fade">
                                      <p:cBhvr>
                                        <p:cTn id="14" dur="500"/>
                                        <p:tgtEl>
                                          <p:spTgt spid="20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51" grpId="0" animBg="1"/>
      <p:bldP spid="2054"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矩形 1"/>
          <p:cNvSpPr>
            <a:spLocks noChangeArrowheads="1"/>
          </p:cNvSpPr>
          <p:nvPr/>
        </p:nvSpPr>
        <p:spPr bwMode="auto">
          <a:xfrm>
            <a:off x="0" y="-6350"/>
            <a:ext cx="12192000" cy="596900"/>
          </a:xfrm>
          <a:prstGeom prst="rect">
            <a:avLst/>
          </a:prstGeom>
          <a:solidFill>
            <a:srgbClr val="757070"/>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grpSp>
        <p:nvGrpSpPr>
          <p:cNvPr id="7171" name="组合 2"/>
          <p:cNvGrpSpPr/>
          <p:nvPr/>
        </p:nvGrpSpPr>
        <p:grpSpPr bwMode="auto">
          <a:xfrm rot="-5400000">
            <a:off x="564356" y="-21431"/>
            <a:ext cx="1236663" cy="1266825"/>
            <a:chOff x="0" y="0"/>
            <a:chExt cx="3915508" cy="3999911"/>
          </a:xfrm>
        </p:grpSpPr>
        <p:sp>
          <p:nvSpPr>
            <p:cNvPr id="7180" name="流程图: 数据 3"/>
            <p:cNvSpPr>
              <a:spLocks noChangeArrowheads="1"/>
            </p:cNvSpPr>
            <p:nvPr/>
          </p:nvSpPr>
          <p:spPr bwMode="auto">
            <a:xfrm rot="-5400000">
              <a:off x="-496744" y="1486081"/>
              <a:ext cx="3010573" cy="2017084"/>
            </a:xfrm>
            <a:prstGeom prst="flowChartInputOutput">
              <a:avLst/>
            </a:prstGeom>
            <a:solidFill>
              <a:srgbClr val="002060"/>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7181" name="矩形 4"/>
            <p:cNvSpPr>
              <a:spLocks noChangeArrowheads="1"/>
            </p:cNvSpPr>
            <p:nvPr/>
          </p:nvSpPr>
          <p:spPr bwMode="auto">
            <a:xfrm>
              <a:off x="0" y="0"/>
              <a:ext cx="3915508" cy="3423138"/>
            </a:xfrm>
            <a:prstGeom prst="rect">
              <a:avLst/>
            </a:prstGeom>
            <a:solidFill>
              <a:srgbClr val="2E75B5"/>
            </a:solidFill>
            <a:ln w="9525">
              <a:noFill/>
              <a:miter lim="800000"/>
            </a:ln>
          </p:spPr>
          <p:txBody>
            <a:bodyPr anchor="ctr"/>
            <a:lstStyle/>
            <a:p>
              <a:pPr algn="ctr"/>
              <a:r>
                <a:rPr lang="en-US" altLang="zh-CN" sz="6600" dirty="0">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4</a:t>
              </a:r>
            </a:p>
          </p:txBody>
        </p:sp>
      </p:grpSp>
      <p:sp>
        <p:nvSpPr>
          <p:cNvPr id="3080" name="文本框 10"/>
          <p:cNvSpPr>
            <a:spLocks noChangeArrowheads="1"/>
          </p:cNvSpPr>
          <p:nvPr/>
        </p:nvSpPr>
        <p:spPr bwMode="auto">
          <a:xfrm>
            <a:off x="1633220" y="61595"/>
            <a:ext cx="5967115" cy="523220"/>
          </a:xfrm>
          <a:prstGeom prst="rect">
            <a:avLst/>
          </a:prstGeom>
          <a:noFill/>
          <a:ln w="9525">
            <a:noFill/>
            <a:miter lim="800000"/>
          </a:ln>
        </p:spPr>
        <p:txBody>
          <a:bodyPr wrap="square">
            <a:spAutoFit/>
          </a:bodyPr>
          <a:lstStyle/>
          <a:p>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Xây</a:t>
            </a:r>
            <a:r>
              <a:rPr lang="en-US"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dựng</a:t>
            </a:r>
            <a:r>
              <a:rPr lang="en-US"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và</a:t>
            </a:r>
            <a:r>
              <a:rPr lang="en-US"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đánh</a:t>
            </a:r>
            <a:r>
              <a:rPr lang="en-US"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giá</a:t>
            </a:r>
            <a:r>
              <a:rPr lang="en-US"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mô</a:t>
            </a:r>
            <a:r>
              <a:rPr lang="en-US"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hình</a:t>
            </a:r>
            <a:endParaRPr lang="zh-CN" altLang="en-US"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graphicFrame>
        <p:nvGraphicFramePr>
          <p:cNvPr id="3" name="Bảng 2">
            <a:extLst>
              <a:ext uri="{FF2B5EF4-FFF2-40B4-BE49-F238E27FC236}">
                <a16:creationId xmlns:a16="http://schemas.microsoft.com/office/drawing/2014/main" id="{5073303A-A25B-B6B1-4410-94D7F71211FE}"/>
              </a:ext>
            </a:extLst>
          </p:cNvPr>
          <p:cNvGraphicFramePr>
            <a:graphicFrameLocks noGrp="1"/>
          </p:cNvGraphicFramePr>
          <p:nvPr>
            <p:extLst>
              <p:ext uri="{D42A27DB-BD31-4B8C-83A1-F6EECF244321}">
                <p14:modId xmlns:p14="http://schemas.microsoft.com/office/powerpoint/2010/main" val="3424701444"/>
              </p:ext>
            </p:extLst>
          </p:nvPr>
        </p:nvGraphicFramePr>
        <p:xfrm>
          <a:off x="2129436" y="911777"/>
          <a:ext cx="8154219" cy="2106725"/>
        </p:xfrm>
        <a:graphic>
          <a:graphicData uri="http://schemas.openxmlformats.org/drawingml/2006/table">
            <a:tbl>
              <a:tblPr firstRow="1" bandRow="1">
                <a:tableStyleId>{5C22544A-7EE6-4342-B048-85BDC9FD1C3A}</a:tableStyleId>
              </a:tblPr>
              <a:tblGrid>
                <a:gridCol w="1651819">
                  <a:extLst>
                    <a:ext uri="{9D8B030D-6E8A-4147-A177-3AD203B41FA5}">
                      <a16:colId xmlns:a16="http://schemas.microsoft.com/office/drawing/2014/main" val="2471981400"/>
                    </a:ext>
                  </a:extLst>
                </a:gridCol>
                <a:gridCol w="1625600">
                  <a:extLst>
                    <a:ext uri="{9D8B030D-6E8A-4147-A177-3AD203B41FA5}">
                      <a16:colId xmlns:a16="http://schemas.microsoft.com/office/drawing/2014/main" val="975254227"/>
                    </a:ext>
                  </a:extLst>
                </a:gridCol>
                <a:gridCol w="1625600">
                  <a:extLst>
                    <a:ext uri="{9D8B030D-6E8A-4147-A177-3AD203B41FA5}">
                      <a16:colId xmlns:a16="http://schemas.microsoft.com/office/drawing/2014/main" val="2689945533"/>
                    </a:ext>
                  </a:extLst>
                </a:gridCol>
                <a:gridCol w="1625600">
                  <a:extLst>
                    <a:ext uri="{9D8B030D-6E8A-4147-A177-3AD203B41FA5}">
                      <a16:colId xmlns:a16="http://schemas.microsoft.com/office/drawing/2014/main" val="2968373981"/>
                    </a:ext>
                  </a:extLst>
                </a:gridCol>
                <a:gridCol w="1625600">
                  <a:extLst>
                    <a:ext uri="{9D8B030D-6E8A-4147-A177-3AD203B41FA5}">
                      <a16:colId xmlns:a16="http://schemas.microsoft.com/office/drawing/2014/main" val="1924963708"/>
                    </a:ext>
                  </a:extLst>
                </a:gridCol>
              </a:tblGrid>
              <a:tr h="473203">
                <a:tc>
                  <a:txBody>
                    <a:bodyPr/>
                    <a:lstStyle/>
                    <a:p>
                      <a:pPr algn="ctr"/>
                      <a:r>
                        <a:rPr lang="en-US" b="0" i="0" dirty="0">
                          <a:solidFill>
                            <a:srgbClr val="FCF6FF"/>
                          </a:solidFill>
                          <a:effectLst/>
                          <a:latin typeface="Consolas" panose="020B0609020204030204" pitchFamily="49" charset="0"/>
                        </a:rPr>
                        <a:t>Model</a:t>
                      </a:r>
                      <a:endParaRPr lang="vi-VN" dirty="0"/>
                    </a:p>
                  </a:txBody>
                  <a:tcPr/>
                </a:tc>
                <a:tc>
                  <a:txBody>
                    <a:bodyPr/>
                    <a:lstStyle/>
                    <a:p>
                      <a:pPr algn="ctr"/>
                      <a:r>
                        <a:rPr lang="en-US" b="0" i="0" dirty="0">
                          <a:solidFill>
                            <a:srgbClr val="FCF6FF"/>
                          </a:solidFill>
                          <a:effectLst/>
                          <a:latin typeface="Consolas" panose="020B0609020204030204" pitchFamily="49" charset="0"/>
                        </a:rPr>
                        <a:t>Accuracy</a:t>
                      </a:r>
                      <a:endParaRPr lang="vi-VN" dirty="0"/>
                    </a:p>
                  </a:txBody>
                  <a:tcPr/>
                </a:tc>
                <a:tc>
                  <a:txBody>
                    <a:bodyPr/>
                    <a:lstStyle/>
                    <a:p>
                      <a:pPr algn="ctr"/>
                      <a:r>
                        <a:rPr lang="en-US" b="0" i="0" dirty="0">
                          <a:solidFill>
                            <a:srgbClr val="FCF6FF"/>
                          </a:solidFill>
                          <a:effectLst/>
                          <a:latin typeface="Consolas" panose="020B0609020204030204" pitchFamily="49" charset="0"/>
                        </a:rPr>
                        <a:t>Precision</a:t>
                      </a:r>
                      <a:endParaRPr lang="vi-VN" dirty="0"/>
                    </a:p>
                  </a:txBody>
                  <a:tcPr/>
                </a:tc>
                <a:tc>
                  <a:txBody>
                    <a:bodyPr/>
                    <a:lstStyle/>
                    <a:p>
                      <a:pPr algn="ctr"/>
                      <a:r>
                        <a:rPr lang="en-US" b="0" i="0" dirty="0">
                          <a:solidFill>
                            <a:srgbClr val="FCF6FF"/>
                          </a:solidFill>
                          <a:effectLst/>
                          <a:latin typeface="Consolas" panose="020B0609020204030204" pitchFamily="49" charset="0"/>
                        </a:rPr>
                        <a:t>Recall</a:t>
                      </a:r>
                      <a:endParaRPr lang="vi-VN" dirty="0"/>
                    </a:p>
                  </a:txBody>
                  <a:tcPr/>
                </a:tc>
                <a:tc>
                  <a:txBody>
                    <a:bodyPr/>
                    <a:lstStyle/>
                    <a:p>
                      <a:pPr algn="ctr"/>
                      <a:r>
                        <a:rPr lang="en-US" b="0" i="0" dirty="0">
                          <a:solidFill>
                            <a:srgbClr val="FCF6FF"/>
                          </a:solidFill>
                          <a:effectLst/>
                          <a:latin typeface="Consolas" panose="020B0609020204030204" pitchFamily="49" charset="0"/>
                        </a:rPr>
                        <a:t>F1-score</a:t>
                      </a:r>
                      <a:endParaRPr lang="vi-VN" dirty="0"/>
                    </a:p>
                  </a:txBody>
                  <a:tcPr/>
                </a:tc>
                <a:extLst>
                  <a:ext uri="{0D108BD9-81ED-4DB2-BD59-A6C34878D82A}">
                    <a16:rowId xmlns:a16="http://schemas.microsoft.com/office/drawing/2014/main" val="1511513649"/>
                  </a:ext>
                </a:extLst>
              </a:tr>
              <a:tr h="816761">
                <a:tc>
                  <a:txBody>
                    <a:bodyPr/>
                    <a:lstStyle/>
                    <a:p>
                      <a:pPr algn="ctr"/>
                      <a:r>
                        <a:rPr lang="vi-VN" b="0" i="0" dirty="0" err="1">
                          <a:solidFill>
                            <a:schemeClr val="tx1"/>
                          </a:solidFill>
                          <a:effectLst/>
                          <a:latin typeface="Consolas" panose="020B0609020204030204" pitchFamily="49" charset="0"/>
                        </a:rPr>
                        <a:t>Logistic</a:t>
                      </a:r>
                      <a:r>
                        <a:rPr lang="vi-VN" b="0" i="0" dirty="0">
                          <a:solidFill>
                            <a:schemeClr val="tx1"/>
                          </a:solidFill>
                          <a:effectLst/>
                          <a:latin typeface="Consolas" panose="020B0609020204030204" pitchFamily="49" charset="0"/>
                        </a:rPr>
                        <a:t> </a:t>
                      </a:r>
                      <a:r>
                        <a:rPr lang="vi-VN" b="0" i="0" dirty="0" err="1">
                          <a:solidFill>
                            <a:schemeClr val="tx1"/>
                          </a:solidFill>
                          <a:effectLst/>
                          <a:latin typeface="Consolas" panose="020B0609020204030204" pitchFamily="49" charset="0"/>
                        </a:rPr>
                        <a:t>Regression</a:t>
                      </a:r>
                      <a:endParaRPr lang="vi-VN" dirty="0">
                        <a:solidFill>
                          <a:schemeClr val="tx1"/>
                        </a:solidFill>
                      </a:endParaRPr>
                    </a:p>
                  </a:txBody>
                  <a:tcPr/>
                </a:tc>
                <a:tc>
                  <a:txBody>
                    <a:bodyPr/>
                    <a:lstStyle/>
                    <a:p>
                      <a:pPr algn="ctr"/>
                      <a:r>
                        <a:rPr lang="vi-VN" b="0" i="0" dirty="0">
                          <a:solidFill>
                            <a:schemeClr val="tx1"/>
                          </a:solidFill>
                          <a:effectLst/>
                          <a:latin typeface="Consolas" panose="020B0609020204030204" pitchFamily="49" charset="0"/>
                        </a:rPr>
                        <a:t>0.779221</a:t>
                      </a:r>
                      <a:endParaRPr lang="vi-VN" dirty="0">
                        <a:solidFill>
                          <a:schemeClr val="tx1"/>
                        </a:solidFill>
                      </a:endParaRPr>
                    </a:p>
                  </a:txBody>
                  <a:tcPr/>
                </a:tc>
                <a:tc>
                  <a:txBody>
                    <a:bodyPr/>
                    <a:lstStyle/>
                    <a:p>
                      <a:pPr algn="ctr"/>
                      <a:r>
                        <a:rPr lang="vi-VN" b="0" i="0" dirty="0">
                          <a:solidFill>
                            <a:schemeClr val="tx1"/>
                          </a:solidFill>
                          <a:effectLst/>
                          <a:latin typeface="Consolas" panose="020B0609020204030204" pitchFamily="49" charset="0"/>
                        </a:rPr>
                        <a:t>0.653061</a:t>
                      </a:r>
                      <a:endParaRPr lang="vi-VN" dirty="0">
                        <a:solidFill>
                          <a:schemeClr val="tx1"/>
                        </a:solidFill>
                      </a:endParaRPr>
                    </a:p>
                  </a:txBody>
                  <a:tcPr/>
                </a:tc>
                <a:tc>
                  <a:txBody>
                    <a:bodyPr/>
                    <a:lstStyle/>
                    <a:p>
                      <a:pPr algn="ctr"/>
                      <a:r>
                        <a:rPr lang="vi-VN" b="0" i="0" dirty="0">
                          <a:solidFill>
                            <a:schemeClr val="tx1"/>
                          </a:solidFill>
                          <a:effectLst/>
                          <a:latin typeface="Consolas" panose="020B0609020204030204" pitchFamily="49" charset="0"/>
                        </a:rPr>
                        <a:t>0.790123</a:t>
                      </a:r>
                      <a:endParaRPr lang="vi-VN" dirty="0">
                        <a:solidFill>
                          <a:schemeClr val="tx1"/>
                        </a:solidFill>
                      </a:endParaRPr>
                    </a:p>
                  </a:txBody>
                  <a:tcPr/>
                </a:tc>
                <a:tc>
                  <a:txBody>
                    <a:bodyPr/>
                    <a:lstStyle/>
                    <a:p>
                      <a:pPr algn="ctr"/>
                      <a:r>
                        <a:rPr lang="vi-VN" b="0" i="0" dirty="0">
                          <a:solidFill>
                            <a:schemeClr val="tx1"/>
                          </a:solidFill>
                          <a:effectLst/>
                          <a:latin typeface="Consolas" panose="020B0609020204030204" pitchFamily="49" charset="0"/>
                        </a:rPr>
                        <a:t>0.715084</a:t>
                      </a:r>
                      <a:endParaRPr lang="vi-VN" dirty="0">
                        <a:solidFill>
                          <a:schemeClr val="tx1"/>
                        </a:solidFill>
                      </a:endParaRPr>
                    </a:p>
                  </a:txBody>
                  <a:tcPr/>
                </a:tc>
                <a:extLst>
                  <a:ext uri="{0D108BD9-81ED-4DB2-BD59-A6C34878D82A}">
                    <a16:rowId xmlns:a16="http://schemas.microsoft.com/office/drawing/2014/main" val="521286248"/>
                  </a:ext>
                </a:extLst>
              </a:tr>
              <a:tr h="816761">
                <a:tc>
                  <a:txBody>
                    <a:bodyPr/>
                    <a:lstStyle/>
                    <a:p>
                      <a:pPr algn="ctr"/>
                      <a:r>
                        <a:rPr lang="vi-VN" dirty="0" err="1"/>
                        <a:t>Random</a:t>
                      </a:r>
                      <a:r>
                        <a:rPr lang="vi-VN" dirty="0"/>
                        <a:t> </a:t>
                      </a:r>
                      <a:r>
                        <a:rPr lang="vi-VN" dirty="0" err="1"/>
                        <a:t>Forest</a:t>
                      </a:r>
                      <a:endParaRPr lang="vi-VN" dirty="0"/>
                    </a:p>
                  </a:txBody>
                  <a:tcPr/>
                </a:tc>
                <a:tc>
                  <a:txBody>
                    <a:bodyPr/>
                    <a:lstStyle/>
                    <a:p>
                      <a:pPr algn="ctr"/>
                      <a:r>
                        <a:rPr lang="vi-VN" dirty="0"/>
                        <a:t>0.753247</a:t>
                      </a:r>
                    </a:p>
                  </a:txBody>
                  <a:tcPr/>
                </a:tc>
                <a:tc>
                  <a:txBody>
                    <a:bodyPr/>
                    <a:lstStyle/>
                    <a:p>
                      <a:pPr algn="ctr"/>
                      <a:r>
                        <a:rPr lang="vi-VN" dirty="0"/>
                        <a:t>0.693548</a:t>
                      </a:r>
                    </a:p>
                  </a:txBody>
                  <a:tcPr/>
                </a:tc>
                <a:tc>
                  <a:txBody>
                    <a:bodyPr/>
                    <a:lstStyle/>
                    <a:p>
                      <a:pPr algn="ctr"/>
                      <a:r>
                        <a:rPr lang="vi-VN" dirty="0"/>
                        <a:t>0.530864</a:t>
                      </a:r>
                    </a:p>
                  </a:txBody>
                  <a:tcPr/>
                </a:tc>
                <a:tc>
                  <a:txBody>
                    <a:bodyPr/>
                    <a:lstStyle/>
                    <a:p>
                      <a:pPr algn="ctr"/>
                      <a:r>
                        <a:rPr lang="vi-VN" dirty="0"/>
                        <a:t>0.601399</a:t>
                      </a:r>
                    </a:p>
                  </a:txBody>
                  <a:tcPr/>
                </a:tc>
                <a:extLst>
                  <a:ext uri="{0D108BD9-81ED-4DB2-BD59-A6C34878D82A}">
                    <a16:rowId xmlns:a16="http://schemas.microsoft.com/office/drawing/2014/main" val="3088716721"/>
                  </a:ext>
                </a:extLst>
              </a:tr>
            </a:tbl>
          </a:graphicData>
        </a:graphic>
      </p:graphicFrame>
      <p:sp>
        <p:nvSpPr>
          <p:cNvPr id="6" name="Hộp Văn bản 5">
            <a:extLst>
              <a:ext uri="{FF2B5EF4-FFF2-40B4-BE49-F238E27FC236}">
                <a16:creationId xmlns:a16="http://schemas.microsoft.com/office/drawing/2014/main" id="{9B790775-34EA-F8B9-F6E1-F1E67CA11C6F}"/>
              </a:ext>
            </a:extLst>
          </p:cNvPr>
          <p:cNvSpPr txBox="1"/>
          <p:nvPr/>
        </p:nvSpPr>
        <p:spPr>
          <a:xfrm>
            <a:off x="1192078" y="3133843"/>
            <a:ext cx="10028933" cy="3477875"/>
          </a:xfrm>
          <a:prstGeom prst="rect">
            <a:avLst/>
          </a:prstGeom>
          <a:noFill/>
        </p:spPr>
        <p:txBody>
          <a:bodyPr wrap="square" rtlCol="0">
            <a:spAutoFit/>
          </a:bodyPr>
          <a:lstStyle/>
          <a:p>
            <a:r>
              <a:rPr lang="vi-VN" sz="2000" b="1" dirty="0">
                <a:latin typeface="Montserrat SemiBold" panose="00000700000000000000" pitchFamily="50" charset="0"/>
              </a:rPr>
              <a:t>Đánh giá kết quả mô hình</a:t>
            </a:r>
            <a:r>
              <a:rPr lang="vi-VN" sz="2000" dirty="0">
                <a:latin typeface="Montserrat SemiBold" panose="00000700000000000000" pitchFamily="50" charset="0"/>
              </a:rPr>
              <a:t>:</a:t>
            </a:r>
          </a:p>
          <a:p>
            <a:r>
              <a:rPr lang="vi-VN" sz="2000" dirty="0">
                <a:latin typeface="Montserrat SemiBold" panose="00000700000000000000" pitchFamily="50" charset="0"/>
              </a:rPr>
              <a:t>- </a:t>
            </a:r>
            <a:r>
              <a:rPr lang="vi-VN" sz="2000" dirty="0" err="1">
                <a:latin typeface="Montserrat SemiBold" panose="00000700000000000000" pitchFamily="50" charset="0"/>
              </a:rPr>
              <a:t>Logistic</a:t>
            </a:r>
            <a:r>
              <a:rPr lang="vi-VN" sz="2000" dirty="0">
                <a:latin typeface="Montserrat SemiBold" panose="00000700000000000000" pitchFamily="50" charset="0"/>
              </a:rPr>
              <a:t> </a:t>
            </a:r>
            <a:r>
              <a:rPr lang="vi-VN" sz="2000" dirty="0" err="1">
                <a:latin typeface="Montserrat SemiBold" panose="00000700000000000000" pitchFamily="50" charset="0"/>
              </a:rPr>
              <a:t>Regression</a:t>
            </a:r>
            <a:r>
              <a:rPr lang="vi-VN" sz="2000" dirty="0">
                <a:latin typeface="Montserrat SemiBold" panose="00000700000000000000" pitchFamily="50" charset="0"/>
              </a:rPr>
              <a:t> đạt </a:t>
            </a:r>
            <a:r>
              <a:rPr lang="vi-VN" sz="2000" dirty="0" err="1">
                <a:latin typeface="Montserrat SemiBold" panose="00000700000000000000" pitchFamily="50" charset="0"/>
              </a:rPr>
              <a:t>Accuracy</a:t>
            </a:r>
            <a:r>
              <a:rPr lang="vi-VN" sz="2000" dirty="0">
                <a:latin typeface="Montserrat SemiBold" panose="00000700000000000000" pitchFamily="50" charset="0"/>
              </a:rPr>
              <a:t> = 0.78, </a:t>
            </a:r>
            <a:r>
              <a:rPr lang="vi-VN" sz="2000" dirty="0" err="1">
                <a:latin typeface="Montserrat SemiBold" panose="00000700000000000000" pitchFamily="50" charset="0"/>
              </a:rPr>
              <a:t>Recall</a:t>
            </a:r>
            <a:r>
              <a:rPr lang="vi-VN" sz="2000" dirty="0">
                <a:latin typeface="Montserrat SemiBold" panose="00000700000000000000" pitchFamily="50" charset="0"/>
              </a:rPr>
              <a:t> = 0.79 và F1-score = 0.72. Mô hình thể hiện khả năng phát hiện đúng các trường hợp mắc bệnh cao, đồng thời duy trì sự cân bằng tốt giữa </a:t>
            </a:r>
            <a:r>
              <a:rPr lang="vi-VN" sz="2000" dirty="0" err="1">
                <a:latin typeface="Montserrat SemiBold" panose="00000700000000000000" pitchFamily="50" charset="0"/>
              </a:rPr>
              <a:t>Precision</a:t>
            </a:r>
            <a:r>
              <a:rPr lang="vi-VN" sz="2000" dirty="0">
                <a:latin typeface="Montserrat SemiBold" panose="00000700000000000000" pitchFamily="50" charset="0"/>
              </a:rPr>
              <a:t> và </a:t>
            </a:r>
            <a:r>
              <a:rPr lang="vi-VN" sz="2000" dirty="0" err="1">
                <a:latin typeface="Montserrat SemiBold" panose="00000700000000000000" pitchFamily="50" charset="0"/>
              </a:rPr>
              <a:t>Recall</a:t>
            </a:r>
            <a:r>
              <a:rPr lang="vi-VN" sz="2000" dirty="0">
                <a:latin typeface="Montserrat SemiBold" panose="00000700000000000000" pitchFamily="50" charset="0"/>
              </a:rPr>
              <a:t>. Điều này giúp hạn chế việc bỏ sót bệnh nhân, một yếu tố quan trọng trong bối cảnh y tế.</a:t>
            </a:r>
          </a:p>
          <a:p>
            <a:endParaRPr lang="vi-VN" sz="2000" dirty="0">
              <a:latin typeface="Montserrat SemiBold" panose="00000700000000000000" pitchFamily="50" charset="0"/>
            </a:endParaRPr>
          </a:p>
          <a:p>
            <a:pPr algn="just"/>
            <a:r>
              <a:rPr lang="vi-VN" sz="2000" dirty="0">
                <a:latin typeface="Montserrat SemiBold" panose="00000700000000000000" pitchFamily="50" charset="0"/>
              </a:rPr>
              <a:t>- </a:t>
            </a:r>
            <a:r>
              <a:rPr lang="vi-VN" sz="2000" dirty="0" err="1">
                <a:latin typeface="Montserrat SemiBold" panose="00000700000000000000" pitchFamily="50" charset="0"/>
              </a:rPr>
              <a:t>Random</a:t>
            </a:r>
            <a:r>
              <a:rPr lang="vi-VN" sz="2000" dirty="0">
                <a:latin typeface="Montserrat SemiBold" panose="00000700000000000000" pitchFamily="50" charset="0"/>
              </a:rPr>
              <a:t> </a:t>
            </a:r>
            <a:r>
              <a:rPr lang="vi-VN" sz="2000" dirty="0" err="1">
                <a:latin typeface="Montserrat SemiBold" panose="00000700000000000000" pitchFamily="50" charset="0"/>
              </a:rPr>
              <a:t>Forest</a:t>
            </a:r>
            <a:r>
              <a:rPr lang="vi-VN" sz="2000" dirty="0">
                <a:latin typeface="Montserrat SemiBold" panose="00000700000000000000" pitchFamily="50" charset="0"/>
              </a:rPr>
              <a:t> có </a:t>
            </a:r>
            <a:r>
              <a:rPr lang="vi-VN" sz="2000" dirty="0" err="1">
                <a:latin typeface="Montserrat SemiBold" panose="00000700000000000000" pitchFamily="50" charset="0"/>
              </a:rPr>
              <a:t>Precision</a:t>
            </a:r>
            <a:r>
              <a:rPr lang="vi-VN" sz="2000" dirty="0">
                <a:latin typeface="Montserrat SemiBold" panose="00000700000000000000" pitchFamily="50" charset="0"/>
              </a:rPr>
              <a:t> = 0.69 nhỉnh hơn </a:t>
            </a:r>
            <a:r>
              <a:rPr lang="vi-VN" sz="2000" dirty="0" err="1">
                <a:latin typeface="Montserrat SemiBold" panose="00000700000000000000" pitchFamily="50" charset="0"/>
              </a:rPr>
              <a:t>Logistic</a:t>
            </a:r>
            <a:r>
              <a:rPr lang="vi-VN" sz="2000" dirty="0">
                <a:latin typeface="Montserrat SemiBold" panose="00000700000000000000" pitchFamily="50" charset="0"/>
              </a:rPr>
              <a:t> </a:t>
            </a:r>
            <a:r>
              <a:rPr lang="vi-VN" sz="2000" dirty="0" err="1">
                <a:latin typeface="Montserrat SemiBold" panose="00000700000000000000" pitchFamily="50" charset="0"/>
              </a:rPr>
              <a:t>Regression</a:t>
            </a:r>
            <a:r>
              <a:rPr lang="vi-VN" sz="2000" dirty="0">
                <a:latin typeface="Montserrat SemiBold" panose="00000700000000000000" pitchFamily="50" charset="0"/>
              </a:rPr>
              <a:t>, tức là tỷ lệ dự đoán đúng trong số các ca được phân loại là dương tính cao hơn. Tuy nhiên, </a:t>
            </a:r>
            <a:r>
              <a:rPr lang="vi-VN" sz="2000" dirty="0" err="1">
                <a:latin typeface="Montserrat SemiBold" panose="00000700000000000000" pitchFamily="50" charset="0"/>
              </a:rPr>
              <a:t>Recall</a:t>
            </a:r>
            <a:r>
              <a:rPr lang="vi-VN" sz="2000" dirty="0">
                <a:latin typeface="Montserrat SemiBold" panose="00000700000000000000" pitchFamily="50" charset="0"/>
              </a:rPr>
              <a:t> chỉ đạt 0.53, cho thấy mô hình bỏ sót nhiều trường hợp mắc bệnh, dẫn đến F1-score thấp hơn (0.60).</a:t>
            </a:r>
          </a:p>
          <a:p>
            <a:endParaRPr lang="vi-VN" sz="2000" dirty="0">
              <a:latin typeface="Montserrat SemiBold" panose="00000700000000000000" pitchFamily="50" charset="0"/>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矩形 1"/>
          <p:cNvSpPr>
            <a:spLocks noChangeArrowheads="1"/>
          </p:cNvSpPr>
          <p:nvPr/>
        </p:nvSpPr>
        <p:spPr bwMode="auto">
          <a:xfrm>
            <a:off x="0" y="-6350"/>
            <a:ext cx="12192000" cy="596900"/>
          </a:xfrm>
          <a:prstGeom prst="rect">
            <a:avLst/>
          </a:prstGeom>
          <a:solidFill>
            <a:srgbClr val="757070"/>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grpSp>
        <p:nvGrpSpPr>
          <p:cNvPr id="17412" name="组合 11"/>
          <p:cNvGrpSpPr/>
          <p:nvPr/>
        </p:nvGrpSpPr>
        <p:grpSpPr bwMode="auto">
          <a:xfrm>
            <a:off x="549274" y="1453243"/>
            <a:ext cx="10804526" cy="5184095"/>
            <a:chOff x="0" y="0"/>
            <a:chExt cx="3915508" cy="3999911"/>
          </a:xfrm>
        </p:grpSpPr>
        <p:sp>
          <p:nvSpPr>
            <p:cNvPr id="17434" name="流程图: 数据 12"/>
            <p:cNvSpPr>
              <a:spLocks noChangeArrowheads="1"/>
            </p:cNvSpPr>
            <p:nvPr/>
          </p:nvSpPr>
          <p:spPr bwMode="auto">
            <a:xfrm rot="-5400000">
              <a:off x="-496744" y="1486081"/>
              <a:ext cx="3010573" cy="2017084"/>
            </a:xfrm>
            <a:prstGeom prst="flowChartInputOutput">
              <a:avLst/>
            </a:prstGeom>
            <a:solidFill>
              <a:srgbClr val="1E4E79"/>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17435" name="矩形 13"/>
            <p:cNvSpPr>
              <a:spLocks noChangeArrowheads="1"/>
            </p:cNvSpPr>
            <p:nvPr/>
          </p:nvSpPr>
          <p:spPr bwMode="auto">
            <a:xfrm>
              <a:off x="0" y="0"/>
              <a:ext cx="3915508" cy="3423138"/>
            </a:xfrm>
            <a:prstGeom prst="rect">
              <a:avLst/>
            </a:prstGeom>
            <a:solidFill>
              <a:srgbClr val="2E75B5"/>
            </a:solidFill>
            <a:ln w="9525">
              <a:noFill/>
              <a:miter lim="800000"/>
            </a:ln>
          </p:spPr>
          <p:txBody>
            <a:bodyPr anchor="ctr"/>
            <a:lstStyle/>
            <a:p>
              <a:pPr algn="ctr"/>
              <a:endParaRPr lang="zh-CN" altLang="zh-CN" sz="11500" dirty="0">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grpSp>
      <p:grpSp>
        <p:nvGrpSpPr>
          <p:cNvPr id="17420" name="组合 17"/>
          <p:cNvGrpSpPr/>
          <p:nvPr/>
        </p:nvGrpSpPr>
        <p:grpSpPr bwMode="auto">
          <a:xfrm rot="-5400000">
            <a:off x="564356" y="-21431"/>
            <a:ext cx="1236663" cy="1266825"/>
            <a:chOff x="0" y="0"/>
            <a:chExt cx="3915508" cy="3999911"/>
          </a:xfrm>
        </p:grpSpPr>
        <p:sp>
          <p:nvSpPr>
            <p:cNvPr id="17432" name="流程图: 数据 24"/>
            <p:cNvSpPr>
              <a:spLocks noChangeArrowheads="1"/>
            </p:cNvSpPr>
            <p:nvPr/>
          </p:nvSpPr>
          <p:spPr bwMode="auto">
            <a:xfrm rot="-5400000">
              <a:off x="-496744" y="1486081"/>
              <a:ext cx="3010573" cy="2017084"/>
            </a:xfrm>
            <a:prstGeom prst="flowChartInputOutput">
              <a:avLst/>
            </a:prstGeom>
            <a:solidFill>
              <a:srgbClr val="1E4E79"/>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17433" name="矩形 25"/>
            <p:cNvSpPr>
              <a:spLocks noChangeArrowheads="1"/>
            </p:cNvSpPr>
            <p:nvPr/>
          </p:nvSpPr>
          <p:spPr bwMode="auto">
            <a:xfrm>
              <a:off x="0" y="0"/>
              <a:ext cx="3915508" cy="3423138"/>
            </a:xfrm>
            <a:prstGeom prst="rect">
              <a:avLst/>
            </a:prstGeom>
            <a:solidFill>
              <a:srgbClr val="2E75B5"/>
            </a:solidFill>
            <a:ln w="9525">
              <a:noFill/>
              <a:miter lim="800000"/>
            </a:ln>
          </p:spPr>
          <p:txBody>
            <a:bodyPr anchor="ctr"/>
            <a:lstStyle/>
            <a:p>
              <a:pPr algn="ctr"/>
              <a:r>
                <a:rPr lang="en-US" altLang="zh-CN" sz="6600">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6</a:t>
              </a:r>
            </a:p>
          </p:txBody>
        </p:sp>
      </p:grpSp>
      <p:sp>
        <p:nvSpPr>
          <p:cNvPr id="3084" name="文本框 14"/>
          <p:cNvSpPr>
            <a:spLocks noChangeArrowheads="1"/>
          </p:cNvSpPr>
          <p:nvPr/>
        </p:nvSpPr>
        <p:spPr bwMode="auto">
          <a:xfrm>
            <a:off x="1633220" y="130175"/>
            <a:ext cx="3341688" cy="523220"/>
          </a:xfrm>
          <a:prstGeom prst="rect">
            <a:avLst/>
          </a:prstGeom>
          <a:noFill/>
          <a:ln w="9525">
            <a:noFill/>
            <a:miter lim="800000"/>
          </a:ln>
        </p:spPr>
        <p:txBody>
          <a:bodyPr>
            <a:spAutoFit/>
          </a:bodyPr>
          <a:lstStyle/>
          <a:p>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Đánh</a:t>
            </a:r>
            <a:r>
              <a:rPr lang="en-US"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giá</a:t>
            </a:r>
            <a:r>
              <a:rPr lang="en-US"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chung</a:t>
            </a:r>
            <a:endParaRPr lang="zh-CN" altLang="en-US"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7" name="TextBox 73"/>
          <p:cNvSpPr txBox="1"/>
          <p:nvPr/>
        </p:nvSpPr>
        <p:spPr>
          <a:xfrm>
            <a:off x="678426" y="1627344"/>
            <a:ext cx="10520516" cy="4042645"/>
          </a:xfrm>
          <a:prstGeom prst="roundRect">
            <a:avLst>
              <a:gd name="adj" fmla="val 0"/>
            </a:avLst>
          </a:prstGeom>
          <a:noFill/>
        </p:spPr>
        <p:txBody>
          <a:bodyPr wrap="square" rtlCol="0">
            <a:spAutoFit/>
          </a:bodyPr>
          <a:lstStyle/>
          <a:p>
            <a:pPr algn="just">
              <a:lnSpc>
                <a:spcPct val="120000"/>
              </a:lnSpc>
            </a:pPr>
            <a:r>
              <a:rPr lang="vi-VN" sz="2400" dirty="0">
                <a:solidFill>
                  <a:schemeClr val="bg1"/>
                </a:solidFill>
                <a:latin typeface="Montserrat SemiBold" panose="00000700000000000000" pitchFamily="50" charset="0"/>
              </a:rPr>
              <a:t>Kết quả nghiên cứu cho thấy cả </a:t>
            </a:r>
            <a:r>
              <a:rPr lang="vi-VN" sz="2400" dirty="0" err="1">
                <a:solidFill>
                  <a:schemeClr val="bg1"/>
                </a:solidFill>
                <a:latin typeface="Montserrat SemiBold" panose="00000700000000000000" pitchFamily="50" charset="0"/>
              </a:rPr>
              <a:t>Logistic</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Regression</a:t>
            </a:r>
            <a:r>
              <a:rPr lang="vi-VN" sz="2400" dirty="0">
                <a:solidFill>
                  <a:schemeClr val="bg1"/>
                </a:solidFill>
                <a:latin typeface="Montserrat SemiBold" panose="00000700000000000000" pitchFamily="50" charset="0"/>
              </a:rPr>
              <a:t> và </a:t>
            </a:r>
            <a:r>
              <a:rPr lang="vi-VN" sz="2400" dirty="0" err="1">
                <a:solidFill>
                  <a:schemeClr val="bg1"/>
                </a:solidFill>
                <a:latin typeface="Montserrat SemiBold" panose="00000700000000000000" pitchFamily="50" charset="0"/>
              </a:rPr>
              <a:t>Random</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Forest</a:t>
            </a:r>
            <a:r>
              <a:rPr lang="vi-VN" sz="2400" dirty="0">
                <a:solidFill>
                  <a:schemeClr val="bg1"/>
                </a:solidFill>
                <a:latin typeface="Montserrat SemiBold" panose="00000700000000000000" pitchFamily="50" charset="0"/>
              </a:rPr>
              <a:t> đều đạt hiệu quả dự đoán bệnh tiểu đường ở mức khá. </a:t>
            </a:r>
            <a:r>
              <a:rPr lang="vi-VN" sz="2400" dirty="0" err="1">
                <a:solidFill>
                  <a:schemeClr val="bg1"/>
                </a:solidFill>
                <a:latin typeface="Montserrat SemiBold" panose="00000700000000000000" pitchFamily="50" charset="0"/>
              </a:rPr>
              <a:t>Logistic</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Regression</a:t>
            </a:r>
            <a:r>
              <a:rPr lang="vi-VN" sz="2400" dirty="0">
                <a:solidFill>
                  <a:schemeClr val="bg1"/>
                </a:solidFill>
                <a:latin typeface="Montserrat SemiBold" panose="00000700000000000000" pitchFamily="50" charset="0"/>
              </a:rPr>
              <a:t> thể hiện tính ổn định và khả năng giải thích tốt, trong khi </a:t>
            </a:r>
            <a:r>
              <a:rPr lang="vi-VN" sz="2400" dirty="0" err="1">
                <a:solidFill>
                  <a:schemeClr val="bg1"/>
                </a:solidFill>
                <a:latin typeface="Montserrat SemiBold" panose="00000700000000000000" pitchFamily="50" charset="0"/>
              </a:rPr>
              <a:t>Random</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Forest</a:t>
            </a:r>
            <a:r>
              <a:rPr lang="vi-VN" sz="2400" dirty="0">
                <a:solidFill>
                  <a:schemeClr val="bg1"/>
                </a:solidFill>
                <a:latin typeface="Montserrat SemiBold" panose="00000700000000000000" pitchFamily="50" charset="0"/>
              </a:rPr>
              <a:t> tận dụng được quan hệ phi tuyến và phức tạp giữa các biến đầu vào. Hai mô hình góp phần hỗ trợ chẩn đoán sớm, nâng cao hiệu quả quản lý và phòng ngừa bệnh tiểu đường. Đây là cơ sở quan trọng để mở rộng nghiên cứu tiến nhằm cải thiện độ chính xác và khả năng ứng dụng trong thực tế y tế.</a:t>
            </a:r>
            <a:endParaRPr lang="zh-CN" altLang="en-US"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7412"/>
                                        </p:tgtEl>
                                        <p:attrNameLst>
                                          <p:attrName>style.visibility</p:attrName>
                                        </p:attrNameLst>
                                      </p:cBhvr>
                                      <p:to>
                                        <p:strVal val="visible"/>
                                      </p:to>
                                    </p:set>
                                    <p:animEffect transition="in" filter="fade">
                                      <p:cBhvr>
                                        <p:cTn id="7" dur="1000"/>
                                        <p:tgtEl>
                                          <p:spTgt spid="17412"/>
                                        </p:tgtEl>
                                      </p:cBhvr>
                                    </p:animEffect>
                                    <p:anim calcmode="lin" valueType="num">
                                      <p:cBhvr>
                                        <p:cTn id="8" dur="1000" fill="hold"/>
                                        <p:tgtEl>
                                          <p:spTgt spid="17412"/>
                                        </p:tgtEl>
                                        <p:attrNameLst>
                                          <p:attrName>ppt_x</p:attrName>
                                        </p:attrNameLst>
                                      </p:cBhvr>
                                      <p:tavLst>
                                        <p:tav tm="0">
                                          <p:val>
                                            <p:strVal val="#ppt_x"/>
                                          </p:val>
                                        </p:tav>
                                        <p:tav tm="100000">
                                          <p:val>
                                            <p:strVal val="#ppt_x"/>
                                          </p:val>
                                        </p:tav>
                                      </p:tavLst>
                                    </p:anim>
                                    <p:anim calcmode="lin" valueType="num">
                                      <p:cBhvr>
                                        <p:cTn id="9" dur="1000" fill="hold"/>
                                        <p:tgtEl>
                                          <p:spTgt spid="174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平行四边形 3"/>
          <p:cNvSpPr>
            <a:spLocks noChangeArrowheads="1"/>
          </p:cNvSpPr>
          <p:nvPr/>
        </p:nvSpPr>
        <p:spPr bwMode="auto">
          <a:xfrm rot="7727380">
            <a:off x="3573463" y="-873125"/>
            <a:ext cx="9110662" cy="13533438"/>
          </a:xfrm>
          <a:custGeom>
            <a:avLst/>
            <a:gdLst>
              <a:gd name="T0" fmla="*/ 0 w 9013078"/>
              <a:gd name="T1" fmla="*/ 8401699 h 13524274"/>
              <a:gd name="T2" fmla="*/ 670314 w 9013078"/>
              <a:gd name="T3" fmla="*/ 0 h 13524274"/>
              <a:gd name="T4" fmla="*/ 7899395 w 9013078"/>
              <a:gd name="T5" fmla="*/ 7935627 h 13524274"/>
              <a:gd name="T6" fmla="*/ 9209303 w 9013078"/>
              <a:gd name="T7" fmla="*/ 13542608 h 13524274"/>
              <a:gd name="T8" fmla="*/ 0 w 9013078"/>
              <a:gd name="T9" fmla="*/ 8401699 h 13524274"/>
              <a:gd name="T10" fmla="*/ 0 60000 65536"/>
              <a:gd name="T11" fmla="*/ 0 60000 65536"/>
              <a:gd name="T12" fmla="*/ 0 60000 65536"/>
              <a:gd name="T13" fmla="*/ 0 60000 65536"/>
              <a:gd name="T14" fmla="*/ 0 60000 65536"/>
              <a:gd name="T15" fmla="*/ 0 w 9013078"/>
              <a:gd name="T16" fmla="*/ 0 h 13524274"/>
              <a:gd name="T17" fmla="*/ 9013078 w 9013078"/>
              <a:gd name="T18" fmla="*/ 13524274 h 13524274"/>
            </a:gdLst>
            <a:ahLst/>
            <a:cxnLst>
              <a:cxn ang="T10">
                <a:pos x="T0" y="T1"/>
              </a:cxn>
              <a:cxn ang="T11">
                <a:pos x="T2" y="T3"/>
              </a:cxn>
              <a:cxn ang="T12">
                <a:pos x="T4" y="T5"/>
              </a:cxn>
              <a:cxn ang="T13">
                <a:pos x="T6" y="T7"/>
              </a:cxn>
              <a:cxn ang="T14">
                <a:pos x="T8" y="T9"/>
              </a:cxn>
            </a:cxnLst>
            <a:rect l="T15" t="T16" r="T17" b="T18"/>
            <a:pathLst>
              <a:path w="9013078" h="13524274">
                <a:moveTo>
                  <a:pt x="0" y="8390325"/>
                </a:moveTo>
                <a:lnTo>
                  <a:pt x="656031" y="0"/>
                </a:lnTo>
                <a:lnTo>
                  <a:pt x="7731081" y="7924883"/>
                </a:lnTo>
                <a:lnTo>
                  <a:pt x="9013078" y="13524274"/>
                </a:lnTo>
                <a:lnTo>
                  <a:pt x="0" y="8390325"/>
                </a:lnTo>
                <a:close/>
              </a:path>
            </a:pathLst>
          </a:custGeom>
          <a:solidFill>
            <a:srgbClr val="DDEAF6"/>
          </a:solidFill>
          <a:ln w="9525">
            <a:noFill/>
            <a:miter lim="800000"/>
          </a:ln>
        </p:spPr>
        <p:txBody>
          <a:bodyPr anchor="ctr"/>
          <a:lstStyle/>
          <a:p>
            <a:endParaRPr lang="zh-CN" altLang="en-US">
              <a:latin typeface="Montserrat SemiBold" panose="00000700000000000000" charset="0"/>
              <a:cs typeface="Montserrat SemiBold" panose="00000700000000000000" charset="0"/>
            </a:endParaRPr>
          </a:p>
        </p:txBody>
      </p:sp>
      <p:sp>
        <p:nvSpPr>
          <p:cNvPr id="18435" name="矩形 11"/>
          <p:cNvSpPr>
            <a:spLocks noChangeArrowheads="1"/>
          </p:cNvSpPr>
          <p:nvPr/>
        </p:nvSpPr>
        <p:spPr bwMode="auto">
          <a:xfrm>
            <a:off x="0" y="1289050"/>
            <a:ext cx="9793288" cy="3916363"/>
          </a:xfrm>
          <a:prstGeom prst="rect">
            <a:avLst/>
          </a:prstGeom>
          <a:solidFill>
            <a:srgbClr val="2E75B5"/>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18436" name="文本框 1"/>
          <p:cNvSpPr>
            <a:spLocks noChangeArrowheads="1"/>
          </p:cNvSpPr>
          <p:nvPr/>
        </p:nvSpPr>
        <p:spPr bwMode="auto">
          <a:xfrm>
            <a:off x="48260" y="1924050"/>
            <a:ext cx="11428413" cy="2646363"/>
          </a:xfrm>
          <a:prstGeom prst="rect">
            <a:avLst/>
          </a:prstGeom>
          <a:noFill/>
          <a:ln w="9525">
            <a:noFill/>
            <a:miter lim="800000"/>
          </a:ln>
        </p:spPr>
        <p:txBody>
          <a:bodyPr>
            <a:spAutoFit/>
          </a:bodyPr>
          <a:lstStyle/>
          <a:p>
            <a:r>
              <a:rPr lang="en-US" altLang="zh-CN" sz="16600" b="1" dirty="0">
                <a:solidFill>
                  <a:srgbClr val="FAFAFA"/>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THANKS</a:t>
            </a:r>
          </a:p>
        </p:txBody>
      </p:sp>
    </p:spTree>
  </p:cSld>
  <p:clrMapOvr>
    <a:masterClrMapping/>
  </p:clrMapOvr>
  <p:transition spd="med">
    <p:pull/>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灯片编号占位符 5"/>
          <p:cNvSpPr>
            <a:spLocks noGrp="1"/>
          </p:cNvSpPr>
          <p:nvPr>
            <p:ph type="sldNum" sz="quarter" idx="12"/>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fld id="{AA72DEED-01DB-45BE-ADEF-697B1F869702}" type="slidenum">
              <a:rPr lang="zh-CN" altLang="en-US">
                <a:latin typeface="+mn-lt"/>
                <a:cs typeface="Montserrat SemiBold" panose="00000700000000000000" charset="0"/>
              </a:rPr>
              <a:t>2</a:t>
            </a:fld>
            <a:endParaRPr lang="zh-CN" altLang="en-US" sz="1800">
              <a:solidFill>
                <a:schemeClr val="tx1"/>
              </a:solidFill>
              <a:latin typeface="+mn-lt"/>
              <a:ea typeface="SimSun" panose="02010600030101010101" pitchFamily="2" charset="-122"/>
              <a:cs typeface="Montserrat SemiBold" panose="00000700000000000000" charset="0"/>
            </a:endParaRPr>
          </a:p>
        </p:txBody>
      </p:sp>
      <p:pic>
        <p:nvPicPr>
          <p:cNvPr id="3075" name="图片 1"/>
          <p:cNvPicPr>
            <a:picLocks noChangeAspect="1" noChangeArrowheads="1"/>
          </p:cNvPicPr>
          <p:nvPr/>
        </p:nvPicPr>
        <p:blipFill>
          <a:blip r:embed="rId2" cstate="print"/>
          <a:srcRect/>
          <a:stretch>
            <a:fillRect/>
          </a:stretch>
        </p:blipFill>
        <p:spPr bwMode="auto">
          <a:xfrm>
            <a:off x="0" y="-230188"/>
            <a:ext cx="12192000" cy="7324726"/>
          </a:xfrm>
          <a:prstGeom prst="rect">
            <a:avLst/>
          </a:prstGeom>
          <a:noFill/>
          <a:ln w="9525">
            <a:noFill/>
            <a:miter lim="800000"/>
            <a:headEnd/>
            <a:tailEnd/>
          </a:ln>
        </p:spPr>
      </p:pic>
      <p:sp>
        <p:nvSpPr>
          <p:cNvPr id="3076" name="矩形 15"/>
          <p:cNvSpPr>
            <a:spLocks noChangeArrowheads="1"/>
          </p:cNvSpPr>
          <p:nvPr/>
        </p:nvSpPr>
        <p:spPr bwMode="auto">
          <a:xfrm>
            <a:off x="0" y="-93374"/>
            <a:ext cx="12192000" cy="7324726"/>
          </a:xfrm>
          <a:prstGeom prst="rect">
            <a:avLst/>
          </a:prstGeom>
          <a:solidFill>
            <a:srgbClr val="2E75B5">
              <a:alpha val="25098"/>
            </a:srgbClr>
          </a:solidFill>
          <a:ln w="9525">
            <a:noFill/>
            <a:miter lim="800000"/>
          </a:ln>
        </p:spPr>
        <p:txBody>
          <a:bodyPr anchor="ctr"/>
          <a:lstStyle/>
          <a:p>
            <a:pPr algn="ctr"/>
            <a:endParaRPr lang="zh-CN" altLang="zh-CN" dirty="0">
              <a:solidFill>
                <a:srgbClr val="FFFFFF"/>
              </a:solidFill>
              <a:latin typeface="+mn-lt"/>
              <a:ea typeface="Adobe 黑体 Std R" pitchFamily="34" charset="-122"/>
              <a:cs typeface="Montserrat SemiBold" panose="00000700000000000000" charset="0"/>
              <a:sym typeface="Arial" panose="020B0604020202020204" pitchFamily="34" charset="0"/>
            </a:endParaRPr>
          </a:p>
        </p:txBody>
      </p:sp>
      <p:sp>
        <p:nvSpPr>
          <p:cNvPr id="3086" name="文本框 8"/>
          <p:cNvSpPr>
            <a:spLocks noChangeArrowheads="1"/>
          </p:cNvSpPr>
          <p:nvPr/>
        </p:nvSpPr>
        <p:spPr bwMode="auto">
          <a:xfrm>
            <a:off x="1265555" y="2526665"/>
            <a:ext cx="3854450" cy="1106805"/>
          </a:xfrm>
          <a:prstGeom prst="rect">
            <a:avLst/>
          </a:prstGeom>
          <a:noFill/>
          <a:ln w="9525">
            <a:noFill/>
            <a:miter lim="800000"/>
          </a:ln>
        </p:spPr>
        <p:txBody>
          <a:bodyPr wrap="square">
            <a:spAutoFit/>
          </a:bodyPr>
          <a:lstStyle/>
          <a:p>
            <a:r>
              <a:rPr lang="en-US" altLang="zh-CN" sz="6600" b="1" dirty="0" err="1">
                <a:solidFill>
                  <a:schemeClr val="bg1"/>
                </a:solidFill>
                <a:latin typeface="+mn-lt"/>
                <a:ea typeface="Adobe 黑体 Std R" pitchFamily="34" charset="-122"/>
                <a:cs typeface="Arial" panose="020B0604020202020204" pitchFamily="34" charset="0"/>
                <a:sym typeface="Arial" panose="020B0604020202020204" pitchFamily="34" charset="0"/>
              </a:rPr>
              <a:t>Nội</a:t>
            </a:r>
            <a:r>
              <a:rPr lang="en-US" altLang="zh-CN" sz="6600" b="1" dirty="0">
                <a:solidFill>
                  <a:schemeClr val="bg1"/>
                </a:solidFill>
                <a:latin typeface="+mn-lt"/>
                <a:ea typeface="Adobe 黑体 Std R" pitchFamily="34" charset="-122"/>
                <a:cs typeface="Arial" panose="020B0604020202020204" pitchFamily="34" charset="0"/>
                <a:sym typeface="Arial" panose="020B0604020202020204" pitchFamily="34" charset="0"/>
              </a:rPr>
              <a:t> dung </a:t>
            </a:r>
          </a:p>
        </p:txBody>
      </p:sp>
      <p:sp>
        <p:nvSpPr>
          <p:cNvPr id="3078" name="直接连接符 2"/>
          <p:cNvSpPr>
            <a:spLocks noChangeShapeType="1"/>
          </p:cNvSpPr>
          <p:nvPr/>
        </p:nvSpPr>
        <p:spPr bwMode="auto">
          <a:xfrm>
            <a:off x="6529388" y="546100"/>
            <a:ext cx="15875" cy="5692775"/>
          </a:xfrm>
          <a:prstGeom prst="line">
            <a:avLst/>
          </a:prstGeom>
          <a:noFill/>
          <a:ln w="63500">
            <a:solidFill>
              <a:schemeClr val="bg1"/>
            </a:solidFill>
            <a:round/>
          </a:ln>
        </p:spPr>
        <p:txBody>
          <a:bodyPr/>
          <a:lstStyle/>
          <a:p>
            <a:endParaRPr lang="zh-CN" altLang="en-US">
              <a:latin typeface="+mn-lt"/>
            </a:endParaRPr>
          </a:p>
        </p:txBody>
      </p:sp>
      <p:sp>
        <p:nvSpPr>
          <p:cNvPr id="3079" name="文本框 5"/>
          <p:cNvSpPr>
            <a:spLocks noChangeArrowheads="1"/>
          </p:cNvSpPr>
          <p:nvPr/>
        </p:nvSpPr>
        <p:spPr bwMode="auto">
          <a:xfrm>
            <a:off x="7140574" y="954228"/>
            <a:ext cx="4503420" cy="521970"/>
          </a:xfrm>
          <a:prstGeom prst="rect">
            <a:avLst/>
          </a:prstGeom>
          <a:noFill/>
          <a:ln w="9525">
            <a:noFill/>
            <a:miter lim="800000"/>
          </a:ln>
        </p:spPr>
        <p:txBody>
          <a:bodyPr wrap="square">
            <a:spAutoFit/>
          </a:bodyPr>
          <a:lstStyle/>
          <a:p>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1.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Cơ</a:t>
            </a:r>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sở</a:t>
            </a:r>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 y khoa</a:t>
            </a:r>
            <a:endParaRPr lang="zh-CN" altLang="en-US" sz="2800" b="1" dirty="0">
              <a:solidFill>
                <a:schemeClr val="bg1"/>
              </a:solidFill>
              <a:latin typeface="+mn-lt"/>
              <a:ea typeface="Adobe 黑体 Std R" pitchFamily="34" charset="-122"/>
              <a:cs typeface="Montserrat SemiBold" panose="00000700000000000000" charset="0"/>
              <a:sym typeface="Arial" panose="020B0604020202020204" pitchFamily="34" charset="0"/>
            </a:endParaRPr>
          </a:p>
        </p:txBody>
      </p:sp>
      <p:sp>
        <p:nvSpPr>
          <p:cNvPr id="3080" name="文本框 10"/>
          <p:cNvSpPr>
            <a:spLocks noChangeArrowheads="1"/>
          </p:cNvSpPr>
          <p:nvPr/>
        </p:nvSpPr>
        <p:spPr bwMode="auto">
          <a:xfrm>
            <a:off x="7140574" y="1809965"/>
            <a:ext cx="4455795" cy="523220"/>
          </a:xfrm>
          <a:prstGeom prst="rect">
            <a:avLst/>
          </a:prstGeom>
          <a:noFill/>
          <a:ln w="9525">
            <a:noFill/>
            <a:miter lim="800000"/>
          </a:ln>
        </p:spPr>
        <p:txBody>
          <a:bodyPr wrap="square">
            <a:spAutoFit/>
          </a:bodyPr>
          <a:lstStyle/>
          <a:p>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2.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Mô</a:t>
            </a:r>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tả</a:t>
            </a:r>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bộ</a:t>
            </a:r>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dữ</a:t>
            </a:r>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liệu</a:t>
            </a:r>
            <a:endParaRPr lang="zh-CN" altLang="en-US" sz="2800" b="1" dirty="0">
              <a:solidFill>
                <a:schemeClr val="bg1"/>
              </a:solidFill>
              <a:latin typeface="+mn-lt"/>
              <a:ea typeface="Adobe 黑体 Std R" pitchFamily="34" charset="-122"/>
              <a:cs typeface="Montserrat SemiBold" panose="00000700000000000000" charset="0"/>
              <a:sym typeface="Arial" panose="020B0604020202020204" pitchFamily="34" charset="0"/>
            </a:endParaRPr>
          </a:p>
        </p:txBody>
      </p:sp>
      <p:sp>
        <p:nvSpPr>
          <p:cNvPr id="3081" name="文本框 11"/>
          <p:cNvSpPr>
            <a:spLocks noChangeArrowheads="1"/>
          </p:cNvSpPr>
          <p:nvPr/>
        </p:nvSpPr>
        <p:spPr bwMode="auto">
          <a:xfrm>
            <a:off x="7140574" y="2750938"/>
            <a:ext cx="4503420" cy="523220"/>
          </a:xfrm>
          <a:prstGeom prst="rect">
            <a:avLst/>
          </a:prstGeom>
          <a:noFill/>
          <a:ln w="9525">
            <a:noFill/>
            <a:miter lim="800000"/>
          </a:ln>
        </p:spPr>
        <p:txBody>
          <a:bodyPr wrap="square">
            <a:spAutoFit/>
          </a:bodyPr>
          <a:lstStyle/>
          <a:p>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3.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Phân</a:t>
            </a:r>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tích</a:t>
            </a:r>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khám</a:t>
            </a:r>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phá</a:t>
            </a:r>
            <a:endParaRPr lang="zh-CN" altLang="en-US" sz="2800" b="1" dirty="0">
              <a:solidFill>
                <a:schemeClr val="bg1"/>
              </a:solidFill>
              <a:latin typeface="+mn-lt"/>
              <a:ea typeface="Adobe 黑体 Std R" pitchFamily="34" charset="-122"/>
              <a:cs typeface="Montserrat SemiBold" panose="00000700000000000000" charset="0"/>
              <a:sym typeface="Arial" panose="020B0604020202020204" pitchFamily="34" charset="0"/>
            </a:endParaRPr>
          </a:p>
        </p:txBody>
      </p:sp>
      <p:sp>
        <p:nvSpPr>
          <p:cNvPr id="3082" name="文本框 12"/>
          <p:cNvSpPr>
            <a:spLocks noChangeArrowheads="1"/>
          </p:cNvSpPr>
          <p:nvPr/>
        </p:nvSpPr>
        <p:spPr bwMode="auto">
          <a:xfrm>
            <a:off x="7140574" y="3691912"/>
            <a:ext cx="3891189" cy="954107"/>
          </a:xfrm>
          <a:prstGeom prst="rect">
            <a:avLst/>
          </a:prstGeom>
          <a:noFill/>
          <a:ln w="9525">
            <a:noFill/>
            <a:miter lim="800000"/>
          </a:ln>
        </p:spPr>
        <p:txBody>
          <a:bodyPr wrap="square">
            <a:spAutoFit/>
          </a:bodyPr>
          <a:lstStyle/>
          <a:p>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4.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Xây</a:t>
            </a:r>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dựng</a:t>
            </a:r>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và</a:t>
            </a:r>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đánh</a:t>
            </a:r>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giá</a:t>
            </a:r>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mô</a:t>
            </a:r>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hình</a:t>
            </a:r>
            <a:endParaRPr lang="zh-CN" altLang="en-US" sz="2800" b="1" dirty="0">
              <a:solidFill>
                <a:schemeClr val="bg1"/>
              </a:solidFill>
              <a:latin typeface="+mn-lt"/>
              <a:ea typeface="Adobe 黑体 Std R" pitchFamily="34" charset="-122"/>
              <a:cs typeface="Montserrat SemiBold" panose="00000700000000000000" charset="0"/>
              <a:sym typeface="Arial" panose="020B0604020202020204" pitchFamily="34" charset="0"/>
            </a:endParaRPr>
          </a:p>
        </p:txBody>
      </p:sp>
      <p:sp>
        <p:nvSpPr>
          <p:cNvPr id="3083" name="文本框 13"/>
          <p:cNvSpPr>
            <a:spLocks noChangeArrowheads="1"/>
          </p:cNvSpPr>
          <p:nvPr/>
        </p:nvSpPr>
        <p:spPr bwMode="auto">
          <a:xfrm>
            <a:off x="7140574" y="4953992"/>
            <a:ext cx="4756150" cy="523220"/>
          </a:xfrm>
          <a:prstGeom prst="rect">
            <a:avLst/>
          </a:prstGeom>
          <a:noFill/>
          <a:ln w="9525">
            <a:noFill/>
            <a:miter lim="800000"/>
          </a:ln>
        </p:spPr>
        <p:txBody>
          <a:bodyPr wrap="square">
            <a:spAutoFit/>
          </a:bodyPr>
          <a:lstStyle/>
          <a:p>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5.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Kết</a:t>
            </a:r>
            <a:r>
              <a:rPr lang="en-US" altLang="zh-CN" sz="2800" b="1" dirty="0">
                <a:solidFill>
                  <a:schemeClr val="bg1"/>
                </a:solidFill>
                <a:latin typeface="+mn-lt"/>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n-lt"/>
                <a:ea typeface="Adobe 黑体 Std R" pitchFamily="34" charset="-122"/>
                <a:cs typeface="Montserrat SemiBold" panose="00000700000000000000" charset="0"/>
                <a:sym typeface="Arial" panose="020B0604020202020204" pitchFamily="34" charset="0"/>
              </a:rPr>
              <a:t>luận</a:t>
            </a:r>
            <a:endParaRPr lang="zh-CN" altLang="en-US" sz="2800" b="1" dirty="0">
              <a:solidFill>
                <a:schemeClr val="bg1"/>
              </a:solidFill>
              <a:latin typeface="+mn-lt"/>
              <a:ea typeface="Adobe 黑体 Std R" pitchFamily="34" charset="-122"/>
              <a:cs typeface="Montserrat SemiBold" panose="00000700000000000000" charset="0"/>
              <a:sym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1300">
        <p14:pan dir="u"/>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grpId="0" nodeType="clickEffect">
                                  <p:stCondLst>
                                    <p:cond delay="0"/>
                                  </p:stCondLst>
                                  <p:childTnLst>
                                    <p:set>
                                      <p:cBhvr>
                                        <p:cTn id="6" dur="1" fill="hold">
                                          <p:stCondLst>
                                            <p:cond delay="0"/>
                                          </p:stCondLst>
                                        </p:cTn>
                                        <p:tgtEl>
                                          <p:spTgt spid="3086"/>
                                        </p:tgtEl>
                                        <p:attrNameLst>
                                          <p:attrName>style.visibility</p:attrName>
                                        </p:attrNameLst>
                                      </p:cBhvr>
                                      <p:to>
                                        <p:strVal val="visible"/>
                                      </p:to>
                                    </p:set>
                                    <p:animEffect transition="in" filter="fade">
                                      <p:cBhvr>
                                        <p:cTn id="7" dur="500"/>
                                        <p:tgtEl>
                                          <p:spTgt spid="3086"/>
                                        </p:tgtEl>
                                      </p:cBhvr>
                                    </p:animEffect>
                                    <p:anim calcmode="lin" valueType="num">
                                      <p:cBhvr>
                                        <p:cTn id="8" dur="500" fill="hold"/>
                                        <p:tgtEl>
                                          <p:spTgt spid="3086"/>
                                        </p:tgtEl>
                                        <p:attrNameLst>
                                          <p:attrName>ppt_x</p:attrName>
                                        </p:attrNameLst>
                                      </p:cBhvr>
                                      <p:tavLst>
                                        <p:tav tm="0">
                                          <p:val>
                                            <p:strVal val="#ppt_x"/>
                                          </p:val>
                                        </p:tav>
                                        <p:tav tm="100000">
                                          <p:val>
                                            <p:strVal val="#ppt_x"/>
                                          </p:val>
                                        </p:tav>
                                      </p:tavLst>
                                    </p:anim>
                                    <p:anim calcmode="lin" valueType="num">
                                      <p:cBhvr>
                                        <p:cTn id="9" dur="500" fill="hold"/>
                                        <p:tgtEl>
                                          <p:spTgt spid="3086"/>
                                        </p:tgtEl>
                                        <p:attrNameLst>
                                          <p:attrName>ppt_y</p:attrName>
                                        </p:attrNameLst>
                                      </p:cBhvr>
                                      <p:tavLst>
                                        <p:tav tm="0">
                                          <p:val>
                                            <p:strVal val="#ppt_y-.1"/>
                                          </p:val>
                                        </p:tav>
                                        <p:tav tm="100000">
                                          <p:val>
                                            <p:strVal val="#ppt_y"/>
                                          </p:val>
                                        </p:tav>
                                      </p:tavLst>
                                    </p:anim>
                                  </p:childTnLst>
                                </p:cTn>
                              </p:par>
                              <p:par>
                                <p:cTn id="10" presetID="2" presetClass="entr" presetSubtype="4" fill="hold" grpId="0" nodeType="withEffect">
                                  <p:stCondLst>
                                    <p:cond delay="0"/>
                                  </p:stCondLst>
                                  <p:childTnLst>
                                    <p:set>
                                      <p:cBhvr>
                                        <p:cTn id="11" dur="1" fill="hold">
                                          <p:stCondLst>
                                            <p:cond delay="0"/>
                                          </p:stCondLst>
                                        </p:cTn>
                                        <p:tgtEl>
                                          <p:spTgt spid="3076"/>
                                        </p:tgtEl>
                                        <p:attrNameLst>
                                          <p:attrName>style.visibility</p:attrName>
                                        </p:attrNameLst>
                                      </p:cBhvr>
                                      <p:to>
                                        <p:strVal val="visible"/>
                                      </p:to>
                                    </p:set>
                                    <p:anim calcmode="lin" valueType="num">
                                      <p:cBhvr additive="base">
                                        <p:cTn id="12" dur="500" fill="hold"/>
                                        <p:tgtEl>
                                          <p:spTgt spid="3076"/>
                                        </p:tgtEl>
                                        <p:attrNameLst>
                                          <p:attrName>ppt_x</p:attrName>
                                        </p:attrNameLst>
                                      </p:cBhvr>
                                      <p:tavLst>
                                        <p:tav tm="0">
                                          <p:val>
                                            <p:strVal val="#ppt_x"/>
                                          </p:val>
                                        </p:tav>
                                        <p:tav tm="100000">
                                          <p:val>
                                            <p:strVal val="#ppt_x"/>
                                          </p:val>
                                        </p:tav>
                                      </p:tavLst>
                                    </p:anim>
                                    <p:anim calcmode="lin" valueType="num">
                                      <p:cBhvr additive="base">
                                        <p:cTn id="13" dur="500" fill="hold"/>
                                        <p:tgtEl>
                                          <p:spTgt spid="3076"/>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3079">
                                            <p:txEl>
                                              <p:pRg st="0" end="0"/>
                                            </p:txEl>
                                          </p:spTgt>
                                        </p:tgtEl>
                                        <p:attrNameLst>
                                          <p:attrName>style.visibility</p:attrName>
                                        </p:attrNameLst>
                                      </p:cBhvr>
                                      <p:to>
                                        <p:strVal val="visible"/>
                                      </p:to>
                                    </p:set>
                                    <p:animEffect transition="in" filter="fade">
                                      <p:cBhvr>
                                        <p:cTn id="18" dur="750"/>
                                        <p:tgtEl>
                                          <p:spTgt spid="3079">
                                            <p:txEl>
                                              <p:pRg st="0" end="0"/>
                                            </p:txEl>
                                          </p:spTgt>
                                        </p:tgtEl>
                                      </p:cBhvr>
                                    </p:animEffect>
                                  </p:childTnLst>
                                </p:cTn>
                              </p:par>
                            </p:childTnLst>
                          </p:cTn>
                        </p:par>
                        <p:par>
                          <p:cTn id="19" fill="hold">
                            <p:stCondLst>
                              <p:cond delay="1000"/>
                            </p:stCondLst>
                            <p:childTnLst>
                              <p:par>
                                <p:cTn id="20" presetID="10" presetClass="entr" presetSubtype="0" fill="hold" grpId="0" nodeType="afterEffect">
                                  <p:stCondLst>
                                    <p:cond delay="0"/>
                                  </p:stCondLst>
                                  <p:childTnLst>
                                    <p:set>
                                      <p:cBhvr>
                                        <p:cTn id="21" dur="1" fill="hold">
                                          <p:stCondLst>
                                            <p:cond delay="0"/>
                                          </p:stCondLst>
                                        </p:cTn>
                                        <p:tgtEl>
                                          <p:spTgt spid="3080">
                                            <p:txEl>
                                              <p:pRg st="0" end="0"/>
                                            </p:txEl>
                                          </p:spTgt>
                                        </p:tgtEl>
                                        <p:attrNameLst>
                                          <p:attrName>style.visibility</p:attrName>
                                        </p:attrNameLst>
                                      </p:cBhvr>
                                      <p:to>
                                        <p:strVal val="visible"/>
                                      </p:to>
                                    </p:set>
                                    <p:animEffect transition="in" filter="fade">
                                      <p:cBhvr>
                                        <p:cTn id="22" dur="750"/>
                                        <p:tgtEl>
                                          <p:spTgt spid="3080">
                                            <p:txEl>
                                              <p:pRg st="0" end="0"/>
                                            </p:txEl>
                                          </p:spTgt>
                                        </p:tgtEl>
                                      </p:cBhvr>
                                    </p:animEffect>
                                  </p:childTnLst>
                                </p:cTn>
                              </p:par>
                            </p:childTnLst>
                          </p:cTn>
                        </p:par>
                        <p:par>
                          <p:cTn id="23" fill="hold">
                            <p:stCondLst>
                              <p:cond delay="2000"/>
                            </p:stCondLst>
                            <p:childTnLst>
                              <p:par>
                                <p:cTn id="24" presetID="10" presetClass="entr" presetSubtype="0" fill="hold" grpId="0" nodeType="afterEffect">
                                  <p:stCondLst>
                                    <p:cond delay="0"/>
                                  </p:stCondLst>
                                  <p:childTnLst>
                                    <p:set>
                                      <p:cBhvr>
                                        <p:cTn id="25" dur="1" fill="hold">
                                          <p:stCondLst>
                                            <p:cond delay="0"/>
                                          </p:stCondLst>
                                        </p:cTn>
                                        <p:tgtEl>
                                          <p:spTgt spid="3081"/>
                                        </p:tgtEl>
                                        <p:attrNameLst>
                                          <p:attrName>style.visibility</p:attrName>
                                        </p:attrNameLst>
                                      </p:cBhvr>
                                      <p:to>
                                        <p:strVal val="visible"/>
                                      </p:to>
                                    </p:set>
                                    <p:animEffect transition="in" filter="fade">
                                      <p:cBhvr>
                                        <p:cTn id="26" dur="750"/>
                                        <p:tgtEl>
                                          <p:spTgt spid="3081"/>
                                        </p:tgtEl>
                                      </p:cBhvr>
                                    </p:animEffect>
                                  </p:childTnLst>
                                </p:cTn>
                              </p:par>
                            </p:childTnLst>
                          </p:cTn>
                        </p:par>
                        <p:par>
                          <p:cTn id="27" fill="hold">
                            <p:stCondLst>
                              <p:cond delay="3000"/>
                            </p:stCondLst>
                            <p:childTnLst>
                              <p:par>
                                <p:cTn id="28" presetID="10" presetClass="entr" presetSubtype="0" fill="hold" grpId="0" nodeType="afterEffect">
                                  <p:stCondLst>
                                    <p:cond delay="0"/>
                                  </p:stCondLst>
                                  <p:childTnLst>
                                    <p:set>
                                      <p:cBhvr>
                                        <p:cTn id="29" dur="1" fill="hold">
                                          <p:stCondLst>
                                            <p:cond delay="0"/>
                                          </p:stCondLst>
                                        </p:cTn>
                                        <p:tgtEl>
                                          <p:spTgt spid="3082"/>
                                        </p:tgtEl>
                                        <p:attrNameLst>
                                          <p:attrName>style.visibility</p:attrName>
                                        </p:attrNameLst>
                                      </p:cBhvr>
                                      <p:to>
                                        <p:strVal val="visible"/>
                                      </p:to>
                                    </p:set>
                                    <p:animEffect transition="in" filter="fade">
                                      <p:cBhvr>
                                        <p:cTn id="30" dur="750"/>
                                        <p:tgtEl>
                                          <p:spTgt spid="3082"/>
                                        </p:tgtEl>
                                      </p:cBhvr>
                                    </p:animEffect>
                                  </p:childTnLst>
                                </p:cTn>
                              </p:par>
                            </p:childTnLst>
                          </p:cTn>
                        </p:par>
                        <p:par>
                          <p:cTn id="31" fill="hold">
                            <p:stCondLst>
                              <p:cond delay="4000"/>
                            </p:stCondLst>
                            <p:childTnLst>
                              <p:par>
                                <p:cTn id="32" presetID="10" presetClass="entr" presetSubtype="0" fill="hold" grpId="0" nodeType="afterEffect">
                                  <p:stCondLst>
                                    <p:cond delay="0"/>
                                  </p:stCondLst>
                                  <p:childTnLst>
                                    <p:set>
                                      <p:cBhvr>
                                        <p:cTn id="33" dur="1" fill="hold">
                                          <p:stCondLst>
                                            <p:cond delay="0"/>
                                          </p:stCondLst>
                                        </p:cTn>
                                        <p:tgtEl>
                                          <p:spTgt spid="3083"/>
                                        </p:tgtEl>
                                        <p:attrNameLst>
                                          <p:attrName>style.visibility</p:attrName>
                                        </p:attrNameLst>
                                      </p:cBhvr>
                                      <p:to>
                                        <p:strVal val="visible"/>
                                      </p:to>
                                    </p:set>
                                    <p:animEffect transition="in" filter="fade">
                                      <p:cBhvr>
                                        <p:cTn id="34" dur="750"/>
                                        <p:tgtEl>
                                          <p:spTgt spid="30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6" grpId="0" animBg="1"/>
      <p:bldP spid="3086" grpId="0"/>
      <p:bldP spid="3079" grpId="0" build="allAtOnce"/>
      <p:bldP spid="3080" grpId="0" build="p"/>
      <p:bldP spid="3081" grpId="0"/>
      <p:bldP spid="3082" grpId="0"/>
      <p:bldP spid="308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矩形 5"/>
          <p:cNvSpPr>
            <a:spLocks noChangeArrowheads="1"/>
          </p:cNvSpPr>
          <p:nvPr/>
        </p:nvSpPr>
        <p:spPr bwMode="auto">
          <a:xfrm>
            <a:off x="0" y="-6350"/>
            <a:ext cx="12192000" cy="596900"/>
          </a:xfrm>
          <a:prstGeom prst="rect">
            <a:avLst/>
          </a:prstGeom>
          <a:solidFill>
            <a:srgbClr val="757070"/>
          </a:solidFill>
          <a:ln w="9525">
            <a:noFill/>
            <a:miter lim="800000"/>
          </a:ln>
        </p:spPr>
        <p:txBody>
          <a:bodyPr anchor="ctr"/>
          <a:lstStyle/>
          <a:p>
            <a:pPr algn="ctr"/>
            <a:endParaRPr lang="zh-CN" altLang="zh-CN" dirty="0">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grpSp>
        <p:nvGrpSpPr>
          <p:cNvPr id="4099" name="组合 3"/>
          <p:cNvGrpSpPr/>
          <p:nvPr/>
        </p:nvGrpSpPr>
        <p:grpSpPr bwMode="auto">
          <a:xfrm rot="-5400000">
            <a:off x="564356" y="-21431"/>
            <a:ext cx="1236663" cy="1266825"/>
            <a:chOff x="0" y="0"/>
            <a:chExt cx="3915508" cy="3999911"/>
          </a:xfrm>
        </p:grpSpPr>
        <p:sp>
          <p:nvSpPr>
            <p:cNvPr id="4109" name="流程图: 数据 1"/>
            <p:cNvSpPr>
              <a:spLocks noChangeArrowheads="1"/>
            </p:cNvSpPr>
            <p:nvPr/>
          </p:nvSpPr>
          <p:spPr bwMode="auto">
            <a:xfrm rot="-5400000">
              <a:off x="-496744" y="1486081"/>
              <a:ext cx="3010573" cy="2017084"/>
            </a:xfrm>
            <a:prstGeom prst="flowChartInputOutput">
              <a:avLst/>
            </a:prstGeom>
            <a:solidFill>
              <a:srgbClr val="1E4E79"/>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4110" name="矩形 2"/>
            <p:cNvSpPr>
              <a:spLocks noChangeArrowheads="1"/>
            </p:cNvSpPr>
            <p:nvPr/>
          </p:nvSpPr>
          <p:spPr bwMode="auto">
            <a:xfrm>
              <a:off x="0" y="0"/>
              <a:ext cx="3915508" cy="3423138"/>
            </a:xfrm>
            <a:prstGeom prst="rect">
              <a:avLst/>
            </a:prstGeom>
            <a:solidFill>
              <a:srgbClr val="2E75B5"/>
            </a:solidFill>
            <a:ln w="9525">
              <a:noFill/>
              <a:miter lim="800000"/>
            </a:ln>
          </p:spPr>
          <p:txBody>
            <a:bodyPr anchor="ctr"/>
            <a:lstStyle/>
            <a:p>
              <a:pPr algn="ctr"/>
              <a:r>
                <a:rPr lang="en-US" altLang="zh-CN" sz="660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1</a:t>
              </a:r>
            </a:p>
          </p:txBody>
        </p:sp>
      </p:grpSp>
      <p:sp>
        <p:nvSpPr>
          <p:cNvPr id="4101" name="文本框 11"/>
          <p:cNvSpPr>
            <a:spLocks noChangeArrowheads="1"/>
          </p:cNvSpPr>
          <p:nvPr/>
        </p:nvSpPr>
        <p:spPr bwMode="auto">
          <a:xfrm>
            <a:off x="1781175" y="1262063"/>
            <a:ext cx="3540125" cy="708025"/>
          </a:xfrm>
          <a:prstGeom prst="rect">
            <a:avLst/>
          </a:prstGeom>
          <a:noFill/>
          <a:ln w="9525">
            <a:noFill/>
            <a:miter lim="800000"/>
          </a:ln>
        </p:spPr>
        <p:txBody>
          <a:bodyPr>
            <a:spAutoFit/>
          </a:bodyPr>
          <a:lstStyle/>
          <a:p>
            <a:pPr algn="ctr"/>
            <a:r>
              <a:rPr lang="zh-CN" altLang="en-US" sz="4000">
                <a:solidFill>
                  <a:schemeClr val="bg1"/>
                </a:solidFill>
                <a:latin typeface="Montserrat SemiBold" panose="00000700000000000000" charset="0"/>
                <a:ea typeface="Adobe 黑体 Std R" pitchFamily="34" charset="-122"/>
                <a:sym typeface="Arial" panose="020B0604020202020204" pitchFamily="34" charset="0"/>
              </a:rPr>
              <a:t>国内研究</a:t>
            </a:r>
          </a:p>
        </p:txBody>
      </p:sp>
      <p:sp>
        <p:nvSpPr>
          <p:cNvPr id="4102" name="文本框 12"/>
          <p:cNvSpPr>
            <a:spLocks noChangeArrowheads="1"/>
          </p:cNvSpPr>
          <p:nvPr/>
        </p:nvSpPr>
        <p:spPr bwMode="auto">
          <a:xfrm>
            <a:off x="6810375" y="1262063"/>
            <a:ext cx="3540125" cy="708025"/>
          </a:xfrm>
          <a:prstGeom prst="rect">
            <a:avLst/>
          </a:prstGeom>
          <a:noFill/>
          <a:ln w="9525">
            <a:noFill/>
            <a:miter lim="800000"/>
          </a:ln>
        </p:spPr>
        <p:txBody>
          <a:bodyPr>
            <a:spAutoFit/>
          </a:bodyPr>
          <a:lstStyle/>
          <a:p>
            <a:pPr algn="ctr"/>
            <a:r>
              <a:rPr lang="zh-CN" altLang="en-US" sz="4000">
                <a:solidFill>
                  <a:schemeClr val="bg1"/>
                </a:solidFill>
                <a:latin typeface="Montserrat SemiBold" panose="00000700000000000000" charset="0"/>
                <a:ea typeface="Adobe 黑体 Std R" pitchFamily="34" charset="-122"/>
                <a:sym typeface="Arial" panose="020B0604020202020204" pitchFamily="34" charset="0"/>
              </a:rPr>
              <a:t>国外研究</a:t>
            </a:r>
          </a:p>
        </p:txBody>
      </p:sp>
      <p:sp>
        <p:nvSpPr>
          <p:cNvPr id="4103" name="矩形 6"/>
          <p:cNvSpPr>
            <a:spLocks noChangeArrowheads="1"/>
          </p:cNvSpPr>
          <p:nvPr/>
        </p:nvSpPr>
        <p:spPr bwMode="auto">
          <a:xfrm>
            <a:off x="862609" y="1346199"/>
            <a:ext cx="10444487" cy="4690807"/>
          </a:xfrm>
          <a:prstGeom prst="rect">
            <a:avLst/>
          </a:prstGeom>
          <a:solidFill>
            <a:srgbClr val="2E75B5"/>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3079" name="文本框 5"/>
          <p:cNvSpPr>
            <a:spLocks noChangeArrowheads="1"/>
          </p:cNvSpPr>
          <p:nvPr/>
        </p:nvSpPr>
        <p:spPr bwMode="auto">
          <a:xfrm>
            <a:off x="1633220" y="31115"/>
            <a:ext cx="4503420" cy="521970"/>
          </a:xfrm>
          <a:prstGeom prst="rect">
            <a:avLst/>
          </a:prstGeom>
          <a:noFill/>
          <a:ln w="9525">
            <a:noFill/>
            <a:miter lim="800000"/>
          </a:ln>
        </p:spPr>
        <p:txBody>
          <a:bodyPr wrap="square">
            <a:spAutoFit/>
          </a:bodyPr>
          <a:lstStyle/>
          <a:p>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Cơ</a:t>
            </a:r>
            <a:r>
              <a:rPr lang="en-US"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sở</a:t>
            </a:r>
            <a:r>
              <a:rPr lang="en-US"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 y khoa</a:t>
            </a:r>
            <a:endParaRPr lang="zh-CN" altLang="en-US"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2" name="TextBox 73"/>
          <p:cNvSpPr txBox="1"/>
          <p:nvPr/>
        </p:nvSpPr>
        <p:spPr>
          <a:xfrm>
            <a:off x="1035461" y="1666784"/>
            <a:ext cx="9788979" cy="4049635"/>
          </a:xfrm>
          <a:prstGeom prst="roundRect">
            <a:avLst>
              <a:gd name="adj" fmla="val 0"/>
            </a:avLst>
          </a:prstGeom>
          <a:noFill/>
        </p:spPr>
        <p:txBody>
          <a:bodyPr wrap="square" rtlCol="0">
            <a:spAutoFit/>
          </a:bodyPr>
          <a:lstStyle/>
          <a:p>
            <a:pPr algn="just">
              <a:lnSpc>
                <a:spcPct val="120000"/>
              </a:lnSpc>
            </a:pP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WHO (1999):</a:t>
            </a:r>
          </a:p>
          <a:p>
            <a:pPr algn="just">
              <a:lnSpc>
                <a:spcPct val="120000"/>
              </a:lnSpc>
            </a:pP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  - Đường huyết đói (FPG) ≥ 7.0 </a:t>
            </a:r>
            <a:r>
              <a:rPr lang="vi-VN" altLang="zh-CN" sz="2400" dirty="0" err="1">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mmol</a:t>
            </a: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/L (126 </a:t>
            </a:r>
            <a:r>
              <a:rPr lang="vi-VN" altLang="zh-CN" sz="2400" dirty="0" err="1">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mg</a:t>
            </a: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a:t>
            </a:r>
            <a:r>
              <a:rPr lang="vi-VN" altLang="zh-CN" sz="2400" dirty="0" err="1">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dL</a:t>
            </a: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a:t>
            </a:r>
          </a:p>
          <a:p>
            <a:pPr algn="just">
              <a:lnSpc>
                <a:spcPct val="120000"/>
              </a:lnSpc>
            </a:pP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  - Đường huyết sau 2h OGTT ≥ 11.1 </a:t>
            </a:r>
            <a:r>
              <a:rPr lang="vi-VN" altLang="zh-CN" sz="2400" dirty="0" err="1">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mmol</a:t>
            </a: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/L (200 </a:t>
            </a:r>
            <a:r>
              <a:rPr lang="vi-VN" altLang="zh-CN" sz="2400" dirty="0" err="1">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mg</a:t>
            </a: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a:t>
            </a:r>
            <a:r>
              <a:rPr lang="vi-VN" altLang="zh-CN" sz="2400" dirty="0" err="1">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dL</a:t>
            </a: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a:t>
            </a:r>
          </a:p>
          <a:p>
            <a:pPr algn="just">
              <a:lnSpc>
                <a:spcPct val="120000"/>
              </a:lnSpc>
            </a:pP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  - HbA1c ≥ 6.5% (khuyến nghị gần đây).</a:t>
            </a:r>
          </a:p>
          <a:p>
            <a:pPr algn="just">
              <a:lnSpc>
                <a:spcPct val="120000"/>
              </a:lnSpc>
            </a:pP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NDDG (1979):</a:t>
            </a:r>
          </a:p>
          <a:p>
            <a:pPr algn="just">
              <a:lnSpc>
                <a:spcPct val="120000"/>
              </a:lnSpc>
            </a:pP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  - FPG ≥ 140 </a:t>
            </a:r>
            <a:r>
              <a:rPr lang="vi-VN" altLang="zh-CN" sz="2400" dirty="0" err="1">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mg</a:t>
            </a: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a:t>
            </a:r>
            <a:r>
              <a:rPr lang="vi-VN" altLang="zh-CN" sz="2400" dirty="0" err="1">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dL</a:t>
            </a: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 (chuẩn cũ).</a:t>
            </a:r>
          </a:p>
          <a:p>
            <a:pPr algn="just">
              <a:lnSpc>
                <a:spcPct val="120000"/>
              </a:lnSpc>
            </a:pP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  - OGTT 2h ≥ 200 </a:t>
            </a:r>
            <a:r>
              <a:rPr lang="vi-VN" altLang="zh-CN" sz="2400" dirty="0" err="1">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mg</a:t>
            </a: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a:t>
            </a:r>
            <a:r>
              <a:rPr lang="vi-VN" altLang="zh-CN" sz="2400" dirty="0" err="1">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dL</a:t>
            </a: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a:t>
            </a:r>
          </a:p>
          <a:p>
            <a:pPr algn="just">
              <a:lnSpc>
                <a:spcPct val="120000"/>
              </a:lnSpc>
            </a:pP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  - Nhấn mạnh phân loại: </a:t>
            </a:r>
            <a:r>
              <a:rPr lang="vi-VN" altLang="zh-CN" sz="2400" dirty="0" err="1">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Type</a:t>
            </a: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 1 (IDDM), </a:t>
            </a:r>
            <a:r>
              <a:rPr lang="vi-VN" altLang="zh-CN" sz="2400" dirty="0" err="1">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Type</a:t>
            </a:r>
            <a:r>
              <a:rPr lang="vi-VN" altLang="zh-CN" sz="2400" dirty="0">
                <a:solidFill>
                  <a:schemeClr val="bg1"/>
                </a:solidFill>
                <a:latin typeface="Montserrat SemiBold" panose="00000700000000000000" pitchFamily="50" charset="0"/>
                <a:ea typeface="字魂70号-灵悦黑体" panose="00000500000000000000" pitchFamily="2" charset="-122"/>
                <a:cs typeface="Montserrat SemiBold" panose="00000700000000000000" charset="0"/>
                <a:sym typeface="+mn-lt"/>
              </a:rPr>
              <a:t> 2 (NIDDM), IGT, GDM, và các thể đặc biệt.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4103"/>
                                        </p:tgtEl>
                                        <p:attrNameLst>
                                          <p:attrName>style.visibility</p:attrName>
                                        </p:attrNameLst>
                                      </p:cBhvr>
                                      <p:to>
                                        <p:strVal val="visible"/>
                                      </p:to>
                                    </p:set>
                                    <p:animEffect transition="in" filter="fade">
                                      <p:cBhvr>
                                        <p:cTn id="7" dur="1000"/>
                                        <p:tgtEl>
                                          <p:spTgt spid="4103"/>
                                        </p:tgtEl>
                                      </p:cBhvr>
                                    </p:animEffect>
                                    <p:anim calcmode="lin" valueType="num">
                                      <p:cBhvr>
                                        <p:cTn id="8" dur="1000" fill="hold"/>
                                        <p:tgtEl>
                                          <p:spTgt spid="4103"/>
                                        </p:tgtEl>
                                        <p:attrNameLst>
                                          <p:attrName>ppt_x</p:attrName>
                                        </p:attrNameLst>
                                      </p:cBhvr>
                                      <p:tavLst>
                                        <p:tav tm="0">
                                          <p:val>
                                            <p:strVal val="#ppt_x"/>
                                          </p:val>
                                        </p:tav>
                                        <p:tav tm="100000">
                                          <p:val>
                                            <p:strVal val="#ppt_x"/>
                                          </p:val>
                                        </p:tav>
                                      </p:tavLst>
                                    </p:anim>
                                    <p:anim calcmode="lin" valueType="num">
                                      <p:cBhvr>
                                        <p:cTn id="9" dur="1000" fill="hold"/>
                                        <p:tgtEl>
                                          <p:spTgt spid="410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10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矩形 5"/>
          <p:cNvSpPr>
            <a:spLocks noChangeArrowheads="1"/>
          </p:cNvSpPr>
          <p:nvPr/>
        </p:nvSpPr>
        <p:spPr bwMode="auto">
          <a:xfrm>
            <a:off x="0" y="-6350"/>
            <a:ext cx="12192000" cy="596900"/>
          </a:xfrm>
          <a:prstGeom prst="rect">
            <a:avLst/>
          </a:prstGeom>
          <a:solidFill>
            <a:srgbClr val="757070"/>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grpSp>
        <p:nvGrpSpPr>
          <p:cNvPr id="5124" name="组合 3"/>
          <p:cNvGrpSpPr/>
          <p:nvPr/>
        </p:nvGrpSpPr>
        <p:grpSpPr bwMode="auto">
          <a:xfrm rot="-5400000">
            <a:off x="564356" y="-21431"/>
            <a:ext cx="1236663" cy="1266825"/>
            <a:chOff x="0" y="0"/>
            <a:chExt cx="3915508" cy="3999911"/>
          </a:xfrm>
        </p:grpSpPr>
        <p:sp>
          <p:nvSpPr>
            <p:cNvPr id="5134" name="流程图: 数据 1"/>
            <p:cNvSpPr>
              <a:spLocks noChangeArrowheads="1"/>
            </p:cNvSpPr>
            <p:nvPr/>
          </p:nvSpPr>
          <p:spPr bwMode="auto">
            <a:xfrm rot="-5400000">
              <a:off x="-496744" y="1486081"/>
              <a:ext cx="3010573" cy="2017084"/>
            </a:xfrm>
            <a:prstGeom prst="flowChartInputOutput">
              <a:avLst/>
            </a:prstGeom>
            <a:solidFill>
              <a:srgbClr val="1E4E79"/>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5135" name="矩形 2"/>
            <p:cNvSpPr>
              <a:spLocks noChangeArrowheads="1"/>
            </p:cNvSpPr>
            <p:nvPr/>
          </p:nvSpPr>
          <p:spPr bwMode="auto">
            <a:xfrm>
              <a:off x="0" y="0"/>
              <a:ext cx="3915508" cy="3423138"/>
            </a:xfrm>
            <a:prstGeom prst="rect">
              <a:avLst/>
            </a:prstGeom>
            <a:solidFill>
              <a:srgbClr val="2E75B5"/>
            </a:solidFill>
            <a:ln w="9525">
              <a:noFill/>
              <a:miter lim="800000"/>
            </a:ln>
          </p:spPr>
          <p:txBody>
            <a:bodyPr anchor="ctr"/>
            <a:lstStyle/>
            <a:p>
              <a:pPr algn="ctr"/>
              <a:r>
                <a:rPr lang="en-US" altLang="zh-CN" sz="6600" dirty="0">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2</a:t>
              </a:r>
            </a:p>
          </p:txBody>
        </p:sp>
      </p:grpSp>
      <p:sp>
        <p:nvSpPr>
          <p:cNvPr id="3079" name="文本框 5"/>
          <p:cNvSpPr>
            <a:spLocks noChangeArrowheads="1"/>
          </p:cNvSpPr>
          <p:nvPr/>
        </p:nvSpPr>
        <p:spPr bwMode="auto">
          <a:xfrm>
            <a:off x="1633220" y="31115"/>
            <a:ext cx="4503420" cy="521970"/>
          </a:xfrm>
          <a:prstGeom prst="rect">
            <a:avLst/>
          </a:prstGeom>
          <a:noFill/>
          <a:ln w="9525">
            <a:noFill/>
            <a:miter lim="800000"/>
          </a:ln>
        </p:spPr>
        <p:txBody>
          <a:bodyPr wrap="square">
            <a:spAutoFit/>
          </a:bodyPr>
          <a:lstStyle/>
          <a:p>
            <a:r>
              <a:rPr lang="vi-VN"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Mô tả dữ liệu</a:t>
            </a:r>
            <a:endParaRPr lang="zh-CN" altLang="en-US"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21" name="TextBox 73"/>
          <p:cNvSpPr txBox="1"/>
          <p:nvPr/>
        </p:nvSpPr>
        <p:spPr>
          <a:xfrm>
            <a:off x="2456498" y="3149600"/>
            <a:ext cx="2405380" cy="423544"/>
          </a:xfrm>
          <a:prstGeom prst="roundRect">
            <a:avLst>
              <a:gd name="adj" fmla="val 0"/>
            </a:avLst>
          </a:prstGeom>
          <a:noFill/>
        </p:spPr>
        <p:txBody>
          <a:bodyPr wrap="square" rtlCol="0">
            <a:spAutoFit/>
          </a:bodyPr>
          <a:lstStyle/>
          <a:p>
            <a:pPr algn="l">
              <a:lnSpc>
                <a:spcPct val="120000"/>
              </a:lnSpc>
            </a:pPr>
            <a:r>
              <a:rPr lang="zh-CN" altLang="en-US" sz="900" dirty="0">
                <a:solidFill>
                  <a:schemeClr val="bg1"/>
                </a:solidFill>
                <a:latin typeface="Montserrat SemiBold" panose="00000700000000000000" charset="0"/>
                <a:ea typeface="字魂70号-灵悦黑体" panose="00000500000000000000" pitchFamily="2" charset="-122"/>
                <a:cs typeface="Montserrat SemiBold" panose="00000700000000000000" charset="0"/>
                <a:sym typeface="+mn-lt"/>
              </a:rPr>
              <a:t>Here you could describe the detile if you need it</a:t>
            </a:r>
          </a:p>
        </p:txBody>
      </p:sp>
      <p:sp>
        <p:nvSpPr>
          <p:cNvPr id="2" name="矩形 10">
            <a:extLst>
              <a:ext uri="{FF2B5EF4-FFF2-40B4-BE49-F238E27FC236}">
                <a16:creationId xmlns:a16="http://schemas.microsoft.com/office/drawing/2014/main" id="{FFB1EC64-46AA-2AA2-7C01-7016B6A0D506}"/>
              </a:ext>
            </a:extLst>
          </p:cNvPr>
          <p:cNvSpPr>
            <a:spLocks noChangeArrowheads="1"/>
          </p:cNvSpPr>
          <p:nvPr/>
        </p:nvSpPr>
        <p:spPr bwMode="auto">
          <a:xfrm>
            <a:off x="334297" y="1474840"/>
            <a:ext cx="11523406" cy="1769806"/>
          </a:xfrm>
          <a:prstGeom prst="rect">
            <a:avLst/>
          </a:prstGeom>
          <a:solidFill>
            <a:srgbClr val="2E75B5"/>
          </a:solidFill>
          <a:ln w="9525">
            <a:noFill/>
            <a:miter lim="800000"/>
          </a:ln>
        </p:spPr>
        <p:txBody>
          <a:bodyPr anchor="ctr"/>
          <a:lstStyle/>
          <a:p>
            <a:pPr algn="just"/>
            <a:r>
              <a:rPr lang="vi-VN" sz="2400" dirty="0">
                <a:solidFill>
                  <a:schemeClr val="bg1"/>
                </a:solidFill>
                <a:latin typeface="Montserrat SemiBold" panose="00000700000000000000" pitchFamily="50" charset="0"/>
              </a:rPr>
              <a:t>Bộ dữ liệu bao gồm 768 mẫu từ phụ nữ người da đỏ </a:t>
            </a:r>
            <a:r>
              <a:rPr lang="vi-VN" sz="2400" dirty="0" err="1">
                <a:solidFill>
                  <a:schemeClr val="bg1"/>
                </a:solidFill>
                <a:latin typeface="Montserrat SemiBold" panose="00000700000000000000" pitchFamily="50" charset="0"/>
              </a:rPr>
              <a:t>Pima</a:t>
            </a:r>
            <a:r>
              <a:rPr lang="vi-VN" sz="2400" dirty="0">
                <a:solidFill>
                  <a:schemeClr val="bg1"/>
                </a:solidFill>
                <a:latin typeface="Montserrat SemiBold" panose="00000700000000000000" pitchFamily="50" charset="0"/>
              </a:rPr>
              <a:t> (ít nhất 21 tuổi), với 8 thuộc tính đo lường liên quan đến sức khỏe. Mục tiêu là dự đoán liệu bệnh nhân có mắc bệnh đái tháo đường hay không dựa trên các tiêu chuẩn của Tổ chức Y tế Thế giới (WHO).</a:t>
            </a:r>
          </a:p>
        </p:txBody>
      </p:sp>
      <p:sp>
        <p:nvSpPr>
          <p:cNvPr id="15" name="矩形 10">
            <a:extLst>
              <a:ext uri="{FF2B5EF4-FFF2-40B4-BE49-F238E27FC236}">
                <a16:creationId xmlns:a16="http://schemas.microsoft.com/office/drawing/2014/main" id="{39BFE3EE-8E60-2CD4-BD91-152928204004}"/>
              </a:ext>
            </a:extLst>
          </p:cNvPr>
          <p:cNvSpPr>
            <a:spLocks noChangeArrowheads="1"/>
          </p:cNvSpPr>
          <p:nvPr/>
        </p:nvSpPr>
        <p:spPr bwMode="auto">
          <a:xfrm>
            <a:off x="334297" y="3711678"/>
            <a:ext cx="11523406" cy="2128684"/>
          </a:xfrm>
          <a:prstGeom prst="rect">
            <a:avLst/>
          </a:prstGeom>
          <a:solidFill>
            <a:srgbClr val="2E75B5"/>
          </a:solidFill>
          <a:ln w="9525">
            <a:noFill/>
            <a:miter lim="800000"/>
          </a:ln>
        </p:spPr>
        <p:txBody>
          <a:bodyPr anchor="ctr"/>
          <a:lstStyle/>
          <a:p>
            <a:pPr algn="just"/>
            <a:r>
              <a:rPr lang="vi-VN" sz="2400" dirty="0">
                <a:solidFill>
                  <a:schemeClr val="bg1"/>
                </a:solidFill>
                <a:latin typeface="Montserrat SemiBold" panose="00000700000000000000" pitchFamily="50" charset="0"/>
              </a:rPr>
              <a:t>Dữ liệu có 8 đặc trưng để phân lớp: </a:t>
            </a:r>
            <a:r>
              <a:rPr lang="vi-VN" sz="2400" dirty="0" err="1">
                <a:solidFill>
                  <a:schemeClr val="bg1"/>
                </a:solidFill>
                <a:latin typeface="Montserrat SemiBold" panose="00000700000000000000" pitchFamily="50" charset="0"/>
              </a:rPr>
              <a:t>pregnancies</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glucose</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blood-pressure</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skin-thickness</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insulin</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bmi</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diabetes-pedigree</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age</a:t>
            </a:r>
            <a:r>
              <a:rPr lang="vi-VN" sz="2400" dirty="0">
                <a:solidFill>
                  <a:schemeClr val="bg1"/>
                </a:solidFill>
                <a:latin typeface="Montserrat SemiBold" panose="00000700000000000000" pitchFamily="50" charset="0"/>
              </a:rPr>
              <a:t>.</a:t>
            </a:r>
          </a:p>
          <a:p>
            <a:pPr algn="just"/>
            <a:r>
              <a:rPr lang="vi-VN" sz="2400" dirty="0">
                <a:solidFill>
                  <a:schemeClr val="bg1"/>
                </a:solidFill>
                <a:latin typeface="Montserrat SemiBold" panose="00000700000000000000" pitchFamily="50" charset="0"/>
              </a:rPr>
              <a:t>Một số đặc trưng có thể đo bằng đơn vị sinh học như </a:t>
            </a:r>
            <a:r>
              <a:rPr lang="vi-VN" sz="2400" dirty="0" err="1">
                <a:solidFill>
                  <a:schemeClr val="bg1"/>
                </a:solidFill>
                <a:latin typeface="Montserrat SemiBold" panose="00000700000000000000" pitchFamily="50" charset="0"/>
              </a:rPr>
              <a:t>mg</a:t>
            </a:r>
            <a:r>
              <a:rPr lang="vi-VN" sz="2400" dirty="0">
                <a:solidFill>
                  <a:schemeClr val="bg1"/>
                </a:solidFill>
                <a:latin typeface="Montserrat SemiBold" panose="00000700000000000000" pitchFamily="50" charset="0"/>
              </a:rPr>
              <a:t>/</a:t>
            </a:r>
            <a:r>
              <a:rPr lang="vi-VN" sz="2400" dirty="0" err="1">
                <a:solidFill>
                  <a:schemeClr val="bg1"/>
                </a:solidFill>
                <a:latin typeface="Montserrat SemiBold" panose="00000700000000000000" pitchFamily="50" charset="0"/>
              </a:rPr>
              <a:t>dL</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glucose</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mm</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Hg</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blood-pressure</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mm</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skin-thickness</a:t>
            </a:r>
            <a:r>
              <a:rPr lang="vi-VN" sz="2400" dirty="0">
                <a:solidFill>
                  <a:schemeClr val="bg1"/>
                </a:solidFill>
                <a:latin typeface="Montserrat SemiBold" panose="00000700000000000000" pitchFamily="50" charset="0"/>
              </a:rPr>
              <a:t>), mu U/</a:t>
            </a:r>
            <a:r>
              <a:rPr lang="vi-VN" sz="2400" dirty="0" err="1">
                <a:solidFill>
                  <a:schemeClr val="bg1"/>
                </a:solidFill>
                <a:latin typeface="Montserrat SemiBold" panose="00000700000000000000" pitchFamily="50" charset="0"/>
              </a:rPr>
              <a:t>ml</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insulin</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kg</a:t>
            </a:r>
            <a:r>
              <a:rPr lang="vi-VN" sz="2400" dirty="0">
                <a:solidFill>
                  <a:schemeClr val="bg1"/>
                </a:solidFill>
                <a:latin typeface="Montserrat SemiBold" panose="00000700000000000000" pitchFamily="50" charset="0"/>
              </a:rPr>
              <a:t>/m² (</a:t>
            </a:r>
            <a:r>
              <a:rPr lang="vi-VN" sz="2400" dirty="0" err="1">
                <a:solidFill>
                  <a:schemeClr val="bg1"/>
                </a:solidFill>
                <a:latin typeface="Montserrat SemiBold" panose="00000700000000000000" pitchFamily="50" charset="0"/>
              </a:rPr>
              <a:t>bmi</a:t>
            </a:r>
            <a:r>
              <a:rPr lang="vi-VN" sz="2400" dirty="0">
                <a:solidFill>
                  <a:schemeClr val="bg1"/>
                </a:solidFill>
                <a:latin typeface="Montserrat SemiBold" panose="00000700000000000000" pitchFamily="50" charset="0"/>
              </a:rPr>
              <a:t>)</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15"/>
                                        </p:tgtEl>
                                        <p:attrNameLst>
                                          <p:attrName>style.visibility</p:attrName>
                                        </p:attrNameLst>
                                      </p:cBhvr>
                                      <p:to>
                                        <p:strVal val="visible"/>
                                      </p:to>
                                    </p:set>
                                    <p:anim calcmode="lin" valueType="num">
                                      <p:cBhvr additive="base">
                                        <p:cTn id="13" dur="500" fill="hold"/>
                                        <p:tgtEl>
                                          <p:spTgt spid="15"/>
                                        </p:tgtEl>
                                        <p:attrNameLst>
                                          <p:attrName>ppt_x</p:attrName>
                                        </p:attrNameLst>
                                      </p:cBhvr>
                                      <p:tavLst>
                                        <p:tav tm="0">
                                          <p:val>
                                            <p:strVal val="0-#ppt_w/2"/>
                                          </p:val>
                                        </p:tav>
                                        <p:tav tm="100000">
                                          <p:val>
                                            <p:strVal val="#ppt_x"/>
                                          </p:val>
                                        </p:tav>
                                      </p:tavLst>
                                    </p:anim>
                                    <p:anim calcmode="lin" valueType="num">
                                      <p:cBhvr additive="base">
                                        <p:cTn id="14"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5"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矩形 5"/>
          <p:cNvSpPr>
            <a:spLocks noChangeArrowheads="1"/>
          </p:cNvSpPr>
          <p:nvPr/>
        </p:nvSpPr>
        <p:spPr bwMode="auto">
          <a:xfrm>
            <a:off x="0" y="-6350"/>
            <a:ext cx="12192000" cy="596900"/>
          </a:xfrm>
          <a:prstGeom prst="rect">
            <a:avLst/>
          </a:prstGeom>
          <a:solidFill>
            <a:srgbClr val="757070"/>
          </a:solidFill>
          <a:ln w="9525">
            <a:noFill/>
            <a:miter lim="800000"/>
          </a:ln>
        </p:spPr>
        <p:txBody>
          <a:bodyPr anchor="ctr"/>
          <a:lstStyle/>
          <a:p>
            <a:pPr algn="ctr"/>
            <a:endParaRPr lang="zh-CN" altLang="zh-CN" dirty="0">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grpSp>
        <p:nvGrpSpPr>
          <p:cNvPr id="5124" name="组合 3"/>
          <p:cNvGrpSpPr/>
          <p:nvPr/>
        </p:nvGrpSpPr>
        <p:grpSpPr bwMode="auto">
          <a:xfrm rot="-5400000">
            <a:off x="559441" y="-26347"/>
            <a:ext cx="1246494" cy="1266825"/>
            <a:chOff x="1" y="-2"/>
            <a:chExt cx="3946635" cy="3999911"/>
          </a:xfrm>
        </p:grpSpPr>
        <p:sp>
          <p:nvSpPr>
            <p:cNvPr id="5134" name="流程图: 数据 1"/>
            <p:cNvSpPr>
              <a:spLocks noChangeArrowheads="1"/>
            </p:cNvSpPr>
            <p:nvPr/>
          </p:nvSpPr>
          <p:spPr bwMode="auto">
            <a:xfrm rot="-5400000">
              <a:off x="-496744" y="1486081"/>
              <a:ext cx="3010573" cy="2017084"/>
            </a:xfrm>
            <a:prstGeom prst="flowChartInputOutput">
              <a:avLst/>
            </a:prstGeom>
            <a:solidFill>
              <a:srgbClr val="1E4E79"/>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5135" name="矩形 2"/>
            <p:cNvSpPr>
              <a:spLocks noChangeArrowheads="1"/>
            </p:cNvSpPr>
            <p:nvPr/>
          </p:nvSpPr>
          <p:spPr bwMode="auto">
            <a:xfrm>
              <a:off x="31129" y="-2"/>
              <a:ext cx="3915507" cy="3423137"/>
            </a:xfrm>
            <a:prstGeom prst="rect">
              <a:avLst/>
            </a:prstGeom>
            <a:solidFill>
              <a:srgbClr val="2E75B5"/>
            </a:solidFill>
            <a:ln w="9525">
              <a:noFill/>
              <a:miter lim="800000"/>
            </a:ln>
          </p:spPr>
          <p:txBody>
            <a:bodyPr anchor="ctr"/>
            <a:lstStyle/>
            <a:p>
              <a:pPr algn="ctr"/>
              <a:r>
                <a:rPr lang="en-US" altLang="zh-CN" sz="6600" dirty="0">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2</a:t>
              </a:r>
            </a:p>
          </p:txBody>
        </p:sp>
      </p:grpSp>
      <p:sp>
        <p:nvSpPr>
          <p:cNvPr id="3079" name="文本框 5"/>
          <p:cNvSpPr>
            <a:spLocks noChangeArrowheads="1"/>
          </p:cNvSpPr>
          <p:nvPr/>
        </p:nvSpPr>
        <p:spPr bwMode="auto">
          <a:xfrm>
            <a:off x="1633220" y="31115"/>
            <a:ext cx="4503420" cy="521970"/>
          </a:xfrm>
          <a:prstGeom prst="rect">
            <a:avLst/>
          </a:prstGeom>
          <a:noFill/>
          <a:ln w="9525">
            <a:noFill/>
            <a:miter lim="800000"/>
          </a:ln>
        </p:spPr>
        <p:txBody>
          <a:bodyPr wrap="square">
            <a:spAutoFit/>
          </a:bodyPr>
          <a:lstStyle/>
          <a:p>
            <a:r>
              <a:rPr lang="vi-VN"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Mô tả dữ liệu</a:t>
            </a:r>
            <a:endParaRPr lang="zh-CN" altLang="en-US"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21" name="TextBox 73"/>
          <p:cNvSpPr txBox="1"/>
          <p:nvPr/>
        </p:nvSpPr>
        <p:spPr>
          <a:xfrm>
            <a:off x="2456498" y="3149600"/>
            <a:ext cx="2405380" cy="423544"/>
          </a:xfrm>
          <a:prstGeom prst="roundRect">
            <a:avLst>
              <a:gd name="adj" fmla="val 0"/>
            </a:avLst>
          </a:prstGeom>
          <a:noFill/>
        </p:spPr>
        <p:txBody>
          <a:bodyPr wrap="square" rtlCol="0">
            <a:spAutoFit/>
          </a:bodyPr>
          <a:lstStyle/>
          <a:p>
            <a:pPr algn="l">
              <a:lnSpc>
                <a:spcPct val="120000"/>
              </a:lnSpc>
            </a:pPr>
            <a:r>
              <a:rPr lang="zh-CN" altLang="en-US" sz="900" dirty="0">
                <a:solidFill>
                  <a:schemeClr val="bg1"/>
                </a:solidFill>
                <a:latin typeface="Montserrat SemiBold" panose="00000700000000000000" charset="0"/>
                <a:ea typeface="字魂70号-灵悦黑体" panose="00000500000000000000" pitchFamily="2" charset="-122"/>
                <a:cs typeface="Montserrat SemiBold" panose="00000700000000000000" charset="0"/>
                <a:sym typeface="+mn-lt"/>
              </a:rPr>
              <a:t>Here you could describe the detile if you need it</a:t>
            </a:r>
          </a:p>
        </p:txBody>
      </p:sp>
      <p:sp>
        <p:nvSpPr>
          <p:cNvPr id="11" name="矩形 10"/>
          <p:cNvSpPr/>
          <p:nvPr/>
        </p:nvSpPr>
        <p:spPr>
          <a:xfrm>
            <a:off x="156482" y="1669649"/>
            <a:ext cx="11879036" cy="4918719"/>
          </a:xfrm>
          <a:prstGeom prst="rect">
            <a:avLst/>
          </a:prstGeom>
        </p:spPr>
        <p:txBody>
          <a:bodyPr wrap="square">
            <a:spAutoFit/>
          </a:bodyPr>
          <a:lstStyle/>
          <a:p>
            <a:r>
              <a:rPr lang="vi-VN" sz="2800" b="1" dirty="0">
                <a:latin typeface="+mn-lt"/>
              </a:rPr>
              <a:t>Dữ liệu vào: </a:t>
            </a:r>
          </a:p>
          <a:p>
            <a:r>
              <a:rPr lang="vi-VN" sz="2800" dirty="0">
                <a:latin typeface="+mn-lt"/>
              </a:rPr>
              <a:t>- Số lần mang thai (</a:t>
            </a:r>
            <a:r>
              <a:rPr lang="vi-VN" sz="2800" dirty="0" err="1">
                <a:latin typeface="+mn-lt"/>
              </a:rPr>
              <a:t>pregnancies</a:t>
            </a:r>
            <a:r>
              <a:rPr lang="vi-VN" sz="2800" dirty="0">
                <a:latin typeface="+mn-lt"/>
              </a:rPr>
              <a:t>)</a:t>
            </a:r>
          </a:p>
          <a:p>
            <a:r>
              <a:rPr lang="vi-VN" sz="2800" dirty="0">
                <a:latin typeface="+mn-lt"/>
              </a:rPr>
              <a:t>- Nồng độ </a:t>
            </a:r>
            <a:r>
              <a:rPr lang="vi-VN" sz="2800" dirty="0" err="1">
                <a:latin typeface="+mn-lt"/>
              </a:rPr>
              <a:t>glucose</a:t>
            </a:r>
            <a:r>
              <a:rPr lang="vi-VN" sz="2800" dirty="0">
                <a:latin typeface="+mn-lt"/>
              </a:rPr>
              <a:t> huyết tương sau 2 giờ (</a:t>
            </a:r>
            <a:r>
              <a:rPr lang="vi-VN" sz="2800" dirty="0" err="1">
                <a:latin typeface="+mn-lt"/>
              </a:rPr>
              <a:t>glucose</a:t>
            </a:r>
            <a:r>
              <a:rPr lang="vi-VN" sz="2800" dirty="0">
                <a:latin typeface="+mn-lt"/>
              </a:rPr>
              <a:t>)</a:t>
            </a:r>
          </a:p>
          <a:p>
            <a:r>
              <a:rPr lang="vi-VN" sz="2800" dirty="0">
                <a:latin typeface="+mn-lt"/>
              </a:rPr>
              <a:t>- Huyết áp tâm trương (</a:t>
            </a:r>
            <a:r>
              <a:rPr lang="vi-VN" sz="2800" dirty="0" err="1">
                <a:latin typeface="+mn-lt"/>
              </a:rPr>
              <a:t>blood_pressure</a:t>
            </a:r>
            <a:r>
              <a:rPr lang="vi-VN" sz="2800" dirty="0">
                <a:latin typeface="+mn-lt"/>
              </a:rPr>
              <a:t>, </a:t>
            </a:r>
            <a:r>
              <a:rPr lang="vi-VN" sz="2800" dirty="0" err="1">
                <a:latin typeface="+mn-lt"/>
              </a:rPr>
              <a:t>mm</a:t>
            </a:r>
            <a:r>
              <a:rPr lang="vi-VN" sz="2800" dirty="0">
                <a:latin typeface="+mn-lt"/>
              </a:rPr>
              <a:t> </a:t>
            </a:r>
            <a:r>
              <a:rPr lang="vi-VN" sz="2800" dirty="0" err="1">
                <a:latin typeface="+mn-lt"/>
              </a:rPr>
              <a:t>Hg</a:t>
            </a:r>
            <a:r>
              <a:rPr lang="vi-VN" sz="2800" dirty="0">
                <a:latin typeface="+mn-lt"/>
              </a:rPr>
              <a:t>)</a:t>
            </a:r>
          </a:p>
          <a:p>
            <a:r>
              <a:rPr lang="vi-VN" sz="2800" dirty="0">
                <a:latin typeface="+mn-lt"/>
              </a:rPr>
              <a:t>- Độ dày nếp gấp da cánh tay sau (</a:t>
            </a:r>
            <a:r>
              <a:rPr lang="vi-VN" sz="2800" dirty="0" err="1">
                <a:latin typeface="+mn-lt"/>
              </a:rPr>
              <a:t>skin_thickness</a:t>
            </a:r>
            <a:r>
              <a:rPr lang="vi-VN" sz="2800" dirty="0">
                <a:latin typeface="+mn-lt"/>
              </a:rPr>
              <a:t>, </a:t>
            </a:r>
            <a:r>
              <a:rPr lang="vi-VN" sz="2800" dirty="0" err="1">
                <a:latin typeface="+mn-lt"/>
              </a:rPr>
              <a:t>mm</a:t>
            </a:r>
            <a:r>
              <a:rPr lang="vi-VN" sz="2800" dirty="0">
                <a:latin typeface="+mn-lt"/>
              </a:rPr>
              <a:t>)</a:t>
            </a:r>
          </a:p>
          <a:p>
            <a:r>
              <a:rPr lang="vi-VN" sz="2800" dirty="0">
                <a:latin typeface="+mn-lt"/>
              </a:rPr>
              <a:t>- </a:t>
            </a:r>
            <a:r>
              <a:rPr lang="vi-VN" sz="2800" dirty="0" err="1">
                <a:latin typeface="+mn-lt"/>
              </a:rPr>
              <a:t>Insulin</a:t>
            </a:r>
            <a:r>
              <a:rPr lang="vi-VN" sz="2800" dirty="0">
                <a:latin typeface="+mn-lt"/>
              </a:rPr>
              <a:t> huyết thanh sau 2 giờ (</a:t>
            </a:r>
            <a:r>
              <a:rPr lang="vi-VN" sz="2800" dirty="0" err="1">
                <a:latin typeface="+mn-lt"/>
              </a:rPr>
              <a:t>insulin</a:t>
            </a:r>
            <a:r>
              <a:rPr lang="vi-VN" sz="2800" dirty="0">
                <a:latin typeface="+mn-lt"/>
              </a:rPr>
              <a:t>, mu U/</a:t>
            </a:r>
            <a:r>
              <a:rPr lang="vi-VN" sz="2800" dirty="0" err="1">
                <a:latin typeface="+mn-lt"/>
              </a:rPr>
              <a:t>ml</a:t>
            </a:r>
            <a:r>
              <a:rPr lang="vi-VN" sz="2800" dirty="0">
                <a:latin typeface="+mn-lt"/>
              </a:rPr>
              <a:t>)</a:t>
            </a:r>
          </a:p>
          <a:p>
            <a:r>
              <a:rPr lang="vi-VN" sz="2800" dirty="0">
                <a:latin typeface="+mn-lt"/>
              </a:rPr>
              <a:t>- Chỉ số khối cơ thể (</a:t>
            </a:r>
            <a:r>
              <a:rPr lang="vi-VN" sz="2800" dirty="0" err="1">
                <a:latin typeface="+mn-lt"/>
              </a:rPr>
              <a:t>bmi</a:t>
            </a:r>
            <a:r>
              <a:rPr lang="vi-VN" sz="2800" dirty="0">
                <a:latin typeface="+mn-lt"/>
              </a:rPr>
              <a:t>, </a:t>
            </a:r>
            <a:r>
              <a:rPr lang="vi-VN" sz="2800" dirty="0" err="1">
                <a:latin typeface="+mn-lt"/>
              </a:rPr>
              <a:t>kg</a:t>
            </a:r>
            <a:r>
              <a:rPr lang="vi-VN" sz="2800" dirty="0">
                <a:latin typeface="+mn-lt"/>
              </a:rPr>
              <a:t>/m²)</a:t>
            </a:r>
          </a:p>
          <a:p>
            <a:r>
              <a:rPr lang="vi-VN" sz="2800" dirty="0">
                <a:latin typeface="+mn-lt"/>
              </a:rPr>
              <a:t>- Hàm phả hệ tiểu đường (</a:t>
            </a:r>
            <a:r>
              <a:rPr lang="vi-VN" sz="2800" dirty="0" err="1">
                <a:latin typeface="+mn-lt"/>
              </a:rPr>
              <a:t>diabetes_pedigree</a:t>
            </a:r>
            <a:r>
              <a:rPr lang="vi-VN" sz="2800" dirty="0">
                <a:latin typeface="+mn-lt"/>
              </a:rPr>
              <a:t>)</a:t>
            </a:r>
          </a:p>
          <a:p>
            <a:r>
              <a:rPr lang="vi-VN" sz="2800" dirty="0">
                <a:latin typeface="+mn-lt"/>
              </a:rPr>
              <a:t>- Tuổi (</a:t>
            </a:r>
            <a:r>
              <a:rPr lang="vi-VN" sz="2800" dirty="0" err="1">
                <a:latin typeface="+mn-lt"/>
              </a:rPr>
              <a:t>age</a:t>
            </a:r>
            <a:r>
              <a:rPr lang="vi-VN" sz="2800" dirty="0">
                <a:latin typeface="+mn-lt"/>
              </a:rPr>
              <a:t>, năm)</a:t>
            </a:r>
          </a:p>
          <a:p>
            <a:r>
              <a:rPr lang="vi-VN" sz="2800" b="1" dirty="0">
                <a:latin typeface="+mn-lt"/>
              </a:rPr>
              <a:t>Kết quả: </a:t>
            </a:r>
            <a:r>
              <a:rPr lang="vi-VN" sz="2800" dirty="0" err="1">
                <a:latin typeface="+mn-lt"/>
              </a:rPr>
              <a:t>Outcome</a:t>
            </a:r>
            <a:r>
              <a:rPr lang="vi-VN" sz="2800" dirty="0">
                <a:latin typeface="+mn-lt"/>
              </a:rPr>
              <a:t> (0: Không mắc bệnh, 1: Mắc bệnh đái tháo đường)</a:t>
            </a:r>
          </a:p>
          <a:p>
            <a:pPr marL="0" marR="0" algn="just">
              <a:lnSpc>
                <a:spcPct val="115000"/>
              </a:lnSpc>
              <a:spcBef>
                <a:spcPts val="500"/>
              </a:spcBef>
              <a:spcAft>
                <a:spcPts val="1000"/>
              </a:spcAft>
            </a:pPr>
            <a:endParaRPr lang="zh-CN" altLang="en-US" sz="2800" b="1" dirty="0">
              <a:solidFill>
                <a:schemeClr val="bg1"/>
              </a:solidFill>
              <a:latin typeface="+mn-lt"/>
              <a:ea typeface="字魂70号-灵悦黑体" panose="00000500000000000000" pitchFamily="2" charset="-122"/>
              <a:cs typeface="Montserrat SemiBold" panose="00000700000000000000" charset="0"/>
              <a:sym typeface="+mn-lt"/>
            </a:endParaRP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矩形 5"/>
          <p:cNvSpPr>
            <a:spLocks noChangeArrowheads="1"/>
          </p:cNvSpPr>
          <p:nvPr/>
        </p:nvSpPr>
        <p:spPr bwMode="auto">
          <a:xfrm>
            <a:off x="0" y="-6350"/>
            <a:ext cx="12192000" cy="596900"/>
          </a:xfrm>
          <a:prstGeom prst="rect">
            <a:avLst/>
          </a:prstGeom>
          <a:solidFill>
            <a:srgbClr val="757070"/>
          </a:solidFill>
          <a:ln w="9525">
            <a:noFill/>
            <a:miter lim="800000"/>
          </a:ln>
        </p:spPr>
        <p:txBody>
          <a:bodyPr anchor="ctr"/>
          <a:lstStyle/>
          <a:p>
            <a:pPr algn="ctr"/>
            <a:endParaRPr lang="zh-CN" altLang="zh-CN" dirty="0">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grpSp>
        <p:nvGrpSpPr>
          <p:cNvPr id="5124" name="组合 3"/>
          <p:cNvGrpSpPr/>
          <p:nvPr/>
        </p:nvGrpSpPr>
        <p:grpSpPr bwMode="auto">
          <a:xfrm rot="-5400000">
            <a:off x="564356" y="-21430"/>
            <a:ext cx="1236663" cy="1266824"/>
            <a:chOff x="0" y="0"/>
            <a:chExt cx="3915509" cy="3999909"/>
          </a:xfrm>
        </p:grpSpPr>
        <p:sp>
          <p:nvSpPr>
            <p:cNvPr id="5134" name="流程图: 数据 1"/>
            <p:cNvSpPr>
              <a:spLocks noChangeArrowheads="1"/>
            </p:cNvSpPr>
            <p:nvPr/>
          </p:nvSpPr>
          <p:spPr bwMode="auto">
            <a:xfrm rot="-5400000">
              <a:off x="-496744" y="1486081"/>
              <a:ext cx="3010573" cy="2017084"/>
            </a:xfrm>
            <a:prstGeom prst="flowChartInputOutput">
              <a:avLst/>
            </a:prstGeom>
            <a:solidFill>
              <a:srgbClr val="1E4E79"/>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5135" name="矩形 2"/>
            <p:cNvSpPr>
              <a:spLocks noChangeArrowheads="1"/>
            </p:cNvSpPr>
            <p:nvPr/>
          </p:nvSpPr>
          <p:spPr bwMode="auto">
            <a:xfrm>
              <a:off x="0" y="0"/>
              <a:ext cx="3915509" cy="3423137"/>
            </a:xfrm>
            <a:prstGeom prst="rect">
              <a:avLst/>
            </a:prstGeom>
            <a:solidFill>
              <a:srgbClr val="2E75B5"/>
            </a:solidFill>
            <a:ln w="9525">
              <a:noFill/>
              <a:miter lim="800000"/>
            </a:ln>
          </p:spPr>
          <p:txBody>
            <a:bodyPr anchor="ctr"/>
            <a:lstStyle/>
            <a:p>
              <a:pPr algn="ctr"/>
              <a:r>
                <a:rPr lang="en-US" altLang="zh-CN" sz="6600" dirty="0">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3</a:t>
              </a:r>
            </a:p>
          </p:txBody>
        </p:sp>
      </p:grpSp>
      <p:sp>
        <p:nvSpPr>
          <p:cNvPr id="3079" name="文本框 5"/>
          <p:cNvSpPr>
            <a:spLocks noChangeArrowheads="1"/>
          </p:cNvSpPr>
          <p:nvPr/>
        </p:nvSpPr>
        <p:spPr bwMode="auto">
          <a:xfrm>
            <a:off x="1633220" y="31115"/>
            <a:ext cx="4503420" cy="521970"/>
          </a:xfrm>
          <a:prstGeom prst="rect">
            <a:avLst/>
          </a:prstGeom>
          <a:noFill/>
          <a:ln w="9525">
            <a:noFill/>
            <a:miter lim="800000"/>
          </a:ln>
        </p:spPr>
        <p:txBody>
          <a:bodyPr wrap="square">
            <a:spAutoFit/>
          </a:bodyPr>
          <a:lstStyle/>
          <a:p>
            <a:r>
              <a:rPr lang="vi-VN"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Phân tích khám phá</a:t>
            </a:r>
            <a:endParaRPr lang="zh-CN" altLang="en-US"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21" name="TextBox 73"/>
          <p:cNvSpPr txBox="1"/>
          <p:nvPr/>
        </p:nvSpPr>
        <p:spPr>
          <a:xfrm>
            <a:off x="2456498" y="3149600"/>
            <a:ext cx="2405380" cy="423544"/>
          </a:xfrm>
          <a:prstGeom prst="roundRect">
            <a:avLst>
              <a:gd name="adj" fmla="val 0"/>
            </a:avLst>
          </a:prstGeom>
          <a:noFill/>
        </p:spPr>
        <p:txBody>
          <a:bodyPr wrap="square" rtlCol="0">
            <a:spAutoFit/>
          </a:bodyPr>
          <a:lstStyle/>
          <a:p>
            <a:pPr algn="l">
              <a:lnSpc>
                <a:spcPct val="120000"/>
              </a:lnSpc>
            </a:pPr>
            <a:r>
              <a:rPr lang="zh-CN" altLang="en-US" sz="900" dirty="0">
                <a:solidFill>
                  <a:schemeClr val="bg1"/>
                </a:solidFill>
                <a:latin typeface="Montserrat SemiBold" panose="00000700000000000000" charset="0"/>
                <a:ea typeface="字魂70号-灵悦黑体" panose="00000500000000000000" pitchFamily="2" charset="-122"/>
                <a:cs typeface="Montserrat SemiBold" panose="00000700000000000000" charset="0"/>
                <a:sym typeface="+mn-lt"/>
              </a:rPr>
              <a:t>Here you could describe the detile if you need it</a:t>
            </a:r>
          </a:p>
        </p:txBody>
      </p:sp>
      <p:sp>
        <p:nvSpPr>
          <p:cNvPr id="11" name="矩形 10"/>
          <p:cNvSpPr/>
          <p:nvPr/>
        </p:nvSpPr>
        <p:spPr>
          <a:xfrm>
            <a:off x="156482" y="1985422"/>
            <a:ext cx="11879036" cy="5628207"/>
          </a:xfrm>
          <a:prstGeom prst="rect">
            <a:avLst/>
          </a:prstGeom>
        </p:spPr>
        <p:txBody>
          <a:bodyPr wrap="square">
            <a:spAutoFit/>
          </a:bodyPr>
          <a:lstStyle/>
          <a:p>
            <a:pPr marL="0" marR="0" algn="just">
              <a:lnSpc>
                <a:spcPct val="115000"/>
              </a:lnSpc>
              <a:spcBef>
                <a:spcPts val="500"/>
              </a:spcBef>
              <a:spcAft>
                <a:spcPts val="1000"/>
              </a:spcAft>
            </a:pPr>
            <a:r>
              <a:rPr lang="en-US" sz="2800" b="1" dirty="0" err="1"/>
              <a:t>Thống</a:t>
            </a:r>
            <a:r>
              <a:rPr lang="en-US" sz="2800" b="1" dirty="0"/>
              <a:t> </a:t>
            </a:r>
            <a:r>
              <a:rPr lang="en-US" sz="2800" b="1" dirty="0" err="1"/>
              <a:t>kê</a:t>
            </a:r>
            <a:r>
              <a:rPr lang="en-US" sz="2800" b="1" dirty="0"/>
              <a:t> </a:t>
            </a:r>
            <a:r>
              <a:rPr lang="en-US" sz="2800" b="1" dirty="0" err="1"/>
              <a:t>mô</a:t>
            </a:r>
            <a:r>
              <a:rPr lang="en-US" sz="2800" b="1" dirty="0"/>
              <a:t> </a:t>
            </a:r>
            <a:r>
              <a:rPr lang="en-US" sz="2800" b="1" dirty="0" err="1"/>
              <a:t>tả</a:t>
            </a:r>
            <a:r>
              <a:rPr lang="en-US" sz="2800" b="1" dirty="0"/>
              <a:t> </a:t>
            </a:r>
          </a:p>
          <a:p>
            <a:pPr algn="just"/>
            <a:r>
              <a:rPr lang="vi-VN" sz="2800" dirty="0"/>
              <a:t>Bộ dữ liệu gồm 768 quan sát, trong đó khoảng 35% người mắc tiểu đường. Các biến lâm sàng (</a:t>
            </a:r>
            <a:r>
              <a:rPr lang="vi-VN" sz="2800" dirty="0" err="1"/>
              <a:t>glucose</a:t>
            </a:r>
            <a:r>
              <a:rPr lang="vi-VN" sz="2800" dirty="0"/>
              <a:t>, huyết áp, </a:t>
            </a:r>
            <a:r>
              <a:rPr lang="vi-VN" sz="2800" dirty="0" err="1"/>
              <a:t>insulin</a:t>
            </a:r>
            <a:r>
              <a:rPr lang="vi-VN" sz="2800" dirty="0"/>
              <a:t>, độ dày da, BMI) xuất hiện nhiều giá trị bằng 0 bất thường, có khả năng là dữ liệu thiếu. Một số biến phân bố lệch và có ngoại lai (</a:t>
            </a:r>
            <a:r>
              <a:rPr lang="vi-VN" sz="2800" dirty="0" err="1"/>
              <a:t>insulin</a:t>
            </a:r>
            <a:r>
              <a:rPr lang="vi-VN" sz="2800" dirty="0"/>
              <a:t>, </a:t>
            </a:r>
            <a:r>
              <a:rPr lang="vi-VN" sz="2800" dirty="0" err="1"/>
              <a:t>glucose</a:t>
            </a:r>
            <a:r>
              <a:rPr lang="vi-VN" sz="2800" dirty="0"/>
              <a:t>). Tuổi trung bình là 33, đa số còn trẻ, nhưng có cá thể trên 80. Nhìn chung, dữ liệu cần xử lý giá trị thiếu và ngoại lai trước khi phân tích sâu hoặc xây dựng mô hình.</a:t>
            </a:r>
          </a:p>
          <a:p>
            <a:pPr algn="just">
              <a:lnSpc>
                <a:spcPct val="115000"/>
              </a:lnSpc>
              <a:spcBef>
                <a:spcPts val="500"/>
              </a:spcBef>
              <a:spcAft>
                <a:spcPts val="1000"/>
              </a:spcAft>
            </a:pPr>
            <a:endParaRPr lang="vi-VN" sz="2800" dirty="0"/>
          </a:p>
          <a:p>
            <a:pPr marL="0" marR="0" algn="just">
              <a:lnSpc>
                <a:spcPct val="115000"/>
              </a:lnSpc>
              <a:spcBef>
                <a:spcPts val="500"/>
              </a:spcBef>
              <a:spcAft>
                <a:spcPts val="1000"/>
              </a:spcAft>
            </a:pPr>
            <a:endParaRPr lang="en-US" sz="2800" dirty="0"/>
          </a:p>
          <a:p>
            <a:pPr marL="0" marR="0" algn="just">
              <a:lnSpc>
                <a:spcPct val="115000"/>
              </a:lnSpc>
              <a:spcBef>
                <a:spcPts val="500"/>
              </a:spcBef>
              <a:spcAft>
                <a:spcPts val="1000"/>
              </a:spcAft>
            </a:pPr>
            <a:endParaRPr lang="zh-CN" altLang="en-US" sz="2800" b="1" dirty="0">
              <a:solidFill>
                <a:schemeClr val="bg1"/>
              </a:solidFill>
              <a:latin typeface="Montserrat SemiBold" panose="00000700000000000000" charset="0"/>
              <a:ea typeface="字魂70号-灵悦黑体" panose="00000500000000000000" pitchFamily="2" charset="-122"/>
              <a:cs typeface="Montserrat SemiBold" panose="00000700000000000000" charset="0"/>
              <a:sym typeface="+mn-lt"/>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矩形 5"/>
          <p:cNvSpPr>
            <a:spLocks noChangeArrowheads="1"/>
          </p:cNvSpPr>
          <p:nvPr/>
        </p:nvSpPr>
        <p:spPr bwMode="auto">
          <a:xfrm>
            <a:off x="0" y="-6350"/>
            <a:ext cx="12192000" cy="596900"/>
          </a:xfrm>
          <a:prstGeom prst="rect">
            <a:avLst/>
          </a:prstGeom>
          <a:solidFill>
            <a:srgbClr val="757070"/>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grpSp>
        <p:nvGrpSpPr>
          <p:cNvPr id="5124" name="组合 3"/>
          <p:cNvGrpSpPr/>
          <p:nvPr/>
        </p:nvGrpSpPr>
        <p:grpSpPr bwMode="auto">
          <a:xfrm rot="-5400000">
            <a:off x="564356" y="-21431"/>
            <a:ext cx="1236663" cy="1266825"/>
            <a:chOff x="0" y="0"/>
            <a:chExt cx="3915508" cy="3999911"/>
          </a:xfrm>
        </p:grpSpPr>
        <p:sp>
          <p:nvSpPr>
            <p:cNvPr id="5134" name="流程图: 数据 1"/>
            <p:cNvSpPr>
              <a:spLocks noChangeArrowheads="1"/>
            </p:cNvSpPr>
            <p:nvPr/>
          </p:nvSpPr>
          <p:spPr bwMode="auto">
            <a:xfrm rot="-5400000">
              <a:off x="-496744" y="1486081"/>
              <a:ext cx="3010573" cy="2017084"/>
            </a:xfrm>
            <a:prstGeom prst="flowChartInputOutput">
              <a:avLst/>
            </a:prstGeom>
            <a:solidFill>
              <a:srgbClr val="1E4E79"/>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5135" name="矩形 2"/>
            <p:cNvSpPr>
              <a:spLocks noChangeArrowheads="1"/>
            </p:cNvSpPr>
            <p:nvPr/>
          </p:nvSpPr>
          <p:spPr bwMode="auto">
            <a:xfrm>
              <a:off x="0" y="0"/>
              <a:ext cx="3915508" cy="3423138"/>
            </a:xfrm>
            <a:prstGeom prst="rect">
              <a:avLst/>
            </a:prstGeom>
            <a:solidFill>
              <a:srgbClr val="2E75B5"/>
            </a:solidFill>
            <a:ln w="9525">
              <a:noFill/>
              <a:miter lim="800000"/>
            </a:ln>
          </p:spPr>
          <p:txBody>
            <a:bodyPr anchor="ctr"/>
            <a:lstStyle/>
            <a:p>
              <a:pPr algn="ctr"/>
              <a:r>
                <a:rPr lang="en-US" altLang="zh-CN" sz="6600" dirty="0">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3</a:t>
              </a:r>
            </a:p>
          </p:txBody>
        </p:sp>
      </p:grpSp>
      <p:sp>
        <p:nvSpPr>
          <p:cNvPr id="3079" name="文本框 5"/>
          <p:cNvSpPr>
            <a:spLocks noChangeArrowheads="1"/>
          </p:cNvSpPr>
          <p:nvPr/>
        </p:nvSpPr>
        <p:spPr bwMode="auto">
          <a:xfrm>
            <a:off x="1633220" y="31115"/>
            <a:ext cx="4503420" cy="521970"/>
          </a:xfrm>
          <a:prstGeom prst="rect">
            <a:avLst/>
          </a:prstGeom>
          <a:noFill/>
          <a:ln w="9525">
            <a:noFill/>
            <a:miter lim="800000"/>
          </a:ln>
        </p:spPr>
        <p:txBody>
          <a:bodyPr wrap="square">
            <a:spAutoFit/>
          </a:bodyPr>
          <a:lstStyle/>
          <a:p>
            <a:r>
              <a:rPr lang="vi-VN"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Phân tích khám phá</a:t>
            </a:r>
            <a:endParaRPr lang="zh-CN" altLang="en-US"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21" name="TextBox 73"/>
          <p:cNvSpPr txBox="1"/>
          <p:nvPr/>
        </p:nvSpPr>
        <p:spPr>
          <a:xfrm>
            <a:off x="2456498" y="3149600"/>
            <a:ext cx="2405380" cy="423544"/>
          </a:xfrm>
          <a:prstGeom prst="roundRect">
            <a:avLst>
              <a:gd name="adj" fmla="val 0"/>
            </a:avLst>
          </a:prstGeom>
          <a:noFill/>
        </p:spPr>
        <p:txBody>
          <a:bodyPr wrap="square" rtlCol="0">
            <a:spAutoFit/>
          </a:bodyPr>
          <a:lstStyle/>
          <a:p>
            <a:pPr algn="l">
              <a:lnSpc>
                <a:spcPct val="120000"/>
              </a:lnSpc>
            </a:pPr>
            <a:r>
              <a:rPr lang="zh-CN" altLang="en-US" sz="900" dirty="0">
                <a:solidFill>
                  <a:schemeClr val="bg1"/>
                </a:solidFill>
                <a:latin typeface="Montserrat SemiBold" panose="00000700000000000000" charset="0"/>
                <a:ea typeface="字魂70号-灵悦黑体" panose="00000500000000000000" pitchFamily="2" charset="-122"/>
                <a:cs typeface="Montserrat SemiBold" panose="00000700000000000000" charset="0"/>
                <a:sym typeface="+mn-lt"/>
              </a:rPr>
              <a:t>Here you could describe the detile if you need it</a:t>
            </a:r>
          </a:p>
        </p:txBody>
      </p:sp>
      <p:sp>
        <p:nvSpPr>
          <p:cNvPr id="11" name="矩形 10"/>
          <p:cNvSpPr/>
          <p:nvPr/>
        </p:nvSpPr>
        <p:spPr>
          <a:xfrm>
            <a:off x="281093" y="1925734"/>
            <a:ext cx="6352473" cy="6716711"/>
          </a:xfrm>
          <a:prstGeom prst="rect">
            <a:avLst/>
          </a:prstGeom>
        </p:spPr>
        <p:txBody>
          <a:bodyPr wrap="square">
            <a:spAutoFit/>
          </a:bodyPr>
          <a:lstStyle/>
          <a:p>
            <a:pPr marL="0" marR="0" algn="just">
              <a:lnSpc>
                <a:spcPct val="115000"/>
              </a:lnSpc>
              <a:spcBef>
                <a:spcPts val="500"/>
              </a:spcBef>
              <a:spcAft>
                <a:spcPts val="1000"/>
              </a:spcAft>
            </a:pPr>
            <a:r>
              <a:rPr lang="en-US" sz="2400" b="1" dirty="0" err="1"/>
              <a:t>Tương</a:t>
            </a:r>
            <a:r>
              <a:rPr lang="en-US" sz="2400" b="1" dirty="0"/>
              <a:t> </a:t>
            </a:r>
            <a:r>
              <a:rPr lang="en-US" sz="2400" b="1" dirty="0" err="1"/>
              <a:t>quan</a:t>
            </a:r>
            <a:r>
              <a:rPr lang="en-US" sz="2400" b="1" dirty="0"/>
              <a:t> </a:t>
            </a:r>
            <a:r>
              <a:rPr lang="en-US" sz="2400" b="1" dirty="0" err="1"/>
              <a:t>đơn</a:t>
            </a:r>
            <a:r>
              <a:rPr lang="en-US" sz="2400" b="1" dirty="0"/>
              <a:t> </a:t>
            </a:r>
            <a:r>
              <a:rPr lang="en-US" sz="2400" b="1" dirty="0" err="1"/>
              <a:t>biến</a:t>
            </a:r>
            <a:endParaRPr lang="en-US" sz="2400" b="1" dirty="0"/>
          </a:p>
          <a:p>
            <a:pPr algn="just"/>
            <a:r>
              <a:rPr lang="en-US" sz="2400" b="1" dirty="0"/>
              <a:t> </a:t>
            </a:r>
            <a:r>
              <a:rPr lang="vi-VN" sz="2400" dirty="0"/>
              <a:t>- Dữ liệu có nhiều ngoại lệ, đặc biệt ở </a:t>
            </a:r>
            <a:r>
              <a:rPr lang="vi-VN" sz="2400" dirty="0" err="1"/>
              <a:t>insulin</a:t>
            </a:r>
            <a:r>
              <a:rPr lang="vi-VN" sz="2400" dirty="0"/>
              <a:t>.</a:t>
            </a:r>
          </a:p>
          <a:p>
            <a:pPr algn="just"/>
            <a:r>
              <a:rPr lang="vi-VN" sz="2400" dirty="0"/>
              <a:t>- </a:t>
            </a:r>
            <a:r>
              <a:rPr lang="vi-VN" sz="2400" dirty="0" err="1"/>
              <a:t>Glucose</a:t>
            </a:r>
            <a:r>
              <a:rPr lang="vi-VN" sz="2400" dirty="0"/>
              <a:t> và BMI có phân bố lệch và tương quan với biến </a:t>
            </a:r>
            <a:r>
              <a:rPr lang="vi-VN" sz="2400" dirty="0" err="1"/>
              <a:t>class</a:t>
            </a:r>
            <a:r>
              <a:rPr lang="vi-VN" sz="2400" dirty="0"/>
              <a:t>, cho thấy vai trò quan trọng trong việc dự đoán khả năng mắc tiểu đường.</a:t>
            </a:r>
          </a:p>
          <a:p>
            <a:pPr algn="just"/>
            <a:r>
              <a:rPr lang="vi-VN" sz="2400" dirty="0"/>
              <a:t>- </a:t>
            </a:r>
            <a:r>
              <a:rPr lang="vi-VN" sz="2400" dirty="0" err="1"/>
              <a:t>Pregnancies</a:t>
            </a:r>
            <a:r>
              <a:rPr lang="vi-VN" sz="2400" dirty="0"/>
              <a:t> và </a:t>
            </a:r>
            <a:r>
              <a:rPr lang="vi-VN" sz="2400" dirty="0" err="1"/>
              <a:t>age</a:t>
            </a:r>
            <a:r>
              <a:rPr lang="vi-VN" sz="2400" dirty="0"/>
              <a:t> tăng cùng nhau, phản ánh mối quan hệ nhân khẩu học đáng lưu ý.</a:t>
            </a:r>
          </a:p>
          <a:p>
            <a:pPr marL="0" marR="0" algn="just">
              <a:lnSpc>
                <a:spcPct val="115000"/>
              </a:lnSpc>
              <a:spcBef>
                <a:spcPts val="500"/>
              </a:spcBef>
              <a:spcAft>
                <a:spcPts val="1000"/>
              </a:spcAft>
            </a:pPr>
            <a:endParaRPr lang="en-US" sz="2400" b="1" dirty="0"/>
          </a:p>
          <a:p>
            <a:pPr algn="just"/>
            <a:endParaRPr lang="en-US" sz="2000" dirty="0"/>
          </a:p>
          <a:p>
            <a:pPr algn="just"/>
            <a:endParaRPr lang="vi-VN" sz="2000" dirty="0"/>
          </a:p>
          <a:p>
            <a:pPr algn="just"/>
            <a:endParaRPr lang="vi-VN" dirty="0"/>
          </a:p>
          <a:p>
            <a:pPr algn="just">
              <a:lnSpc>
                <a:spcPct val="115000"/>
              </a:lnSpc>
              <a:spcBef>
                <a:spcPts val="500"/>
              </a:spcBef>
              <a:spcAft>
                <a:spcPts val="1000"/>
              </a:spcAft>
            </a:pPr>
            <a:endParaRPr lang="vi-VN" dirty="0"/>
          </a:p>
          <a:p>
            <a:pPr marL="0" marR="0" algn="just">
              <a:lnSpc>
                <a:spcPct val="115000"/>
              </a:lnSpc>
              <a:spcBef>
                <a:spcPts val="500"/>
              </a:spcBef>
              <a:spcAft>
                <a:spcPts val="1000"/>
              </a:spcAft>
            </a:pPr>
            <a:endParaRPr lang="en-US" dirty="0"/>
          </a:p>
          <a:p>
            <a:pPr marL="0" marR="0" algn="just">
              <a:lnSpc>
                <a:spcPct val="115000"/>
              </a:lnSpc>
              <a:spcBef>
                <a:spcPts val="500"/>
              </a:spcBef>
              <a:spcAft>
                <a:spcPts val="1000"/>
              </a:spcAft>
            </a:pPr>
            <a:endParaRPr lang="zh-CN" altLang="en-US" sz="3200" b="1" dirty="0">
              <a:solidFill>
                <a:schemeClr val="bg1"/>
              </a:solidFill>
              <a:latin typeface="Montserrat SemiBold" panose="00000700000000000000" charset="0"/>
              <a:ea typeface="字魂70号-灵悦黑体" panose="00000500000000000000" pitchFamily="2" charset="-122"/>
              <a:cs typeface="Montserrat SemiBold" panose="00000700000000000000" charset="0"/>
              <a:sym typeface="+mn-lt"/>
            </a:endParaRPr>
          </a:p>
        </p:txBody>
      </p:sp>
      <p:pic>
        <p:nvPicPr>
          <p:cNvPr id="4" name="Hình ảnh 3">
            <a:extLst>
              <a:ext uri="{FF2B5EF4-FFF2-40B4-BE49-F238E27FC236}">
                <a16:creationId xmlns:a16="http://schemas.microsoft.com/office/drawing/2014/main" id="{C8E5902A-9E73-E782-7A42-EE8DC48AE95C}"/>
              </a:ext>
            </a:extLst>
          </p:cNvPr>
          <p:cNvPicPr>
            <a:picLocks noChangeAspect="1"/>
          </p:cNvPicPr>
          <p:nvPr/>
        </p:nvPicPr>
        <p:blipFill>
          <a:blip r:embed="rId2"/>
          <a:stretch>
            <a:fillRect/>
          </a:stretch>
        </p:blipFill>
        <p:spPr>
          <a:xfrm>
            <a:off x="6633566" y="1169568"/>
            <a:ext cx="4695824" cy="2812559"/>
          </a:xfrm>
          <a:prstGeom prst="rect">
            <a:avLst/>
          </a:prstGeom>
        </p:spPr>
      </p:pic>
      <p:pic>
        <p:nvPicPr>
          <p:cNvPr id="6" name="Hình ảnh 5">
            <a:extLst>
              <a:ext uri="{FF2B5EF4-FFF2-40B4-BE49-F238E27FC236}">
                <a16:creationId xmlns:a16="http://schemas.microsoft.com/office/drawing/2014/main" id="{CAEF4B27-F6F5-B8FE-D7D8-6250C41E3A07}"/>
              </a:ext>
            </a:extLst>
          </p:cNvPr>
          <p:cNvPicPr>
            <a:picLocks noChangeAspect="1"/>
          </p:cNvPicPr>
          <p:nvPr/>
        </p:nvPicPr>
        <p:blipFill>
          <a:blip r:embed="rId3"/>
          <a:stretch>
            <a:fillRect/>
          </a:stretch>
        </p:blipFill>
        <p:spPr>
          <a:xfrm>
            <a:off x="6633566" y="4055058"/>
            <a:ext cx="4695824" cy="2458064"/>
          </a:xfrm>
          <a:prstGeom prst="rect">
            <a:avLst/>
          </a:prstGeom>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6B3799-61D5-57DB-A908-0398ED616093}"/>
            </a:ext>
          </a:extLst>
        </p:cNvPr>
        <p:cNvGrpSpPr/>
        <p:nvPr/>
      </p:nvGrpSpPr>
      <p:grpSpPr>
        <a:xfrm>
          <a:off x="0" y="0"/>
          <a:ext cx="0" cy="0"/>
          <a:chOff x="0" y="0"/>
          <a:chExt cx="0" cy="0"/>
        </a:xfrm>
      </p:grpSpPr>
      <p:sp>
        <p:nvSpPr>
          <p:cNvPr id="5123" name="矩形 5">
            <a:extLst>
              <a:ext uri="{FF2B5EF4-FFF2-40B4-BE49-F238E27FC236}">
                <a16:creationId xmlns:a16="http://schemas.microsoft.com/office/drawing/2014/main" id="{A1D95BAE-625A-59EF-B654-EB6C74125721}"/>
              </a:ext>
            </a:extLst>
          </p:cNvPr>
          <p:cNvSpPr>
            <a:spLocks noChangeArrowheads="1"/>
          </p:cNvSpPr>
          <p:nvPr/>
        </p:nvSpPr>
        <p:spPr bwMode="auto">
          <a:xfrm>
            <a:off x="0" y="-6350"/>
            <a:ext cx="12192000" cy="596900"/>
          </a:xfrm>
          <a:prstGeom prst="rect">
            <a:avLst/>
          </a:prstGeom>
          <a:solidFill>
            <a:srgbClr val="757070"/>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grpSp>
        <p:nvGrpSpPr>
          <p:cNvPr id="5124" name="组合 3">
            <a:extLst>
              <a:ext uri="{FF2B5EF4-FFF2-40B4-BE49-F238E27FC236}">
                <a16:creationId xmlns:a16="http://schemas.microsoft.com/office/drawing/2014/main" id="{3AA7FF8B-2B4A-E964-E5F0-9AACF0105285}"/>
              </a:ext>
            </a:extLst>
          </p:cNvPr>
          <p:cNvGrpSpPr/>
          <p:nvPr/>
        </p:nvGrpSpPr>
        <p:grpSpPr bwMode="auto">
          <a:xfrm rot="-5400000">
            <a:off x="564356" y="-21431"/>
            <a:ext cx="1236663" cy="1266825"/>
            <a:chOff x="0" y="0"/>
            <a:chExt cx="3915508" cy="3999911"/>
          </a:xfrm>
        </p:grpSpPr>
        <p:sp>
          <p:nvSpPr>
            <p:cNvPr id="5134" name="流程图: 数据 1">
              <a:extLst>
                <a:ext uri="{FF2B5EF4-FFF2-40B4-BE49-F238E27FC236}">
                  <a16:creationId xmlns:a16="http://schemas.microsoft.com/office/drawing/2014/main" id="{F03AB44E-BEAB-1A77-D2F7-9F59DC77938B}"/>
                </a:ext>
              </a:extLst>
            </p:cNvPr>
            <p:cNvSpPr>
              <a:spLocks noChangeArrowheads="1"/>
            </p:cNvSpPr>
            <p:nvPr/>
          </p:nvSpPr>
          <p:spPr bwMode="auto">
            <a:xfrm rot="-5400000">
              <a:off x="-496744" y="1486081"/>
              <a:ext cx="3010573" cy="2017084"/>
            </a:xfrm>
            <a:prstGeom prst="flowChartInputOutput">
              <a:avLst/>
            </a:prstGeom>
            <a:solidFill>
              <a:srgbClr val="1E4E79"/>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5135" name="矩形 2">
              <a:extLst>
                <a:ext uri="{FF2B5EF4-FFF2-40B4-BE49-F238E27FC236}">
                  <a16:creationId xmlns:a16="http://schemas.microsoft.com/office/drawing/2014/main" id="{045C417F-71A9-DF66-9132-D3A78D6A4130}"/>
                </a:ext>
              </a:extLst>
            </p:cNvPr>
            <p:cNvSpPr>
              <a:spLocks noChangeArrowheads="1"/>
            </p:cNvSpPr>
            <p:nvPr/>
          </p:nvSpPr>
          <p:spPr bwMode="auto">
            <a:xfrm>
              <a:off x="0" y="0"/>
              <a:ext cx="3915508" cy="3423138"/>
            </a:xfrm>
            <a:prstGeom prst="rect">
              <a:avLst/>
            </a:prstGeom>
            <a:solidFill>
              <a:srgbClr val="2E75B5"/>
            </a:solidFill>
            <a:ln w="9525">
              <a:noFill/>
              <a:miter lim="800000"/>
            </a:ln>
          </p:spPr>
          <p:txBody>
            <a:bodyPr anchor="ctr"/>
            <a:lstStyle/>
            <a:p>
              <a:pPr algn="ctr"/>
              <a:r>
                <a:rPr lang="en-US" altLang="zh-CN" sz="6600" dirty="0">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3</a:t>
              </a:r>
            </a:p>
          </p:txBody>
        </p:sp>
      </p:grpSp>
      <p:sp>
        <p:nvSpPr>
          <p:cNvPr id="3079" name="文本框 5">
            <a:extLst>
              <a:ext uri="{FF2B5EF4-FFF2-40B4-BE49-F238E27FC236}">
                <a16:creationId xmlns:a16="http://schemas.microsoft.com/office/drawing/2014/main" id="{C5E45F98-933D-1826-54C5-D944B8FA52BE}"/>
              </a:ext>
            </a:extLst>
          </p:cNvPr>
          <p:cNvSpPr>
            <a:spLocks noChangeArrowheads="1"/>
          </p:cNvSpPr>
          <p:nvPr/>
        </p:nvSpPr>
        <p:spPr bwMode="auto">
          <a:xfrm>
            <a:off x="1633220" y="31115"/>
            <a:ext cx="4503420" cy="521970"/>
          </a:xfrm>
          <a:prstGeom prst="rect">
            <a:avLst/>
          </a:prstGeom>
          <a:noFill/>
          <a:ln w="9525">
            <a:noFill/>
            <a:miter lim="800000"/>
          </a:ln>
        </p:spPr>
        <p:txBody>
          <a:bodyPr wrap="square">
            <a:spAutoFit/>
          </a:bodyPr>
          <a:lstStyle/>
          <a:p>
            <a:r>
              <a:rPr lang="vi-VN"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Phân tích khám phá</a:t>
            </a:r>
            <a:endParaRPr lang="zh-CN" altLang="en-US"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21" name="TextBox 73">
            <a:extLst>
              <a:ext uri="{FF2B5EF4-FFF2-40B4-BE49-F238E27FC236}">
                <a16:creationId xmlns:a16="http://schemas.microsoft.com/office/drawing/2014/main" id="{4F8417FB-C059-822D-E135-8D2F6369F4F6}"/>
              </a:ext>
            </a:extLst>
          </p:cNvPr>
          <p:cNvSpPr txBox="1"/>
          <p:nvPr/>
        </p:nvSpPr>
        <p:spPr>
          <a:xfrm>
            <a:off x="2456498" y="3149600"/>
            <a:ext cx="2405380" cy="423544"/>
          </a:xfrm>
          <a:prstGeom prst="roundRect">
            <a:avLst>
              <a:gd name="adj" fmla="val 0"/>
            </a:avLst>
          </a:prstGeom>
          <a:noFill/>
        </p:spPr>
        <p:txBody>
          <a:bodyPr wrap="square" rtlCol="0">
            <a:spAutoFit/>
          </a:bodyPr>
          <a:lstStyle/>
          <a:p>
            <a:pPr algn="l">
              <a:lnSpc>
                <a:spcPct val="120000"/>
              </a:lnSpc>
            </a:pPr>
            <a:r>
              <a:rPr lang="zh-CN" altLang="en-US" sz="900" dirty="0">
                <a:solidFill>
                  <a:schemeClr val="bg1"/>
                </a:solidFill>
                <a:latin typeface="Montserrat SemiBold" panose="00000700000000000000" charset="0"/>
                <a:ea typeface="字魂70号-灵悦黑体" panose="00000500000000000000" pitchFamily="2" charset="-122"/>
                <a:cs typeface="Montserrat SemiBold" panose="00000700000000000000" charset="0"/>
                <a:sym typeface="+mn-lt"/>
              </a:rPr>
              <a:t>Here you could describe the detile if you need it</a:t>
            </a:r>
          </a:p>
        </p:txBody>
      </p:sp>
      <p:sp>
        <p:nvSpPr>
          <p:cNvPr id="11" name="矩形 10">
            <a:extLst>
              <a:ext uri="{FF2B5EF4-FFF2-40B4-BE49-F238E27FC236}">
                <a16:creationId xmlns:a16="http://schemas.microsoft.com/office/drawing/2014/main" id="{4C389B83-1032-7840-057E-49F2B11624DE}"/>
              </a:ext>
            </a:extLst>
          </p:cNvPr>
          <p:cNvSpPr/>
          <p:nvPr/>
        </p:nvSpPr>
        <p:spPr>
          <a:xfrm>
            <a:off x="395884" y="1434121"/>
            <a:ext cx="6352473" cy="7330725"/>
          </a:xfrm>
          <a:prstGeom prst="rect">
            <a:avLst/>
          </a:prstGeom>
        </p:spPr>
        <p:txBody>
          <a:bodyPr wrap="square">
            <a:spAutoFit/>
          </a:bodyPr>
          <a:lstStyle/>
          <a:p>
            <a:pPr marL="0" marR="0" algn="just">
              <a:lnSpc>
                <a:spcPct val="115000"/>
              </a:lnSpc>
              <a:spcBef>
                <a:spcPts val="500"/>
              </a:spcBef>
              <a:spcAft>
                <a:spcPts val="1000"/>
              </a:spcAft>
            </a:pPr>
            <a:r>
              <a:rPr lang="en-US" sz="2400" b="1" dirty="0" err="1"/>
              <a:t>Tương</a:t>
            </a:r>
            <a:r>
              <a:rPr lang="en-US" sz="2400" b="1" dirty="0"/>
              <a:t> </a:t>
            </a:r>
            <a:r>
              <a:rPr lang="en-US" sz="2400" b="1" dirty="0" err="1"/>
              <a:t>quan</a:t>
            </a:r>
            <a:r>
              <a:rPr lang="en-US" sz="2400" b="1" dirty="0"/>
              <a:t> </a:t>
            </a:r>
            <a:r>
              <a:rPr lang="en-US" sz="2400" b="1" dirty="0" err="1"/>
              <a:t>đa</a:t>
            </a:r>
            <a:r>
              <a:rPr lang="en-US" sz="2400" b="1" dirty="0"/>
              <a:t> </a:t>
            </a:r>
            <a:r>
              <a:rPr lang="en-US" sz="2400" b="1" dirty="0" err="1"/>
              <a:t>biến</a:t>
            </a:r>
            <a:endParaRPr lang="en-US" sz="2400" b="1" dirty="0"/>
          </a:p>
          <a:p>
            <a:r>
              <a:rPr lang="en-US" sz="2400" b="1" dirty="0"/>
              <a:t> </a:t>
            </a:r>
            <a:r>
              <a:rPr lang="vi-VN" sz="2400" dirty="0"/>
              <a:t>Các cặp tính chất có độ tương đồng cao:</a:t>
            </a:r>
          </a:p>
          <a:p>
            <a:r>
              <a:rPr lang="vi-VN" sz="2400" dirty="0"/>
              <a:t>-  (</a:t>
            </a:r>
            <a:r>
              <a:rPr lang="vi-VN" sz="2400" dirty="0" err="1"/>
              <a:t>skin-thickness</a:t>
            </a:r>
            <a:r>
              <a:rPr lang="vi-VN" sz="2400" dirty="0"/>
              <a:t>, </a:t>
            </a:r>
            <a:r>
              <a:rPr lang="vi-VN" sz="2400" dirty="0" err="1"/>
              <a:t>insulin</a:t>
            </a:r>
            <a:r>
              <a:rPr lang="vi-VN" sz="2400" dirty="0"/>
              <a:t>) = 0.437</a:t>
            </a:r>
          </a:p>
          <a:p>
            <a:r>
              <a:rPr lang="vi-VN" sz="2400" dirty="0"/>
              <a:t>-  (</a:t>
            </a:r>
            <a:r>
              <a:rPr lang="vi-VN" sz="2400" dirty="0" err="1"/>
              <a:t>skin-thickness</a:t>
            </a:r>
            <a:r>
              <a:rPr lang="vi-VN" sz="2400" dirty="0"/>
              <a:t>, </a:t>
            </a:r>
            <a:r>
              <a:rPr lang="vi-VN" sz="2400" dirty="0" err="1"/>
              <a:t>bmi</a:t>
            </a:r>
            <a:r>
              <a:rPr lang="vi-VN" sz="2400" dirty="0"/>
              <a:t>) = 0.393</a:t>
            </a:r>
          </a:p>
          <a:p>
            <a:r>
              <a:rPr lang="vi-VN" sz="2400" dirty="0"/>
              <a:t>-  (</a:t>
            </a:r>
            <a:r>
              <a:rPr lang="vi-VN" sz="2400" dirty="0" err="1"/>
              <a:t>glucose</a:t>
            </a:r>
            <a:r>
              <a:rPr lang="vi-VN" sz="2400" dirty="0"/>
              <a:t>, </a:t>
            </a:r>
            <a:r>
              <a:rPr lang="vi-VN" sz="2400" dirty="0" err="1"/>
              <a:t>insulin</a:t>
            </a:r>
            <a:r>
              <a:rPr lang="vi-VN" sz="2400" dirty="0"/>
              <a:t>) = 0.331</a:t>
            </a:r>
          </a:p>
          <a:p>
            <a:r>
              <a:rPr lang="vi-VN" sz="2400" dirty="0"/>
              <a:t>-  (</a:t>
            </a:r>
            <a:r>
              <a:rPr lang="vi-VN" sz="2400" dirty="0" err="1"/>
              <a:t>glucose</a:t>
            </a:r>
            <a:r>
              <a:rPr lang="vi-VN" sz="2400" dirty="0"/>
              <a:t>, </a:t>
            </a:r>
            <a:r>
              <a:rPr lang="vi-VN" sz="2400" dirty="0" err="1"/>
              <a:t>class</a:t>
            </a:r>
            <a:r>
              <a:rPr lang="vi-VN" sz="2400" dirty="0"/>
              <a:t>) = 0.467</a:t>
            </a:r>
          </a:p>
          <a:p>
            <a:r>
              <a:rPr lang="vi-VN" sz="2400" dirty="0"/>
              <a:t>-  (</a:t>
            </a:r>
            <a:r>
              <a:rPr lang="vi-VN" sz="2400" dirty="0" err="1"/>
              <a:t>bmi</a:t>
            </a:r>
            <a:r>
              <a:rPr lang="vi-VN" sz="2400" dirty="0"/>
              <a:t>, </a:t>
            </a:r>
            <a:r>
              <a:rPr lang="vi-VN" sz="2400" dirty="0" err="1"/>
              <a:t>class</a:t>
            </a:r>
            <a:r>
              <a:rPr lang="vi-VN" sz="2400" dirty="0"/>
              <a:t>) = 0.293</a:t>
            </a:r>
          </a:p>
          <a:p>
            <a:r>
              <a:rPr lang="vi-VN" sz="2400" dirty="0"/>
              <a:t>-  Đặc biệt, biến </a:t>
            </a:r>
            <a:r>
              <a:rPr lang="vi-VN" sz="2400" dirty="0" err="1"/>
              <a:t>age</a:t>
            </a:r>
            <a:r>
              <a:rPr lang="vi-VN" sz="2400" dirty="0"/>
              <a:t> có tương quan khá mạnh với </a:t>
            </a:r>
            <a:r>
              <a:rPr lang="vi-VN" sz="2400" dirty="0" err="1"/>
              <a:t>pregnancies</a:t>
            </a:r>
            <a:r>
              <a:rPr lang="vi-VN" sz="2400" dirty="0"/>
              <a:t> (0.544).</a:t>
            </a:r>
          </a:p>
          <a:p>
            <a:endParaRPr lang="vi-VN" sz="2400" dirty="0"/>
          </a:p>
          <a:p>
            <a:r>
              <a:rPr lang="vi-VN" sz="2400" dirty="0"/>
              <a:t>Hầu hết các cặp khác có hệ số tương quan thấp, cho thấy mức độ liên hệ không đáng kể.</a:t>
            </a:r>
          </a:p>
          <a:p>
            <a:pPr algn="just"/>
            <a:endParaRPr lang="vi-VN" sz="2400" dirty="0"/>
          </a:p>
          <a:p>
            <a:pPr algn="just"/>
            <a:endParaRPr lang="vi-VN" dirty="0"/>
          </a:p>
          <a:p>
            <a:pPr algn="just">
              <a:lnSpc>
                <a:spcPct val="115000"/>
              </a:lnSpc>
              <a:spcBef>
                <a:spcPts val="500"/>
              </a:spcBef>
              <a:spcAft>
                <a:spcPts val="1000"/>
              </a:spcAft>
            </a:pPr>
            <a:endParaRPr lang="vi-VN" dirty="0"/>
          </a:p>
          <a:p>
            <a:pPr marL="0" marR="0" algn="just">
              <a:lnSpc>
                <a:spcPct val="115000"/>
              </a:lnSpc>
              <a:spcBef>
                <a:spcPts val="500"/>
              </a:spcBef>
              <a:spcAft>
                <a:spcPts val="1000"/>
              </a:spcAft>
            </a:pPr>
            <a:endParaRPr lang="en-US" dirty="0"/>
          </a:p>
          <a:p>
            <a:pPr marL="0" marR="0" algn="just">
              <a:lnSpc>
                <a:spcPct val="115000"/>
              </a:lnSpc>
              <a:spcBef>
                <a:spcPts val="500"/>
              </a:spcBef>
              <a:spcAft>
                <a:spcPts val="1000"/>
              </a:spcAft>
            </a:pPr>
            <a:endParaRPr lang="zh-CN" altLang="en-US" sz="3200" b="1" dirty="0">
              <a:solidFill>
                <a:schemeClr val="bg1"/>
              </a:solidFill>
              <a:latin typeface="Montserrat SemiBold" panose="00000700000000000000" charset="0"/>
              <a:ea typeface="字魂70号-灵悦黑体" panose="00000500000000000000" pitchFamily="2" charset="-122"/>
              <a:cs typeface="Montserrat SemiBold" panose="00000700000000000000" charset="0"/>
              <a:sym typeface="+mn-lt"/>
            </a:endParaRPr>
          </a:p>
        </p:txBody>
      </p:sp>
      <p:pic>
        <p:nvPicPr>
          <p:cNvPr id="3" name="Hình ảnh 2">
            <a:extLst>
              <a:ext uri="{FF2B5EF4-FFF2-40B4-BE49-F238E27FC236}">
                <a16:creationId xmlns:a16="http://schemas.microsoft.com/office/drawing/2014/main" id="{70C67DCD-824F-C920-0706-D4DA20098CB4}"/>
              </a:ext>
            </a:extLst>
          </p:cNvPr>
          <p:cNvPicPr>
            <a:picLocks noChangeAspect="1"/>
          </p:cNvPicPr>
          <p:nvPr/>
        </p:nvPicPr>
        <p:blipFill>
          <a:blip r:embed="rId2"/>
          <a:stretch>
            <a:fillRect/>
          </a:stretch>
        </p:blipFill>
        <p:spPr>
          <a:xfrm>
            <a:off x="6748357" y="1230313"/>
            <a:ext cx="5162550" cy="4752975"/>
          </a:xfrm>
          <a:prstGeom prst="rect">
            <a:avLst/>
          </a:prstGeom>
        </p:spPr>
      </p:pic>
    </p:spTree>
    <p:extLst>
      <p:ext uri="{BB962C8B-B14F-4D97-AF65-F5344CB8AC3E}">
        <p14:creationId xmlns:p14="http://schemas.microsoft.com/office/powerpoint/2010/main" val="3316733337"/>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矩形 17"/>
          <p:cNvSpPr>
            <a:spLocks noChangeArrowheads="1"/>
          </p:cNvSpPr>
          <p:nvPr/>
        </p:nvSpPr>
        <p:spPr bwMode="auto">
          <a:xfrm>
            <a:off x="0" y="-6350"/>
            <a:ext cx="12192000" cy="596900"/>
          </a:xfrm>
          <a:prstGeom prst="rect">
            <a:avLst/>
          </a:prstGeom>
          <a:solidFill>
            <a:srgbClr val="757070"/>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grpSp>
        <p:nvGrpSpPr>
          <p:cNvPr id="6147" name="组合 2"/>
          <p:cNvGrpSpPr/>
          <p:nvPr/>
        </p:nvGrpSpPr>
        <p:grpSpPr bwMode="auto">
          <a:xfrm rot="-5400000">
            <a:off x="564356" y="-21431"/>
            <a:ext cx="1236663" cy="1266825"/>
            <a:chOff x="0" y="0"/>
            <a:chExt cx="3915508" cy="3999911"/>
          </a:xfrm>
        </p:grpSpPr>
        <p:sp>
          <p:nvSpPr>
            <p:cNvPr id="6159" name="流程图: 数据 3"/>
            <p:cNvSpPr>
              <a:spLocks noChangeArrowheads="1"/>
            </p:cNvSpPr>
            <p:nvPr/>
          </p:nvSpPr>
          <p:spPr bwMode="auto">
            <a:xfrm rot="-5400000">
              <a:off x="-496744" y="1486081"/>
              <a:ext cx="3010573" cy="2017084"/>
            </a:xfrm>
            <a:prstGeom prst="flowChartInputOutput">
              <a:avLst/>
            </a:prstGeom>
            <a:solidFill>
              <a:srgbClr val="1E4E79"/>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6160" name="矩形 4"/>
            <p:cNvSpPr>
              <a:spLocks noChangeArrowheads="1"/>
            </p:cNvSpPr>
            <p:nvPr/>
          </p:nvSpPr>
          <p:spPr bwMode="auto">
            <a:xfrm>
              <a:off x="0" y="0"/>
              <a:ext cx="3915508" cy="3423138"/>
            </a:xfrm>
            <a:prstGeom prst="rect">
              <a:avLst/>
            </a:prstGeom>
            <a:solidFill>
              <a:srgbClr val="2E75B5"/>
            </a:solidFill>
            <a:ln w="9525">
              <a:noFill/>
              <a:miter lim="800000"/>
            </a:ln>
          </p:spPr>
          <p:txBody>
            <a:bodyPr anchor="ctr"/>
            <a:lstStyle/>
            <a:p>
              <a:pPr algn="ctr"/>
              <a:r>
                <a:rPr lang="en-US" altLang="zh-CN" sz="6600" dirty="0">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4</a:t>
              </a:r>
            </a:p>
          </p:txBody>
        </p:sp>
      </p:grpSp>
      <p:sp>
        <p:nvSpPr>
          <p:cNvPr id="6149" name="流程图: 数据 6"/>
          <p:cNvSpPr>
            <a:spLocks noChangeArrowheads="1"/>
          </p:cNvSpPr>
          <p:nvPr/>
        </p:nvSpPr>
        <p:spPr bwMode="auto">
          <a:xfrm rot="-5400000">
            <a:off x="418857" y="1697869"/>
            <a:ext cx="2276962" cy="2016125"/>
          </a:xfrm>
          <a:prstGeom prst="flowChartInputOutput">
            <a:avLst/>
          </a:prstGeom>
          <a:solidFill>
            <a:srgbClr val="1E4E79"/>
          </a:solidFill>
          <a:ln w="9525">
            <a:noFill/>
            <a:miter lim="800000"/>
          </a:ln>
        </p:spPr>
        <p:txBody>
          <a:bodyPr anchor="ctr"/>
          <a:lstStyle/>
          <a:p>
            <a:pPr algn="ctr"/>
            <a:endParaRPr lang="zh-CN" altLang="zh-CN">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6150" name="矩形 7"/>
          <p:cNvSpPr>
            <a:spLocks noChangeArrowheads="1"/>
          </p:cNvSpPr>
          <p:nvPr/>
        </p:nvSpPr>
        <p:spPr bwMode="auto">
          <a:xfrm>
            <a:off x="549276" y="1481772"/>
            <a:ext cx="11093450" cy="1947227"/>
          </a:xfrm>
          <a:prstGeom prst="rect">
            <a:avLst/>
          </a:prstGeom>
          <a:solidFill>
            <a:srgbClr val="2E75B5"/>
          </a:solidFill>
          <a:ln w="9525">
            <a:noFill/>
            <a:miter lim="800000"/>
          </a:ln>
        </p:spPr>
        <p:txBody>
          <a:bodyPr anchor="ctr"/>
          <a:lstStyle/>
          <a:p>
            <a:pPr algn="ctr"/>
            <a:endParaRPr lang="zh-CN" altLang="zh-CN" sz="11500">
              <a:solidFill>
                <a:srgbClr val="FFFFFF"/>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3080" name="文本框 10"/>
          <p:cNvSpPr>
            <a:spLocks noChangeArrowheads="1"/>
          </p:cNvSpPr>
          <p:nvPr/>
        </p:nvSpPr>
        <p:spPr bwMode="auto">
          <a:xfrm>
            <a:off x="1633220" y="61595"/>
            <a:ext cx="5888457" cy="523220"/>
          </a:xfrm>
          <a:prstGeom prst="rect">
            <a:avLst/>
          </a:prstGeom>
          <a:noFill/>
          <a:ln w="9525">
            <a:noFill/>
            <a:miter lim="800000"/>
          </a:ln>
        </p:spPr>
        <p:txBody>
          <a:bodyPr wrap="square">
            <a:spAutoFit/>
          </a:bodyPr>
          <a:lstStyle/>
          <a:p>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Xây</a:t>
            </a:r>
            <a:r>
              <a:rPr lang="en-US"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dựng</a:t>
            </a:r>
            <a:r>
              <a:rPr lang="en-US"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và</a:t>
            </a:r>
            <a:r>
              <a:rPr lang="en-US"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đánh</a:t>
            </a:r>
            <a:r>
              <a:rPr lang="en-US"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giá</a:t>
            </a:r>
            <a:r>
              <a:rPr lang="en-US"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mô</a:t>
            </a:r>
            <a:r>
              <a:rPr lang="en-US" altLang="zh-CN"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 </a:t>
            </a:r>
            <a:r>
              <a:rPr lang="en-US" altLang="zh-CN" sz="2800" b="1" dirty="0" err="1">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rPr>
              <a:t>hình</a:t>
            </a:r>
            <a:endParaRPr lang="zh-CN" altLang="en-US" sz="2800" b="1" dirty="0">
              <a:solidFill>
                <a:schemeClr val="bg1"/>
              </a:solidFill>
              <a:latin typeface="Montserrat SemiBold" panose="00000700000000000000" charset="0"/>
              <a:ea typeface="Adobe 黑体 Std R" pitchFamily="34" charset="-122"/>
              <a:cs typeface="Montserrat SemiBold" panose="00000700000000000000" charset="0"/>
              <a:sym typeface="Arial" panose="020B0604020202020204" pitchFamily="34" charset="0"/>
            </a:endParaRPr>
          </a:p>
        </p:txBody>
      </p:sp>
      <p:sp>
        <p:nvSpPr>
          <p:cNvPr id="11" name="矩形 10"/>
          <p:cNvSpPr/>
          <p:nvPr/>
        </p:nvSpPr>
        <p:spPr>
          <a:xfrm>
            <a:off x="737419" y="1631166"/>
            <a:ext cx="10717162" cy="1569660"/>
          </a:xfrm>
          <a:prstGeom prst="rect">
            <a:avLst/>
          </a:prstGeom>
        </p:spPr>
        <p:txBody>
          <a:bodyPr wrap="square">
            <a:spAutoFit/>
          </a:bodyPr>
          <a:lstStyle/>
          <a:p>
            <a:r>
              <a:rPr lang="vi-VN" sz="2400" dirty="0">
                <a:solidFill>
                  <a:schemeClr val="bg1"/>
                </a:solidFill>
                <a:latin typeface="Montserrat SemiBold" panose="00000700000000000000" pitchFamily="50" charset="0"/>
              </a:rPr>
              <a:t>+ Chuyển đổi dữ liệu sang dạng </a:t>
            </a:r>
            <a:r>
              <a:rPr lang="vi-VN" sz="2400" dirty="0" err="1">
                <a:solidFill>
                  <a:schemeClr val="bg1"/>
                </a:solidFill>
                <a:latin typeface="Montserrat SemiBold" panose="00000700000000000000" pitchFamily="50" charset="0"/>
              </a:rPr>
              <a:t>numpy</a:t>
            </a:r>
            <a:r>
              <a:rPr lang="vi-VN" sz="2400" dirty="0">
                <a:solidFill>
                  <a:schemeClr val="bg1"/>
                </a:solidFill>
                <a:latin typeface="Montserrat SemiBold" panose="00000700000000000000" pitchFamily="50" charset="0"/>
              </a:rPr>
              <a:t> với phần </a:t>
            </a:r>
            <a:r>
              <a:rPr lang="vi-VN" sz="2400" dirty="0" err="1">
                <a:solidFill>
                  <a:schemeClr val="bg1"/>
                </a:solidFill>
                <a:latin typeface="Montserrat SemiBold" panose="00000700000000000000" pitchFamily="50" charset="0"/>
              </a:rPr>
              <a:t>Input</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X_data</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Output</a:t>
            </a:r>
            <a:r>
              <a:rPr lang="vi-VN" sz="2400" dirty="0">
                <a:solidFill>
                  <a:schemeClr val="bg1"/>
                </a:solidFill>
                <a:latin typeface="Montserrat SemiBold" panose="00000700000000000000" pitchFamily="50" charset="0"/>
              </a:rPr>
              <a:t> (</a:t>
            </a:r>
            <a:r>
              <a:rPr lang="vi-VN" sz="2400" dirty="0" err="1">
                <a:solidFill>
                  <a:schemeClr val="bg1"/>
                </a:solidFill>
                <a:latin typeface="Montserrat SemiBold" panose="00000700000000000000" pitchFamily="50" charset="0"/>
              </a:rPr>
              <a:t>y_data</a:t>
            </a:r>
            <a:r>
              <a:rPr lang="vi-VN" sz="2400" dirty="0">
                <a:solidFill>
                  <a:schemeClr val="bg1"/>
                </a:solidFill>
                <a:latin typeface="Montserrat SemiBold" panose="00000700000000000000" pitchFamily="50" charset="0"/>
              </a:rPr>
              <a:t>)</a:t>
            </a:r>
          </a:p>
          <a:p>
            <a:r>
              <a:rPr lang="vi-VN" sz="2400" dirty="0">
                <a:solidFill>
                  <a:schemeClr val="bg1"/>
                </a:solidFill>
                <a:latin typeface="Montserrat SemiBold" panose="00000700000000000000" pitchFamily="50" charset="0"/>
              </a:rPr>
              <a:t>+ Chia dữ liệu thành tập </a:t>
            </a:r>
            <a:r>
              <a:rPr lang="vi-VN" sz="2400" dirty="0" err="1">
                <a:solidFill>
                  <a:schemeClr val="bg1"/>
                </a:solidFill>
                <a:latin typeface="Montserrat SemiBold" panose="00000700000000000000" pitchFamily="50" charset="0"/>
              </a:rPr>
              <a:t>train</a:t>
            </a:r>
            <a:r>
              <a:rPr lang="vi-VN" sz="2400" dirty="0">
                <a:solidFill>
                  <a:schemeClr val="bg1"/>
                </a:solidFill>
                <a:latin typeface="Montserrat SemiBold" panose="00000700000000000000" pitchFamily="50" charset="0"/>
              </a:rPr>
              <a:t>/</a:t>
            </a:r>
            <a:r>
              <a:rPr lang="vi-VN" sz="2400" dirty="0" err="1">
                <a:solidFill>
                  <a:schemeClr val="bg1"/>
                </a:solidFill>
                <a:latin typeface="Montserrat SemiBold" panose="00000700000000000000" pitchFamily="50" charset="0"/>
              </a:rPr>
              <a:t>test</a:t>
            </a:r>
            <a:r>
              <a:rPr lang="vi-VN" sz="2400" dirty="0">
                <a:solidFill>
                  <a:schemeClr val="bg1"/>
                </a:solidFill>
                <a:latin typeface="Montserrat SemiBold" panose="00000700000000000000" pitchFamily="50" charset="0"/>
              </a:rPr>
              <a:t> (tỷ lệ 70/30)</a:t>
            </a:r>
          </a:p>
          <a:p>
            <a:r>
              <a:rPr lang="vi-VN" sz="2400" dirty="0">
                <a:solidFill>
                  <a:schemeClr val="bg1"/>
                </a:solidFill>
                <a:latin typeface="Montserrat SemiBold" panose="00000700000000000000" pitchFamily="50" charset="0"/>
              </a:rPr>
              <a:t>+ Lưu tất cả thông tin để chuẩn bị chạy thuật toán</a:t>
            </a:r>
          </a:p>
        </p:txBody>
      </p:sp>
      <p:sp>
        <p:nvSpPr>
          <p:cNvPr id="3" name="Rectangle 1">
            <a:extLst>
              <a:ext uri="{FF2B5EF4-FFF2-40B4-BE49-F238E27FC236}">
                <a16:creationId xmlns:a16="http://schemas.microsoft.com/office/drawing/2014/main" id="{CE8C539A-A5B3-CBF4-F641-04CE5657159F}"/>
              </a:ext>
            </a:extLst>
          </p:cNvPr>
          <p:cNvSpPr>
            <a:spLocks noChangeArrowheads="1"/>
          </p:cNvSpPr>
          <p:nvPr/>
        </p:nvSpPr>
        <p:spPr bwMode="auto">
          <a:xfrm>
            <a:off x="1475184" y="4320221"/>
            <a:ext cx="9241632" cy="1200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dirty="0">
                <a:ln>
                  <a:noFill/>
                </a:ln>
                <a:solidFill>
                  <a:schemeClr val="tx1"/>
                </a:solidFill>
                <a:effectLst/>
                <a:latin typeface="Montserrat SemiBold" panose="00000700000000000000" pitchFamily="50" charset="0"/>
              </a:rPr>
              <a:t>Trong nghiên cứu này, ta áp dụng hai mô hình </a:t>
            </a:r>
            <a:r>
              <a:rPr kumimoji="0" lang="vi-VN" altLang="vi-VN" sz="2400" b="1" i="0" u="none" strike="noStrike" cap="none" normalizeH="0" baseline="0" dirty="0" err="1">
                <a:ln>
                  <a:noFill/>
                </a:ln>
                <a:solidFill>
                  <a:schemeClr val="tx1"/>
                </a:solidFill>
                <a:effectLst/>
                <a:latin typeface="Montserrat SemiBold" panose="00000700000000000000" pitchFamily="50" charset="0"/>
              </a:rPr>
              <a:t>Logistic</a:t>
            </a:r>
            <a:endParaRPr kumimoji="0" lang="vi-VN" altLang="vi-VN" sz="2400" b="1" i="0" u="none" strike="noStrike" cap="none" normalizeH="0" baseline="0" dirty="0">
              <a:ln>
                <a:noFill/>
              </a:ln>
              <a:solidFill>
                <a:schemeClr val="tx1"/>
              </a:solidFill>
              <a:effectLst/>
              <a:latin typeface="Montserrat SemiBold" panose="00000700000000000000" pitchFamily="50"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vi-VN" sz="2400" b="1" i="0" u="none" strike="noStrike" cap="none" normalizeH="0" baseline="0" dirty="0" err="1">
                <a:ln>
                  <a:noFill/>
                </a:ln>
                <a:solidFill>
                  <a:schemeClr val="tx1"/>
                </a:solidFill>
                <a:effectLst/>
                <a:latin typeface="Montserrat SemiBold" panose="00000700000000000000" pitchFamily="50" charset="0"/>
              </a:rPr>
              <a:t>Regression</a:t>
            </a:r>
            <a:r>
              <a:rPr kumimoji="0" lang="vi-VN" altLang="vi-VN" sz="2400" b="0" i="0" u="none" strike="noStrike" cap="none" normalizeH="0" baseline="0" dirty="0">
                <a:ln>
                  <a:noFill/>
                </a:ln>
                <a:solidFill>
                  <a:schemeClr val="tx1"/>
                </a:solidFill>
                <a:effectLst/>
                <a:latin typeface="Montserrat SemiBold" panose="00000700000000000000" pitchFamily="50" charset="0"/>
              </a:rPr>
              <a:t> và </a:t>
            </a:r>
            <a:r>
              <a:rPr kumimoji="0" lang="vi-VN" altLang="vi-VN" sz="2400" b="1" i="0" u="none" strike="noStrike" cap="none" normalizeH="0" baseline="0" dirty="0" err="1">
                <a:ln>
                  <a:noFill/>
                </a:ln>
                <a:solidFill>
                  <a:schemeClr val="tx1"/>
                </a:solidFill>
                <a:effectLst/>
                <a:latin typeface="Montserrat SemiBold" panose="00000700000000000000" pitchFamily="50" charset="0"/>
              </a:rPr>
              <a:t>Random</a:t>
            </a:r>
            <a:r>
              <a:rPr kumimoji="0" lang="vi-VN" altLang="vi-VN" sz="2400" b="1" i="0" u="none" strike="noStrike" cap="none" normalizeH="0" baseline="0" dirty="0">
                <a:ln>
                  <a:noFill/>
                </a:ln>
                <a:solidFill>
                  <a:schemeClr val="tx1"/>
                </a:solidFill>
                <a:effectLst/>
                <a:latin typeface="Montserrat SemiBold" panose="00000700000000000000" pitchFamily="50" charset="0"/>
              </a:rPr>
              <a:t> </a:t>
            </a:r>
            <a:r>
              <a:rPr kumimoji="0" lang="vi-VN" altLang="vi-VN" sz="2400" b="1" i="0" u="none" strike="noStrike" cap="none" normalizeH="0" baseline="0" dirty="0" err="1">
                <a:ln>
                  <a:noFill/>
                </a:ln>
                <a:solidFill>
                  <a:schemeClr val="tx1"/>
                </a:solidFill>
                <a:effectLst/>
                <a:latin typeface="Montserrat SemiBold" panose="00000700000000000000" pitchFamily="50" charset="0"/>
              </a:rPr>
              <a:t>Forest</a:t>
            </a:r>
            <a:r>
              <a:rPr kumimoji="0" lang="vi-VN" altLang="vi-VN" sz="2400" b="0" i="0" u="none" strike="noStrike" cap="none" normalizeH="0" baseline="0" dirty="0">
                <a:ln>
                  <a:noFill/>
                </a:ln>
                <a:solidFill>
                  <a:schemeClr val="tx1"/>
                </a:solidFill>
                <a:effectLst/>
                <a:latin typeface="Montserrat SemiBold" panose="00000700000000000000" pitchFamily="50" charset="0"/>
              </a:rPr>
              <a:t> nhằm đánh giá và so sánh</a:t>
            </a:r>
          </a:p>
          <a:p>
            <a:pPr marL="0" marR="0" lvl="0" indent="0" algn="just" defTabSz="914400" rtl="0" eaLnBrk="0" fontAlgn="base" latinLnBrk="0" hangingPunct="0">
              <a:lnSpc>
                <a:spcPct val="100000"/>
              </a:lnSpc>
              <a:spcBef>
                <a:spcPct val="0"/>
              </a:spcBef>
              <a:spcAft>
                <a:spcPct val="0"/>
              </a:spcAft>
              <a:buClrTx/>
              <a:buSzTx/>
              <a:buFontTx/>
              <a:buNone/>
              <a:tabLst/>
            </a:pPr>
            <a:r>
              <a:rPr kumimoji="0" lang="vi-VN" altLang="vi-VN" sz="2400" b="0" i="0" u="none" strike="noStrike" cap="none" normalizeH="0" baseline="0" dirty="0">
                <a:ln>
                  <a:noFill/>
                </a:ln>
                <a:solidFill>
                  <a:schemeClr val="tx1"/>
                </a:solidFill>
                <a:effectLst/>
                <a:latin typeface="Montserrat SemiBold" panose="00000700000000000000" pitchFamily="50" charset="0"/>
              </a:rPr>
              <a:t>hiệu quả dự đoán trên tập dữ liệu.</a:t>
            </a:r>
          </a:p>
        </p:txBody>
      </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50"/>
                                        </p:tgtEl>
                                        <p:attrNameLst>
                                          <p:attrName>style.visibility</p:attrName>
                                        </p:attrNameLst>
                                      </p:cBhvr>
                                      <p:to>
                                        <p:strVal val="visible"/>
                                      </p:to>
                                    </p:set>
                                    <p:animEffect transition="in" filter="fade">
                                      <p:cBhvr>
                                        <p:cTn id="7" dur="500"/>
                                        <p:tgtEl>
                                          <p:spTgt spid="61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149"/>
                                        </p:tgtEl>
                                        <p:attrNameLst>
                                          <p:attrName>style.visibility</p:attrName>
                                        </p:attrNameLst>
                                      </p:cBhvr>
                                      <p:to>
                                        <p:strVal val="visible"/>
                                      </p:to>
                                    </p:set>
                                    <p:animEffect transition="in" filter="fade">
                                      <p:cBhvr>
                                        <p:cTn id="10" dur="500"/>
                                        <p:tgtEl>
                                          <p:spTgt spid="61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9" grpId="0" animBg="1"/>
      <p:bldP spid="6150" grpId="0" animBg="1"/>
    </p:bldLst>
  </p:timing>
</p:sld>
</file>

<file path=ppt/theme/theme1.xml><?xml version="1.0" encoding="utf-8"?>
<a:theme xmlns:a="http://schemas.openxmlformats.org/drawingml/2006/main" name="答辩模板 (13)">
  <a:themeElements>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fontScheme name="Office 主题">
      <a:majorFont>
        <a:latin typeface="Calibri Light"/>
        <a:ea typeface="Adobe 黑体 Std R"/>
        <a:cs typeface=""/>
      </a:majorFont>
      <a:minorFont>
        <a:latin typeface="Arial"/>
        <a:ea typeface="Adobe 黑体 Std R"/>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 typeface="Arial" panose="020B0604020202020204" pitchFamily="34" charset="0"/>
          <a:buNone/>
          <a:defRPr kumimoji="0" lang="zh-CN" altLang="zh-CN" sz="1800" b="0" i="0" u="none" strike="noStrike" cap="none" normalizeH="0" baseline="0" smtClean="0">
            <a:ln>
              <a:noFill/>
            </a:ln>
            <a:solidFill>
              <a:schemeClr val="tx1"/>
            </a:solidFill>
            <a:effectLst/>
            <a:latin typeface="Arial" panose="020B0604020202020204" pitchFamily="34" charset="0"/>
            <a:ea typeface="SimSun" panose="02010600030101010101" pitchFamily="2" charset="-122"/>
          </a:defRPr>
        </a:defPPr>
      </a:lstStyle>
    </a:lnDef>
  </a:objectDefaults>
  <a:extraClrSchemeLst>
    <a:extraClrScheme>
      <a:clrScheme name="Office 主题 1">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0B0F0"/>
        </a:hlink>
        <a:folHlink>
          <a:srgbClr val="954F7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44546A"/>
      </a:dk2>
      <a:lt2>
        <a:srgbClr val="E7E6E6"/>
      </a:lt2>
      <a:accent1>
        <a:srgbClr val="5B9BD5"/>
      </a:accent1>
      <a:accent2>
        <a:srgbClr val="ED7D31"/>
      </a:accent2>
      <a:accent3>
        <a:srgbClr val="FFFFFF"/>
      </a:accent3>
      <a:accent4>
        <a:srgbClr val="000000"/>
      </a:accent4>
      <a:accent5>
        <a:srgbClr val="B5CBE7"/>
      </a:accent5>
      <a:accent6>
        <a:srgbClr val="D7712B"/>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答辩模板 (13)</Template>
  <TotalTime>65</TotalTime>
  <Words>1291</Words>
  <Application>Microsoft Office PowerPoint</Application>
  <PresentationFormat>Màn hình rộng</PresentationFormat>
  <Paragraphs>108</Paragraphs>
  <Slides>12</Slides>
  <Notes>0</Notes>
  <HiddenSlides>0</HiddenSlides>
  <MMClips>0</MMClips>
  <ScaleCrop>false</ScaleCrop>
  <HeadingPairs>
    <vt:vector size="6" baseType="variant">
      <vt:variant>
        <vt:lpstr>Phông được Dùng</vt:lpstr>
      </vt:variant>
      <vt:variant>
        <vt:i4>8</vt:i4>
      </vt:variant>
      <vt:variant>
        <vt:lpstr>Chủ đề</vt:lpstr>
      </vt:variant>
      <vt:variant>
        <vt:i4>1</vt:i4>
      </vt:variant>
      <vt:variant>
        <vt:lpstr>Tiêu đề Bản chiếu</vt:lpstr>
      </vt:variant>
      <vt:variant>
        <vt:i4>12</vt:i4>
      </vt:variant>
    </vt:vector>
  </HeadingPairs>
  <TitlesOfParts>
    <vt:vector size="21" baseType="lpstr">
      <vt:lpstr>SimSun</vt:lpstr>
      <vt:lpstr>Adobe 黑体 Std R</vt:lpstr>
      <vt:lpstr>Arial</vt:lpstr>
      <vt:lpstr>Arial Unicode MS</vt:lpstr>
      <vt:lpstr>Calibri</vt:lpstr>
      <vt:lpstr>Calibri Light</vt:lpstr>
      <vt:lpstr>Consolas</vt:lpstr>
      <vt:lpstr>Montserrat SemiBold</vt:lpstr>
      <vt:lpstr>答辩模板 (13)</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lpstr>Bản trình bày PowerPoint</vt:lpstr>
    </vt:vector>
  </TitlesOfParts>
  <Company>http:/sdwm.org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dreamsummit</dc:creator>
  <cp:lastModifiedBy>Bùi Thị Mai Phương</cp:lastModifiedBy>
  <cp:revision>27</cp:revision>
  <dcterms:created xsi:type="dcterms:W3CDTF">2018-12-07T08:11:00Z</dcterms:created>
  <dcterms:modified xsi:type="dcterms:W3CDTF">2025-09-27T15:12:46Z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1033-12.2.0.22549</vt:lpwstr>
  </property>
  <property fmtid="{D5CDD505-2E9C-101B-9397-08002B2CF9AE}" pid="3" name="ICV">
    <vt:lpwstr>AD6AA7312D7D4E3FA52B0867FE5AA84A_13</vt:lpwstr>
  </property>
</Properties>
</file>