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9DF5-4D1C-4F3E-BD49-B66DD1F07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CA46-0263-4867-8A79-1CA0CE53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A16C-4EBD-45ED-A270-3DA3E63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1565-8F1A-494C-8154-A5426B65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F038-1AAB-4D1D-8225-5EBE7583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71E5-6E0D-41BC-9F66-C43A5809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FC4-C3E2-4BEB-B745-5F54F63A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7E59-CBD2-42AC-9B50-6A4D53F0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3204-BE8D-467C-ADFE-335AC858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564C-44C4-47D0-A4DA-84691223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8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BBF2-3DFE-486C-A077-5D9AB3C09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C074-1CD1-4A65-9EFC-9E2B3891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2865-E60A-4748-8DFA-413AEC33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1BF-AAF7-461D-9E0B-A5DBB34E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1BCC-E151-4795-AC3B-27F2EA39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B41F-BA8F-451C-A043-E332E1CD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6262-9DC0-4AA9-87CD-4820DB6F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B0EE-D3EA-484B-8CCB-A594EDFF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997D-D320-4BE7-86FD-E4201F9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D1DA-9F6C-4D38-B07D-F6932CC8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60CB-6F0A-4922-A0FF-D9727EF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2F1FB-278F-48EA-B7F8-0B3C7E59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6608-A9B3-4DC3-9604-2D713184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980D-419C-4C1A-AD6C-A4D4E56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7517-CEE7-4932-BC05-6349B2AB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7FF0-883B-4E84-955A-6E8B88DD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906C-1646-4BE9-A091-D7FD5927D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0E1D7-2249-42CE-8F24-9D4A37D2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4EC3-B931-411B-87D5-C9C2FDD1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32F2-6B00-4D45-9E91-7FD4A35F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FF53-4802-4EE1-89B1-A59B45FC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BD23-5A72-4664-ADE7-C2D3AA6A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2752C-9EE8-44BE-8E81-6EC23E6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76BC0-7499-4442-B08E-A9048296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E2314-75C7-4A8A-BE42-E17379DE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A4362-04D2-49DB-A068-15FA27564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B8A1C-8A11-4DF2-9091-D1EBC07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1662C-5467-42A5-9ECF-ADE5AC6E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87335-BA5E-49C9-BF23-4813100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299F-8DC2-40BF-8AA7-52E99D63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2B9D-92D4-4179-91F2-B8E78E2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30C2-B937-4808-AAD4-DF356E7B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1231-476C-4AAF-BA38-949DDAA9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23AF-84B7-4F0C-AFE5-E3D2872A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CC4F-7006-4C39-BDB9-820D1EF6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02492-10A5-404D-B625-6BD67CB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4B57-B8C1-494E-80FC-864BE29D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74FD-77FA-45E1-8134-5A0D276F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CF488-4FFE-4316-A017-7151B2AA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44E6-118D-4527-B2C6-FE81C6BD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87A2-5A4C-4F7D-856A-2C7FE041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53EA-662A-4A4A-84C6-EEFEE5DC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6046-1420-4F63-A013-222D927F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252C4-8307-4463-A82C-69FB738D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5348-05AE-422C-83F6-057EAD07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784C-058E-4160-A41B-E2A05B2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9CF3-69F9-4BFB-8CDD-8DF29A79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44439-DED1-4C83-893E-6E5AC87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4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4B2E0-3F83-4C31-929E-0DA19F72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7469-EFAD-4181-9928-11E7B738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A3F7-F7AF-4305-A5B8-C9042B5B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4BE6-D0EA-4493-994D-7119D1B4A6AB}" type="datetimeFigureOut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AC56-18AB-4F2B-8FB3-815E099D8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6D50-EDDA-4A05-A1A9-0F755FB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664B-2EC2-4709-BC27-B196DD92E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v.org/about/" TargetMode="External"/><Relationship Id="rId3" Type="http://schemas.openxmlformats.org/officeDocument/2006/relationships/hyperlink" Target="http://yann.lecun.com/exdb/mnist/" TargetMode="External"/><Relationship Id="rId7" Type="http://schemas.openxmlformats.org/officeDocument/2006/relationships/hyperlink" Target="https://www.tensorflow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ist.gov/srd/nist-special-database-19/" TargetMode="External"/><Relationship Id="rId5" Type="http://schemas.openxmlformats.org/officeDocument/2006/relationships/hyperlink" Target="https://www.pyimagesearch.com/deep-learning-computer-vision-python-book/" TargetMode="External"/><Relationship Id="rId4" Type="http://schemas.openxmlformats.org/officeDocument/2006/relationships/hyperlink" Target="https://www.pyimagesearch.com/2019/07/08/keras-imagedatagenerator-and-data-augment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008EF7C-05FC-4FB5-8A5E-79ABBEAAC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A3A38-DDB1-48A3-B1CC-DCC274FA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78" y="1417738"/>
            <a:ext cx="10788243" cy="1023685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Recunoașterea scrisului de mână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F108A-7991-4B78-AB9B-F0D0F9D1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rmAutofit fontScale="92500" lnSpcReduction="20000"/>
          </a:bodyPr>
          <a:lstStyle/>
          <a:p>
            <a:endParaRPr lang="en-US" sz="1100" dirty="0">
              <a:solidFill>
                <a:srgbClr val="FFFFFF"/>
              </a:solidFill>
            </a:endParaRPr>
          </a:p>
          <a:p>
            <a:endParaRPr lang="en-US" sz="1100" dirty="0">
              <a:solidFill>
                <a:srgbClr val="FFFFFF"/>
              </a:solidFill>
            </a:endParaRPr>
          </a:p>
          <a:p>
            <a:pPr algn="r"/>
            <a:r>
              <a:rPr lang="ro-RO" sz="3800" b="1" dirty="0">
                <a:solidFill>
                  <a:srgbClr val="FFFFFF"/>
                </a:solidFill>
              </a:rPr>
              <a:t>Voicu-Florin MANOLACHE</a:t>
            </a:r>
          </a:p>
          <a:p>
            <a:pPr algn="r"/>
            <a:r>
              <a:rPr lang="ro-RO" sz="3800" b="1" dirty="0">
                <a:solidFill>
                  <a:srgbClr val="FFFFFF"/>
                </a:solidFill>
              </a:rPr>
              <a:t>Mihai Pandele</a:t>
            </a:r>
            <a:endParaRPr lang="ro-RO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0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C52C74-EC65-45EB-B7F1-321A7388F04F}"/>
              </a:ext>
            </a:extLst>
          </p:cNvPr>
          <p:cNvSpPr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State of the art and beyond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2EC63B9-831E-417C-966C-FCA074EA4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3" r="22882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C5A41-9946-4F72-A7FE-6CA055ABA9EA}"/>
              </a:ext>
            </a:extLst>
          </p:cNvPr>
          <p:cNvSpPr txBox="1"/>
          <p:nvPr/>
        </p:nvSpPr>
        <p:spPr>
          <a:xfrm>
            <a:off x="6090574" y="2421683"/>
            <a:ext cx="4977578" cy="1124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Utilizarea modelelor Markov (HMM)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Utilizarea Inteligenței Artificiale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9CBB4-00E0-4C63-BB96-F43B0E3356AB}"/>
              </a:ext>
            </a:extLst>
          </p:cNvPr>
          <p:cNvSpPr txBox="1"/>
          <p:nvPr/>
        </p:nvSpPr>
        <p:spPr>
          <a:xfrm>
            <a:off x="6170538" y="4302760"/>
            <a:ext cx="5396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75000"/>
                  </a:schemeClr>
                </a:solidFill>
              </a:rPr>
              <a:t>Introducerea caracterelor din limba română în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ro-RO" sz="2000" dirty="0">
                <a:solidFill>
                  <a:schemeClr val="tx2">
                    <a:lumMod val="75000"/>
                  </a:schemeClr>
                </a:solidFill>
              </a:rPr>
              <a:t>antrenarea rețelei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75000"/>
                  </a:schemeClr>
                </a:solidFill>
              </a:rPr>
              <a:t>Maximizarea acureteței rețelei</a:t>
            </a:r>
          </a:p>
        </p:txBody>
      </p:sp>
    </p:spTree>
    <p:extLst>
      <p:ext uri="{BB962C8B-B14F-4D97-AF65-F5344CB8AC3E}">
        <p14:creationId xmlns:p14="http://schemas.microsoft.com/office/powerpoint/2010/main" val="218010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7A5CDF-FB27-4B39-AAD1-1FBA0907D3EB}"/>
              </a:ext>
            </a:extLst>
          </p:cNvPr>
          <p:cNvSpPr/>
          <p:nvPr/>
        </p:nvSpPr>
        <p:spPr>
          <a:xfrm>
            <a:off x="679011" y="1108055"/>
            <a:ext cx="59453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Utilizarea rețelelor neuronale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3503-697A-4150-9E50-51FC6862C530}"/>
              </a:ext>
            </a:extLst>
          </p:cNvPr>
          <p:cNvSpPr txBox="1"/>
          <p:nvPr/>
        </p:nvSpPr>
        <p:spPr>
          <a:xfrm>
            <a:off x="716280" y="2219960"/>
            <a:ext cx="6284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Pentru acest proiect am utilizat un model OCR folosind</a:t>
            </a:r>
            <a:r>
              <a:rPr lang="en-US" sz="2000" dirty="0"/>
              <a:t>:</a:t>
            </a:r>
            <a:endParaRPr lang="ro-RO" sz="2000" dirty="0"/>
          </a:p>
          <a:p>
            <a:pPr marL="285750" indent="-285750">
              <a:buFontTx/>
              <a:buChar char="-"/>
            </a:pPr>
            <a:r>
              <a:rPr lang="ro-RO" sz="2000" dirty="0"/>
              <a:t>Keras</a:t>
            </a:r>
          </a:p>
          <a:p>
            <a:pPr marL="285750" indent="-285750">
              <a:buFontTx/>
              <a:buChar char="-"/>
            </a:pPr>
            <a:r>
              <a:rPr lang="ro-RO" sz="2000" dirty="0"/>
              <a:t>Tensorflow</a:t>
            </a:r>
          </a:p>
          <a:p>
            <a:pPr marL="285750" indent="-285750">
              <a:buFontTx/>
              <a:buChar char="-"/>
            </a:pPr>
            <a:r>
              <a:rPr lang="ro-RO" sz="2000" dirty="0"/>
              <a:t>Deep Learning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8266E3-DD01-4224-B8E2-1E193AC1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60" y="3075816"/>
            <a:ext cx="8270290" cy="32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7BD28-B4DF-4D07-9F70-0B4CDB0B0018}"/>
              </a:ext>
            </a:extLst>
          </p:cNvPr>
          <p:cNvSpPr/>
          <p:nvPr/>
        </p:nvSpPr>
        <p:spPr>
          <a:xfrm>
            <a:off x="947446" y="1053711"/>
            <a:ext cx="4933490" cy="14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Utilizarea rețelelor neuronale (continuare)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D8F0D6-9E84-4D24-A6BE-0AF5B111C181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</a:rPr>
              <a:t>Două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tipuri</a:t>
            </a:r>
            <a:r>
              <a:rPr lang="en-US" sz="2200" dirty="0">
                <a:solidFill>
                  <a:srgbClr val="FFFFFF"/>
                </a:solidFill>
              </a:rPr>
              <a:t> de seturi de date pentru </a:t>
            </a:r>
            <a:r>
              <a:rPr lang="en-US" sz="2200" dirty="0" err="1">
                <a:solidFill>
                  <a:srgbClr val="FFFFFF"/>
                </a:solidFill>
              </a:rPr>
              <a:t>instruirea</a:t>
            </a:r>
            <a:r>
              <a:rPr lang="en-US" sz="2200" dirty="0">
                <a:solidFill>
                  <a:srgbClr val="FFFFFF"/>
                </a:solidFill>
              </a:rPr>
              <a:t> modelului: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</a:rPr>
              <a:t>Setul</a:t>
            </a:r>
            <a:r>
              <a:rPr lang="en-US" sz="2200" dirty="0">
                <a:solidFill>
                  <a:srgbClr val="FFFFFF"/>
                </a:solidFill>
              </a:rPr>
              <a:t> de date standard MNIST 0-9 de </a:t>
            </a:r>
            <a:r>
              <a:rPr lang="en-US" sz="2200" dirty="0" err="1">
                <a:solidFill>
                  <a:srgbClr val="FFFFFF"/>
                </a:solidFill>
              </a:rPr>
              <a:t>LeCun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și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colab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</a:rPr>
              <a:t>Setul</a:t>
            </a:r>
            <a:r>
              <a:rPr lang="en-US" sz="2200" dirty="0">
                <a:solidFill>
                  <a:srgbClr val="FFFFFF"/>
                </a:solidFill>
              </a:rPr>
              <a:t> de date Kaggle A-Z de </a:t>
            </a:r>
            <a:r>
              <a:rPr lang="en-US" sz="2200" dirty="0" err="1">
                <a:solidFill>
                  <a:srgbClr val="FFFFFF"/>
                </a:solidFill>
              </a:rPr>
              <a:t>Sachin</a:t>
            </a:r>
            <a:r>
              <a:rPr lang="en-US" sz="2200" dirty="0">
                <a:solidFill>
                  <a:srgbClr val="FFFFFF"/>
                </a:solidFill>
              </a:rPr>
              <a:t> Patel, </a:t>
            </a:r>
            <a:r>
              <a:rPr lang="en-US" sz="2200" dirty="0" err="1">
                <a:solidFill>
                  <a:srgbClr val="FFFFFF"/>
                </a:solidFill>
              </a:rPr>
              <a:t>bazat</a:t>
            </a:r>
            <a:r>
              <a:rPr lang="en-US" sz="2200" dirty="0">
                <a:solidFill>
                  <a:srgbClr val="FFFFFF"/>
                </a:solidFill>
              </a:rPr>
              <a:t> pe </a:t>
            </a:r>
            <a:r>
              <a:rPr lang="en-US" sz="2200" dirty="0" err="1">
                <a:solidFill>
                  <a:srgbClr val="FFFFFF"/>
                </a:solidFill>
              </a:rPr>
              <a:t>baza</a:t>
            </a:r>
            <a:r>
              <a:rPr lang="en-US" sz="2200" dirty="0">
                <a:solidFill>
                  <a:srgbClr val="FFFFFF"/>
                </a:solidFill>
              </a:rPr>
              <a:t> de date </a:t>
            </a:r>
            <a:r>
              <a:rPr lang="en-US" sz="2200" dirty="0" err="1">
                <a:solidFill>
                  <a:srgbClr val="FFFFFF"/>
                </a:solidFill>
              </a:rPr>
              <a:t>specială</a:t>
            </a:r>
            <a:r>
              <a:rPr lang="en-US" sz="2200" dirty="0">
                <a:solidFill>
                  <a:srgbClr val="FFFFFF"/>
                </a:solidFill>
              </a:rPr>
              <a:t> NIST 19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D33BE52F-21DC-4708-90BC-D0B96A7BA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32" y="347472"/>
            <a:ext cx="2555748" cy="2971800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256197B3-9C81-4CDC-8B01-B925A405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39" y="3566160"/>
            <a:ext cx="265233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D5DD3-CF9B-4744-B0B1-F4C063FA1B1A}"/>
              </a:ext>
            </a:extLst>
          </p:cNvPr>
          <p:cNvSpPr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Implementarea proiectului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36E27E-8C83-458C-AD1B-BC4E2047E6B5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Este împărțit în două mari script-uri: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Script pentru încărcare</a:t>
            </a:r>
            <a:r>
              <a:rPr lang="en-US" dirty="0"/>
              <a:t> a </a:t>
            </a:r>
            <a:r>
              <a:rPr lang="en-US"/>
              <a:t>seturilor</a:t>
            </a:r>
            <a:r>
              <a:rPr lang="en-US" dirty="0"/>
              <a:t> de date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Script de </a:t>
            </a:r>
            <a:r>
              <a:rPr lang="en-US"/>
              <a:t>instruire</a:t>
            </a:r>
            <a:r>
              <a:rPr lang="en-US" dirty="0"/>
              <a:t> a </a:t>
            </a:r>
            <a:r>
              <a:rPr lang="en-US"/>
              <a:t>modelului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80DC-0643-4047-89F2-070073803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1" r="19310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6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172BAB-E34A-45C3-8BB4-D463844EDCB8}"/>
              </a:ext>
            </a:extLst>
          </p:cNvPr>
          <p:cNvSpPr/>
          <p:nvPr/>
        </p:nvSpPr>
        <p:spPr>
          <a:xfrm>
            <a:off x="771138" y="459026"/>
            <a:ext cx="46599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Rulare și rezultate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56874-4BFB-48B8-BA3C-4ACBB429E8F3}"/>
              </a:ext>
            </a:extLst>
          </p:cNvPr>
          <p:cNvSpPr txBox="1"/>
          <p:nvPr/>
        </p:nvSpPr>
        <p:spPr>
          <a:xfrm>
            <a:off x="889233" y="1786855"/>
            <a:ext cx="369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Utilizarea platformei Google Colab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852AC2-951F-4703-9475-4A28F949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2" y="1493713"/>
            <a:ext cx="6411074" cy="313264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F16C989-B07D-47BB-84EF-D788B662F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0" y="2653019"/>
            <a:ext cx="4089302" cy="30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17D5B-E8A3-4478-9D9C-CB8F3DEE47F9}"/>
              </a:ext>
            </a:extLst>
          </p:cNvPr>
          <p:cNvSpPr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Etapa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următoare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33A8F-8856-4AFF-8FBC-48EAC5144EF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000" dirty="0"/>
              <a:t>Testarea rețelei pe care am antrenat-o într-un scenariu real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000" dirty="0"/>
              <a:t>Adăugarea și literelor românești în acest proiect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DCDA90-65F0-4740-8649-96758C9E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9" r="25171" b="-2"/>
          <a:stretch/>
        </p:blipFill>
        <p:spPr>
          <a:xfrm>
            <a:off x="6041006" y="799352"/>
            <a:ext cx="5362192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FD64F1-C5AA-421E-A2F7-ED1C0EE1AF5C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Bibliografie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D73E2-D4A1-47EC-A5E5-4D7399595EA6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3"/>
              </a:rPr>
              <a:t>MNIST handwritten digit database, Yann LeCun, Corinna Cortes and Chris Burges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4"/>
              </a:rPr>
              <a:t>https://www.pyimagesearch.com/2019/07/08/keras-imagedatagenerator-and-data-augmentation/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5"/>
              </a:rPr>
              <a:t>https://www.pyimagesearch.com/deep-learning-computer-vision-python-book/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6"/>
              </a:rPr>
              <a:t>https://www.nist.gov/srd/nist-special-database-19/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7"/>
              </a:rPr>
              <a:t>https://www.tensorflow.org/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hlinkClick r:id="rId8"/>
              </a:rPr>
              <a:t>https://opencv.org/about/</a:t>
            </a:r>
            <a:endParaRPr lang="en-US" sz="24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62534-0FC8-4BA4-8445-7A65612018A2}"/>
              </a:ext>
            </a:extLst>
          </p:cNvPr>
          <p:cNvSpPr/>
          <p:nvPr/>
        </p:nvSpPr>
        <p:spPr>
          <a:xfrm>
            <a:off x="4545479" y="2841071"/>
            <a:ext cx="31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Întrebări</a:t>
            </a:r>
            <a:r>
              <a:rPr lang="ro-RO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  <a:endParaRPr lang="ro-RO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1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Recunoașterea scrisului de mână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scrisului de mână</dc:title>
  <dc:creator>Robert-Mihai PANDELE (78897)</dc:creator>
  <cp:lastModifiedBy>Robert-Mihai PANDELE (78897)</cp:lastModifiedBy>
  <cp:revision>1</cp:revision>
  <dcterms:created xsi:type="dcterms:W3CDTF">2020-11-26T08:40:57Z</dcterms:created>
  <dcterms:modified xsi:type="dcterms:W3CDTF">2020-11-26T08:46:35Z</dcterms:modified>
</cp:coreProperties>
</file>